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841" r:id="rId1"/>
  </p:sldMasterIdLst>
  <p:notesMasterIdLst>
    <p:notesMasterId r:id="rId41"/>
  </p:notesMasterIdLst>
  <p:handoutMasterIdLst>
    <p:handoutMasterId r:id="rId42"/>
  </p:handoutMasterIdLst>
  <p:sldIdLst>
    <p:sldId id="293"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94" r:id="rId29"/>
    <p:sldId id="282" r:id="rId30"/>
    <p:sldId id="283" r:id="rId31"/>
    <p:sldId id="284" r:id="rId32"/>
    <p:sldId id="285" r:id="rId33"/>
    <p:sldId id="286" r:id="rId34"/>
    <p:sldId id="287" r:id="rId35"/>
    <p:sldId id="288" r:id="rId36"/>
    <p:sldId id="289" r:id="rId37"/>
    <p:sldId id="290" r:id="rId38"/>
    <p:sldId id="291" r:id="rId39"/>
    <p:sldId id="292" r:id="rId40"/>
  </p:sldIdLst>
  <p:sldSz cx="12192000" cy="6858000"/>
  <p:notesSz cx="6797675" cy="9926638"/>
  <p:embeddedFontLst>
    <p:embeddedFont>
      <p:font typeface="微软雅黑" panose="020B0503020204020204" pitchFamily="34" charset="-122"/>
      <p:regular r:id="rId43"/>
      <p:bold r:id="rId44"/>
    </p:embeddedFont>
    <p:embeddedFont>
      <p:font typeface="MS PGothic" panose="020B0600070205080204" pitchFamily="34" charset="-128"/>
      <p:regular r:id="rId45"/>
    </p:embeddedFont>
    <p:embeddedFont>
      <p:font typeface="Huawei Sans" panose="020C0503030203020204" pitchFamily="34" charset="0"/>
      <p:regular r:id="rId46"/>
      <p:bold r:id="rId47"/>
    </p:embeddedFont>
    <p:embeddedFont>
      <p:font typeface="方正兰亭黑简体" panose="02000000000000000000" pitchFamily="2" charset="-122"/>
      <p:regular r:id="rId48"/>
    </p:embeddedFont>
  </p:embeddedFontLst>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17D"/>
    <a:srgbClr val="FFFFCC"/>
    <a:srgbClr val="FFFFFF"/>
    <a:srgbClr val="151515"/>
    <a:srgbClr val="C7000B"/>
    <a:srgbClr val="575756"/>
    <a:srgbClr val="DD4654"/>
    <a:srgbClr val="F3D2D5"/>
    <a:srgbClr val="E6A8AD"/>
    <a:srgbClr val="E57B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0991" autoAdjust="0"/>
  </p:normalViewPr>
  <p:slideViewPr>
    <p:cSldViewPr snapToGrid="0" snapToObjects="1">
      <p:cViewPr varScale="1">
        <p:scale>
          <a:sx n="38" d="100"/>
          <a:sy n="38" d="100"/>
        </p:scale>
        <p:origin x="1776" y="4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p:scale>
          <a:sx n="75" d="100"/>
          <a:sy n="75" d="100"/>
        </p:scale>
        <p:origin x="2442" y="-1374"/>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font" Target="fonts/font5.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a16="http://schemas.microsoft.com/office/drawing/2014/main" xmlns=""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4/28/2020</a:t>
            </a:fld>
            <a:endParaRPr lang="en-US" dirty="0">
              <a:latin typeface="Huawei Sans" panose="020C0503030203020204" pitchFamily="34" charset="0"/>
            </a:endParaRPr>
          </a:p>
        </p:txBody>
      </p:sp>
      <p:sp>
        <p:nvSpPr>
          <p:cNvPr id="4" name="Footer Placeholder 3">
            <a:extLst>
              <a:ext uri="{FF2B5EF4-FFF2-40B4-BE49-F238E27FC236}">
                <a16:creationId xmlns:a16="http://schemas.microsoft.com/office/drawing/2014/main" xmlns=""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a16="http://schemas.microsoft.com/office/drawing/2014/main" xmlns=""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54896" y="766800"/>
            <a:ext cx="5932800" cy="3337748"/>
          </a:xfrm>
          <a:prstGeom prst="rect">
            <a:avLst/>
          </a:prstGeom>
          <a:noFill/>
          <a:ln w="12700">
            <a:solidFill>
              <a:prstClr val="black"/>
            </a:solidFill>
          </a:ln>
        </p:spPr>
        <p:txBody>
          <a:bodyPr vert="horz" lIns="91440" tIns="45720" rIns="91440" bIns="45720" rtlCol="0" anchor="t" anchorCtr="0"/>
          <a:lstStyle/>
          <a:p>
            <a:endParaRPr lang="en-US"/>
          </a:p>
        </p:txBody>
      </p:sp>
      <p:sp>
        <p:nvSpPr>
          <p:cNvPr id="5" name="Notes Placeholder 4"/>
          <p:cNvSpPr>
            <a:spLocks noGrp="1"/>
          </p:cNvSpPr>
          <p:nvPr>
            <p:ph type="body" sz="quarter" idx="3"/>
          </p:nvPr>
        </p:nvSpPr>
        <p:spPr>
          <a:xfrm>
            <a:off x="454896" y="4603008"/>
            <a:ext cx="5932800" cy="510840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mod="1">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guide id="6" pos="4021" userDrawn="1">
          <p15:clr>
            <a:srgbClr val="F26B43"/>
          </p15:clr>
        </p15:guide>
        <p15:guide id="7" pos="279" userDrawn="1">
          <p15:clr>
            <a:srgbClr val="F26B43"/>
          </p15:clr>
        </p15:guide>
        <p15:guide id="8" pos="213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62503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As network</a:t>
            </a:r>
            <a:r>
              <a:rPr lang="en-US" altLang="zh-CN" smtClean="0"/>
              <a:t>s</a:t>
            </a:r>
            <a:r>
              <a:rPr lang="en-US" smtClean="0"/>
              <a:t> rapidly expand and applications become more diversified, network administrators face the following problems:</a:t>
            </a:r>
          </a:p>
          <a:p>
            <a:pPr lvl="1"/>
            <a:r>
              <a:rPr lang="en-US" smtClean="0"/>
              <a:t>The fast growth of network devices increases network administrators' workloads. In addition, networks' coverage areas are constantly being expanded, making real-time monitoring and fault locating of network devices difficult.</a:t>
            </a:r>
          </a:p>
          <a:p>
            <a:pPr lvl="1"/>
            <a:r>
              <a:rPr lang="en-US" smtClean="0"/>
              <a:t>There are various types of network devices and the management interfaces (such as command line interfaces) provided by different vendors vary from each other, making network management more complex.</a:t>
            </a:r>
          </a:p>
          <a:p>
            <a:endParaRPr lang="en-US" altLang="zh-CN"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787038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smtClean="0"/>
              <a:t>There are three SNMP versions: SNMPv1, SNMPv2c, and SNMPv3.</a:t>
            </a:r>
          </a:p>
          <a:p>
            <a:pPr lvl="1"/>
            <a:r>
              <a:rPr lang="en-US" smtClean="0"/>
              <a:t>In May 1990, RFC 1157 defined the first SNMP version: SNMPv1. RFC 1157 provides a systematic method for monitoring and managing networks. SNMPv1 implements community name-based authentication, </a:t>
            </a:r>
            <a:r>
              <a:rPr lang="en-US" altLang="zh-CN" smtClean="0"/>
              <a:t>failing to provide high security</a:t>
            </a:r>
            <a:r>
              <a:rPr lang="en-US" smtClean="0"/>
              <a:t>. In addition, only a few error codes are returned in SNMPv1 packets.</a:t>
            </a:r>
          </a:p>
          <a:p>
            <a:pPr lvl="1"/>
            <a:r>
              <a:rPr lang="en-US" smtClean="0"/>
              <a:t>In 1996, the Internet Engineering Task Force (IETF) released RFC 1901 in which SNMPv2c is defined. SNMPv2c </a:t>
            </a:r>
            <a:r>
              <a:rPr lang="en-US" altLang="zh-CN" smtClean="0"/>
              <a:t>provides</a:t>
            </a:r>
            <a:r>
              <a:rPr lang="en-US" smtClean="0"/>
              <a:t> enhancements to standard error codes, data types (Counter 64 and Counter 32), and operations including GetBulk and Inform. </a:t>
            </a:r>
          </a:p>
          <a:p>
            <a:pPr lvl="1"/>
            <a:r>
              <a:rPr lang="en-US" smtClean="0"/>
              <a:t>SNMPv2c still lacks security protection measures, so IETF released SNMPv3. SNMPv3 provides user security module (USM)-based encryption and authentication and a view-based access control model (VACM).</a:t>
            </a:r>
            <a:endParaRPr lang="en-US" altLang="zh-CN" smtClean="0"/>
          </a:p>
          <a:p>
            <a:pPr lvl="1"/>
            <a:endParaRPr lang="en-US" altLang="zh-CN"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4031758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An NMS is an independent device that runs network management programs. The network management programs provide at least one man-machine interface for network administrators to perform network management operations. Web page interaction is a common man-machine interaction mode. That is, a network administrator uses a terminal with a monitor to access the web page provided by the NMS through HTTP/HTTPS.</a:t>
            </a:r>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2125804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88181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p:txBody>
          <a:bodyPr/>
          <a:lstStyle/>
          <a:p>
            <a:r>
              <a:rPr lang="en-US" smtClean="0"/>
              <a:t>MIB is defined independently of a network management protocol. Device vendors can integrate SNMP agent software into their products (for example, routers), but they must ensure that this software complies with relevant standards after new MIBs are defined. You can use the same network management software to manage routers containing MIBs of different versions. However, the network management software cannot manage a router that does not support the MIB function.</a:t>
            </a:r>
            <a:endParaRPr lang="en-US" altLang="zh-CN" smtClean="0"/>
          </a:p>
          <a:p>
            <a:r>
              <a:rPr lang="en-US" smtClean="0"/>
              <a:t>There are public MIBs and private MIBs.</a:t>
            </a:r>
          </a:p>
          <a:p>
            <a:pPr lvl="1"/>
            <a:r>
              <a:rPr lang="en-US" smtClean="0"/>
              <a:t>Public MIBs: defined by RFCs and used for structure design of public protocols and standardization of interfaces. Most vendors need to provide SNMP interfaces according to the specifications defined in RFCs.</a:t>
            </a:r>
          </a:p>
          <a:p>
            <a:pPr lvl="1"/>
            <a:r>
              <a:rPr lang="en-US" smtClean="0"/>
              <a:t>Private MIBs: They are the supplement of the public MIBs. Some enterprises need to develop private protocols or special functions. The private MIBs are designed to enable the SNMP interface to manage such protocols or functions. They also help the NMS provided by the third party to manage devices. For example, the MIB object of Huawei is 1.3.6.1.4.1.2011.</a:t>
            </a:r>
            <a:endParaRPr lang="en-US" altLang="zh-CN" smtClean="0"/>
          </a:p>
          <a:p>
            <a:pPr lvl="1"/>
            <a:endParaRPr lang="en-US" altLang="zh-CN" smtClean="0"/>
          </a:p>
          <a:p>
            <a:endParaRPr lang="en-US" altLang="zh-CN" smtClean="0"/>
          </a:p>
          <a:p>
            <a:endParaRPr lang="en-US" altLang="zh-CN" dirty="0"/>
          </a:p>
        </p:txBody>
      </p:sp>
      <p:sp>
        <p:nvSpPr>
          <p:cNvPr id="3" name="幻灯片图像占位符 2"/>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967776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The maximum access permission of a MIB object indicates the operations that the NMS can perform on the device through the MIB object.</a:t>
            </a:r>
            <a:endParaRPr lang="en-US" altLang="zh-CN" smtClean="0"/>
          </a:p>
          <a:p>
            <a:pPr lvl="1"/>
            <a:r>
              <a:rPr lang="en-US" smtClean="0"/>
              <a:t>not-accessible: No operation can be performed.</a:t>
            </a:r>
            <a:endParaRPr lang="en-US" altLang="zh-CN" smtClean="0"/>
          </a:p>
          <a:p>
            <a:pPr lvl="1"/>
            <a:r>
              <a:rPr lang="en-US" smtClean="0"/>
              <a:t>read-only: reads information.</a:t>
            </a:r>
            <a:endParaRPr lang="en-US" altLang="zh-CN" smtClean="0"/>
          </a:p>
          <a:p>
            <a:pPr lvl="1"/>
            <a:r>
              <a:rPr lang="en-US" smtClean="0"/>
              <a:t>read-write: reads information and modifies configurations.</a:t>
            </a:r>
            <a:endParaRPr lang="en-US" altLang="zh-CN" smtClean="0"/>
          </a:p>
          <a:p>
            <a:pPr lvl="1"/>
            <a:r>
              <a:rPr lang="en-US" smtClean="0"/>
              <a:t>read-create: reads information, modifies configurations, adds configurations, and deletes configurations.</a:t>
            </a:r>
          </a:p>
          <a:p>
            <a:pPr lvl="0"/>
            <a:r>
              <a:rPr lang="en-US" smtClean="0"/>
              <a:t>When generating a trap, the device reports the type of the current trap together with some variables. For example, when sending a linkDown trap, the device also sends variables such as the interface index and current configuration status of the involved interface.</a:t>
            </a:r>
          </a:p>
          <a:p>
            <a:pPr lvl="1"/>
            <a:r>
              <a:rPr lang="en-US" altLang="zh-CN" smtClean="0"/>
              <a:t>ifIndex: interface index (number)</a:t>
            </a:r>
          </a:p>
          <a:p>
            <a:pPr lvl="1"/>
            <a:r>
              <a:rPr lang="en-US" altLang="zh-CN" smtClean="0"/>
              <a:t>ifAdminStatus: indicates the administrative status, that is, whether the interface is shut down. 1 indicates that the interface is not shut down, and 2 indicates that the interface is shut down. </a:t>
            </a:r>
          </a:p>
          <a:p>
            <a:pPr lvl="1"/>
            <a:r>
              <a:rPr lang="en-US" altLang="zh-CN" smtClean="0"/>
              <a:t>ifOperStasuts: indicates the current operating status of the interface, that is, the link layer protocol status of the interface. The value 1 indicates Up, 2</a:t>
            </a:r>
            <a:r>
              <a:rPr lang="en-US" altLang="zh-CN" baseline="0" smtClean="0"/>
              <a:t> indicates </a:t>
            </a:r>
            <a:r>
              <a:rPr lang="en-US" altLang="zh-CN" smtClean="0"/>
              <a:t>Down.</a:t>
            </a:r>
          </a:p>
          <a:p>
            <a:pPr lvl="1"/>
            <a:r>
              <a:rPr lang="en-US" altLang="zh-CN" smtClean="0"/>
              <a:t>ifDesc: interface description</a:t>
            </a:r>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17687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568314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SNMPv1 defines five protocol operations.</a:t>
            </a:r>
          </a:p>
          <a:p>
            <a:pPr lvl="1"/>
            <a:r>
              <a:rPr lang="en-US" smtClean="0"/>
              <a:t>Get-Request: The NMS extracts one or more parameter values from the MIB of the agent process on the managed device.</a:t>
            </a:r>
          </a:p>
          <a:p>
            <a:pPr lvl="1"/>
            <a:r>
              <a:rPr lang="en-US" smtClean="0"/>
              <a:t>Get-Next-Request: The NMS obtains the next parameter value from the MIB of the agent process in lexicographical order.</a:t>
            </a:r>
          </a:p>
          <a:p>
            <a:pPr lvl="1"/>
            <a:r>
              <a:rPr lang="en-US" smtClean="0"/>
              <a:t>Set-Request: The NMS sets one or more parameter values in the MIB of the agent process.</a:t>
            </a:r>
          </a:p>
          <a:p>
            <a:pPr lvl="1"/>
            <a:r>
              <a:rPr lang="en-US" smtClean="0"/>
              <a:t>Response: The agent process returns one or more parameter values. It is the response to the first three operations.</a:t>
            </a:r>
          </a:p>
          <a:p>
            <a:pPr lvl="1"/>
            <a:r>
              <a:rPr lang="en-US" smtClean="0"/>
              <a:t>Trap: The agent process sends messages to the NMS to notify the NMS of critical or major events.</a:t>
            </a:r>
          </a:p>
          <a:p>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33939358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SNMPv2c supports the following operations:</a:t>
            </a:r>
          </a:p>
          <a:p>
            <a:pPr lvl="1"/>
            <a:r>
              <a:rPr lang="en-US" smtClean="0"/>
              <a:t>GetBulk: equals to multiple GetNext operations. You can set the number of GetNext operations to be included in one GetBulk operation.</a:t>
            </a:r>
          </a:p>
          <a:p>
            <a:pPr lvl="1"/>
            <a:r>
              <a:rPr lang="en-US" smtClean="0"/>
              <a:t>Inform: A managed device proactively sends traps to the NMS. In contrast to the trap operation, the inform operation requires an acknowledgement. After a managed device sends an InformRequest message to the NMS, the NMS returns an InformResponse message. If the managed device does not receive the acknowledgment message, it temporarily saves the trap in the Inform buffer and resends the trap until the NMS receives the trap or the number of retransmission times reaches the maximum.</a:t>
            </a:r>
          </a:p>
          <a:p>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15990422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SNMPv3 supports identity authentication and encryption.</a:t>
            </a:r>
            <a:endParaRPr lang="en-US" altLang="zh-CN" smtClean="0"/>
          </a:p>
          <a:p>
            <a:pPr lvl="1"/>
            <a:r>
              <a:rPr lang="en-US" smtClean="0"/>
              <a:t>Identity authentication: A process in which the agent process (or NMS) confirms whether the received message is from an authorized NMS (or agent process) and whether the message is changed during transmission. </a:t>
            </a:r>
            <a:endParaRPr lang="en-US" altLang="zh-CN" smtClean="0"/>
          </a:p>
          <a:p>
            <a:pPr lvl="1"/>
            <a:r>
              <a:rPr lang="en-US" smtClean="0"/>
              <a:t>Encryption: The header data and security parameter fields are added to SNMPv3 messages. For example, when the management process sends an SNMPv3 Get-Request message carrying security parameters such as the username, key, and encryption parameters, the agent process also uses an encrypted response message to respond to the Get-Request message. This security encryption mechanism is especially applicable to a scenario in which data needs to be transmitted through a public network between the management process and agent process.</a:t>
            </a:r>
            <a:endParaRPr lang="en-US" altLang="zh-CN" dirty="0" smtClean="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3173822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623519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4" name="备注占位符 3"/>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454388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备注占位符 3"/>
          <p:cNvSpPr>
            <a:spLocks noGrp="1"/>
          </p:cNvSpPr>
          <p:nvPr>
            <p:ph type="body" idx="1"/>
          </p:nvPr>
        </p:nvSpPr>
        <p:spPr/>
        <p:txBody>
          <a:bodyPr/>
          <a:lstStyle/>
          <a:p>
            <a:endParaRPr lang="en-US" altLang="zh-CN" smtClean="0"/>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2789198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848375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117529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020370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13941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dirty="0" smtClean="0"/>
              <a:t>One </a:t>
            </a:r>
            <a:r>
              <a:rPr lang="en-US" altLang="zh-CN" dirty="0" err="1" smtClean="0"/>
              <a:t>zettabyte</a:t>
            </a:r>
            <a:r>
              <a:rPr lang="en-US" altLang="zh-CN" dirty="0" smtClean="0"/>
              <a:t> (abbreviated "ZB") is equal to </a:t>
            </a:r>
            <a:r>
              <a:rPr lang="zh-CN" altLang="zh-CN" dirty="0" smtClean="0"/>
              <a:t>10</a:t>
            </a:r>
            <a:r>
              <a:rPr lang="zh-CN" altLang="zh-CN" baseline="30000" dirty="0" smtClean="0"/>
              <a:t>12</a:t>
            </a:r>
            <a:r>
              <a:rPr lang="en-US" altLang="zh-CN" dirty="0" smtClean="0"/>
              <a:t> GB.</a:t>
            </a:r>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0533475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dirty="0" smtClean="0"/>
              <a:t>iMaster NCE provides the following key capabilities:</a:t>
            </a:r>
            <a:endParaRPr lang="en-US" altLang="zh-CN" dirty="0" smtClean="0"/>
          </a:p>
          <a:p>
            <a:pPr lvl="1"/>
            <a:r>
              <a:rPr lang="en-US" dirty="0" smtClean="0"/>
              <a:t>Full-lifecycle automation: iMaster NCE provides full-lifecycle automation across multiple network technologies and domains based on unified resource modeling and data sharing, enabling device plug-and-play, immediate network availability after migration, on-demand service provisioning, fault self-healing, and risk warning.</a:t>
            </a:r>
          </a:p>
          <a:p>
            <a:pPr lvl="1"/>
            <a:r>
              <a:rPr lang="en-US" dirty="0" smtClean="0"/>
              <a:t>Intelligent closed-loop management based on big data and AI: iMaster NCE constructs a complete intelligent closed-loop system based on its intent engine, automation engine, analytics engine, and intelligence engine. It also uses telemetry to collect and aggregate massive volumes of network data. This allows it to determine the network status in real time. iMaster NCE provides big data-based global network analysis and insights through unified data modeling, and is equipped with Huawei's sophisticated AI algorithms accumulated during its 30 years in the telecom industry. It provides automated closed-loop analysis, forecast, and decision-making based on customers' intents. This helps improve user experience and continuously enhance network intelligence.</a:t>
            </a:r>
          </a:p>
        </p:txBody>
      </p:sp>
      <p:sp>
        <p:nvSpPr>
          <p:cNvPr id="7" name="幻灯片图像占位符 6"/>
          <p:cNvSpPr>
            <a:spLocks noGrp="1" noRot="1" noChangeAspect="1"/>
          </p:cNvSpPr>
          <p:nvPr>
            <p:ph type="sldImg"/>
          </p:nvPr>
        </p:nvSpPr>
        <p:spPr/>
      </p:sp>
    </p:spTree>
    <p:extLst>
      <p:ext uri="{BB962C8B-B14F-4D97-AF65-F5344CB8AC3E}">
        <p14:creationId xmlns:p14="http://schemas.microsoft.com/office/powerpoint/2010/main" val="41609861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780308"/>
            <a:ext cx="5932800" cy="5108400"/>
          </a:xfrm>
        </p:spPr>
        <p:txBody>
          <a:bodyPr/>
          <a:lstStyle/>
          <a:p>
            <a:pPr lvl="1"/>
            <a:r>
              <a:rPr lang="en-US" altLang="zh-CN" dirty="0"/>
              <a:t>Open programmability-enabled scenario-based application ecosystem: In the southbound direction, iMaster NCE provides a programmable integrated development environment — Design Studio — and a developer community for integration with third-party network controllers and devices; in the northbound direction, it provides cloud-based AI training platforms and IT applications. iMaster NCE allows customers to purchase Huawei native apps on demand, develop their own apps, and turn to third-party system integrators for app development.</a:t>
            </a:r>
          </a:p>
          <a:p>
            <a:pPr lvl="1"/>
            <a:r>
              <a:rPr lang="en-US" altLang="zh-CN" dirty="0"/>
              <a:t>Large-capacity cloud platform: iMaster NCE, with cloud-native architecture, supports both on-premises deployment and cloud-based deployment. With elastic scalability, it can provide large system capacity to allow a large number of access users. With online data sharing and process streamlining, it avoids scattered data distribution and multi-level O&amp;M in offline mode. </a:t>
            </a:r>
          </a:p>
          <a:p>
            <a:endParaRPr lang="en-US" altLang="zh-CN" dirty="0"/>
          </a:p>
          <a:p>
            <a:endParaRPr lang="zh-CN" altLang="en-US" dirty="0"/>
          </a:p>
        </p:txBody>
      </p:sp>
    </p:spTree>
    <p:extLst>
      <p:ext uri="{BB962C8B-B14F-4D97-AF65-F5344CB8AC3E}">
        <p14:creationId xmlns:p14="http://schemas.microsoft.com/office/powerpoint/2010/main" val="24607052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NETCONF client: manages network devices using NETCONF. Generally, the NMS functions as the NETCONF client. It sends &lt;rpc&gt; elements to a NETCONF server to query or modify configuration data. The client can learn the status of a managed device based on the traps and events reported by the server.</a:t>
            </a:r>
            <a:endParaRPr lang="en-US" altLang="zh-CN" smtClean="0"/>
          </a:p>
          <a:p>
            <a:r>
              <a:rPr lang="en-US" smtClean="0"/>
              <a:t>NETCONF server: maintains information about managed devices, responds to requests from clients, and reports management data to the clients. NETCONF servers are typically network devices, for example, switches and routers. After receiving a request from a client, a server parses data, processes the request with the assistance of the Configuration Manager Frame (CMF), and then returns a response to the client. If a trap is generated or an event occurs on a managed device, the NETCONF server reports the trap or event to the client through the Notification mechanism, so the client can learn the status change of the managed device.</a:t>
            </a:r>
            <a:endParaRPr lang="en-US" altLang="zh-CN" smtClean="0"/>
          </a:p>
          <a:p>
            <a:r>
              <a:rPr lang="en-US" smtClean="0"/>
              <a:t>A client and a server establish a connection based on a secure transmission protocol such as Secure Shell (SSH) or Transport Layer Security (TLS), and establish a NETCONF session after exchanging capabilities supported by the two parties using Hello packets. In this way, the client and the server can exchange messages. A network device must support at least one NETCONF session. The data that a NETCONF client obtains from a NETCONF server can be configuration data or status data.</a:t>
            </a:r>
            <a:endParaRPr lang="en-US" altLang="zh-CN"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902423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907796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309017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NETCONF uses SSH to implement secure transmission and uses Remote Procedure Call (RPC) to implement communication between the client and server.</a:t>
            </a:r>
          </a:p>
          <a:p>
            <a:pPr lvl="0"/>
            <a:endParaRPr lang="en-US" altLang="zh-CN"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0497477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dirty="0" smtClean="0"/>
              <a:t>YANG originates from NETCONF but is not only used for NETCONF. Although the YANG modeling language is unified, YANG files are not unified.</a:t>
            </a:r>
            <a:endParaRPr lang="en-US" altLang="zh-CN" dirty="0" smtClean="0"/>
          </a:p>
          <a:p>
            <a:r>
              <a:rPr lang="en-US" dirty="0" smtClean="0"/>
              <a:t>YANG files can be classified into the following types:</a:t>
            </a:r>
            <a:endParaRPr lang="en-US" altLang="zh-CN" dirty="0" smtClean="0"/>
          </a:p>
          <a:p>
            <a:pPr lvl="1"/>
            <a:r>
              <a:rPr lang="en-US" dirty="0" smtClean="0"/>
              <a:t>Vendor's proprietary YANG file</a:t>
            </a:r>
            <a:endParaRPr lang="en-US" altLang="zh-CN" dirty="0" smtClean="0"/>
          </a:p>
          <a:p>
            <a:pPr lvl="1"/>
            <a:r>
              <a:rPr lang="en-US" dirty="0" smtClean="0"/>
              <a:t>IETF standard YANG</a:t>
            </a:r>
          </a:p>
          <a:p>
            <a:pPr lvl="1"/>
            <a:r>
              <a:rPr lang="en-US" dirty="0" err="1" smtClean="0"/>
              <a:t>OpenConfig</a:t>
            </a:r>
            <a:r>
              <a:rPr lang="en-US" dirty="0" smtClean="0"/>
              <a:t> YANG</a:t>
            </a:r>
          </a:p>
          <a:p>
            <a:pPr lvl="0"/>
            <a:r>
              <a:rPr lang="en-US" dirty="0" smtClean="0"/>
              <a:t>The YANG model is presented as a </a:t>
            </a:r>
            <a:r>
              <a:rPr lang="en-US" b="1" dirty="0" smtClean="0"/>
              <a:t>.yang</a:t>
            </a:r>
            <a:r>
              <a:rPr lang="en-US" dirty="0" smtClean="0"/>
              <a:t> file.</a:t>
            </a:r>
            <a:endParaRPr lang="en-US" altLang="zh-CN" dirty="0" smtClean="0"/>
          </a:p>
          <a:p>
            <a:pPr lvl="0"/>
            <a:r>
              <a:rPr lang="en-US" dirty="0" smtClean="0"/>
              <a:t>The YANG model has the following characteristics:</a:t>
            </a:r>
          </a:p>
          <a:p>
            <a:pPr lvl="1"/>
            <a:r>
              <a:rPr lang="en-US" dirty="0" smtClean="0"/>
              <a:t>Hierarchical tree-like structure modeling.</a:t>
            </a:r>
          </a:p>
          <a:p>
            <a:pPr lvl="1"/>
            <a:r>
              <a:rPr lang="en-US" dirty="0" smtClean="0"/>
              <a:t>Data models are presented as modules and sub-modules.</a:t>
            </a:r>
          </a:p>
          <a:p>
            <a:pPr lvl="1"/>
            <a:r>
              <a:rPr lang="en-US" dirty="0" smtClean="0"/>
              <a:t>It can be converted to the </a:t>
            </a:r>
            <a:r>
              <a:rPr lang="en-US" dirty="0" smtClean="0"/>
              <a:t>YANG </a:t>
            </a:r>
            <a:r>
              <a:rPr lang="en-US" smtClean="0"/>
              <a:t>Independent Notation </a:t>
            </a:r>
            <a:r>
              <a:rPr lang="en-US" dirty="0" smtClean="0"/>
              <a:t>(YIN) model based on the XML syntax without any loss.</a:t>
            </a:r>
          </a:p>
          <a:p>
            <a:pPr lvl="1"/>
            <a:r>
              <a:rPr lang="en-US" dirty="0" smtClean="0"/>
              <a:t>Defines built-in data types and extensible types.</a:t>
            </a:r>
          </a:p>
          <a:p>
            <a:pPr lvl="0"/>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15257192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345116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297827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There is also a view in the industry that SNMP is considered as a traditional telemetry technology, and the current telemetry is referred to as streaming telemetry or model-driven telemetry.</a:t>
            </a:r>
            <a:endParaRPr lang="en-US" altLang="zh-CN" smtClean="0"/>
          </a:p>
          <a:p>
            <a:r>
              <a:rPr lang="en-US" smtClean="0"/>
              <a:t>Telemetry packs the data to be sent, improving transmission efficiency.</a:t>
            </a:r>
          </a:p>
          <a:p>
            <a:endParaRPr lang="en-US" altLang="zh-CN" smtClean="0"/>
          </a:p>
          <a:p>
            <a:endParaRPr lang="en-US" altLang="zh-CN"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8891508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228600" indent="-228600">
              <a:buFont typeface="+mj-lt"/>
              <a:buAutoNum type="arabicPeriod"/>
            </a:pPr>
            <a:r>
              <a:rPr lang="en-US" smtClean="0"/>
              <a:t>A  </a:t>
            </a:r>
            <a:endParaRPr lang="en-US" dirty="0" smtClean="0"/>
          </a:p>
          <a:p>
            <a:pPr marL="228600" indent="-228600">
              <a:buFont typeface="+mj-lt"/>
              <a:buAutoNum type="arabicPeriod"/>
            </a:pPr>
            <a:r>
              <a:rPr lang="en-US" smtClean="0"/>
              <a:t>C</a:t>
            </a:r>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23142129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228600" indent="-228600">
              <a:buFont typeface="+mj-lt"/>
              <a:buAutoNum type="arabicPeriod" startAt="3"/>
            </a:pPr>
            <a:r>
              <a:rPr lang="en-US" smtClean="0"/>
              <a:t>A  </a:t>
            </a:r>
            <a:endParaRPr lang="en-US" dirty="0" smtClean="0"/>
          </a:p>
          <a:p>
            <a:pPr marL="228600" indent="-228600">
              <a:buFont typeface="+mj-lt"/>
              <a:buAutoNum type="arabicPeriod" startAt="3"/>
            </a:pPr>
            <a:r>
              <a:rPr lang="en-US" smtClean="0"/>
              <a:t>A</a:t>
            </a:r>
            <a:endParaRPr lang="en-US" altLang="zh-CN"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673329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928340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22446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96940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35452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Network management and O&amp;M is classified as software management or hardware management.</a:t>
            </a:r>
          </a:p>
          <a:p>
            <a:pPr lvl="1"/>
            <a:r>
              <a:rPr lang="en-US" smtClean="0"/>
              <a:t>Software management: management of network applications, user accounts (such as accounts for using files), and read and write permissions. This course does not describe software management in detail.</a:t>
            </a:r>
          </a:p>
          <a:p>
            <a:pPr lvl="1"/>
            <a:r>
              <a:rPr lang="en-US" smtClean="0"/>
              <a:t>Hardware management: management of network elements (NEs) that constitute the network, including firewalls, switches, routers, and other devices. This course mainly describes hardware management.</a:t>
            </a:r>
            <a:endParaRPr lang="en-US" altLang="zh-CN" smtClean="0"/>
          </a:p>
          <a:p>
            <a:pPr lvl="0"/>
            <a:r>
              <a:rPr lang="en-US" smtClean="0"/>
              <a:t>Generally, an enterprise network has dedicated departments or personnel responsible for network management and O&amp;M. </a:t>
            </a:r>
            <a:endParaRPr lang="en-US" altLang="zh-CN" smtClean="0"/>
          </a:p>
          <a:p>
            <a:pPr lvl="0"/>
            <a:r>
              <a:rPr lang="en-US" smtClean="0"/>
              <a:t>Note:</a:t>
            </a:r>
            <a:endParaRPr lang="en-US" altLang="zh-CN" smtClean="0"/>
          </a:p>
          <a:p>
            <a:pPr lvl="1"/>
            <a:r>
              <a:rPr lang="en-US" smtClean="0"/>
              <a:t>A network element (NE) refers to a hardware device and software running on the hardware device. An NE has at least one main control board that manages and monitors the entire NE. The NE software runs on the main control board.</a:t>
            </a:r>
            <a:endParaRPr lang="en-US" altLang="zh-CN" dirty="0" smtClean="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033553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endParaRPr lang="zh-CN" altLang="en-US" smtClean="0"/>
          </a:p>
          <a:p>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3809601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4603008"/>
            <a:ext cx="5932800" cy="5323630"/>
          </a:xfrm>
        </p:spPr>
        <p:txBody>
          <a:bodyPr/>
          <a:lstStyle/>
          <a:p>
            <a:pPr lvl="0"/>
            <a:r>
              <a:rPr lang="en-US" dirty="0" smtClean="0"/>
              <a:t>Traditional network management:</a:t>
            </a:r>
            <a:endParaRPr lang="en-US" altLang="zh-CN" dirty="0" smtClean="0"/>
          </a:p>
          <a:p>
            <a:pPr lvl="1"/>
            <a:r>
              <a:rPr lang="en-US" dirty="0" smtClean="0"/>
              <a:t>Web system: The built-in web server of the device provides a graphical user interface (GUI). You need to log in to the device to be managed from a terminal through Hypertext Transfer Protocol Secure (HTTPS).</a:t>
            </a:r>
            <a:endParaRPr lang="en-US" altLang="zh-CN" dirty="0" smtClean="0"/>
          </a:p>
          <a:p>
            <a:pPr lvl="1"/>
            <a:r>
              <a:rPr lang="en-US" dirty="0" smtClean="0"/>
              <a:t>CLI mode: You can log in to a device through the console port, Telnet, or SSH to manage and maintain the device. This mode provides refined device management but requires that users be familiar with command lines.</a:t>
            </a:r>
            <a:endParaRPr lang="en-US" altLang="zh-CN" dirty="0" smtClean="0"/>
          </a:p>
          <a:p>
            <a:pPr lvl="1"/>
            <a:r>
              <a:rPr lang="en-US" dirty="0" smtClean="0"/>
              <a:t>SNMP-based centralized management: The Simple Network Management Protocol (SNMP) provides a method for managing NEs (such as routers and switches) by using a central computer (that is, a network management station) that runs network management software. This mode provides centralized and unified management of devices on the entire network, greatly improving management efficiency.</a:t>
            </a:r>
            <a:endParaRPr lang="en-US" altLang="zh-CN" dirty="0" smtClean="0"/>
          </a:p>
          <a:p>
            <a:pPr lvl="0"/>
            <a:r>
              <a:rPr lang="en-US" dirty="0" smtClean="0"/>
              <a:t>iMaster NCE-based network management:</a:t>
            </a:r>
            <a:endParaRPr lang="en-US" altLang="zh-CN" dirty="0" smtClean="0"/>
          </a:p>
          <a:p>
            <a:pPr lvl="1"/>
            <a:r>
              <a:rPr lang="en-US" dirty="0" smtClean="0"/>
              <a:t>iMaster NCE is a network automation and intelligence platform that integrates management, control, analysis, and AI functions. It provides four key capabilities: full-lifecycle automation, intelligent closed-loop management based on big data and AI, scenario-specific app ecosystem enabled by open programmability, and all-cloud platform with ultra-large system capacity.</a:t>
            </a:r>
            <a:endParaRPr lang="en-US" altLang="zh-CN" dirty="0" smtClean="0"/>
          </a:p>
          <a:p>
            <a:pPr lvl="1"/>
            <a:r>
              <a:rPr lang="en-US" dirty="0" err="1" smtClean="0"/>
              <a:t>iMaster</a:t>
            </a:r>
            <a:r>
              <a:rPr lang="en-US" dirty="0" smtClean="0"/>
              <a:t> NCE uses protocols such as Network Configuration Protocol (NETCONF) and RESTCONF to deliver configurations to devices and uses telemetry to monitor network traffic.</a:t>
            </a:r>
            <a:endParaRPr lang="en-US" altLang="zh-CN" dirty="0" smtClean="0"/>
          </a:p>
          <a:p>
            <a:pPr lvl="1"/>
            <a:endParaRPr lang="en-US" altLang="zh-CN" dirty="0" smtClean="0"/>
          </a:p>
          <a:p>
            <a:pPr lvl="0"/>
            <a:endParaRPr lang="en-US" altLang="zh-CN" dirty="0" smtClean="0"/>
          </a:p>
          <a:p>
            <a:pPr lvl="0"/>
            <a:endParaRPr lang="en-US" altLang="zh-CN" dirty="0" smtClean="0"/>
          </a:p>
          <a:p>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2149830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43918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sp>
        <p:nvSpPr>
          <p:cNvPr id="31" name="Rectangle 2"/>
          <p:cNvSpPr>
            <a:spLocks noChangeArrowheads="1"/>
          </p:cNvSpPr>
          <p:nvPr userDrawn="1"/>
        </p:nvSpPr>
        <p:spPr bwMode="auto">
          <a:xfrm>
            <a:off x="952501" y="368660"/>
            <a:ext cx="4207395" cy="479425"/>
          </a:xfrm>
          <a:prstGeom prst="rect">
            <a:avLst/>
          </a:prstGeom>
          <a:noFill/>
          <a:ln w="9525">
            <a:noFill/>
            <a:miter lim="800000"/>
            <a:headEnd/>
            <a:tailEnd/>
          </a:ln>
        </p:spPr>
        <p:txBody>
          <a:bodyPr lIns="78258" tIns="39127" rIns="78258" bIns="39127" anchor="ctr"/>
          <a:lstStyle/>
          <a:p>
            <a:pPr marL="0" marR="0" lvl="0" indent="0" algn="l" defTabSz="1001624" rtl="0" eaLnBrk="0" fontAlgn="ctr" latinLnBrk="0" hangingPunct="0">
              <a:lnSpc>
                <a:spcPct val="100000"/>
              </a:lnSpc>
              <a:spcBef>
                <a:spcPct val="0"/>
              </a:spcBef>
              <a:spcAft>
                <a:spcPct val="0"/>
              </a:spcAft>
              <a:buClrTx/>
              <a:buSzTx/>
              <a:buFontTx/>
              <a:buNone/>
              <a:tabLst/>
              <a:defRPr/>
            </a:pPr>
            <a:r>
              <a:rPr lang="en-US" altLang="zh-CN" sz="3500" b="1" baseline="0" dirty="0" smtClean="0">
                <a:solidFill>
                  <a:schemeClr val="tx1"/>
                </a:solidFill>
                <a:latin typeface="Huawei Sans" panose="020C0503030203020204" pitchFamily="34" charset="0"/>
                <a:ea typeface="方正兰亭黑简体" panose="02000000000000000000" pitchFamily="2" charset="-122"/>
              </a:rPr>
              <a:t>Revision Record</a:t>
            </a:r>
            <a:endParaRPr lang="zh-CN" altLang="en-US" sz="3500" b="1" baseline="0" dirty="0" smtClean="0">
              <a:solidFill>
                <a:schemeClr val="tx1"/>
              </a:solidFill>
              <a:latin typeface="Huawei Sans" panose="020C0503030203020204" pitchFamily="34" charset="0"/>
              <a:ea typeface="方正兰亭黑简体" panose="02000000000000000000" pitchFamily="2" charset="-122"/>
            </a:endParaRPr>
          </a:p>
        </p:txBody>
      </p:sp>
      <p:sp>
        <p:nvSpPr>
          <p:cNvPr id="32" name="Text Box 58"/>
          <p:cNvSpPr txBox="1">
            <a:spLocks noChangeArrowheads="1"/>
          </p:cNvSpPr>
          <p:nvPr userDrawn="1"/>
        </p:nvSpPr>
        <p:spPr bwMode="auto">
          <a:xfrm>
            <a:off x="7487791" y="368660"/>
            <a:ext cx="3996445" cy="523220"/>
          </a:xfrm>
          <a:prstGeom prst="rect">
            <a:avLst/>
          </a:prstGeom>
          <a:noFill/>
          <a:ln w="9525" algn="ctr">
            <a:noFill/>
            <a:miter lim="800000"/>
            <a:headEnd/>
            <a:tailEnd/>
          </a:ln>
        </p:spPr>
        <p:txBody>
          <a:bodyPr wrap="square">
            <a:spAutoFit/>
          </a:bodyPr>
          <a:lstStyle/>
          <a:p>
            <a:pPr fontAlgn="ctr">
              <a:spcBef>
                <a:spcPct val="50000"/>
              </a:spcBef>
            </a:pPr>
            <a:r>
              <a:rPr lang="en-US" altLang="zh-CN" sz="2800" kern="1200" baseline="0" dirty="0" smtClean="0">
                <a:solidFill>
                  <a:srgbClr val="4D4D4D"/>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dirty="0">
              <a:solidFill>
                <a:srgbClr val="4D4D4D"/>
              </a:solidFill>
              <a:latin typeface="Huawei Sans" panose="020C0503030203020204" pitchFamily="34" charset="0"/>
              <a:ea typeface="方正兰亭黑简体" panose="02000000000000000000" pitchFamily="2" charset="-122"/>
              <a:cs typeface="+mn-cs"/>
            </a:endParaRPr>
          </a:p>
        </p:txBody>
      </p:sp>
      <p:graphicFrame>
        <p:nvGraphicFramePr>
          <p:cNvPr id="33" name="Group 3"/>
          <p:cNvGraphicFramePr>
            <a:graphicFrameLocks noGrp="1"/>
          </p:cNvGraphicFramePr>
          <p:nvPr userDrawn="1">
            <p:extLst>
              <p:ext uri="{D42A27DB-BD31-4B8C-83A1-F6EECF244321}">
                <p14:modId xmlns:p14="http://schemas.microsoft.com/office/powerpoint/2010/main" val="4251216563"/>
              </p:ext>
            </p:extLst>
          </p:nvPr>
        </p:nvGraphicFramePr>
        <p:xfrm>
          <a:off x="1007534" y="1232756"/>
          <a:ext cx="10464802" cy="1082675"/>
        </p:xfrm>
        <a:graphic>
          <a:graphicData uri="http://schemas.openxmlformats.org/drawingml/2006/table">
            <a:tbl>
              <a:tblPr/>
              <a:tblGrid>
                <a:gridCol w="3059004">
                  <a:extLst>
                    <a:ext uri="{9D8B030D-6E8A-4147-A177-3AD203B41FA5}">
                      <a16:colId xmlns="" xmlns:a16="http://schemas.microsoft.com/office/drawing/2014/main" val="20000"/>
                    </a:ext>
                  </a:extLst>
                </a:gridCol>
                <a:gridCol w="2155444">
                  <a:extLst>
                    <a:ext uri="{9D8B030D-6E8A-4147-A177-3AD203B41FA5}">
                      <a16:colId xmlns="" xmlns:a16="http://schemas.microsoft.com/office/drawing/2014/main" val="20001"/>
                    </a:ext>
                  </a:extLst>
                </a:gridCol>
                <a:gridCol w="2873927">
                  <a:extLst>
                    <a:ext uri="{9D8B030D-6E8A-4147-A177-3AD203B41FA5}">
                      <a16:colId xmlns="" xmlns:a16="http://schemas.microsoft.com/office/drawing/2014/main" val="20002"/>
                    </a:ext>
                  </a:extLst>
                </a:gridCol>
                <a:gridCol w="2376427">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Code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 Version</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Version</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34" name="Group 21"/>
          <p:cNvGraphicFramePr>
            <a:graphicFrameLocks noGrp="1"/>
          </p:cNvGraphicFramePr>
          <p:nvPr userDrawn="1">
            <p:extLst>
              <p:ext uri="{D42A27DB-BD31-4B8C-83A1-F6EECF244321}">
                <p14:modId xmlns:p14="http://schemas.microsoft.com/office/powerpoint/2010/main" val="21293528"/>
              </p:ext>
            </p:extLst>
          </p:nvPr>
        </p:nvGraphicFramePr>
        <p:xfrm>
          <a:off x="1007533" y="2529867"/>
          <a:ext cx="10464800" cy="3527425"/>
        </p:xfrm>
        <a:graphic>
          <a:graphicData uri="http://schemas.openxmlformats.org/drawingml/2006/table">
            <a:tbl>
              <a:tblPr/>
              <a:tblGrid>
                <a:gridCol w="3085809">
                  <a:extLst>
                    <a:ext uri="{9D8B030D-6E8A-4147-A177-3AD203B41FA5}">
                      <a16:colId xmlns="" xmlns:a16="http://schemas.microsoft.com/office/drawing/2014/main" val="20000"/>
                    </a:ext>
                  </a:extLst>
                </a:gridCol>
                <a:gridCol w="2155920">
                  <a:extLst>
                    <a:ext uri="{9D8B030D-6E8A-4147-A177-3AD203B41FA5}">
                      <a16:colId xmlns="" xmlns:a16="http://schemas.microsoft.com/office/drawing/2014/main" val="20001"/>
                    </a:ext>
                  </a:extLst>
                </a:gridCol>
                <a:gridCol w="2912127">
                  <a:extLst>
                    <a:ext uri="{9D8B030D-6E8A-4147-A177-3AD203B41FA5}">
                      <a16:colId xmlns="" xmlns:a16="http://schemas.microsoft.com/office/drawing/2014/main" val="20002"/>
                    </a:ext>
                  </a:extLst>
                </a:gridCol>
                <a:gridCol w="2310944">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Author/ID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Reviewer/ID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New</a:t>
                      </a:r>
                      <a:r>
                        <a:rPr kumimoji="1" lang="zh-CN"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t>
                      </a: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 Update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470491851"/>
                  </a:ext>
                </a:extLst>
              </a:tr>
            </a:tbl>
          </a:graphicData>
        </a:graphic>
      </p:graphicFrame>
      <p:sp>
        <p:nvSpPr>
          <p:cNvPr id="35" name="文本占位符 7"/>
          <p:cNvSpPr>
            <a:spLocks noGrp="1"/>
          </p:cNvSpPr>
          <p:nvPr>
            <p:ph type="body" sz="quarter" idx="17" hasCustomPrompt="1"/>
          </p:nvPr>
        </p:nvSpPr>
        <p:spPr>
          <a:xfrm>
            <a:off x="1007535" y="1803960"/>
            <a:ext cx="3024237"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Course Code</a:t>
            </a:r>
          </a:p>
        </p:txBody>
      </p:sp>
      <p:sp>
        <p:nvSpPr>
          <p:cNvPr id="36" name="文本占位符 7"/>
          <p:cNvSpPr>
            <a:spLocks noGrp="1"/>
          </p:cNvSpPr>
          <p:nvPr>
            <p:ph type="body" sz="quarter" idx="18" hasCustomPrompt="1"/>
          </p:nvPr>
        </p:nvSpPr>
        <p:spPr>
          <a:xfrm>
            <a:off x="4079776" y="1803960"/>
            <a:ext cx="21100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Product</a:t>
            </a:r>
          </a:p>
        </p:txBody>
      </p:sp>
      <p:sp>
        <p:nvSpPr>
          <p:cNvPr id="37" name="文本占位符 7"/>
          <p:cNvSpPr>
            <a:spLocks noGrp="1"/>
          </p:cNvSpPr>
          <p:nvPr>
            <p:ph type="body" sz="quarter" idx="19" hasCustomPrompt="1"/>
          </p:nvPr>
        </p:nvSpPr>
        <p:spPr>
          <a:xfrm>
            <a:off x="6239934" y="1803960"/>
            <a:ext cx="284439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8" name="文本占位符 7"/>
          <p:cNvSpPr>
            <a:spLocks noGrp="1"/>
          </p:cNvSpPr>
          <p:nvPr>
            <p:ph type="body" sz="quarter" idx="20" hasCustomPrompt="1"/>
          </p:nvPr>
        </p:nvSpPr>
        <p:spPr>
          <a:xfrm>
            <a:off x="9084332" y="1803960"/>
            <a:ext cx="2388001"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9" name="文本占位符 7"/>
          <p:cNvSpPr>
            <a:spLocks noGrp="1"/>
          </p:cNvSpPr>
          <p:nvPr>
            <p:ph type="body" sz="quarter" idx="13" hasCustomPrompt="1"/>
          </p:nvPr>
        </p:nvSpPr>
        <p:spPr>
          <a:xfrm>
            <a:off x="1007533" y="3089025"/>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0" name="文本占位符 7"/>
          <p:cNvSpPr>
            <a:spLocks noGrp="1"/>
          </p:cNvSpPr>
          <p:nvPr>
            <p:ph type="body" sz="quarter" idx="14" hasCustomPrompt="1"/>
          </p:nvPr>
        </p:nvSpPr>
        <p:spPr>
          <a:xfrm>
            <a:off x="4079776" y="3089025"/>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1" name="文本占位符 7"/>
          <p:cNvSpPr>
            <a:spLocks noGrp="1"/>
          </p:cNvSpPr>
          <p:nvPr>
            <p:ph type="body" sz="quarter" idx="15" hasCustomPrompt="1"/>
          </p:nvPr>
        </p:nvSpPr>
        <p:spPr>
          <a:xfrm>
            <a:off x="6239933" y="3089025"/>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2" name="文本占位符 7"/>
          <p:cNvSpPr>
            <a:spLocks noGrp="1"/>
          </p:cNvSpPr>
          <p:nvPr>
            <p:ph type="body" sz="quarter" idx="16" hasCustomPrompt="1"/>
          </p:nvPr>
        </p:nvSpPr>
        <p:spPr>
          <a:xfrm>
            <a:off x="9168341" y="3089025"/>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3" name="文本占位符 7">
            <a:extLst>
              <a:ext uri="{FF2B5EF4-FFF2-40B4-BE49-F238E27FC236}">
                <a16:creationId xmlns="" xmlns:a16="http://schemas.microsoft.com/office/drawing/2014/main" id="{44F86C3E-C49E-485B-8EB0-960F41282238}"/>
              </a:ext>
            </a:extLst>
          </p:cNvPr>
          <p:cNvSpPr>
            <a:spLocks noGrp="1"/>
          </p:cNvSpPr>
          <p:nvPr>
            <p:ph type="body" sz="quarter" idx="21" hasCustomPrompt="1"/>
          </p:nvPr>
        </p:nvSpPr>
        <p:spPr>
          <a:xfrm>
            <a:off x="1019436" y="3608189"/>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4" name="文本占位符 7">
            <a:extLst>
              <a:ext uri="{FF2B5EF4-FFF2-40B4-BE49-F238E27FC236}">
                <a16:creationId xmlns="" xmlns:a16="http://schemas.microsoft.com/office/drawing/2014/main" id="{DB3D228B-4BFD-4782-B68D-12F66EA8C589}"/>
              </a:ext>
            </a:extLst>
          </p:cNvPr>
          <p:cNvSpPr>
            <a:spLocks noGrp="1"/>
          </p:cNvSpPr>
          <p:nvPr>
            <p:ph type="body" sz="quarter" idx="22" hasCustomPrompt="1"/>
          </p:nvPr>
        </p:nvSpPr>
        <p:spPr>
          <a:xfrm>
            <a:off x="4091679" y="3608189"/>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5" name="文本占位符 7">
            <a:extLst>
              <a:ext uri="{FF2B5EF4-FFF2-40B4-BE49-F238E27FC236}">
                <a16:creationId xmlns="" xmlns:a16="http://schemas.microsoft.com/office/drawing/2014/main" id="{FECCD724-6B1F-4104-8A9B-6B6764A3F859}"/>
              </a:ext>
            </a:extLst>
          </p:cNvPr>
          <p:cNvSpPr>
            <a:spLocks noGrp="1"/>
          </p:cNvSpPr>
          <p:nvPr>
            <p:ph type="body" sz="quarter" idx="23" hasCustomPrompt="1"/>
          </p:nvPr>
        </p:nvSpPr>
        <p:spPr>
          <a:xfrm>
            <a:off x="6251836" y="3608189"/>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6" name="文本占位符 7">
            <a:extLst>
              <a:ext uri="{FF2B5EF4-FFF2-40B4-BE49-F238E27FC236}">
                <a16:creationId xmlns="" xmlns:a16="http://schemas.microsoft.com/office/drawing/2014/main" id="{57E1C633-41F6-4A25-9DB3-D6799CE610DD}"/>
              </a:ext>
            </a:extLst>
          </p:cNvPr>
          <p:cNvSpPr>
            <a:spLocks noGrp="1"/>
          </p:cNvSpPr>
          <p:nvPr>
            <p:ph type="body" sz="quarter" idx="24" hasCustomPrompt="1"/>
          </p:nvPr>
        </p:nvSpPr>
        <p:spPr>
          <a:xfrm>
            <a:off x="9180244" y="3608189"/>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7" name="文本占位符 7">
            <a:extLst>
              <a:ext uri="{FF2B5EF4-FFF2-40B4-BE49-F238E27FC236}">
                <a16:creationId xmlns="" xmlns:a16="http://schemas.microsoft.com/office/drawing/2014/main" id="{C68CBD59-B896-4217-9781-389A1B11CE8D}"/>
              </a:ext>
            </a:extLst>
          </p:cNvPr>
          <p:cNvSpPr>
            <a:spLocks noGrp="1"/>
          </p:cNvSpPr>
          <p:nvPr>
            <p:ph type="body" sz="quarter" idx="25" hasCustomPrompt="1"/>
          </p:nvPr>
        </p:nvSpPr>
        <p:spPr>
          <a:xfrm>
            <a:off x="995796" y="4077072"/>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8" name="文本占位符 7">
            <a:extLst>
              <a:ext uri="{FF2B5EF4-FFF2-40B4-BE49-F238E27FC236}">
                <a16:creationId xmlns="" xmlns:a16="http://schemas.microsoft.com/office/drawing/2014/main" id="{791E82EE-AF55-486C-953D-3BD5CEE81CE4}"/>
              </a:ext>
            </a:extLst>
          </p:cNvPr>
          <p:cNvSpPr>
            <a:spLocks noGrp="1"/>
          </p:cNvSpPr>
          <p:nvPr>
            <p:ph type="body" sz="quarter" idx="26" hasCustomPrompt="1"/>
          </p:nvPr>
        </p:nvSpPr>
        <p:spPr>
          <a:xfrm>
            <a:off x="4068039" y="4077072"/>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9" name="文本占位符 7">
            <a:extLst>
              <a:ext uri="{FF2B5EF4-FFF2-40B4-BE49-F238E27FC236}">
                <a16:creationId xmlns="" xmlns:a16="http://schemas.microsoft.com/office/drawing/2014/main" id="{0F4FBCD0-2E04-4942-AFAF-B2774F425FB6}"/>
              </a:ext>
            </a:extLst>
          </p:cNvPr>
          <p:cNvSpPr>
            <a:spLocks noGrp="1"/>
          </p:cNvSpPr>
          <p:nvPr>
            <p:ph type="body" sz="quarter" idx="27" hasCustomPrompt="1"/>
          </p:nvPr>
        </p:nvSpPr>
        <p:spPr>
          <a:xfrm>
            <a:off x="6228196" y="4077072"/>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0" name="文本占位符 7">
            <a:extLst>
              <a:ext uri="{FF2B5EF4-FFF2-40B4-BE49-F238E27FC236}">
                <a16:creationId xmlns="" xmlns:a16="http://schemas.microsoft.com/office/drawing/2014/main" id="{701F8BDF-8D3E-4528-8B32-92CDA38CF25C}"/>
              </a:ext>
            </a:extLst>
          </p:cNvPr>
          <p:cNvSpPr>
            <a:spLocks noGrp="1"/>
          </p:cNvSpPr>
          <p:nvPr>
            <p:ph type="body" sz="quarter" idx="28" hasCustomPrompt="1"/>
          </p:nvPr>
        </p:nvSpPr>
        <p:spPr>
          <a:xfrm>
            <a:off x="9156604" y="4077072"/>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1" name="文本占位符 7">
            <a:extLst>
              <a:ext uri="{FF2B5EF4-FFF2-40B4-BE49-F238E27FC236}">
                <a16:creationId xmlns="" xmlns:a16="http://schemas.microsoft.com/office/drawing/2014/main" id="{2DAE044E-F1B2-424B-BDD0-3E92A10C4695}"/>
              </a:ext>
            </a:extLst>
          </p:cNvPr>
          <p:cNvSpPr>
            <a:spLocks noGrp="1"/>
          </p:cNvSpPr>
          <p:nvPr>
            <p:ph type="body" sz="quarter" idx="29" hasCustomPrompt="1"/>
          </p:nvPr>
        </p:nvSpPr>
        <p:spPr>
          <a:xfrm>
            <a:off x="1019436" y="4581128"/>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2" name="文本占位符 7">
            <a:extLst>
              <a:ext uri="{FF2B5EF4-FFF2-40B4-BE49-F238E27FC236}">
                <a16:creationId xmlns="" xmlns:a16="http://schemas.microsoft.com/office/drawing/2014/main" id="{19929436-360F-44DC-A864-1DA42B59198F}"/>
              </a:ext>
            </a:extLst>
          </p:cNvPr>
          <p:cNvSpPr>
            <a:spLocks noGrp="1"/>
          </p:cNvSpPr>
          <p:nvPr>
            <p:ph type="body" sz="quarter" idx="30" hasCustomPrompt="1"/>
          </p:nvPr>
        </p:nvSpPr>
        <p:spPr>
          <a:xfrm>
            <a:off x="4091679" y="4581128"/>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3" name="文本占位符 7">
            <a:extLst>
              <a:ext uri="{FF2B5EF4-FFF2-40B4-BE49-F238E27FC236}">
                <a16:creationId xmlns="" xmlns:a16="http://schemas.microsoft.com/office/drawing/2014/main" id="{E3F04EDE-0D87-45F2-9033-289878AAF2FA}"/>
              </a:ext>
            </a:extLst>
          </p:cNvPr>
          <p:cNvSpPr>
            <a:spLocks noGrp="1"/>
          </p:cNvSpPr>
          <p:nvPr>
            <p:ph type="body" sz="quarter" idx="31" hasCustomPrompt="1"/>
          </p:nvPr>
        </p:nvSpPr>
        <p:spPr>
          <a:xfrm>
            <a:off x="6251836" y="4581128"/>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4" name="文本占位符 7">
            <a:extLst>
              <a:ext uri="{FF2B5EF4-FFF2-40B4-BE49-F238E27FC236}">
                <a16:creationId xmlns="" xmlns:a16="http://schemas.microsoft.com/office/drawing/2014/main" id="{3F9FD2BB-87FB-42F0-8418-F87E96763F68}"/>
              </a:ext>
            </a:extLst>
          </p:cNvPr>
          <p:cNvSpPr>
            <a:spLocks noGrp="1"/>
          </p:cNvSpPr>
          <p:nvPr>
            <p:ph type="body" sz="quarter" idx="32" hasCustomPrompt="1"/>
          </p:nvPr>
        </p:nvSpPr>
        <p:spPr>
          <a:xfrm>
            <a:off x="9180244" y="4581128"/>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5" name="文本占位符 7">
            <a:extLst>
              <a:ext uri="{FF2B5EF4-FFF2-40B4-BE49-F238E27FC236}">
                <a16:creationId xmlns="" xmlns:a16="http://schemas.microsoft.com/office/drawing/2014/main" id="{450C36C1-EC46-4EAC-8A54-EFB2EF58F730}"/>
              </a:ext>
            </a:extLst>
          </p:cNvPr>
          <p:cNvSpPr>
            <a:spLocks noGrp="1"/>
          </p:cNvSpPr>
          <p:nvPr>
            <p:ph type="body" sz="quarter" idx="33" hasCustomPrompt="1"/>
          </p:nvPr>
        </p:nvSpPr>
        <p:spPr>
          <a:xfrm>
            <a:off x="995796" y="5049180"/>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6" name="文本占位符 7">
            <a:extLst>
              <a:ext uri="{FF2B5EF4-FFF2-40B4-BE49-F238E27FC236}">
                <a16:creationId xmlns="" xmlns:a16="http://schemas.microsoft.com/office/drawing/2014/main" id="{06E305FB-6351-4BDD-B27A-CA91C0B55424}"/>
              </a:ext>
            </a:extLst>
          </p:cNvPr>
          <p:cNvSpPr>
            <a:spLocks noGrp="1"/>
          </p:cNvSpPr>
          <p:nvPr>
            <p:ph type="body" sz="quarter" idx="34" hasCustomPrompt="1"/>
          </p:nvPr>
        </p:nvSpPr>
        <p:spPr>
          <a:xfrm>
            <a:off x="4068039" y="5049180"/>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7" name="文本占位符 7">
            <a:extLst>
              <a:ext uri="{FF2B5EF4-FFF2-40B4-BE49-F238E27FC236}">
                <a16:creationId xmlns="" xmlns:a16="http://schemas.microsoft.com/office/drawing/2014/main" id="{986CE630-9BBE-44AB-B3AC-29A48255E185}"/>
              </a:ext>
            </a:extLst>
          </p:cNvPr>
          <p:cNvSpPr>
            <a:spLocks noGrp="1"/>
          </p:cNvSpPr>
          <p:nvPr>
            <p:ph type="body" sz="quarter" idx="35" hasCustomPrompt="1"/>
          </p:nvPr>
        </p:nvSpPr>
        <p:spPr>
          <a:xfrm>
            <a:off x="6228196" y="5049180"/>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8" name="文本占位符 7">
            <a:extLst>
              <a:ext uri="{FF2B5EF4-FFF2-40B4-BE49-F238E27FC236}">
                <a16:creationId xmlns="" xmlns:a16="http://schemas.microsoft.com/office/drawing/2014/main" id="{4DDD786F-E21B-4BBC-A377-D2EC3EE50688}"/>
              </a:ext>
            </a:extLst>
          </p:cNvPr>
          <p:cNvSpPr>
            <a:spLocks noGrp="1"/>
          </p:cNvSpPr>
          <p:nvPr>
            <p:ph type="body" sz="quarter" idx="36" hasCustomPrompt="1"/>
          </p:nvPr>
        </p:nvSpPr>
        <p:spPr>
          <a:xfrm>
            <a:off x="9156604" y="5049180"/>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9" name="文本占位符 7">
            <a:extLst>
              <a:ext uri="{FF2B5EF4-FFF2-40B4-BE49-F238E27FC236}">
                <a16:creationId xmlns="" xmlns:a16="http://schemas.microsoft.com/office/drawing/2014/main" id="{EE728293-3BC5-4224-A4F0-27996EC76EA2}"/>
              </a:ext>
            </a:extLst>
          </p:cNvPr>
          <p:cNvSpPr>
            <a:spLocks noGrp="1"/>
          </p:cNvSpPr>
          <p:nvPr>
            <p:ph type="body" sz="quarter" idx="37" hasCustomPrompt="1"/>
          </p:nvPr>
        </p:nvSpPr>
        <p:spPr>
          <a:xfrm>
            <a:off x="1019436" y="5553236"/>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60" name="文本占位符 7">
            <a:extLst>
              <a:ext uri="{FF2B5EF4-FFF2-40B4-BE49-F238E27FC236}">
                <a16:creationId xmlns="" xmlns:a16="http://schemas.microsoft.com/office/drawing/2014/main" id="{84C5C924-BCE5-46C8-9041-30EDC3D85E52}"/>
              </a:ext>
            </a:extLst>
          </p:cNvPr>
          <p:cNvSpPr>
            <a:spLocks noGrp="1"/>
          </p:cNvSpPr>
          <p:nvPr>
            <p:ph type="body" sz="quarter" idx="38" hasCustomPrompt="1"/>
          </p:nvPr>
        </p:nvSpPr>
        <p:spPr>
          <a:xfrm>
            <a:off x="4091679" y="5553236"/>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61" name="文本占位符 7">
            <a:extLst>
              <a:ext uri="{FF2B5EF4-FFF2-40B4-BE49-F238E27FC236}">
                <a16:creationId xmlns="" xmlns:a16="http://schemas.microsoft.com/office/drawing/2014/main" id="{1DBD4C29-C885-4339-873D-B55FBD81DDFE}"/>
              </a:ext>
            </a:extLst>
          </p:cNvPr>
          <p:cNvSpPr>
            <a:spLocks noGrp="1"/>
          </p:cNvSpPr>
          <p:nvPr>
            <p:ph type="body" sz="quarter" idx="39" hasCustomPrompt="1"/>
          </p:nvPr>
        </p:nvSpPr>
        <p:spPr>
          <a:xfrm>
            <a:off x="6251836" y="5553236"/>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62" name="文本占位符 7">
            <a:extLst>
              <a:ext uri="{FF2B5EF4-FFF2-40B4-BE49-F238E27FC236}">
                <a16:creationId xmlns="" xmlns:a16="http://schemas.microsoft.com/office/drawing/2014/main" id="{6D84506C-645A-472E-A06C-3A65A7744312}"/>
              </a:ext>
            </a:extLst>
          </p:cNvPr>
          <p:cNvSpPr>
            <a:spLocks noGrp="1"/>
          </p:cNvSpPr>
          <p:nvPr>
            <p:ph type="body" sz="quarter" idx="40" hasCustomPrompt="1"/>
          </p:nvPr>
        </p:nvSpPr>
        <p:spPr>
          <a:xfrm>
            <a:off x="9180244" y="5553236"/>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Tree>
    <p:extLst>
      <p:ext uri="{BB962C8B-B14F-4D97-AF65-F5344CB8AC3E}">
        <p14:creationId xmlns:p14="http://schemas.microsoft.com/office/powerpoint/2010/main" val="284741464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23" name="文本占位符 6"/>
          <p:cNvSpPr>
            <a:spLocks noGrp="1"/>
          </p:cNvSpPr>
          <p:nvPr>
            <p:ph type="body" sz="quarter" idx="10" hasCustomPrompt="1"/>
          </p:nvPr>
        </p:nvSpPr>
        <p:spPr>
          <a:xfrm>
            <a:off x="451878" y="1242452"/>
            <a:ext cx="11306175" cy="4680000"/>
          </a:xfrm>
          <a:prstGeom prst="rect">
            <a:avLst/>
          </a:prstGeom>
        </p:spPr>
        <p:txBody>
          <a:bodyPr/>
          <a:lstStyle>
            <a:lvl1pPr marL="457200" marR="0" indent="-457200" algn="just" defTabSz="801688" rtl="0" eaLnBrk="1" fontAlgn="auto"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auto">
              <a:buSzPct val="100000"/>
              <a:buFont typeface="+mj-lt"/>
              <a:buAutoNum type="alphaUcPeriod"/>
              <a:defRPr sz="1800" baseline="0">
                <a:latin typeface="Huawei Sans" panose="020C0503030203020204" pitchFamily="34" charset="0"/>
              </a:defRPr>
            </a:lvl2pPr>
            <a:lvl3pPr>
              <a:defRPr/>
            </a:lvl3pPr>
            <a:lvl5pPr>
              <a:buNone/>
              <a:defRPr/>
            </a:lvl5pPr>
          </a:lstStyle>
          <a:p>
            <a:r>
              <a:rPr lang="en-US" altLang="zh-CN" dirty="0" smtClean="0"/>
              <a:t>Question description.</a:t>
            </a:r>
          </a:p>
          <a:p>
            <a:pPr lvl="1"/>
            <a:endParaRPr lang="en-US" altLang="zh-CN" dirty="0"/>
          </a:p>
        </p:txBody>
      </p:sp>
      <p:sp>
        <p:nvSpPr>
          <p:cNvPr id="24"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auto"/>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Quiz</a:t>
            </a:r>
            <a:endPar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6"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7" name="组合 26"/>
          <p:cNvGrpSpPr/>
          <p:nvPr userDrawn="1"/>
        </p:nvGrpSpPr>
        <p:grpSpPr>
          <a:xfrm>
            <a:off x="479376" y="424270"/>
            <a:ext cx="495619" cy="592462"/>
            <a:chOff x="5554662" y="2422526"/>
            <a:chExt cx="690564" cy="825500"/>
          </a:xfrm>
          <a:solidFill>
            <a:schemeClr val="bg1"/>
          </a:solidFill>
        </p:grpSpPr>
        <p:sp>
          <p:nvSpPr>
            <p:cNvPr id="28"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0"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1" name="Freeform 6"/>
          <p:cNvSpPr>
            <a:spLocks/>
          </p:cNvSpPr>
          <p:nvPr userDrawn="1"/>
        </p:nvSpPr>
        <p:spPr bwMode="auto">
          <a:xfrm>
            <a:off x="3288528" y="296368"/>
            <a:ext cx="8892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Freeform 11"/>
          <p:cNvSpPr>
            <a:spLocks/>
          </p:cNvSpPr>
          <p:nvPr userDrawn="1"/>
        </p:nvSpPr>
        <p:spPr bwMode="auto">
          <a:xfrm>
            <a:off x="3180516"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14821546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11" name="文本占位符 6"/>
          <p:cNvSpPr>
            <a:spLocks noGrp="1"/>
          </p:cNvSpPr>
          <p:nvPr>
            <p:ph type="body" sz="quarter" idx="10" hasCustomPrompt="1"/>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smtClean="0"/>
              <a:t>Click here to edit summary</a:t>
            </a:r>
            <a:endParaRPr lang="zh-CN" altLang="en-US" dirty="0"/>
          </a:p>
        </p:txBody>
      </p:sp>
      <p:sp>
        <p:nvSpPr>
          <p:cNvPr id="12"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424847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Section Summary</a:t>
            </a:r>
            <a:endPar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5" name="组合 14"/>
          <p:cNvGrpSpPr/>
          <p:nvPr userDrawn="1"/>
        </p:nvGrpSpPr>
        <p:grpSpPr>
          <a:xfrm>
            <a:off x="515380" y="490848"/>
            <a:ext cx="470694" cy="475421"/>
            <a:chOff x="5540375" y="2868613"/>
            <a:chExt cx="1106488" cy="1117600"/>
          </a:xfrm>
          <a:solidFill>
            <a:schemeClr val="bg1"/>
          </a:solidFill>
        </p:grpSpPr>
        <p:sp>
          <p:nvSpPr>
            <p:cNvPr id="16"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68167092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9"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2412268"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Summary</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15380" y="490848"/>
            <a:ext cx="470694" cy="475421"/>
            <a:chOff x="5540375" y="2868613"/>
            <a:chExt cx="1106488" cy="1117600"/>
          </a:xfrm>
          <a:solidFill>
            <a:schemeClr val="bg1"/>
          </a:solidFill>
        </p:grpSpPr>
        <p:sp>
          <p:nvSpPr>
            <p:cNvPr id="14"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文本占位符 6"/>
          <p:cNvSpPr>
            <a:spLocks noGrp="1"/>
          </p:cNvSpPr>
          <p:nvPr>
            <p:ph type="body" sz="quarter" idx="11" hasCustomPrompt="1"/>
          </p:nvPr>
        </p:nvSpPr>
        <p:spPr>
          <a:xfrm>
            <a:off x="451879" y="1241721"/>
            <a:ext cx="11306174"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auto">
              <a:defRPr baseline="0">
                <a:latin typeface="Huawei Sans" panose="020C0503030203020204" pitchFamily="34" charset="0"/>
              </a:defRPr>
            </a:lvl2pPr>
            <a:lvl3pPr fontAlgn="auto">
              <a:defRPr baseline="0">
                <a:latin typeface="Huawei Sans" panose="020C0503030203020204" pitchFamily="34" charset="0"/>
              </a:defRPr>
            </a:lvl3pPr>
            <a:lvl4pPr fontAlgn="auto">
              <a:defRPr baseline="0">
                <a:latin typeface="Huawei Sans" panose="020C0503030203020204" pitchFamily="34" charset="0"/>
              </a:defRPr>
            </a:lvl4pPr>
            <a:lvl5pPr fontAlgn="auto">
              <a:buNone/>
              <a:defRPr baseline="0">
                <a:latin typeface="Huawei Sans" panose="020C0503030203020204" pitchFamily="34" charset="0"/>
              </a:defRPr>
            </a:lvl5pPr>
          </a:lstStyle>
          <a:p>
            <a:pPr lvl="0"/>
            <a:r>
              <a:rPr lang="en-US" altLang="zh-CN" dirty="0" smtClean="0"/>
              <a:t>Click to edit</a:t>
            </a:r>
            <a:endParaRPr lang="zh-CN" altLang="en-US"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10736145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12" name="文本占位符 6"/>
          <p:cNvSpPr>
            <a:spLocks noGrp="1"/>
          </p:cNvSpPr>
          <p:nvPr>
            <p:ph type="body" sz="quarter" idx="10" hasCustomPrompt="1"/>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smtClean="0"/>
              <a:t>More information for trainees</a:t>
            </a:r>
            <a:endParaRPr lang="zh-CN" altLang="en-US" dirty="0"/>
          </a:p>
        </p:txBody>
      </p:sp>
      <p:sp>
        <p:nvSpPr>
          <p:cNvPr id="13"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More Information</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79376" y="480268"/>
            <a:ext cx="496581" cy="496581"/>
            <a:chOff x="4485904" y="3429000"/>
            <a:chExt cx="2003425" cy="2003425"/>
          </a:xfrm>
          <a:solidFill>
            <a:schemeClr val="bg1"/>
          </a:solidFill>
        </p:grpSpPr>
        <p:sp>
          <p:nvSpPr>
            <p:cNvPr id="17"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8"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9"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45100625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14" name="文本占位符 6"/>
          <p:cNvSpPr>
            <a:spLocks noGrp="1"/>
          </p:cNvSpPr>
          <p:nvPr>
            <p:ph type="body" sz="quarter" idx="10"/>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sp>
        <p:nvSpPr>
          <p:cNvPr id="15"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Recommendations</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8" name="组合 17"/>
          <p:cNvGrpSpPr/>
          <p:nvPr userDrawn="1"/>
        </p:nvGrpSpPr>
        <p:grpSpPr>
          <a:xfrm>
            <a:off x="515380" y="456929"/>
            <a:ext cx="461963" cy="485190"/>
            <a:chOff x="-779463" y="1835151"/>
            <a:chExt cx="1136650" cy="1193799"/>
          </a:xfrm>
          <a:solidFill>
            <a:schemeClr val="bg1"/>
          </a:solidFill>
        </p:grpSpPr>
        <p:sp>
          <p:nvSpPr>
            <p:cNvPr id="19"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1"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2"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3"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4"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28467678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4478610" y="2345035"/>
              <a:ext cx="3544342" cy="923010"/>
            </a:xfrm>
            <a:prstGeom prst="rect">
              <a:avLst/>
            </a:prstGeom>
            <a:noFill/>
          </p:spPr>
          <p:txBody>
            <a:bodyPr wrap="none" lIns="91440" tIns="45720" rIns="91440" bIns="45720">
              <a:spAutoFit/>
            </a:bodyPr>
            <a:lstStyle/>
            <a:p>
              <a:pPr algn="ctr" fontAlgn="ctr"/>
              <a:r>
                <a:rPr lang="en-US" altLang="zh-CN" sz="5398"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Thank You</a:t>
              </a: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fontAlgn="ctr"/>
              <a:r>
                <a:rPr lang="en-US" altLang="zh-CN" sz="3599"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www.huawei.com</a:t>
              </a:r>
              <a:endParaRPr lang="zh-CN" altLang="en-US" sz="3599"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22850141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17"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447"/>
          <a:stretch/>
        </p:blipFill>
        <p:spPr bwMode="auto">
          <a:xfrm>
            <a:off x="1" y="85"/>
            <a:ext cx="12192000" cy="686474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1"/>
          <p:cNvSpPr>
            <a:spLocks noGrp="1" noChangeArrowheads="1"/>
          </p:cNvSpPr>
          <p:nvPr>
            <p:ph type="ctrTitle" sz="quarter" hasCustomPrompt="1"/>
          </p:nvPr>
        </p:nvSpPr>
        <p:spPr>
          <a:xfrm>
            <a:off x="1031295" y="4957156"/>
            <a:ext cx="10441567" cy="831600"/>
          </a:xfrm>
          <a:prstGeom prst="rect">
            <a:avLst/>
          </a:prstGeom>
          <a:ln algn="ctr"/>
        </p:spPr>
        <p:txBody>
          <a:bodyPr lIns="87802" tIns="43901" rIns="87802" bIns="43901"/>
          <a:lstStyle>
            <a:lvl1pPr algn="l" defTabSz="801688" rtl="0" eaLnBrk="0" fontAlgn="ctr" hangingPunct="0">
              <a:spcBef>
                <a:spcPct val="0"/>
              </a:spcBef>
              <a:spcAft>
                <a:spcPct val="0"/>
              </a:spcAft>
              <a:defRPr lang="zh-CN" altLang="en-US" sz="4300" b="1" kern="1200" baseline="0" dirty="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smtClean="0"/>
              <a:t>Click to Edit Title</a:t>
            </a:r>
            <a:endParaRPr lang="zh-CN" altLang="en-US" dirty="0"/>
          </a:p>
        </p:txBody>
      </p:sp>
      <p:sp>
        <p:nvSpPr>
          <p:cNvPr id="19" name="文本占位符 29"/>
          <p:cNvSpPr>
            <a:spLocks noGrp="1"/>
          </p:cNvSpPr>
          <p:nvPr>
            <p:ph type="body" sz="quarter" idx="10" hasCustomPrompt="1"/>
          </p:nvPr>
        </p:nvSpPr>
        <p:spPr>
          <a:xfrm>
            <a:off x="1031295" y="5816120"/>
            <a:ext cx="6912000" cy="493200"/>
          </a:xfrm>
          <a:prstGeom prst="rect">
            <a:avLst/>
          </a:prstGeom>
        </p:spPr>
        <p:txBody>
          <a:bodyPr/>
          <a:lstStyle>
            <a:lvl1pPr marL="0" indent="0" algn="l" defTabSz="801688" rtl="0" eaLnBrk="0" fontAlgn="ctr" hangingPunct="0">
              <a:spcBef>
                <a:spcPct val="0"/>
              </a:spcBef>
              <a:spcAft>
                <a:spcPct val="0"/>
              </a:spcAft>
              <a:buNone/>
              <a:defRPr lang="zh-CN" altLang="en-US" sz="2000" kern="1200" baseline="0" dirty="0" smtClean="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Click to Edit Title</a:t>
            </a:r>
            <a:endParaRPr lang="zh-CN" altLang="en-US" dirty="0" smtClean="0"/>
          </a:p>
        </p:txBody>
      </p:sp>
      <p:sp>
        <p:nvSpPr>
          <p:cNvPr id="20"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Copyright © </a:t>
            </a:r>
            <a:r>
              <a:rPr lang="en-US" altLang="zh-CN" sz="1200" baseline="0" dirty="0" smtClean="0">
                <a:latin typeface="Huawei Sans" panose="020C0503030203020204" pitchFamily="34" charset="0"/>
                <a:ea typeface="方正兰亭黑简体" panose="02000000000000000000" pitchFamily="2" charset="-122"/>
                <a:cs typeface="Huawei Sans" panose="020C0503030203020204" pitchFamily="34" charset="0"/>
              </a:rPr>
              <a:t>2020 </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Huawei Technologies Co., Ltd. All rights reserved. </a:t>
            </a:r>
          </a:p>
        </p:txBody>
      </p:sp>
      <p:pic>
        <p:nvPicPr>
          <p:cNvPr id="21" name="图片 2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91889" y="251069"/>
            <a:ext cx="1965600" cy="430102"/>
          </a:xfrm>
          <a:prstGeom prst="rect">
            <a:avLst/>
          </a:prstGeom>
        </p:spPr>
      </p:pic>
    </p:spTree>
    <p:extLst>
      <p:ext uri="{BB962C8B-B14F-4D97-AF65-F5344CB8AC3E}">
        <p14:creationId xmlns:p14="http://schemas.microsoft.com/office/powerpoint/2010/main" val="32256057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4" name="文本占位符 6"/>
          <p:cNvSpPr>
            <a:spLocks noGrp="1"/>
          </p:cNvSpPr>
          <p:nvPr>
            <p:ph type="body" sz="quarter" idx="10" hasCustomPrompt="1"/>
          </p:nvPr>
        </p:nvSpPr>
        <p:spPr>
          <a:xfrm>
            <a:off x="451878" y="1242453"/>
            <a:ext cx="11306175" cy="4679788"/>
          </a:xfrm>
          <a:prstGeom prst="rect">
            <a:avLst/>
          </a:prstGeom>
        </p:spPr>
        <p:txBody>
          <a:bodyPr/>
          <a:lstStyle>
            <a:lvl1pPr algn="just" eaLnBrk="1" hangingPunct="1">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pPr eaLnBrk="1" hangingPunct="1"/>
            <a:r>
              <a:rPr lang="en-US" altLang="zh-CN" dirty="0" smtClean="0"/>
              <a:t>The chapter describes ...</a:t>
            </a:r>
            <a:endParaRPr lang="zh-CN" altLang="en-US" dirty="0"/>
          </a:p>
        </p:txBody>
      </p:sp>
      <p:sp>
        <p:nvSpPr>
          <p:cNvPr id="27"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2376264"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Foreword</a:t>
            </a:r>
            <a:endParaRPr lang="zh-CN" altLang="en-US"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30" name="组合 29"/>
          <p:cNvGrpSpPr/>
          <p:nvPr userDrawn="1"/>
        </p:nvGrpSpPr>
        <p:grpSpPr>
          <a:xfrm>
            <a:off x="335360" y="498828"/>
            <a:ext cx="628158" cy="459460"/>
            <a:chOff x="3275013" y="1363663"/>
            <a:chExt cx="5645150" cy="4129087"/>
          </a:xfrm>
          <a:solidFill>
            <a:schemeClr val="bg1"/>
          </a:solidFill>
        </p:grpSpPr>
        <p:sp>
          <p:nvSpPr>
            <p:cNvPr id="31"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36"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24695951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17"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259228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Objectives</a:t>
            </a:r>
            <a:endParaRPr lang="en-US" altLang="zh-CN"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1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grpSp>
        <p:nvGrpSpPr>
          <p:cNvPr id="20" name="组合 19"/>
          <p:cNvGrpSpPr/>
          <p:nvPr userDrawn="1"/>
        </p:nvGrpSpPr>
        <p:grpSpPr>
          <a:xfrm>
            <a:off x="443372" y="440668"/>
            <a:ext cx="533970" cy="533470"/>
            <a:chOff x="2960687" y="4865687"/>
            <a:chExt cx="1698626" cy="1697038"/>
          </a:xfrm>
          <a:solidFill>
            <a:schemeClr val="bg1"/>
          </a:solidFill>
        </p:grpSpPr>
        <p:sp>
          <p:nvSpPr>
            <p:cNvPr id="2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grpSp>
      <p:sp>
        <p:nvSpPr>
          <p:cNvPr id="2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30" name="内容占位符 6"/>
          <p:cNvSpPr>
            <a:spLocks noGrp="1"/>
          </p:cNvSpPr>
          <p:nvPr>
            <p:ph sz="quarter" idx="11" hasCustomPrompt="1"/>
          </p:nvPr>
        </p:nvSpPr>
        <p:spPr>
          <a:xfrm>
            <a:off x="451202" y="1233276"/>
            <a:ext cx="11306175" cy="4680000"/>
          </a:xfrm>
          <a:prstGeom prst="rect">
            <a:avLst/>
          </a:prstGeom>
        </p:spPr>
        <p:txBody>
          <a:bodyPr/>
          <a:lstStyle>
            <a:lvl1pPr marL="301625" marR="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kumimoji="0" lang="en-US" altLang="zh-CN" sz="2200" b="0" i="0" u="none" strike="noStrike" kern="0" cap="none" spc="0" normalizeH="0" baseline="0" noProof="0"/>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marL="301625" marR="0" lvl="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a:pPr>
            <a:r>
              <a:rPr kumimoji="0" lang="en-US" altLang="zh-CN" sz="2200" b="0" i="0" u="none" strike="noStrike" kern="0" cap="none" spc="0" normalizeH="0" baseline="0" noProof="0" dirty="0" smtClean="0">
                <a:ln>
                  <a:noFill/>
                </a:ln>
                <a:solidFill>
                  <a:srgbClr val="000000"/>
                </a:solidFill>
                <a:effectLst/>
                <a:uLnTx/>
                <a:uFillTx/>
                <a:latin typeface="+mn-lt"/>
                <a:ea typeface="+mn-ea"/>
                <a:cs typeface="+mn-cs"/>
              </a:rPr>
              <a:t>On completion of this course, you will be able to:</a:t>
            </a:r>
            <a:endParaRPr lang="zh-CN" altLang="en-US" dirty="0" smtClean="0"/>
          </a:p>
          <a:p>
            <a:pPr lvl="1"/>
            <a:r>
              <a:rPr lang="zh-CN" altLang="en-US" dirty="0" smtClean="0"/>
              <a:t>第二</a:t>
            </a:r>
            <a:r>
              <a:rPr lang="zh-CN" altLang="en-US" dirty="0"/>
              <a:t>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9007277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26"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2232248" cy="639559"/>
          </a:xfrm>
          <a:prstGeom prst="rect">
            <a:avLst/>
          </a:prstGeom>
          <a:noFill/>
          <a:ln w="9525">
            <a:noFill/>
            <a:miter lim="800000"/>
            <a:headEnd/>
            <a:tailEnd/>
          </a:ln>
        </p:spPr>
        <p:txBody>
          <a:bodyPr wrap="square" lIns="99980" tIns="49987" rIns="99980" bIns="49987" rtlCol="0">
            <a:spAutoFit/>
          </a:bodyPr>
          <a:lstStyle/>
          <a:p>
            <a:pPr algn="l" defTabSz="1001624" eaLnBrk="0" fontAlgn="ctr" hangingPunct="0"/>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Contents</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9" name="组合 28"/>
          <p:cNvGrpSpPr/>
          <p:nvPr userDrawn="1"/>
        </p:nvGrpSpPr>
        <p:grpSpPr>
          <a:xfrm>
            <a:off x="587388" y="515379"/>
            <a:ext cx="358335" cy="426359"/>
            <a:chOff x="3295650" y="230188"/>
            <a:chExt cx="936625" cy="1114426"/>
          </a:xfrm>
          <a:solidFill>
            <a:schemeClr val="bg1"/>
          </a:solidFill>
        </p:grpSpPr>
        <p:sp>
          <p:nvSpPr>
            <p:cNvPr id="30"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1"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3"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4"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5"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5" name="文本占位符 6"/>
          <p:cNvSpPr>
            <a:spLocks noGrp="1"/>
          </p:cNvSpPr>
          <p:nvPr>
            <p:ph type="body" sz="quarter" idx="10" hasCustomPrompt="1"/>
          </p:nvPr>
        </p:nvSpPr>
        <p:spPr>
          <a:xfrm>
            <a:off x="454816" y="1233487"/>
            <a:ext cx="11307600" cy="4680000"/>
          </a:xfr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a:latin typeface="+mn-lt"/>
                <a:ea typeface="+mn-ea"/>
                <a:cs typeface="Arial" panose="020B0604020202020204" pitchFamily="34" charset="0"/>
              </a:defRPr>
            </a:lvl1pPr>
            <a:lvl2pPr fontAlgn="ctr">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Tree>
    <p:extLst>
      <p:ext uri="{BB962C8B-B14F-4D97-AF65-F5344CB8AC3E}">
        <p14:creationId xmlns:p14="http://schemas.microsoft.com/office/powerpoint/2010/main" val="178502704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TextBox 10">
            <a:extLst>
              <a:ext uri="{FF2B5EF4-FFF2-40B4-BE49-F238E27FC236}">
                <a16:creationId xmlns="" xmlns:a16="http://schemas.microsoft.com/office/drawing/2014/main"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Overview and Objectives</a:t>
            </a:r>
            <a:endPar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3"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4" name="组合 13"/>
          <p:cNvGrpSpPr/>
          <p:nvPr userDrawn="1"/>
        </p:nvGrpSpPr>
        <p:grpSpPr>
          <a:xfrm>
            <a:off x="587388" y="505779"/>
            <a:ext cx="374708" cy="445558"/>
            <a:chOff x="-1647825" y="2492375"/>
            <a:chExt cx="1947863" cy="2316163"/>
          </a:xfrm>
          <a:solidFill>
            <a:schemeClr val="bg1"/>
          </a:solidFill>
        </p:grpSpPr>
        <p:sp>
          <p:nvSpPr>
            <p:cNvPr id="15"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6"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9597353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10" name="文本占位符 6"/>
          <p:cNvSpPr>
            <a:spLocks noGrp="1"/>
          </p:cNvSpPr>
          <p:nvPr>
            <p:ph type="body" sz="quarter" idx="10" hasCustomPrompt="1"/>
          </p:nvPr>
        </p:nvSpPr>
        <p:spPr>
          <a:xfrm>
            <a:off x="451877" y="1242453"/>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smtClean="0"/>
              <a:t>Click here to edit</a:t>
            </a:r>
            <a:endParaRPr lang="zh-CN" altLang="en-US" dirty="0"/>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87388" y="505779"/>
            <a:ext cx="374708" cy="445558"/>
            <a:chOff x="-1647825" y="2492375"/>
            <a:chExt cx="1947863" cy="2316163"/>
          </a:xfrm>
          <a:solidFill>
            <a:schemeClr val="bg1"/>
          </a:solidFill>
        </p:grpSpPr>
        <p:sp>
          <p:nvSpPr>
            <p:cNvPr id="14"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标题 1"/>
          <p:cNvSpPr>
            <a:spLocks noGrp="1"/>
          </p:cNvSpPr>
          <p:nvPr>
            <p:ph type="title" hasCustomPrompt="1"/>
          </p:nvPr>
        </p:nvSpPr>
        <p:spPr>
          <a:xfrm>
            <a:off x="1594800" y="452604"/>
            <a:ext cx="9831600" cy="640800"/>
          </a:xfrm>
          <a:noFill/>
          <a:ln w="9525">
            <a:noFill/>
            <a:miter lim="800000"/>
            <a:headEnd/>
            <a:tailEnd/>
          </a:ln>
        </p:spPr>
        <p:txBody>
          <a:bodyPr vert="horz" wrap="square" lIns="100800" tIns="50400" rIns="100800" bIns="50400" numCol="1" anchor="ctr" anchorCtr="0" compatLnSpc="1">
            <a:prstTxWarp prst="textNoShape">
              <a:avLst/>
            </a:prstTxWarp>
          </a:bodyPr>
          <a:lstStyle>
            <a:lvl1pPr fontAlgn="auto">
              <a:defRPr lang="zh-CN" altLang="en-US" b="1" kern="0" baseline="0" dirty="0"/>
            </a:lvl1pPr>
          </a:lstStyle>
          <a:p>
            <a:pPr lvl="0"/>
            <a:r>
              <a:rPr lang="en-US" altLang="zh-CN" smtClean="0"/>
              <a:t>Title</a:t>
            </a:r>
            <a:endParaRPr lang="zh-CN" altLang="en-US" dirty="0"/>
          </a:p>
        </p:txBody>
      </p:sp>
    </p:spTree>
    <p:extLst>
      <p:ext uri="{BB962C8B-B14F-4D97-AF65-F5344CB8AC3E}">
        <p14:creationId xmlns:p14="http://schemas.microsoft.com/office/powerpoint/2010/main" val="207669497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9"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ea typeface="方正兰亭黑简体" panose="02000000000000000000" pitchFamily="2" charset="-122"/>
            </a:endParaRPr>
          </a:p>
        </p:txBody>
      </p:sp>
      <p:sp>
        <p:nvSpPr>
          <p:cNvPr id="6" name="标题 1"/>
          <p:cNvSpPr>
            <a:spLocks noGrp="1"/>
          </p:cNvSpPr>
          <p:nvPr>
            <p:ph type="title" hasCustomPrompt="1"/>
          </p:nvPr>
        </p:nvSpPr>
        <p:spPr>
          <a:xfrm>
            <a:off x="1594800" y="452604"/>
            <a:ext cx="9831600" cy="640800"/>
          </a:xfrm>
          <a:noFill/>
          <a:ln w="9525">
            <a:noFill/>
            <a:miter lim="800000"/>
            <a:headEnd/>
            <a:tailEnd/>
          </a:ln>
        </p:spPr>
        <p:txBody>
          <a:bodyPr vert="horz" wrap="square" lIns="100800" tIns="50400" rIns="100800" bIns="50400" numCol="1" anchor="ctr" anchorCtr="0" compatLnSpc="1">
            <a:prstTxWarp prst="textNoShape">
              <a:avLst/>
            </a:prstTxWarp>
          </a:bodyPr>
          <a:lstStyle>
            <a:lvl1pPr fontAlgn="auto">
              <a:defRPr lang="zh-CN" altLang="en-US" b="1" kern="0" baseline="0" dirty="0"/>
            </a:lvl1pPr>
          </a:lstStyle>
          <a:p>
            <a:pPr lvl="0"/>
            <a:r>
              <a:rPr lang="en-US" altLang="zh-CN" smtClean="0"/>
              <a:t>Title</a:t>
            </a:r>
            <a:endParaRPr lang="zh-CN" altLang="en-US" dirty="0"/>
          </a:p>
        </p:txBody>
      </p:sp>
    </p:spTree>
    <p:extLst>
      <p:ext uri="{BB962C8B-B14F-4D97-AF65-F5344CB8AC3E}">
        <p14:creationId xmlns:p14="http://schemas.microsoft.com/office/powerpoint/2010/main" val="133039340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a:extLst>
                <a:ext uri="{FF2B5EF4-FFF2-40B4-BE49-F238E27FC236}">
                  <a16:creationId xmlns="" xmlns:a16="http://schemas.microsoft.com/office/drawing/2014/main"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4" name="矩形 3">
              <a:extLst>
                <a:ext uri="{FF2B5EF4-FFF2-40B4-BE49-F238E27FC236}">
                  <a16:creationId xmlns="" xmlns:a16="http://schemas.microsoft.com/office/drawing/2014/main"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5" name="矩形 4">
              <a:extLst>
                <a:ext uri="{FF2B5EF4-FFF2-40B4-BE49-F238E27FC236}">
                  <a16:creationId xmlns="" xmlns:a16="http://schemas.microsoft.com/office/drawing/2014/main"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6" name="矩形 5">
              <a:extLst>
                <a:ext uri="{FF2B5EF4-FFF2-40B4-BE49-F238E27FC236}">
                  <a16:creationId xmlns="" xmlns:a16="http://schemas.microsoft.com/office/drawing/2014/main" id="{947DE7E3-EC9F-4331-B252-7BCE51B7F0DA}"/>
                </a:ext>
              </a:extLst>
            </p:cNvPr>
            <p:cNvSpPr/>
            <p:nvPr userDrawn="1"/>
          </p:nvSpPr>
          <p:spPr>
            <a:xfrm>
              <a:off x="12212029" y="5518168"/>
              <a:ext cx="539729" cy="288000"/>
            </a:xfrm>
            <a:prstGeom prst="rect">
              <a:avLst/>
            </a:prstGeom>
            <a:solidFill>
              <a:srgbClr val="C00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7" name="矩形 6">
              <a:extLst>
                <a:ext uri="{FF2B5EF4-FFF2-40B4-BE49-F238E27FC236}">
                  <a16:creationId xmlns="" xmlns:a16="http://schemas.microsoft.com/office/drawing/2014/main"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8" name="矩形 7">
              <a:extLst>
                <a:ext uri="{FF2B5EF4-FFF2-40B4-BE49-F238E27FC236}">
                  <a16:creationId xmlns="" xmlns:a16="http://schemas.microsoft.com/office/drawing/2014/main" id="{BE8A406D-0F03-42D8-9159-77B9DE9EB30E}"/>
                </a:ext>
              </a:extLst>
            </p:cNvPr>
            <p:cNvSpPr/>
            <p:nvPr userDrawn="1"/>
          </p:nvSpPr>
          <p:spPr>
            <a:xfrm>
              <a:off x="12212029" y="6094370"/>
              <a:ext cx="539729" cy="288000"/>
            </a:xfrm>
            <a:prstGeom prst="rect">
              <a:avLst/>
            </a:prstGeom>
            <a:solidFill>
              <a:srgbClr val="FFC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9" name="文本框 8">
              <a:extLst>
                <a:ext uri="{FF2B5EF4-FFF2-40B4-BE49-F238E27FC236}">
                  <a16:creationId xmlns="" xmlns:a16="http://schemas.microsoft.com/office/drawing/2014/main"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10" name="文本框 9">
              <a:extLst>
                <a:ext uri="{FF2B5EF4-FFF2-40B4-BE49-F238E27FC236}">
                  <a16:creationId xmlns="" xmlns:a16="http://schemas.microsoft.com/office/drawing/2014/main"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表格边框</a:t>
              </a:r>
            </a:p>
          </p:txBody>
        </p:sp>
        <p:sp>
          <p:nvSpPr>
            <p:cNvPr id="11" name="文本框 10">
              <a:extLst>
                <a:ext uri="{FF2B5EF4-FFF2-40B4-BE49-F238E27FC236}">
                  <a16:creationId xmlns="" xmlns:a16="http://schemas.microsoft.com/office/drawing/2014/main"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12" name="文本框 11">
              <a:extLst>
                <a:ext uri="{FF2B5EF4-FFF2-40B4-BE49-F238E27FC236}">
                  <a16:creationId xmlns="" xmlns:a16="http://schemas.microsoft.com/office/drawing/2014/main"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华为红</a:t>
              </a:r>
            </a:p>
          </p:txBody>
        </p:sp>
        <p:sp>
          <p:nvSpPr>
            <p:cNvPr id="13" name="文本框 12">
              <a:extLst>
                <a:ext uri="{FF2B5EF4-FFF2-40B4-BE49-F238E27FC236}">
                  <a16:creationId xmlns="" xmlns:a16="http://schemas.microsoft.com/office/drawing/2014/main"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文字底色</a:t>
              </a:r>
            </a:p>
          </p:txBody>
        </p:sp>
        <p:sp>
          <p:nvSpPr>
            <p:cNvPr id="14" name="文本框 13">
              <a:extLst>
                <a:ext uri="{FF2B5EF4-FFF2-40B4-BE49-F238E27FC236}">
                  <a16:creationId xmlns="" xmlns:a16="http://schemas.microsoft.com/office/drawing/2014/main"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文字边框</a:t>
              </a:r>
            </a:p>
          </p:txBody>
        </p:sp>
      </p:grpSp>
    </p:spTree>
    <p:extLst>
      <p:ext uri="{BB962C8B-B14F-4D97-AF65-F5344CB8AC3E}">
        <p14:creationId xmlns:p14="http://schemas.microsoft.com/office/powerpoint/2010/main" val="254568393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en-US" altLang="zh-CN" dirty="0" smtClean="0"/>
              <a:t>Click to Edit</a:t>
            </a:r>
            <a:endParaRPr lang="zh-CN" altLang="en-US" dirty="0"/>
          </a:p>
        </p:txBody>
      </p:sp>
      <p:sp>
        <p:nvSpPr>
          <p:cNvPr id="8" name="Rectangle 57"/>
          <p:cNvSpPr>
            <a:spLocks noGrp="1" noChangeArrowheads="1"/>
          </p:cNvSpPr>
          <p:nvPr>
            <p:ph type="body" idx="1"/>
          </p:nvPr>
        </p:nvSpPr>
        <p:spPr bwMode="auto">
          <a:xfrm>
            <a:off x="448290" y="1248073"/>
            <a:ext cx="11307600" cy="46800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a:t>
            </a:r>
            <a:r>
              <a:rPr lang="zh-CN" altLang="en-US" dirty="0" smtClean="0"/>
              <a:t>级</a:t>
            </a:r>
            <a:r>
              <a:rPr lang="en-US" altLang="zh-CN" dirty="0" smtClean="0"/>
              <a:t>0</a:t>
            </a:r>
            <a:endParaRPr lang="zh-CN" altLang="en-US" dirty="0"/>
          </a:p>
        </p:txBody>
      </p:sp>
      <p:pic>
        <p:nvPicPr>
          <p:cNvPr id="24" name="图片 23"/>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
        <p:nvSpPr>
          <p:cNvPr id="25" name="Rectangle 69"/>
          <p:cNvSpPr>
            <a:spLocks noChangeArrowheads="1"/>
          </p:cNvSpPr>
          <p:nvPr userDrawn="1"/>
        </p:nvSpPr>
        <p:spPr bwMode="auto">
          <a:xfrm>
            <a:off x="119336" y="6500581"/>
            <a:ext cx="742054"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Page</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 </a:t>
            </a:r>
            <a:fld id="{2F2CF7F5-F178-4429-B6CA-28062DF31937}" type="slidenum">
              <a:rPr lang="en-US" altLang="zh-CN" sz="1200" smtClean="0">
                <a:latin typeface="Huawei Sans" panose="020C0503030203020204" pitchFamily="34" charset="0"/>
                <a:ea typeface="方正兰亭黑简体" panose="02000000000000000000" pitchFamily="2" charset="-122"/>
                <a:cs typeface="Huawei Sans" panose="020C0503030203020204" pitchFamily="34" charset="0"/>
              </a:rPr>
              <a:pPr defTabSz="801668" eaLnBrk="0" fontAlgn="base" hangingPunct="0">
                <a:defRPr/>
              </a:pPr>
              <a:t>‹#›</a:t>
            </a:fld>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Copyright © </a:t>
            </a:r>
            <a:r>
              <a:rPr lang="en-US" altLang="zh-CN" sz="1200" dirty="0" smtClean="0">
                <a:latin typeface="Huawei Sans" panose="020C0503030203020204" pitchFamily="34" charset="0"/>
                <a:ea typeface="方正兰亭黑简体" panose="02000000000000000000" pitchFamily="2" charset="-122"/>
                <a:cs typeface="Huawei Sans" panose="020C0503030203020204" pitchFamily="34" charset="0"/>
              </a:rPr>
              <a:t>2020 </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Huawei Technologies Co., Ltd. All rights reserved. </a:t>
            </a:r>
          </a:p>
        </p:txBody>
      </p:sp>
      <p:grpSp>
        <p:nvGrpSpPr>
          <p:cNvPr id="3" name="组合 2"/>
          <p:cNvGrpSpPr/>
          <p:nvPr userDrawn="1"/>
        </p:nvGrpSpPr>
        <p:grpSpPr>
          <a:xfrm>
            <a:off x="12162526" y="3916624"/>
            <a:ext cx="1088654" cy="2144829"/>
            <a:chOff x="12162526" y="3916624"/>
            <a:chExt cx="1088654" cy="2144829"/>
          </a:xfrm>
        </p:grpSpPr>
        <p:sp>
          <p:nvSpPr>
            <p:cNvPr id="55" name="矩形 54">
              <a:extLst>
                <a:ext uri="{FF2B5EF4-FFF2-40B4-BE49-F238E27FC236}">
                  <a16:creationId xmlns="" xmlns:a16="http://schemas.microsoft.com/office/drawing/2014/main" id="{32AEB80E-D574-4C1A-9EB9-3369A2BB96C5}"/>
                </a:ext>
              </a:extLst>
            </p:cNvPr>
            <p:cNvSpPr/>
            <p:nvPr userDrawn="1"/>
          </p:nvSpPr>
          <p:spPr>
            <a:xfrm>
              <a:off x="12246898" y="3916624"/>
              <a:ext cx="919908" cy="288726"/>
            </a:xfrm>
            <a:prstGeom prst="rect">
              <a:avLst/>
            </a:prstGeom>
            <a:solidFill>
              <a:srgbClr val="00B0F0"/>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6" name="矩形 55">
              <a:extLst>
                <a:ext uri="{FF2B5EF4-FFF2-40B4-BE49-F238E27FC236}">
                  <a16:creationId xmlns="" xmlns:a16="http://schemas.microsoft.com/office/drawing/2014/main" id="{E94F5345-F49B-42D0-B35C-CA4FB19A3DA6}"/>
                </a:ext>
              </a:extLst>
            </p:cNvPr>
            <p:cNvSpPr/>
            <p:nvPr userDrawn="1"/>
          </p:nvSpPr>
          <p:spPr>
            <a:xfrm>
              <a:off x="12246898" y="4205452"/>
              <a:ext cx="919908" cy="288000"/>
            </a:xfrm>
            <a:prstGeom prst="rect">
              <a:avLst/>
            </a:prstGeom>
            <a:solidFill>
              <a:srgbClr val="99DFF9"/>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7" name="矩形 56">
              <a:extLst>
                <a:ext uri="{FF2B5EF4-FFF2-40B4-BE49-F238E27FC236}">
                  <a16:creationId xmlns="" xmlns:a16="http://schemas.microsoft.com/office/drawing/2014/main" id="{BA62EB75-581F-4CD2-92A6-87BDFE3BDBC3}"/>
                </a:ext>
              </a:extLst>
            </p:cNvPr>
            <p:cNvSpPr/>
            <p:nvPr userDrawn="1"/>
          </p:nvSpPr>
          <p:spPr>
            <a:xfrm>
              <a:off x="12246898" y="4493554"/>
              <a:ext cx="919908" cy="288000"/>
            </a:xfrm>
            <a:prstGeom prst="rect">
              <a:avLst/>
            </a:prstGeom>
            <a:solidFill>
              <a:srgbClr val="D9D9D9"/>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8" name="矩形 57">
              <a:extLst>
                <a:ext uri="{FF2B5EF4-FFF2-40B4-BE49-F238E27FC236}">
                  <a16:creationId xmlns="" xmlns:a16="http://schemas.microsoft.com/office/drawing/2014/main" id="{947DE7E3-EC9F-4331-B252-7BCE51B7F0DA}"/>
                </a:ext>
              </a:extLst>
            </p:cNvPr>
            <p:cNvSpPr/>
            <p:nvPr userDrawn="1"/>
          </p:nvSpPr>
          <p:spPr>
            <a:xfrm>
              <a:off x="12246898" y="4781656"/>
              <a:ext cx="919908" cy="288000"/>
            </a:xfrm>
            <a:prstGeom prst="rect">
              <a:avLst/>
            </a:prstGeom>
            <a:solidFill>
              <a:srgbClr val="EC7061">
                <a:lumMod val="100000"/>
              </a:srgbClr>
            </a:solidFill>
          </p:spPr>
          <p:txBody>
            <a:bodyPr wrap="none" rtlCol="0" anchor="ctr">
              <a:noAutofit/>
            </a:bodyPr>
            <a:lstStyle/>
            <a:p>
              <a:pPr marL="342763" marR="0" lvl="0" indent="-342763" algn="ctr" defTabSz="914400" eaLnBrk="1" fontAlgn="auto" latinLnBrk="0" hangingPunct="1">
                <a:lnSpc>
                  <a:spcPct val="100000"/>
                </a:lnSpc>
                <a:spcBef>
                  <a:spcPts val="0"/>
                </a:spcBef>
                <a:spcAft>
                  <a:spcPts val="0"/>
                </a:spcAft>
                <a:buClrTx/>
                <a:buSzTx/>
                <a:buFont typeface="+mj-lt"/>
                <a:buAutoNum type="arabicPeriod"/>
                <a:tabLst/>
                <a:defRPr/>
              </a:pPr>
              <a:endParaRPr kumimoji="0" lang="zh-CN" altLang="en-US" sz="900" b="0" i="0" u="none" strike="noStrike" kern="0" cap="none" spc="0" normalizeH="0" baseline="0" noProof="0" smtClean="0">
                <a:ln>
                  <a:noFill/>
                </a:ln>
                <a:solidFill>
                  <a:prstClr val="black"/>
                </a:solidFill>
                <a:effectLst/>
                <a:uLnTx/>
                <a:uFillTx/>
                <a:cs typeface="Courier New" panose="02070309020205020404" pitchFamily="49" charset="0"/>
              </a:endParaRPr>
            </a:p>
          </p:txBody>
        </p:sp>
        <p:sp>
          <p:nvSpPr>
            <p:cNvPr id="59" name="矩形 58">
              <a:extLst>
                <a:ext uri="{FF2B5EF4-FFF2-40B4-BE49-F238E27FC236}">
                  <a16:creationId xmlns="" xmlns:a16="http://schemas.microsoft.com/office/drawing/2014/main" id="{BE210CD8-3823-4C2E-B3EA-E42C40CFB29F}"/>
                </a:ext>
              </a:extLst>
            </p:cNvPr>
            <p:cNvSpPr/>
            <p:nvPr userDrawn="1"/>
          </p:nvSpPr>
          <p:spPr>
            <a:xfrm>
              <a:off x="12246898" y="5069758"/>
              <a:ext cx="919908" cy="288000"/>
            </a:xfrm>
            <a:prstGeom prst="rect">
              <a:avLst/>
            </a:prstGeom>
            <a:solidFill>
              <a:srgbClr val="F4FBFE"/>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0" name="文本框 59">
              <a:extLst>
                <a:ext uri="{FF2B5EF4-FFF2-40B4-BE49-F238E27FC236}">
                  <a16:creationId xmlns="" xmlns:a16="http://schemas.microsoft.com/office/drawing/2014/main" id="{98A3A11A-AB61-497E-B3AE-12E999A6BBBA}"/>
                </a:ext>
              </a:extLst>
            </p:cNvPr>
            <p:cNvSpPr txBox="1"/>
            <p:nvPr userDrawn="1"/>
          </p:nvSpPr>
          <p:spPr bwMode="auto">
            <a:xfrm>
              <a:off x="12162529" y="3947408"/>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white"/>
                  </a:solidFill>
                  <a:effectLst/>
                  <a:uLnTx/>
                  <a:uFillTx/>
                </a:rPr>
                <a:t>表格表头</a:t>
              </a:r>
            </a:p>
          </p:txBody>
        </p:sp>
        <p:sp>
          <p:nvSpPr>
            <p:cNvPr id="61" name="文本框 60">
              <a:extLst>
                <a:ext uri="{FF2B5EF4-FFF2-40B4-BE49-F238E27FC236}">
                  <a16:creationId xmlns="" xmlns:a16="http://schemas.microsoft.com/office/drawing/2014/main" id="{CF824ACE-31EE-452D-A81D-32E189AFE158}"/>
                </a:ext>
              </a:extLst>
            </p:cNvPr>
            <p:cNvSpPr txBox="1"/>
            <p:nvPr userDrawn="1"/>
          </p:nvSpPr>
          <p:spPr bwMode="auto">
            <a:xfrm>
              <a:off x="12249538" y="4235890"/>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表格</a:t>
              </a:r>
              <a:r>
                <a:rPr kumimoji="0" lang="en-US" altLang="zh-CN" sz="900" b="0" i="0" u="none" strike="noStrike" kern="0" cap="none" spc="0" normalizeH="0" baseline="0" noProof="0" dirty="0" smtClean="0">
                  <a:ln>
                    <a:noFill/>
                  </a:ln>
                  <a:solidFill>
                    <a:prstClr val="black"/>
                  </a:solidFill>
                  <a:effectLst/>
                  <a:uLnTx/>
                  <a:uFillTx/>
                </a:rPr>
                <a:t>/</a:t>
              </a:r>
              <a:r>
                <a:rPr kumimoji="0" lang="zh-CN" altLang="en-US" sz="900" b="0" i="0" u="none" strike="noStrike" kern="0" cap="none" spc="0" normalizeH="0" baseline="0" noProof="0" dirty="0" smtClean="0">
                  <a:ln>
                    <a:noFill/>
                  </a:ln>
                  <a:solidFill>
                    <a:prstClr val="black"/>
                  </a:solidFill>
                  <a:effectLst/>
                  <a:uLnTx/>
                  <a:uFillTx/>
                </a:rPr>
                <a:t>文字边框</a:t>
              </a:r>
            </a:p>
          </p:txBody>
        </p:sp>
        <p:sp>
          <p:nvSpPr>
            <p:cNvPr id="62" name="文本框 61">
              <a:extLst>
                <a:ext uri="{FF2B5EF4-FFF2-40B4-BE49-F238E27FC236}">
                  <a16:creationId xmlns="" xmlns:a16="http://schemas.microsoft.com/office/drawing/2014/main" id="{7399143C-FDAD-45F1-BC44-030BD92ABA98}"/>
                </a:ext>
              </a:extLst>
            </p:cNvPr>
            <p:cNvSpPr txBox="1"/>
            <p:nvPr userDrawn="1"/>
          </p:nvSpPr>
          <p:spPr bwMode="auto">
            <a:xfrm>
              <a:off x="12162526" y="4523977"/>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导航灰底</a:t>
              </a:r>
            </a:p>
          </p:txBody>
        </p:sp>
        <p:sp>
          <p:nvSpPr>
            <p:cNvPr id="63" name="文本框 62">
              <a:extLst>
                <a:ext uri="{FF2B5EF4-FFF2-40B4-BE49-F238E27FC236}">
                  <a16:creationId xmlns="" xmlns:a16="http://schemas.microsoft.com/office/drawing/2014/main" id="{308D80BD-0AC4-4D30-BDF8-F241047905A7}"/>
                </a:ext>
              </a:extLst>
            </p:cNvPr>
            <p:cNvSpPr txBox="1"/>
            <p:nvPr userDrawn="1"/>
          </p:nvSpPr>
          <p:spPr bwMode="auto">
            <a:xfrm>
              <a:off x="12457445" y="4812094"/>
              <a:ext cx="49881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white"/>
                  </a:solidFill>
                  <a:effectLst/>
                  <a:uLnTx/>
                  <a:uFillTx/>
                </a:rPr>
                <a:t>红</a:t>
              </a:r>
            </a:p>
          </p:txBody>
        </p:sp>
        <p:sp>
          <p:nvSpPr>
            <p:cNvPr id="64" name="文本框 63">
              <a:extLst>
                <a:ext uri="{FF2B5EF4-FFF2-40B4-BE49-F238E27FC236}">
                  <a16:creationId xmlns="" xmlns:a16="http://schemas.microsoft.com/office/drawing/2014/main" id="{B9CBC549-23CA-4012-B493-FF768D1829F1}"/>
                </a:ext>
              </a:extLst>
            </p:cNvPr>
            <p:cNvSpPr txBox="1"/>
            <p:nvPr userDrawn="1"/>
          </p:nvSpPr>
          <p:spPr bwMode="auto">
            <a:xfrm>
              <a:off x="12249538" y="5100196"/>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表格</a:t>
              </a:r>
              <a:r>
                <a:rPr kumimoji="0" lang="en-US" altLang="zh-CN" sz="900" b="0" i="0" u="none" strike="noStrike" kern="0" cap="none" spc="0" normalizeH="0" baseline="0" noProof="0" dirty="0" smtClean="0">
                  <a:ln>
                    <a:noFill/>
                  </a:ln>
                  <a:solidFill>
                    <a:prstClr val="black"/>
                  </a:solidFill>
                  <a:effectLst/>
                  <a:uLnTx/>
                  <a:uFillTx/>
                </a:rPr>
                <a:t>/</a:t>
              </a:r>
              <a:r>
                <a:rPr kumimoji="0" lang="zh-CN" altLang="en-US" sz="900" b="0" i="0" u="none" strike="noStrike" kern="0" cap="none" spc="0" normalizeH="0" baseline="0" noProof="0" dirty="0" smtClean="0">
                  <a:ln>
                    <a:noFill/>
                  </a:ln>
                  <a:solidFill>
                    <a:prstClr val="black"/>
                  </a:solidFill>
                  <a:effectLst/>
                  <a:uLnTx/>
                  <a:uFillTx/>
                </a:rPr>
                <a:t>文字底色</a:t>
              </a:r>
            </a:p>
          </p:txBody>
        </p:sp>
        <p:sp>
          <p:nvSpPr>
            <p:cNvPr id="65" name="矩形 64">
              <a:extLst>
                <a:ext uri="{FF2B5EF4-FFF2-40B4-BE49-F238E27FC236}">
                  <a16:creationId xmlns="" xmlns:a16="http://schemas.microsoft.com/office/drawing/2014/main" id="{BE210CD8-3823-4C2E-B3EA-E42C40CFB29F}"/>
                </a:ext>
              </a:extLst>
            </p:cNvPr>
            <p:cNvSpPr/>
            <p:nvPr userDrawn="1"/>
          </p:nvSpPr>
          <p:spPr>
            <a:xfrm>
              <a:off x="12246898" y="5485453"/>
              <a:ext cx="461833" cy="288000"/>
            </a:xfrm>
            <a:prstGeom prst="rect">
              <a:avLst/>
            </a:prstGeom>
            <a:solidFill>
              <a:srgbClr val="FFF2CC"/>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6" name="矩形 65">
              <a:extLst>
                <a:ext uri="{FF2B5EF4-FFF2-40B4-BE49-F238E27FC236}">
                  <a16:creationId xmlns="" xmlns:a16="http://schemas.microsoft.com/office/drawing/2014/main" id="{BE210CD8-3823-4C2E-B3EA-E42C40CFB29F}"/>
                </a:ext>
              </a:extLst>
            </p:cNvPr>
            <p:cNvSpPr/>
            <p:nvPr userDrawn="1"/>
          </p:nvSpPr>
          <p:spPr>
            <a:xfrm>
              <a:off x="12708730" y="5485453"/>
              <a:ext cx="458075" cy="288000"/>
            </a:xfrm>
            <a:prstGeom prst="rect">
              <a:avLst/>
            </a:prstGeom>
            <a:solidFill>
              <a:srgbClr val="FFD17D"/>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7" name="文本框 66">
              <a:extLst>
                <a:ext uri="{FF2B5EF4-FFF2-40B4-BE49-F238E27FC236}">
                  <a16:creationId xmlns="" xmlns:a16="http://schemas.microsoft.com/office/drawing/2014/main" id="{B9CBC549-23CA-4012-B493-FF768D1829F1}"/>
                </a:ext>
              </a:extLst>
            </p:cNvPr>
            <p:cNvSpPr txBox="1"/>
            <p:nvPr userDrawn="1"/>
          </p:nvSpPr>
          <p:spPr bwMode="auto">
            <a:xfrm>
              <a:off x="12502813" y="5515891"/>
              <a:ext cx="40808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备用</a:t>
              </a:r>
            </a:p>
          </p:txBody>
        </p:sp>
        <p:sp>
          <p:nvSpPr>
            <p:cNvPr id="68" name="矩形 67">
              <a:extLst>
                <a:ext uri="{FF2B5EF4-FFF2-40B4-BE49-F238E27FC236}">
                  <a16:creationId xmlns="" xmlns:a16="http://schemas.microsoft.com/office/drawing/2014/main" id="{947DE7E3-EC9F-4331-B252-7BCE51B7F0DA}"/>
                </a:ext>
              </a:extLst>
            </p:cNvPr>
            <p:cNvSpPr/>
            <p:nvPr userDrawn="1"/>
          </p:nvSpPr>
          <p:spPr>
            <a:xfrm>
              <a:off x="12246898" y="5773453"/>
              <a:ext cx="919908" cy="288000"/>
            </a:xfrm>
            <a:prstGeom prst="rect">
              <a:avLst/>
            </a:prstGeom>
            <a:solidFill>
              <a:srgbClr val="8BC9A0"/>
            </a:solidFill>
          </p:spPr>
          <p:txBody>
            <a:bodyPr wrap="none" rtlCol="0" anchor="ctr">
              <a:noAutofit/>
            </a:bodyPr>
            <a:lstStyle/>
            <a:p>
              <a:pPr marL="342763" marR="0" lvl="0" indent="-342763" algn="ctr" defTabSz="914400" eaLnBrk="1" fontAlgn="auto" latinLnBrk="0" hangingPunct="1">
                <a:lnSpc>
                  <a:spcPct val="100000"/>
                </a:lnSpc>
                <a:spcBef>
                  <a:spcPts val="0"/>
                </a:spcBef>
                <a:spcAft>
                  <a:spcPts val="0"/>
                </a:spcAft>
                <a:buClrTx/>
                <a:buSzTx/>
                <a:buFont typeface="+mj-lt"/>
                <a:buAutoNum type="arabicPeriod"/>
                <a:tabLst/>
                <a:defRPr/>
              </a:pPr>
              <a:endParaRPr kumimoji="0" lang="zh-CN" altLang="en-US" sz="900" b="0" i="0" u="none" strike="noStrike" kern="0" cap="none" spc="0" normalizeH="0" baseline="0" noProof="0" smtClean="0">
                <a:ln>
                  <a:noFill/>
                </a:ln>
                <a:solidFill>
                  <a:prstClr val="black"/>
                </a:solidFill>
                <a:effectLst/>
                <a:uLnTx/>
                <a:uFillTx/>
                <a:cs typeface="Courier New" panose="02070309020205020404" pitchFamily="49" charset="0"/>
              </a:endParaRPr>
            </a:p>
          </p:txBody>
        </p:sp>
        <p:sp>
          <p:nvSpPr>
            <p:cNvPr id="69" name="文本框 68">
              <a:extLst>
                <a:ext uri="{FF2B5EF4-FFF2-40B4-BE49-F238E27FC236}">
                  <a16:creationId xmlns="" xmlns:a16="http://schemas.microsoft.com/office/drawing/2014/main" id="{308D80BD-0AC4-4D30-BDF8-F241047905A7}"/>
                </a:ext>
              </a:extLst>
            </p:cNvPr>
            <p:cNvSpPr txBox="1"/>
            <p:nvPr userDrawn="1"/>
          </p:nvSpPr>
          <p:spPr bwMode="auto">
            <a:xfrm>
              <a:off x="12560520" y="5813738"/>
              <a:ext cx="29266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white"/>
                  </a:solidFill>
                  <a:effectLst/>
                  <a:uLnTx/>
                  <a:uFillTx/>
                </a:rPr>
                <a:t>绿</a:t>
              </a:r>
            </a:p>
          </p:txBody>
        </p:sp>
      </p:grpSp>
    </p:spTree>
    <p:extLst>
      <p:ext uri="{BB962C8B-B14F-4D97-AF65-F5344CB8AC3E}">
        <p14:creationId xmlns:p14="http://schemas.microsoft.com/office/powerpoint/2010/main" val="1444992561"/>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Lst>
  <p:timing>
    <p:tnLst>
      <p:par>
        <p:cTn id="1" dur="indefinite" restart="never" nodeType="tmRoot"/>
      </p:par>
    </p:tnLst>
  </p:timing>
  <p:txStyles>
    <p:titleStyle>
      <a:lvl1pPr algn="l" defTabSz="914034" rtl="0" eaLnBrk="1" fontAlgn="ctr" latinLnBrk="0" hangingPunct="1">
        <a:lnSpc>
          <a:spcPct val="90000"/>
        </a:lnSpc>
        <a:spcBef>
          <a:spcPct val="0"/>
        </a:spcBef>
        <a:buNone/>
        <a:defRPr sz="3499" kern="1200">
          <a:solidFill>
            <a:schemeClr val="tx1"/>
          </a:solidFill>
          <a:latin typeface="Huawei Sans" panose="020C0503030203020204" pitchFamily="34" charset="0"/>
          <a:ea typeface="方正兰亭黑简体" panose="02000000000000000000" pitchFamily="2" charset="-122"/>
          <a:cs typeface="+mj-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100000"/>
        <a:buFont typeface="Huawei Sans" panose="020C0503030203020204" pitchFamily="34" charset="0"/>
        <a:buChar char="▫"/>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79">
          <p15:clr>
            <a:srgbClr val="F26B43"/>
          </p15:clr>
        </p15:guide>
        <p15:guide id="2" pos="7401">
          <p15:clr>
            <a:srgbClr val="F26B43"/>
          </p15:clr>
        </p15:guide>
        <p15:guide id="3" orient="horz" pos="2341">
          <p15:clr>
            <a:srgbClr val="F26B43"/>
          </p15:clr>
        </p15:guide>
        <p15:guide id="4" orient="horz" pos="4020">
          <p15:clr>
            <a:srgbClr val="F26B43"/>
          </p15:clr>
        </p15:guide>
        <p15:guide id="5" orient="horz" pos="777">
          <p15:clr>
            <a:srgbClr val="F26B43"/>
          </p15:clr>
        </p15:guide>
        <p15:guide id="6" pos="3840">
          <p15:clr>
            <a:srgbClr val="F26B43"/>
          </p15:clr>
        </p15:guide>
        <p15:guide id="7" orient="horz" pos="45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1.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3.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6.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7.png"/><Relationship Id="rId5" Type="http://schemas.openxmlformats.org/officeDocument/2006/relationships/image" Target="../media/image5.png"/><Relationship Id="rId10"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7"/>
          </p:nvPr>
        </p:nvSpPr>
        <p:spPr/>
        <p:txBody>
          <a:bodyPr/>
          <a:lstStyle/>
          <a:p>
            <a:endParaRPr lang="zh-CN" altLang="en-US"/>
          </a:p>
        </p:txBody>
      </p:sp>
      <p:sp>
        <p:nvSpPr>
          <p:cNvPr id="3" name="文本占位符 2"/>
          <p:cNvSpPr>
            <a:spLocks noGrp="1"/>
          </p:cNvSpPr>
          <p:nvPr>
            <p:ph type="body" sz="quarter" idx="18"/>
          </p:nvPr>
        </p:nvSpPr>
        <p:spPr/>
        <p:txBody>
          <a:bodyPr/>
          <a:lstStyle/>
          <a:p>
            <a:endParaRPr lang="zh-CN" altLang="en-US"/>
          </a:p>
        </p:txBody>
      </p:sp>
      <p:sp>
        <p:nvSpPr>
          <p:cNvPr id="4" name="文本占位符 3"/>
          <p:cNvSpPr>
            <a:spLocks noGrp="1"/>
          </p:cNvSpPr>
          <p:nvPr>
            <p:ph type="body" sz="quarter" idx="19"/>
          </p:nvPr>
        </p:nvSpPr>
        <p:spPr/>
        <p:txBody>
          <a:bodyPr/>
          <a:lstStyle/>
          <a:p>
            <a:endParaRPr lang="zh-CN" altLang="en-US"/>
          </a:p>
        </p:txBody>
      </p:sp>
      <p:sp>
        <p:nvSpPr>
          <p:cNvPr id="5" name="文本占位符 4"/>
          <p:cNvSpPr>
            <a:spLocks noGrp="1"/>
          </p:cNvSpPr>
          <p:nvPr>
            <p:ph type="body" sz="quarter" idx="20"/>
          </p:nvPr>
        </p:nvSpPr>
        <p:spPr/>
        <p:txBody>
          <a:bodyPr/>
          <a:lstStyle/>
          <a:p>
            <a:endParaRPr lang="zh-CN" altLang="en-US"/>
          </a:p>
        </p:txBody>
      </p:sp>
      <p:sp>
        <p:nvSpPr>
          <p:cNvPr id="6" name="文本占位符 5"/>
          <p:cNvSpPr>
            <a:spLocks noGrp="1"/>
          </p:cNvSpPr>
          <p:nvPr>
            <p:ph type="body" sz="quarter" idx="13"/>
          </p:nvPr>
        </p:nvSpPr>
        <p:spPr/>
        <p:txBody>
          <a:bodyPr/>
          <a:lstStyle/>
          <a:p>
            <a:r>
              <a:rPr lang="en-US" altLang="zh-CN" dirty="0"/>
              <a:t>Zhang </a:t>
            </a:r>
            <a:r>
              <a:rPr lang="en-US" altLang="zh-CN" dirty="0" err="1"/>
              <a:t>Linrui</a:t>
            </a:r>
            <a:r>
              <a:rPr lang="en-US" altLang="zh-CN" dirty="0"/>
              <a:t>/zwx570554</a:t>
            </a:r>
            <a:endParaRPr lang="zh-CN" altLang="en-US" dirty="0"/>
          </a:p>
        </p:txBody>
      </p:sp>
      <p:sp>
        <p:nvSpPr>
          <p:cNvPr id="7" name="文本占位符 6"/>
          <p:cNvSpPr>
            <a:spLocks noGrp="1"/>
          </p:cNvSpPr>
          <p:nvPr>
            <p:ph type="body" sz="quarter" idx="14"/>
          </p:nvPr>
        </p:nvSpPr>
        <p:spPr/>
        <p:txBody>
          <a:bodyPr/>
          <a:lstStyle/>
          <a:p>
            <a:endParaRPr lang="zh-CN" altLang="en-US"/>
          </a:p>
        </p:txBody>
      </p:sp>
      <p:sp>
        <p:nvSpPr>
          <p:cNvPr id="8" name="文本占位符 7"/>
          <p:cNvSpPr>
            <a:spLocks noGrp="1"/>
          </p:cNvSpPr>
          <p:nvPr>
            <p:ph type="body" sz="quarter" idx="15"/>
          </p:nvPr>
        </p:nvSpPr>
        <p:spPr/>
        <p:txBody>
          <a:bodyPr/>
          <a:lstStyle/>
          <a:p>
            <a:endParaRPr lang="zh-CN" altLang="en-US"/>
          </a:p>
        </p:txBody>
      </p:sp>
      <p:sp>
        <p:nvSpPr>
          <p:cNvPr id="9" name="文本占位符 8"/>
          <p:cNvSpPr>
            <a:spLocks noGrp="1"/>
          </p:cNvSpPr>
          <p:nvPr>
            <p:ph type="body" sz="quarter" idx="16"/>
          </p:nvPr>
        </p:nvSpPr>
        <p:spPr/>
        <p:txBody>
          <a:bodyPr/>
          <a:lstStyle/>
          <a:p>
            <a:endParaRPr lang="zh-CN" altLang="en-US"/>
          </a:p>
        </p:txBody>
      </p:sp>
      <p:sp>
        <p:nvSpPr>
          <p:cNvPr id="10" name="文本占位符 9"/>
          <p:cNvSpPr>
            <a:spLocks noGrp="1"/>
          </p:cNvSpPr>
          <p:nvPr>
            <p:ph type="body" sz="quarter" idx="21"/>
          </p:nvPr>
        </p:nvSpPr>
        <p:spPr/>
        <p:txBody>
          <a:bodyPr/>
          <a:lstStyle/>
          <a:p>
            <a:endParaRPr lang="zh-CN" altLang="en-US"/>
          </a:p>
        </p:txBody>
      </p:sp>
      <p:sp>
        <p:nvSpPr>
          <p:cNvPr id="11" name="文本占位符 10"/>
          <p:cNvSpPr>
            <a:spLocks noGrp="1"/>
          </p:cNvSpPr>
          <p:nvPr>
            <p:ph type="body" sz="quarter" idx="22"/>
          </p:nvPr>
        </p:nvSpPr>
        <p:spPr/>
        <p:txBody>
          <a:bodyPr/>
          <a:lstStyle/>
          <a:p>
            <a:endParaRPr lang="zh-CN" altLang="en-US"/>
          </a:p>
        </p:txBody>
      </p:sp>
      <p:sp>
        <p:nvSpPr>
          <p:cNvPr id="12" name="文本占位符 11"/>
          <p:cNvSpPr>
            <a:spLocks noGrp="1"/>
          </p:cNvSpPr>
          <p:nvPr>
            <p:ph type="body" sz="quarter" idx="23"/>
          </p:nvPr>
        </p:nvSpPr>
        <p:spPr/>
        <p:txBody>
          <a:bodyPr/>
          <a:lstStyle/>
          <a:p>
            <a:endParaRPr lang="zh-CN" altLang="en-US"/>
          </a:p>
        </p:txBody>
      </p:sp>
      <p:sp>
        <p:nvSpPr>
          <p:cNvPr id="13" name="文本占位符 12"/>
          <p:cNvSpPr>
            <a:spLocks noGrp="1"/>
          </p:cNvSpPr>
          <p:nvPr>
            <p:ph type="body" sz="quarter" idx="24"/>
          </p:nvPr>
        </p:nvSpPr>
        <p:spPr/>
        <p:txBody>
          <a:bodyPr/>
          <a:lstStyle/>
          <a:p>
            <a:endParaRPr lang="zh-CN" altLang="en-US"/>
          </a:p>
        </p:txBody>
      </p:sp>
      <p:sp>
        <p:nvSpPr>
          <p:cNvPr id="14" name="文本占位符 13"/>
          <p:cNvSpPr>
            <a:spLocks noGrp="1"/>
          </p:cNvSpPr>
          <p:nvPr>
            <p:ph type="body" sz="quarter" idx="25"/>
          </p:nvPr>
        </p:nvSpPr>
        <p:spPr/>
        <p:txBody>
          <a:bodyPr/>
          <a:lstStyle/>
          <a:p>
            <a:endParaRPr lang="zh-CN" altLang="en-US"/>
          </a:p>
        </p:txBody>
      </p:sp>
      <p:sp>
        <p:nvSpPr>
          <p:cNvPr id="15" name="文本占位符 14"/>
          <p:cNvSpPr>
            <a:spLocks noGrp="1"/>
          </p:cNvSpPr>
          <p:nvPr>
            <p:ph type="body" sz="quarter" idx="26"/>
          </p:nvPr>
        </p:nvSpPr>
        <p:spPr/>
        <p:txBody>
          <a:bodyPr/>
          <a:lstStyle/>
          <a:p>
            <a:endParaRPr lang="zh-CN" altLang="en-US"/>
          </a:p>
        </p:txBody>
      </p:sp>
      <p:sp>
        <p:nvSpPr>
          <p:cNvPr id="16" name="文本占位符 15"/>
          <p:cNvSpPr>
            <a:spLocks noGrp="1"/>
          </p:cNvSpPr>
          <p:nvPr>
            <p:ph type="body" sz="quarter" idx="27"/>
          </p:nvPr>
        </p:nvSpPr>
        <p:spPr/>
        <p:txBody>
          <a:bodyPr/>
          <a:lstStyle/>
          <a:p>
            <a:endParaRPr lang="zh-CN" altLang="en-US"/>
          </a:p>
        </p:txBody>
      </p:sp>
      <p:sp>
        <p:nvSpPr>
          <p:cNvPr id="17" name="文本占位符 16"/>
          <p:cNvSpPr>
            <a:spLocks noGrp="1"/>
          </p:cNvSpPr>
          <p:nvPr>
            <p:ph type="body" sz="quarter" idx="28"/>
          </p:nvPr>
        </p:nvSpPr>
        <p:spPr/>
        <p:txBody>
          <a:bodyPr/>
          <a:lstStyle/>
          <a:p>
            <a:endParaRPr lang="zh-CN" altLang="en-US"/>
          </a:p>
        </p:txBody>
      </p:sp>
      <p:sp>
        <p:nvSpPr>
          <p:cNvPr id="18" name="文本占位符 17"/>
          <p:cNvSpPr>
            <a:spLocks noGrp="1"/>
          </p:cNvSpPr>
          <p:nvPr>
            <p:ph type="body" sz="quarter" idx="29"/>
          </p:nvPr>
        </p:nvSpPr>
        <p:spPr/>
        <p:txBody>
          <a:bodyPr/>
          <a:lstStyle/>
          <a:p>
            <a:endParaRPr lang="zh-CN" altLang="en-US"/>
          </a:p>
        </p:txBody>
      </p:sp>
      <p:sp>
        <p:nvSpPr>
          <p:cNvPr id="19" name="文本占位符 18"/>
          <p:cNvSpPr>
            <a:spLocks noGrp="1"/>
          </p:cNvSpPr>
          <p:nvPr>
            <p:ph type="body" sz="quarter" idx="30"/>
          </p:nvPr>
        </p:nvSpPr>
        <p:spPr/>
        <p:txBody>
          <a:bodyPr/>
          <a:lstStyle/>
          <a:p>
            <a:endParaRPr lang="zh-CN" altLang="en-US"/>
          </a:p>
        </p:txBody>
      </p:sp>
      <p:sp>
        <p:nvSpPr>
          <p:cNvPr id="20" name="文本占位符 19"/>
          <p:cNvSpPr>
            <a:spLocks noGrp="1"/>
          </p:cNvSpPr>
          <p:nvPr>
            <p:ph type="body" sz="quarter" idx="31"/>
          </p:nvPr>
        </p:nvSpPr>
        <p:spPr/>
        <p:txBody>
          <a:bodyPr/>
          <a:lstStyle/>
          <a:p>
            <a:endParaRPr lang="zh-CN" altLang="en-US"/>
          </a:p>
        </p:txBody>
      </p:sp>
      <p:sp>
        <p:nvSpPr>
          <p:cNvPr id="21" name="文本占位符 20"/>
          <p:cNvSpPr>
            <a:spLocks noGrp="1"/>
          </p:cNvSpPr>
          <p:nvPr>
            <p:ph type="body" sz="quarter" idx="32"/>
          </p:nvPr>
        </p:nvSpPr>
        <p:spPr/>
        <p:txBody>
          <a:bodyPr/>
          <a:lstStyle/>
          <a:p>
            <a:endParaRPr lang="zh-CN" altLang="en-US"/>
          </a:p>
        </p:txBody>
      </p:sp>
      <p:sp>
        <p:nvSpPr>
          <p:cNvPr id="22" name="文本占位符 21"/>
          <p:cNvSpPr>
            <a:spLocks noGrp="1"/>
          </p:cNvSpPr>
          <p:nvPr>
            <p:ph type="body" sz="quarter" idx="33"/>
          </p:nvPr>
        </p:nvSpPr>
        <p:spPr/>
        <p:txBody>
          <a:bodyPr/>
          <a:lstStyle/>
          <a:p>
            <a:endParaRPr lang="zh-CN" altLang="en-US"/>
          </a:p>
        </p:txBody>
      </p:sp>
      <p:sp>
        <p:nvSpPr>
          <p:cNvPr id="23" name="文本占位符 22"/>
          <p:cNvSpPr>
            <a:spLocks noGrp="1"/>
          </p:cNvSpPr>
          <p:nvPr>
            <p:ph type="body" sz="quarter" idx="34"/>
          </p:nvPr>
        </p:nvSpPr>
        <p:spPr/>
        <p:txBody>
          <a:bodyPr/>
          <a:lstStyle/>
          <a:p>
            <a:endParaRPr lang="zh-CN" altLang="en-US"/>
          </a:p>
        </p:txBody>
      </p:sp>
      <p:sp>
        <p:nvSpPr>
          <p:cNvPr id="24" name="文本占位符 23"/>
          <p:cNvSpPr>
            <a:spLocks noGrp="1"/>
          </p:cNvSpPr>
          <p:nvPr>
            <p:ph type="body" sz="quarter" idx="35"/>
          </p:nvPr>
        </p:nvSpPr>
        <p:spPr/>
        <p:txBody>
          <a:bodyPr/>
          <a:lstStyle/>
          <a:p>
            <a:endParaRPr lang="zh-CN" altLang="en-US"/>
          </a:p>
        </p:txBody>
      </p:sp>
      <p:sp>
        <p:nvSpPr>
          <p:cNvPr id="25" name="文本占位符 24"/>
          <p:cNvSpPr>
            <a:spLocks noGrp="1"/>
          </p:cNvSpPr>
          <p:nvPr>
            <p:ph type="body" sz="quarter" idx="36"/>
          </p:nvPr>
        </p:nvSpPr>
        <p:spPr/>
        <p:txBody>
          <a:bodyPr/>
          <a:lstStyle/>
          <a:p>
            <a:endParaRPr lang="zh-CN" altLang="en-US"/>
          </a:p>
        </p:txBody>
      </p:sp>
      <p:sp>
        <p:nvSpPr>
          <p:cNvPr id="26" name="文本占位符 25"/>
          <p:cNvSpPr>
            <a:spLocks noGrp="1"/>
          </p:cNvSpPr>
          <p:nvPr>
            <p:ph type="body" sz="quarter" idx="37"/>
          </p:nvPr>
        </p:nvSpPr>
        <p:spPr/>
        <p:txBody>
          <a:bodyPr/>
          <a:lstStyle/>
          <a:p>
            <a:endParaRPr lang="zh-CN" altLang="en-US"/>
          </a:p>
        </p:txBody>
      </p:sp>
      <p:sp>
        <p:nvSpPr>
          <p:cNvPr id="27" name="文本占位符 26"/>
          <p:cNvSpPr>
            <a:spLocks noGrp="1"/>
          </p:cNvSpPr>
          <p:nvPr>
            <p:ph type="body" sz="quarter" idx="38"/>
          </p:nvPr>
        </p:nvSpPr>
        <p:spPr/>
        <p:txBody>
          <a:bodyPr/>
          <a:lstStyle/>
          <a:p>
            <a:endParaRPr lang="zh-CN" altLang="en-US"/>
          </a:p>
        </p:txBody>
      </p:sp>
      <p:sp>
        <p:nvSpPr>
          <p:cNvPr id="28" name="文本占位符 27"/>
          <p:cNvSpPr>
            <a:spLocks noGrp="1"/>
          </p:cNvSpPr>
          <p:nvPr>
            <p:ph type="body" sz="quarter" idx="39"/>
          </p:nvPr>
        </p:nvSpPr>
        <p:spPr/>
        <p:txBody>
          <a:bodyPr/>
          <a:lstStyle/>
          <a:p>
            <a:endParaRPr lang="zh-CN" altLang="en-US"/>
          </a:p>
        </p:txBody>
      </p:sp>
      <p:sp>
        <p:nvSpPr>
          <p:cNvPr id="29" name="文本占位符 28"/>
          <p:cNvSpPr>
            <a:spLocks noGrp="1"/>
          </p:cNvSpPr>
          <p:nvPr>
            <p:ph type="body" sz="quarter" idx="40"/>
          </p:nvPr>
        </p:nvSpPr>
        <p:spPr/>
        <p:txBody>
          <a:bodyPr/>
          <a:lstStyle/>
          <a:p>
            <a:endParaRPr lang="zh-CN" altLang="en-US"/>
          </a:p>
        </p:txBody>
      </p:sp>
    </p:spTree>
    <p:extLst>
      <p:ext uri="{BB962C8B-B14F-4D97-AF65-F5344CB8AC3E}">
        <p14:creationId xmlns:p14="http://schemas.microsoft.com/office/powerpoint/2010/main" val="2552890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sz="1800" dirty="0" smtClean="0"/>
              <a:t>When the network scale is small, the CLI and web system are generally used for network management.</a:t>
            </a:r>
            <a:endParaRPr lang="en-US" altLang="zh-CN" sz="1800" dirty="0" smtClean="0"/>
          </a:p>
          <a:p>
            <a:pPr lvl="1"/>
            <a:r>
              <a:rPr lang="en-US" sz="1600" dirty="0" smtClean="0"/>
              <a:t>Network administrators can log in to a device through HTTPS, Telnet, or the console port to manage the device.</a:t>
            </a:r>
            <a:endParaRPr lang="en-US" altLang="zh-CN" sz="1600" dirty="0" smtClean="0"/>
          </a:p>
          <a:p>
            <a:pPr lvl="1"/>
            <a:r>
              <a:rPr lang="en-US" sz="1600" dirty="0" smtClean="0"/>
              <a:t>These network management modes do not require any program or server to be installed on the network, and the cost is low.</a:t>
            </a:r>
            <a:endParaRPr lang="en-US" altLang="zh-CN" sz="1600" dirty="0" smtClean="0"/>
          </a:p>
          <a:p>
            <a:pPr lvl="1"/>
            <a:r>
              <a:rPr lang="en-US" sz="1600" dirty="0" smtClean="0"/>
              <a:t>Network administrators must have a good master of network knowledge and vendor-specific network configuration commands.</a:t>
            </a:r>
            <a:endParaRPr lang="en-US" altLang="zh-CN" sz="1600" dirty="0" smtClean="0"/>
          </a:p>
          <a:p>
            <a:pPr lvl="1"/>
            <a:r>
              <a:rPr lang="en-US" sz="1600" dirty="0" smtClean="0"/>
              <a:t>These modes have great limitations when the network scale is large and the network topology is complex.</a:t>
            </a:r>
            <a:endParaRPr lang="en-US" altLang="zh-CN" sz="1600" dirty="0" smtClean="0"/>
          </a:p>
          <a:p>
            <a:pPr lvl="1"/>
            <a:endParaRPr lang="en-US" altLang="zh-CN" sz="1600" dirty="0"/>
          </a:p>
        </p:txBody>
      </p:sp>
      <p:sp>
        <p:nvSpPr>
          <p:cNvPr id="3" name="标题 2"/>
          <p:cNvSpPr>
            <a:spLocks noGrp="1"/>
          </p:cNvSpPr>
          <p:nvPr>
            <p:ph type="title"/>
          </p:nvPr>
        </p:nvSpPr>
        <p:spPr>
          <a:xfrm>
            <a:off x="1594800" y="452604"/>
            <a:ext cx="10163252" cy="640800"/>
          </a:xfrm>
        </p:spPr>
        <p:txBody>
          <a:bodyPr/>
          <a:lstStyle/>
          <a:p>
            <a:r>
              <a:rPr lang="en-US" dirty="0" smtClean="0"/>
              <a:t>Management Through the CLI or Web System</a:t>
            </a:r>
            <a:endParaRPr lang="en-US" altLang="zh-CN" dirty="0"/>
          </a:p>
        </p:txBody>
      </p:sp>
      <p:grpSp>
        <p:nvGrpSpPr>
          <p:cNvPr id="9" name="组合 8"/>
          <p:cNvGrpSpPr/>
          <p:nvPr/>
        </p:nvGrpSpPr>
        <p:grpSpPr>
          <a:xfrm>
            <a:off x="3389571" y="5933032"/>
            <a:ext cx="2648431" cy="441817"/>
            <a:chOff x="922755" y="4233927"/>
            <a:chExt cx="2648431" cy="441817"/>
          </a:xfrm>
        </p:grpSpPr>
        <p:pic>
          <p:nvPicPr>
            <p:cNvPr id="5" name="图片 4" descr="交换机.png"/>
            <p:cNvPicPr>
              <a:picLocks noChangeAspect="1"/>
            </p:cNvPicPr>
            <p:nvPr/>
          </p:nvPicPr>
          <p:blipFill>
            <a:blip r:embed="rId3" cstate="print"/>
            <a:stretch>
              <a:fillRect/>
            </a:stretch>
          </p:blipFill>
          <p:spPr>
            <a:xfrm>
              <a:off x="3031186" y="4233927"/>
              <a:ext cx="540000" cy="441817"/>
            </a:xfrm>
            <a:prstGeom prst="rect">
              <a:avLst/>
            </a:prstGeom>
          </p:spPr>
        </p:pic>
        <p:sp>
          <p:nvSpPr>
            <p:cNvPr id="6" name="文本框 5"/>
            <p:cNvSpPr txBox="1"/>
            <p:nvPr/>
          </p:nvSpPr>
          <p:spPr>
            <a:xfrm>
              <a:off x="922755" y="4295261"/>
              <a:ext cx="2052165" cy="307777"/>
            </a:xfrm>
            <a:prstGeom prst="rect">
              <a:avLst/>
            </a:prstGeom>
            <a:noFill/>
          </p:spPr>
          <p:txBody>
            <a:bodyPr wrap="square" rtlCol="0">
              <a:spAutoFit/>
            </a:bodyPr>
            <a:lstStyle/>
            <a:p>
              <a:r>
                <a:rPr sz="1400" dirty="0">
                  <a:latin typeface="Huawei Sans" panose="020C0503030203020204" pitchFamily="34" charset="0"/>
                </a:rPr>
                <a:t>Network administrator</a:t>
              </a:r>
              <a:endParaRPr lang="zh-CN" altLang="en-US" sz="1400" dirty="0">
                <a:latin typeface="Huawei Sans" panose="020C0503030203020204" pitchFamily="34" charset="0"/>
              </a:endParaRPr>
            </a:p>
          </p:txBody>
        </p:sp>
      </p:grpSp>
      <p:pic>
        <p:nvPicPr>
          <p:cNvPr id="58" name="图片 57" descr="通用交换机.png"/>
          <p:cNvPicPr>
            <a:picLocks noChangeAspect="1"/>
          </p:cNvPicPr>
          <p:nvPr/>
        </p:nvPicPr>
        <p:blipFill>
          <a:blip r:embed="rId4" cstate="print"/>
          <a:stretch>
            <a:fillRect/>
          </a:stretch>
        </p:blipFill>
        <p:spPr>
          <a:xfrm>
            <a:off x="2504635" y="4511976"/>
            <a:ext cx="540000" cy="441818"/>
          </a:xfrm>
          <a:prstGeom prst="rect">
            <a:avLst/>
          </a:prstGeom>
        </p:spPr>
      </p:pic>
      <p:pic>
        <p:nvPicPr>
          <p:cNvPr id="59" name="图片 58" descr="防火墙.png"/>
          <p:cNvPicPr>
            <a:picLocks noChangeAspect="1"/>
          </p:cNvPicPr>
          <p:nvPr/>
        </p:nvPicPr>
        <p:blipFill>
          <a:blip r:embed="rId5" cstate="print"/>
          <a:stretch>
            <a:fillRect/>
          </a:stretch>
        </p:blipFill>
        <p:spPr>
          <a:xfrm>
            <a:off x="3496831" y="4511976"/>
            <a:ext cx="540000" cy="441818"/>
          </a:xfrm>
          <a:prstGeom prst="rect">
            <a:avLst/>
          </a:prstGeom>
        </p:spPr>
      </p:pic>
      <p:pic>
        <p:nvPicPr>
          <p:cNvPr id="60" name="Picture 12" descr="E:\2016.01\1.12 扁平化图标\蓝色\AR-蓝色最新-40.png"/>
          <p:cNvPicPr>
            <a:picLocks noChangeAspect="1" noChangeArrowheads="1"/>
          </p:cNvPicPr>
          <p:nvPr/>
        </p:nvPicPr>
        <p:blipFill>
          <a:blip r:embed="rId6" cstate="print"/>
          <a:srcRect/>
          <a:stretch>
            <a:fillRect/>
          </a:stretch>
        </p:blipFill>
        <p:spPr bwMode="auto">
          <a:xfrm>
            <a:off x="5498002" y="4511976"/>
            <a:ext cx="540000" cy="441818"/>
          </a:xfrm>
          <a:prstGeom prst="rect">
            <a:avLst/>
          </a:prstGeom>
          <a:noFill/>
        </p:spPr>
      </p:pic>
      <p:pic>
        <p:nvPicPr>
          <p:cNvPr id="61" name="图片 60" descr="AC-蓝.png"/>
          <p:cNvPicPr>
            <a:picLocks noChangeAspect="1"/>
          </p:cNvPicPr>
          <p:nvPr/>
        </p:nvPicPr>
        <p:blipFill>
          <a:blip r:embed="rId7" cstate="print"/>
          <a:stretch>
            <a:fillRect/>
          </a:stretch>
        </p:blipFill>
        <p:spPr>
          <a:xfrm>
            <a:off x="4489027" y="4511976"/>
            <a:ext cx="540000" cy="441818"/>
          </a:xfrm>
          <a:prstGeom prst="rect">
            <a:avLst/>
          </a:prstGeom>
        </p:spPr>
      </p:pic>
      <p:pic>
        <p:nvPicPr>
          <p:cNvPr id="62" name="Picture 12" descr="E:\2016.01\1.12 扁平化图标\蓝色\AR-蓝色最新-40.png"/>
          <p:cNvPicPr>
            <a:picLocks noChangeAspect="1" noChangeArrowheads="1"/>
          </p:cNvPicPr>
          <p:nvPr/>
        </p:nvPicPr>
        <p:blipFill>
          <a:blip r:embed="rId6" cstate="print"/>
          <a:srcRect/>
          <a:stretch>
            <a:fillRect/>
          </a:stretch>
        </p:blipFill>
        <p:spPr bwMode="auto">
          <a:xfrm>
            <a:off x="6473421" y="4511976"/>
            <a:ext cx="540000" cy="441818"/>
          </a:xfrm>
          <a:prstGeom prst="rect">
            <a:avLst/>
          </a:prstGeom>
          <a:noFill/>
        </p:spPr>
      </p:pic>
      <p:pic>
        <p:nvPicPr>
          <p:cNvPr id="63" name="图片 62" descr="通用交换机.png"/>
          <p:cNvPicPr>
            <a:picLocks noChangeAspect="1"/>
          </p:cNvPicPr>
          <p:nvPr/>
        </p:nvPicPr>
        <p:blipFill>
          <a:blip r:embed="rId4" cstate="print"/>
          <a:stretch>
            <a:fillRect/>
          </a:stretch>
        </p:blipFill>
        <p:spPr>
          <a:xfrm>
            <a:off x="7465618" y="4511976"/>
            <a:ext cx="540000" cy="441818"/>
          </a:xfrm>
          <a:prstGeom prst="rect">
            <a:avLst/>
          </a:prstGeom>
        </p:spPr>
      </p:pic>
      <p:pic>
        <p:nvPicPr>
          <p:cNvPr id="64" name="图片 63" descr="通用交换机.png"/>
          <p:cNvPicPr>
            <a:picLocks noChangeAspect="1"/>
          </p:cNvPicPr>
          <p:nvPr/>
        </p:nvPicPr>
        <p:blipFill>
          <a:blip r:embed="rId4" cstate="print"/>
          <a:stretch>
            <a:fillRect/>
          </a:stretch>
        </p:blipFill>
        <p:spPr>
          <a:xfrm>
            <a:off x="8457815" y="4511976"/>
            <a:ext cx="540000" cy="441818"/>
          </a:xfrm>
          <a:prstGeom prst="rect">
            <a:avLst/>
          </a:prstGeom>
        </p:spPr>
      </p:pic>
      <p:grpSp>
        <p:nvGrpSpPr>
          <p:cNvPr id="81" name="组合 80"/>
          <p:cNvGrpSpPr/>
          <p:nvPr/>
        </p:nvGrpSpPr>
        <p:grpSpPr>
          <a:xfrm>
            <a:off x="3173773" y="5015569"/>
            <a:ext cx="2324229" cy="608397"/>
            <a:chOff x="3125337" y="3845479"/>
            <a:chExt cx="2324229" cy="608397"/>
          </a:xfrm>
        </p:grpSpPr>
        <p:cxnSp>
          <p:nvCxnSpPr>
            <p:cNvPr id="66" name="直接箭头连接符 65"/>
            <p:cNvCxnSpPr/>
            <p:nvPr/>
          </p:nvCxnSpPr>
          <p:spPr>
            <a:xfrm>
              <a:off x="3125337" y="3940203"/>
              <a:ext cx="1585254" cy="513673"/>
            </a:xfrm>
            <a:prstGeom prst="straightConnector1">
              <a:avLst/>
            </a:prstGeom>
            <a:ln w="1905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a:off x="3718395" y="3849623"/>
              <a:ext cx="1430380" cy="604253"/>
            </a:xfrm>
            <a:prstGeom prst="straightConnector1">
              <a:avLst/>
            </a:prstGeom>
            <a:ln w="1905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a:off x="4850044" y="3845479"/>
              <a:ext cx="599522" cy="588782"/>
            </a:xfrm>
            <a:prstGeom prst="straightConnector1">
              <a:avLst/>
            </a:prstGeom>
            <a:ln w="1905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77" name="直接箭头连接符 76"/>
          <p:cNvCxnSpPr/>
          <p:nvPr/>
        </p:nvCxnSpPr>
        <p:spPr>
          <a:xfrm>
            <a:off x="5768002" y="5021608"/>
            <a:ext cx="0" cy="601793"/>
          </a:xfrm>
          <a:prstGeom prst="straightConnector1">
            <a:avLst/>
          </a:prstGeom>
          <a:ln w="1905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82" name="组合 81"/>
          <p:cNvGrpSpPr/>
          <p:nvPr/>
        </p:nvGrpSpPr>
        <p:grpSpPr>
          <a:xfrm flipH="1">
            <a:off x="6068793" y="5011029"/>
            <a:ext cx="2324229" cy="608397"/>
            <a:chOff x="3125337" y="3845479"/>
            <a:chExt cx="2324229" cy="608397"/>
          </a:xfrm>
        </p:grpSpPr>
        <p:cxnSp>
          <p:nvCxnSpPr>
            <p:cNvPr id="83" name="直接箭头连接符 82"/>
            <p:cNvCxnSpPr/>
            <p:nvPr/>
          </p:nvCxnSpPr>
          <p:spPr>
            <a:xfrm>
              <a:off x="3125337" y="3940203"/>
              <a:ext cx="1585254" cy="513673"/>
            </a:xfrm>
            <a:prstGeom prst="straightConnector1">
              <a:avLst/>
            </a:prstGeom>
            <a:ln w="1905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a:off x="3718395" y="3849623"/>
              <a:ext cx="1430380" cy="604253"/>
            </a:xfrm>
            <a:prstGeom prst="straightConnector1">
              <a:avLst/>
            </a:prstGeom>
            <a:ln w="1905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a:off x="4850044" y="3845479"/>
              <a:ext cx="599522" cy="588782"/>
            </a:xfrm>
            <a:prstGeom prst="straightConnector1">
              <a:avLst/>
            </a:prstGeom>
            <a:ln w="1905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86" name="文本框 85"/>
          <p:cNvSpPr txBox="1"/>
          <p:nvPr/>
        </p:nvSpPr>
        <p:spPr>
          <a:xfrm>
            <a:off x="4490794" y="5616775"/>
            <a:ext cx="2593980" cy="338554"/>
          </a:xfrm>
          <a:prstGeom prst="rect">
            <a:avLst/>
          </a:prstGeom>
          <a:noFill/>
        </p:spPr>
        <p:txBody>
          <a:bodyPr wrap="square" rtlCol="0">
            <a:spAutoFit/>
          </a:bodyPr>
          <a:lstStyle/>
          <a:p>
            <a:r>
              <a:rPr sz="1600" dirty="0">
                <a:latin typeface="Huawei Sans" panose="020C0503030203020204" pitchFamily="34" charset="0"/>
              </a:rPr>
              <a:t>One-to-one management</a:t>
            </a:r>
            <a:endParaRPr lang="zh-CN" altLang="en-US" sz="1600" dirty="0">
              <a:latin typeface="Huawei Sans" panose="020C0503030203020204" pitchFamily="34" charset="0"/>
            </a:endParaRPr>
          </a:p>
        </p:txBody>
      </p:sp>
      <p:sp>
        <p:nvSpPr>
          <p:cNvPr id="88" name="文本框 87"/>
          <p:cNvSpPr txBox="1"/>
          <p:nvPr/>
        </p:nvSpPr>
        <p:spPr>
          <a:xfrm>
            <a:off x="2288554" y="4026454"/>
            <a:ext cx="944490" cy="523220"/>
          </a:xfrm>
          <a:prstGeom prst="rect">
            <a:avLst/>
          </a:prstGeom>
          <a:noFill/>
        </p:spPr>
        <p:txBody>
          <a:bodyPr wrap="square" rtlCol="0">
            <a:spAutoFit/>
          </a:bodyPr>
          <a:lstStyle/>
          <a:p>
            <a:pPr algn="ctr"/>
            <a:r>
              <a:rPr sz="1400">
                <a:latin typeface="Huawei Sans" panose="020C0503030203020204" pitchFamily="34" charset="0"/>
              </a:rPr>
              <a:t>Vendor A</a:t>
            </a:r>
          </a:p>
          <a:p>
            <a:pPr algn="ctr"/>
            <a:r>
              <a:rPr sz="1400">
                <a:latin typeface="Huawei Sans" panose="020C0503030203020204" pitchFamily="34" charset="0"/>
              </a:rPr>
              <a:t>Switch</a:t>
            </a:r>
            <a:endParaRPr lang="zh-CN" altLang="en-US" sz="1400">
              <a:latin typeface="Huawei Sans" panose="020C0503030203020204" pitchFamily="34" charset="0"/>
            </a:endParaRPr>
          </a:p>
        </p:txBody>
      </p:sp>
      <p:sp>
        <p:nvSpPr>
          <p:cNvPr id="89" name="文本框 88"/>
          <p:cNvSpPr txBox="1"/>
          <p:nvPr/>
        </p:nvSpPr>
        <p:spPr>
          <a:xfrm>
            <a:off x="3306191" y="4026454"/>
            <a:ext cx="944490" cy="523220"/>
          </a:xfrm>
          <a:prstGeom prst="rect">
            <a:avLst/>
          </a:prstGeom>
          <a:noFill/>
        </p:spPr>
        <p:txBody>
          <a:bodyPr wrap="square" rtlCol="0">
            <a:spAutoFit/>
          </a:bodyPr>
          <a:lstStyle/>
          <a:p>
            <a:pPr algn="ctr"/>
            <a:r>
              <a:rPr sz="1400">
                <a:latin typeface="Huawei Sans" panose="020C0503030203020204" pitchFamily="34" charset="0"/>
              </a:rPr>
              <a:t>Vendor A</a:t>
            </a:r>
          </a:p>
          <a:p>
            <a:pPr algn="ctr"/>
            <a:r>
              <a:rPr sz="1400">
                <a:latin typeface="Huawei Sans" panose="020C0503030203020204" pitchFamily="34" charset="0"/>
              </a:rPr>
              <a:t>Firewall</a:t>
            </a:r>
            <a:endParaRPr lang="en-US" altLang="zh-CN" sz="1400" smtClean="0">
              <a:latin typeface="Huawei Sans" panose="020C0503030203020204" pitchFamily="34" charset="0"/>
            </a:endParaRPr>
          </a:p>
        </p:txBody>
      </p:sp>
      <p:sp>
        <p:nvSpPr>
          <p:cNvPr id="90" name="文本框 89"/>
          <p:cNvSpPr txBox="1"/>
          <p:nvPr/>
        </p:nvSpPr>
        <p:spPr>
          <a:xfrm>
            <a:off x="4279963" y="4026454"/>
            <a:ext cx="944489" cy="523220"/>
          </a:xfrm>
          <a:prstGeom prst="rect">
            <a:avLst/>
          </a:prstGeom>
          <a:noFill/>
        </p:spPr>
        <p:txBody>
          <a:bodyPr wrap="square" rtlCol="0">
            <a:spAutoFit/>
          </a:bodyPr>
          <a:lstStyle/>
          <a:p>
            <a:pPr algn="ctr"/>
            <a:r>
              <a:rPr sz="1400">
                <a:latin typeface="Huawei Sans" panose="020C0503030203020204" pitchFamily="34" charset="0"/>
              </a:rPr>
              <a:t>Vendor A</a:t>
            </a:r>
          </a:p>
          <a:p>
            <a:pPr algn="ctr"/>
            <a:r>
              <a:rPr sz="1400">
                <a:latin typeface="Huawei Sans" panose="020C0503030203020204" pitchFamily="34" charset="0"/>
              </a:rPr>
              <a:t>AC</a:t>
            </a:r>
          </a:p>
        </p:txBody>
      </p:sp>
      <p:sp>
        <p:nvSpPr>
          <p:cNvPr id="91" name="文本框 90"/>
          <p:cNvSpPr txBox="1"/>
          <p:nvPr/>
        </p:nvSpPr>
        <p:spPr>
          <a:xfrm>
            <a:off x="5320761" y="4026454"/>
            <a:ext cx="944490" cy="523220"/>
          </a:xfrm>
          <a:prstGeom prst="rect">
            <a:avLst/>
          </a:prstGeom>
          <a:noFill/>
        </p:spPr>
        <p:txBody>
          <a:bodyPr wrap="square" rtlCol="0">
            <a:spAutoFit/>
          </a:bodyPr>
          <a:lstStyle/>
          <a:p>
            <a:pPr algn="ctr"/>
            <a:r>
              <a:rPr sz="1400">
                <a:latin typeface="Huawei Sans" panose="020C0503030203020204" pitchFamily="34" charset="0"/>
              </a:rPr>
              <a:t>Vendor A</a:t>
            </a:r>
          </a:p>
          <a:p>
            <a:pPr algn="ctr"/>
            <a:r>
              <a:rPr sz="1400">
                <a:latin typeface="Huawei Sans" panose="020C0503030203020204" pitchFamily="34" charset="0"/>
              </a:rPr>
              <a:t>Router</a:t>
            </a:r>
            <a:endParaRPr lang="en-US" altLang="zh-CN" sz="1400" smtClean="0">
              <a:latin typeface="Huawei Sans" panose="020C0503030203020204" pitchFamily="34" charset="0"/>
            </a:endParaRPr>
          </a:p>
        </p:txBody>
      </p:sp>
      <p:sp>
        <p:nvSpPr>
          <p:cNvPr id="92" name="文本框 91"/>
          <p:cNvSpPr txBox="1"/>
          <p:nvPr/>
        </p:nvSpPr>
        <p:spPr>
          <a:xfrm>
            <a:off x="6309933" y="4026454"/>
            <a:ext cx="934871" cy="523220"/>
          </a:xfrm>
          <a:prstGeom prst="rect">
            <a:avLst/>
          </a:prstGeom>
          <a:noFill/>
        </p:spPr>
        <p:txBody>
          <a:bodyPr wrap="square" rtlCol="0">
            <a:spAutoFit/>
          </a:bodyPr>
          <a:lstStyle/>
          <a:p>
            <a:pPr algn="ctr"/>
            <a:r>
              <a:rPr sz="1400">
                <a:latin typeface="Huawei Sans" panose="020C0503030203020204" pitchFamily="34" charset="0"/>
              </a:rPr>
              <a:t>Vendor B</a:t>
            </a:r>
          </a:p>
          <a:p>
            <a:pPr algn="ctr"/>
            <a:r>
              <a:rPr sz="1400">
                <a:latin typeface="Huawei Sans" panose="020C0503030203020204" pitchFamily="34" charset="0"/>
              </a:rPr>
              <a:t>Router</a:t>
            </a:r>
            <a:endParaRPr lang="en-US" altLang="zh-CN" sz="1400" smtClean="0">
              <a:latin typeface="Huawei Sans" panose="020C0503030203020204" pitchFamily="34" charset="0"/>
            </a:endParaRPr>
          </a:p>
        </p:txBody>
      </p:sp>
      <p:sp>
        <p:nvSpPr>
          <p:cNvPr id="93" name="文本框 92"/>
          <p:cNvSpPr txBox="1"/>
          <p:nvPr/>
        </p:nvSpPr>
        <p:spPr>
          <a:xfrm>
            <a:off x="7276448" y="4026454"/>
            <a:ext cx="936475" cy="523220"/>
          </a:xfrm>
          <a:prstGeom prst="rect">
            <a:avLst/>
          </a:prstGeom>
          <a:noFill/>
        </p:spPr>
        <p:txBody>
          <a:bodyPr wrap="square" rtlCol="0">
            <a:spAutoFit/>
          </a:bodyPr>
          <a:lstStyle/>
          <a:p>
            <a:pPr algn="ctr"/>
            <a:r>
              <a:rPr sz="1400" dirty="0">
                <a:latin typeface="Huawei Sans" panose="020C0503030203020204" pitchFamily="34" charset="0"/>
              </a:rPr>
              <a:t>Vendor C</a:t>
            </a:r>
          </a:p>
          <a:p>
            <a:pPr algn="ctr"/>
            <a:r>
              <a:rPr sz="1400" dirty="0">
                <a:latin typeface="Huawei Sans" panose="020C0503030203020204" pitchFamily="34" charset="0"/>
              </a:rPr>
              <a:t>Switch</a:t>
            </a:r>
            <a:endParaRPr lang="en-US" altLang="zh-CN" sz="1400" dirty="0" smtClean="0">
              <a:latin typeface="Huawei Sans" panose="020C0503030203020204" pitchFamily="34" charset="0"/>
            </a:endParaRPr>
          </a:p>
        </p:txBody>
      </p:sp>
      <p:sp>
        <p:nvSpPr>
          <p:cNvPr id="94" name="文本框 93"/>
          <p:cNvSpPr txBox="1"/>
          <p:nvPr/>
        </p:nvSpPr>
        <p:spPr>
          <a:xfrm>
            <a:off x="8246994" y="4026454"/>
            <a:ext cx="957314" cy="523220"/>
          </a:xfrm>
          <a:prstGeom prst="rect">
            <a:avLst/>
          </a:prstGeom>
          <a:noFill/>
        </p:spPr>
        <p:txBody>
          <a:bodyPr wrap="square" rtlCol="0">
            <a:spAutoFit/>
          </a:bodyPr>
          <a:lstStyle/>
          <a:p>
            <a:pPr algn="ctr"/>
            <a:r>
              <a:rPr sz="1400">
                <a:latin typeface="Huawei Sans" panose="020C0503030203020204" pitchFamily="34" charset="0"/>
              </a:rPr>
              <a:t>Vendor D</a:t>
            </a:r>
            <a:endParaRPr lang="en-US" altLang="zh-CN" sz="1400" smtClean="0">
              <a:latin typeface="Huawei Sans" panose="020C0503030203020204" pitchFamily="34" charset="0"/>
            </a:endParaRPr>
          </a:p>
          <a:p>
            <a:pPr algn="ctr"/>
            <a:r>
              <a:rPr sz="1400">
                <a:latin typeface="Huawei Sans" panose="020C0503030203020204" pitchFamily="34" charset="0"/>
              </a:rPr>
              <a:t>Switch</a:t>
            </a:r>
            <a:endParaRPr lang="en-US" altLang="zh-CN" sz="1400" smtClean="0">
              <a:latin typeface="Huawei Sans" panose="020C0503030203020204" pitchFamily="34" charset="0"/>
            </a:endParaRPr>
          </a:p>
        </p:txBody>
      </p:sp>
    </p:spTree>
    <p:extLst>
      <p:ext uri="{BB962C8B-B14F-4D97-AF65-F5344CB8AC3E}">
        <p14:creationId xmlns:p14="http://schemas.microsoft.com/office/powerpoint/2010/main" val="21915429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wrap="square"/>
          <a:lstStyle/>
          <a:p>
            <a:pPr algn="l"/>
            <a:r>
              <a:rPr sz="1800" dirty="0">
                <a:latin typeface="Huawei Sans" panose="020C0503030203020204" pitchFamily="34" charset="0"/>
              </a:rPr>
              <a:t>SNMP is a standard network management protocol widely used on TCP/IP networks. It provides a method for managing NEs through a central computer that runs network management software, that is, a network management station.</a:t>
            </a:r>
            <a:endParaRPr lang="zh-CN" altLang="en-US" dirty="0">
              <a:latin typeface="Huawei Sans" panose="020C0503030203020204" pitchFamily="34" charset="0"/>
            </a:endParaRPr>
          </a:p>
        </p:txBody>
      </p:sp>
      <p:sp>
        <p:nvSpPr>
          <p:cNvPr id="2" name="标题 1"/>
          <p:cNvSpPr>
            <a:spLocks noGrp="1"/>
          </p:cNvSpPr>
          <p:nvPr>
            <p:ph type="title"/>
          </p:nvPr>
        </p:nvSpPr>
        <p:spPr/>
        <p:txBody>
          <a:bodyPr wrap="square"/>
          <a:lstStyle/>
          <a:p>
            <a:pPr fontAlgn="auto"/>
            <a:r>
              <a:rPr sz="3600">
                <a:latin typeface="Huawei Sans" panose="020C0503030203020204" pitchFamily="34" charset="0"/>
              </a:rPr>
              <a:t>SNMP-based Centralized Management</a:t>
            </a:r>
            <a:endParaRPr lang="en-US" altLang="zh-CN" sz="3600">
              <a:latin typeface="Huawei Sans" panose="020C0503030203020204" pitchFamily="34" charset="0"/>
            </a:endParaRPr>
          </a:p>
        </p:txBody>
      </p:sp>
      <p:sp>
        <p:nvSpPr>
          <p:cNvPr id="38" name="Freeform 159"/>
          <p:cNvSpPr/>
          <p:nvPr/>
        </p:nvSpPr>
        <p:spPr>
          <a:xfrm flipH="1">
            <a:off x="1667411" y="2829613"/>
            <a:ext cx="2831240" cy="1184716"/>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39" name="图片 3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183497" y="3171932"/>
            <a:ext cx="311099" cy="255101"/>
          </a:xfrm>
          <a:prstGeom prst="rect">
            <a:avLst/>
          </a:prstGeom>
        </p:spPr>
      </p:pic>
      <p:pic>
        <p:nvPicPr>
          <p:cNvPr id="40" name="图片 39"/>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927482" y="3175831"/>
            <a:ext cx="311099" cy="255101"/>
          </a:xfrm>
          <a:prstGeom prst="rect">
            <a:avLst/>
          </a:prstGeom>
        </p:spPr>
      </p:pic>
      <p:pic>
        <p:nvPicPr>
          <p:cNvPr id="44" name="图片 4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996425" y="3637012"/>
            <a:ext cx="311099" cy="255101"/>
          </a:xfrm>
          <a:prstGeom prst="rect">
            <a:avLst/>
          </a:prstGeom>
        </p:spPr>
      </p:pic>
      <p:cxnSp>
        <p:nvCxnSpPr>
          <p:cNvPr id="45" name="直接连接符 44"/>
          <p:cNvCxnSpPr>
            <a:stCxn id="39" idx="2"/>
            <a:endCxn id="44" idx="0"/>
          </p:cNvCxnSpPr>
          <p:nvPr/>
        </p:nvCxnSpPr>
        <p:spPr>
          <a:xfrm flipH="1">
            <a:off x="2151975" y="3427033"/>
            <a:ext cx="187072" cy="2099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9" idx="3"/>
            <a:endCxn id="40" idx="1"/>
          </p:cNvCxnSpPr>
          <p:nvPr/>
        </p:nvCxnSpPr>
        <p:spPr>
          <a:xfrm>
            <a:off x="2494596" y="3299483"/>
            <a:ext cx="432886" cy="38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40" idx="3"/>
          </p:cNvCxnSpPr>
          <p:nvPr/>
        </p:nvCxnSpPr>
        <p:spPr>
          <a:xfrm>
            <a:off x="3238581" y="3303382"/>
            <a:ext cx="432886" cy="38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0" idx="2"/>
          </p:cNvCxnSpPr>
          <p:nvPr/>
        </p:nvCxnSpPr>
        <p:spPr>
          <a:xfrm flipH="1">
            <a:off x="2943976" y="3430932"/>
            <a:ext cx="139056" cy="2053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endCxn id="44" idx="3"/>
          </p:cNvCxnSpPr>
          <p:nvPr/>
        </p:nvCxnSpPr>
        <p:spPr>
          <a:xfrm flipH="1">
            <a:off x="2307524" y="3763867"/>
            <a:ext cx="480902" cy="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3099524" y="3763171"/>
            <a:ext cx="432000" cy="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3687074" y="3434831"/>
            <a:ext cx="139943" cy="2007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52" name="图片 51"/>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2800750" y="5268001"/>
            <a:ext cx="540000" cy="442800"/>
          </a:xfrm>
          <a:prstGeom prst="rect">
            <a:avLst/>
          </a:prstGeom>
        </p:spPr>
      </p:pic>
      <p:sp>
        <p:nvSpPr>
          <p:cNvPr id="53" name="文本框 52"/>
          <p:cNvSpPr txBox="1"/>
          <p:nvPr/>
        </p:nvSpPr>
        <p:spPr>
          <a:xfrm>
            <a:off x="2778041" y="5722993"/>
            <a:ext cx="585417" cy="307777"/>
          </a:xfrm>
          <a:prstGeom prst="rect">
            <a:avLst/>
          </a:prstGeom>
          <a:noFill/>
        </p:spPr>
        <p:txBody>
          <a:bodyPr wrap="square" rtlCol="0">
            <a:spAutoFit/>
          </a:bodyPr>
          <a:lstStyle/>
          <a:p>
            <a:r>
              <a:rPr sz="1400">
                <a:latin typeface="Huawei Sans" panose="020C0503030203020204" pitchFamily="34" charset="0"/>
              </a:rPr>
              <a:t>NMS</a:t>
            </a:r>
            <a:endParaRPr lang="zh-CN" altLang="en-US" sz="1400">
              <a:latin typeface="Huawei Sans" panose="020C0503030203020204" pitchFamily="34" charset="0"/>
            </a:endParaRPr>
          </a:p>
        </p:txBody>
      </p:sp>
      <p:pic>
        <p:nvPicPr>
          <p:cNvPr id="54" name="图片 53" descr="交换机.png"/>
          <p:cNvPicPr>
            <a:picLocks noChangeAspect="1"/>
          </p:cNvPicPr>
          <p:nvPr/>
        </p:nvPicPr>
        <p:blipFill>
          <a:blip r:embed="rId5" cstate="print"/>
          <a:stretch>
            <a:fillRect/>
          </a:stretch>
        </p:blipFill>
        <p:spPr>
          <a:xfrm>
            <a:off x="5010497" y="5287933"/>
            <a:ext cx="540000" cy="441817"/>
          </a:xfrm>
          <a:prstGeom prst="rect">
            <a:avLst/>
          </a:prstGeom>
        </p:spPr>
      </p:pic>
      <p:sp>
        <p:nvSpPr>
          <p:cNvPr id="55" name="文本框 54"/>
          <p:cNvSpPr txBox="1"/>
          <p:nvPr/>
        </p:nvSpPr>
        <p:spPr>
          <a:xfrm>
            <a:off x="4317293" y="5768056"/>
            <a:ext cx="2052165" cy="307777"/>
          </a:xfrm>
          <a:prstGeom prst="rect">
            <a:avLst/>
          </a:prstGeom>
          <a:noFill/>
        </p:spPr>
        <p:txBody>
          <a:bodyPr wrap="square" rtlCol="0">
            <a:spAutoFit/>
          </a:bodyPr>
          <a:lstStyle/>
          <a:p>
            <a:r>
              <a:rPr sz="1400" dirty="0">
                <a:latin typeface="Huawei Sans" panose="020C0503030203020204" pitchFamily="34" charset="0"/>
              </a:rPr>
              <a:t>Network administrator</a:t>
            </a:r>
            <a:endParaRPr lang="zh-CN" altLang="en-US" sz="1400" dirty="0">
              <a:latin typeface="Huawei Sans" panose="020C0503030203020204" pitchFamily="34" charset="0"/>
            </a:endParaRPr>
          </a:p>
        </p:txBody>
      </p:sp>
      <p:sp>
        <p:nvSpPr>
          <p:cNvPr id="4" name="上下箭头 3"/>
          <p:cNvSpPr/>
          <p:nvPr/>
        </p:nvSpPr>
        <p:spPr>
          <a:xfrm>
            <a:off x="2908341" y="4092206"/>
            <a:ext cx="279400" cy="1041452"/>
          </a:xfrm>
          <a:prstGeom prst="upDownArrow">
            <a:avLst/>
          </a:prstGeom>
          <a:solidFill>
            <a:srgbClr val="00B0F0">
              <a:alpha val="5000"/>
            </a:srgbClr>
          </a:solidFill>
          <a:ln w="15875">
            <a:solidFill>
              <a:srgbClr val="9B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5" name="文本框 4"/>
          <p:cNvSpPr txBox="1"/>
          <p:nvPr/>
        </p:nvSpPr>
        <p:spPr>
          <a:xfrm>
            <a:off x="1256801" y="4249463"/>
            <a:ext cx="1752403" cy="584775"/>
          </a:xfrm>
          <a:prstGeom prst="rect">
            <a:avLst/>
          </a:prstGeom>
          <a:noFill/>
        </p:spPr>
        <p:txBody>
          <a:bodyPr wrap="square" rtlCol="0">
            <a:spAutoFit/>
          </a:bodyPr>
          <a:lstStyle/>
          <a:p>
            <a:pPr algn="ctr"/>
            <a:r>
              <a:rPr sz="1600" dirty="0">
                <a:latin typeface="Huawei Sans" panose="020C0503030203020204" pitchFamily="34" charset="0"/>
              </a:rPr>
              <a:t>SNMP</a:t>
            </a:r>
          </a:p>
          <a:p>
            <a:pPr algn="ctr"/>
            <a:r>
              <a:rPr sz="1600" dirty="0">
                <a:latin typeface="Huawei Sans" panose="020C0503030203020204" pitchFamily="34" charset="0"/>
              </a:rPr>
              <a:t>packet exchange</a:t>
            </a:r>
            <a:endParaRPr lang="zh-CN" altLang="en-US" sz="1600" dirty="0">
              <a:latin typeface="Huawei Sans" panose="020C0503030203020204" pitchFamily="34" charset="0"/>
            </a:endParaRPr>
          </a:p>
        </p:txBody>
      </p:sp>
      <p:pic>
        <p:nvPicPr>
          <p:cNvPr id="60" name="图片 59" descr="通用交换机.png"/>
          <p:cNvPicPr>
            <a:picLocks/>
          </p:cNvPicPr>
          <p:nvPr/>
        </p:nvPicPr>
        <p:blipFill>
          <a:blip r:embed="rId6" cstate="print"/>
          <a:stretch>
            <a:fillRect/>
          </a:stretch>
        </p:blipFill>
        <p:spPr>
          <a:xfrm>
            <a:off x="3701146" y="3186827"/>
            <a:ext cx="311099" cy="255101"/>
          </a:xfrm>
          <a:prstGeom prst="rect">
            <a:avLst/>
          </a:prstGeom>
        </p:spPr>
      </p:pic>
      <p:pic>
        <p:nvPicPr>
          <p:cNvPr id="61" name="图片 60" descr="防火墙.png"/>
          <p:cNvPicPr>
            <a:picLocks/>
          </p:cNvPicPr>
          <p:nvPr/>
        </p:nvPicPr>
        <p:blipFill>
          <a:blip r:embed="rId7" cstate="print"/>
          <a:stretch>
            <a:fillRect/>
          </a:stretch>
        </p:blipFill>
        <p:spPr>
          <a:xfrm>
            <a:off x="2788426" y="3624885"/>
            <a:ext cx="311099" cy="255101"/>
          </a:xfrm>
          <a:prstGeom prst="rect">
            <a:avLst/>
          </a:prstGeom>
        </p:spPr>
      </p:pic>
      <p:pic>
        <p:nvPicPr>
          <p:cNvPr id="62" name="图片 61" descr="AC-蓝.png"/>
          <p:cNvPicPr>
            <a:picLocks/>
          </p:cNvPicPr>
          <p:nvPr/>
        </p:nvPicPr>
        <p:blipFill>
          <a:blip r:embed="rId8" cstate="print"/>
          <a:stretch>
            <a:fillRect/>
          </a:stretch>
        </p:blipFill>
        <p:spPr>
          <a:xfrm>
            <a:off x="3542710" y="3628523"/>
            <a:ext cx="311099" cy="255101"/>
          </a:xfrm>
          <a:prstGeom prst="rect">
            <a:avLst/>
          </a:prstGeom>
        </p:spPr>
      </p:pic>
      <p:cxnSp>
        <p:nvCxnSpPr>
          <p:cNvPr id="63" name="直接箭头连接符 62"/>
          <p:cNvCxnSpPr/>
          <p:nvPr/>
        </p:nvCxnSpPr>
        <p:spPr>
          <a:xfrm>
            <a:off x="3395041" y="5468207"/>
            <a:ext cx="1496273" cy="0"/>
          </a:xfrm>
          <a:prstGeom prst="straightConnector1">
            <a:avLst/>
          </a:prstGeom>
          <a:ln w="1905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文本框 64"/>
          <p:cNvSpPr txBox="1"/>
          <p:nvPr/>
        </p:nvSpPr>
        <p:spPr>
          <a:xfrm>
            <a:off x="3424458" y="4845126"/>
            <a:ext cx="1620957" cy="584775"/>
          </a:xfrm>
          <a:prstGeom prst="rect">
            <a:avLst/>
          </a:prstGeom>
          <a:noFill/>
        </p:spPr>
        <p:txBody>
          <a:bodyPr wrap="square" rtlCol="0">
            <a:spAutoFit/>
          </a:bodyPr>
          <a:lstStyle/>
          <a:p>
            <a:r>
              <a:rPr sz="1600" dirty="0">
                <a:latin typeface="Huawei Sans" panose="020C0503030203020204" pitchFamily="34" charset="0"/>
              </a:rPr>
              <a:t>One-to-many management</a:t>
            </a:r>
            <a:endParaRPr lang="zh-CN" altLang="en-US" sz="1600" dirty="0">
              <a:latin typeface="Huawei Sans" panose="020C0503030203020204" pitchFamily="34" charset="0"/>
            </a:endParaRPr>
          </a:p>
        </p:txBody>
      </p:sp>
      <p:sp>
        <p:nvSpPr>
          <p:cNvPr id="66" name="文本框 65"/>
          <p:cNvSpPr txBox="1"/>
          <p:nvPr/>
        </p:nvSpPr>
        <p:spPr>
          <a:xfrm>
            <a:off x="6096000" y="2829613"/>
            <a:ext cx="5662052" cy="2252924"/>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dirty="0">
                <a:latin typeface="Huawei Sans" panose="020C0503030203020204" pitchFamily="34" charset="0"/>
              </a:rPr>
              <a:t>Network administrators can use the NMS to query information, modify information, and troubleshoot faults on any node on the network, improving work efficiency.</a:t>
            </a:r>
            <a:endParaRPr lang="zh-CN" altLang="en-US" dirty="0">
              <a:latin typeface="Huawei Sans" panose="020C0503030203020204" pitchFamily="34" charset="0"/>
            </a:endParaRPr>
          </a:p>
          <a:p>
            <a:pPr marL="285750" indent="-285750">
              <a:lnSpc>
                <a:spcPct val="130000"/>
              </a:lnSpc>
              <a:buFont typeface="Arial" panose="020B0604020202020204" pitchFamily="34" charset="0"/>
              <a:buChar char="•"/>
            </a:pPr>
            <a:r>
              <a:rPr dirty="0">
                <a:latin typeface="Huawei Sans" panose="020C0503030203020204" pitchFamily="34" charset="0"/>
              </a:rPr>
              <a:t>Network devices of different types and vendors are managed in a unified manner.</a:t>
            </a:r>
            <a:endParaRPr lang="zh-CN" altLang="en-US" dirty="0">
              <a:latin typeface="Huawei Sans" panose="020C0503030203020204" pitchFamily="34" charset="0"/>
            </a:endParaRPr>
          </a:p>
        </p:txBody>
      </p:sp>
    </p:spTree>
    <p:extLst>
      <p:ext uri="{BB962C8B-B14F-4D97-AF65-F5344CB8AC3E}">
        <p14:creationId xmlns:p14="http://schemas.microsoft.com/office/powerpoint/2010/main" val="18070980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lstStyle/>
          <a:p>
            <a:r>
              <a:rPr>
                <a:latin typeface="Huawei Sans" panose="020C0503030203020204" pitchFamily="34" charset="0"/>
              </a:rPr>
              <a:t>Typical SNMP Architecture</a:t>
            </a:r>
            <a:endParaRPr lang="zh-CN" altLang="en-US" dirty="0">
              <a:latin typeface="Huawei Sans" panose="020C0503030203020204" pitchFamily="34" charset="0"/>
            </a:endParaRPr>
          </a:p>
        </p:txBody>
      </p:sp>
      <p:sp>
        <p:nvSpPr>
          <p:cNvPr id="120" name="文本框 119"/>
          <p:cNvSpPr txBox="1"/>
          <p:nvPr/>
        </p:nvSpPr>
        <p:spPr>
          <a:xfrm>
            <a:off x="6096000" y="1384106"/>
            <a:ext cx="5653088" cy="4891596"/>
          </a:xfrm>
          <a:prstGeom prst="rect">
            <a:avLst/>
          </a:prstGeom>
          <a:noFill/>
        </p:spPr>
        <p:txBody>
          <a:bodyPr wrap="square" rtlCol="0">
            <a:spAutoFit/>
          </a:bodyPr>
          <a:lstStyle/>
          <a:p>
            <a:pPr marL="302279" indent="-302279" defTabSz="914034" fontAlgn="ctr">
              <a:lnSpc>
                <a:spcPct val="114000"/>
              </a:lnSpc>
              <a:spcBef>
                <a:spcPts val="792"/>
              </a:spcBef>
              <a:buSzPct val="50000"/>
              <a:buFont typeface="Wingdings" panose="05000000000000000000" pitchFamily="2" charset="2"/>
              <a:buChar char="l"/>
            </a:pPr>
            <a:r>
              <a:rPr sz="1600" dirty="0">
                <a:latin typeface="Huawei Sans" panose="020C0503030203020204" pitchFamily="34" charset="0"/>
                <a:ea typeface="方正兰亭黑简体" panose="02000000000000000000" pitchFamily="2" charset="-122"/>
                <a:cs typeface="Huawei Sans" panose="020C0503030203020204" pitchFamily="34" charset="0"/>
              </a:rPr>
              <a:t>On a network where SNMP is used for network management, a network management system (NMS) functions as a network management center and runs management processes. Each managed device needs to run an agent process. The management process and agent process communicate with each other through SNMP messages.</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a:p>
            <a:pPr marL="302279" indent="-302279" defTabSz="914034" fontAlgn="ctr">
              <a:lnSpc>
                <a:spcPct val="114000"/>
              </a:lnSpc>
              <a:spcBef>
                <a:spcPts val="792"/>
              </a:spcBef>
              <a:buSzPct val="50000"/>
              <a:buFont typeface="Wingdings" panose="05000000000000000000" pitchFamily="2" charset="2"/>
              <a:buChar char="l"/>
            </a:pPr>
            <a:r>
              <a:rPr sz="1600" dirty="0">
                <a:latin typeface="Huawei Sans" panose="020C0503030203020204" pitchFamily="34" charset="0"/>
                <a:ea typeface="方正兰亭黑简体" panose="02000000000000000000" pitchFamily="2" charset="-122"/>
                <a:cs typeface="Huawei Sans" panose="020C0503030203020204" pitchFamily="34" charset="0"/>
              </a:rPr>
              <a:t>An NMS is a system that uses SNMP to manage and monitor network devices. The NMS software runs on NMS servers.</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a:p>
            <a:pPr marL="302279" indent="-302279" defTabSz="914034" fontAlgn="ctr">
              <a:lnSpc>
                <a:spcPct val="114000"/>
              </a:lnSpc>
              <a:spcBef>
                <a:spcPts val="792"/>
              </a:spcBef>
              <a:buSzPct val="50000"/>
              <a:buFont typeface="Wingdings" panose="05000000000000000000" pitchFamily="2" charset="2"/>
              <a:buChar char="l"/>
            </a:pPr>
            <a:r>
              <a:rPr sz="1600" dirty="0">
                <a:latin typeface="Huawei Sans" panose="020C0503030203020204" pitchFamily="34" charset="0"/>
                <a:ea typeface="方正兰亭黑简体" panose="02000000000000000000" pitchFamily="2" charset="-122"/>
                <a:cs typeface="Huawei Sans" panose="020C0503030203020204" pitchFamily="34" charset="0"/>
              </a:rPr>
              <a:t>Managed devices are devices that are managed by the NMS on the network.</a:t>
            </a:r>
          </a:p>
          <a:p>
            <a:pPr marL="302279" indent="-302279" defTabSz="914034" fontAlgn="ctr">
              <a:lnSpc>
                <a:spcPct val="114000"/>
              </a:lnSpc>
              <a:spcBef>
                <a:spcPts val="792"/>
              </a:spcBef>
              <a:buSzPct val="50000"/>
              <a:buFont typeface="Wingdings" panose="05000000000000000000" pitchFamily="2" charset="2"/>
              <a:buChar char="l"/>
            </a:pPr>
            <a:r>
              <a:rPr sz="1600" dirty="0">
                <a:latin typeface="Huawei Sans" panose="020C0503030203020204" pitchFamily="34" charset="0"/>
                <a:ea typeface="方正兰亭黑简体" panose="02000000000000000000" pitchFamily="2" charset="-122"/>
                <a:cs typeface="Huawei Sans" panose="020C0503030203020204" pitchFamily="34" charset="0"/>
              </a:rPr>
              <a:t>The agent process runs on managed devices to maintain the information data of the managed devices, respond to the request from the NMS, and report the management data to the NMS that sends the request. </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3" name="矩形 102"/>
          <p:cNvSpPr/>
          <p:nvPr/>
        </p:nvSpPr>
        <p:spPr>
          <a:xfrm>
            <a:off x="2024793" y="3068538"/>
            <a:ext cx="2122347" cy="966022"/>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4" name="矩形 103"/>
          <p:cNvSpPr/>
          <p:nvPr/>
        </p:nvSpPr>
        <p:spPr>
          <a:xfrm>
            <a:off x="2095966" y="3519318"/>
            <a:ext cx="1980000" cy="471282"/>
          </a:xfrm>
          <a:prstGeom prst="rect">
            <a:avLst/>
          </a:prstGeom>
          <a:solidFill>
            <a:srgbClr val="00B0F0">
              <a:alpha val="5000"/>
            </a:srgbClr>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6" name="文本框 105"/>
          <p:cNvSpPr txBox="1"/>
          <p:nvPr/>
        </p:nvSpPr>
        <p:spPr>
          <a:xfrm>
            <a:off x="2074785" y="3495051"/>
            <a:ext cx="2022361" cy="307777"/>
          </a:xfrm>
          <a:prstGeom prst="rect">
            <a:avLst/>
          </a:prstGeom>
          <a:noFill/>
        </p:spPr>
        <p:txBody>
          <a:bodyPr wrap="square" rtlCol="0">
            <a:spAutoFit/>
          </a:bodyPr>
          <a:lstStyle/>
          <a:p>
            <a:pPr algn="ctr"/>
            <a:r>
              <a:rPr sz="1400" dirty="0">
                <a:latin typeface="Huawei Sans" panose="020C0503030203020204" pitchFamily="34" charset="0"/>
              </a:rPr>
              <a:t>Network management process</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98" name="直接箭头连接符 97"/>
          <p:cNvCxnSpPr/>
          <p:nvPr/>
        </p:nvCxnSpPr>
        <p:spPr>
          <a:xfrm flipV="1">
            <a:off x="1465524" y="4128283"/>
            <a:ext cx="755228" cy="946368"/>
          </a:xfrm>
          <a:prstGeom prst="straightConnector1">
            <a:avLst/>
          </a:prstGeom>
          <a:ln w="6350">
            <a:solidFill>
              <a:srgbClr val="EC706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stCxn id="75" idx="0"/>
          </p:cNvCxnSpPr>
          <p:nvPr/>
        </p:nvCxnSpPr>
        <p:spPr>
          <a:xfrm flipH="1" flipV="1">
            <a:off x="3985966" y="4188200"/>
            <a:ext cx="819212" cy="886450"/>
          </a:xfrm>
          <a:prstGeom prst="straightConnector1">
            <a:avLst/>
          </a:prstGeom>
          <a:ln w="6350">
            <a:solidFill>
              <a:srgbClr val="EC706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p:nvPr/>
        </p:nvCxnSpPr>
        <p:spPr>
          <a:xfrm flipV="1">
            <a:off x="3075857" y="2493090"/>
            <a:ext cx="0" cy="540000"/>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2786846" y="3160840"/>
            <a:ext cx="598241" cy="307777"/>
          </a:xfrm>
          <a:prstGeom prst="rect">
            <a:avLst/>
          </a:prstGeom>
          <a:noFill/>
        </p:spPr>
        <p:txBody>
          <a:bodyPr wrap="square" rtlCol="0">
            <a:spAutoFit/>
          </a:bodyPr>
          <a:lstStyle/>
          <a:p>
            <a:pPr algn="ctr"/>
            <a:r>
              <a:rPr sz="1400" b="1">
                <a:latin typeface="Huawei Sans" panose="020C0503030203020204" pitchFamily="34" charset="0"/>
              </a:rPr>
              <a:t>NMS</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1" name="矩形 110"/>
          <p:cNvSpPr/>
          <p:nvPr/>
        </p:nvSpPr>
        <p:spPr>
          <a:xfrm>
            <a:off x="2353767" y="1606866"/>
            <a:ext cx="1440000" cy="829755"/>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3" name="文本框 112"/>
          <p:cNvSpPr txBox="1"/>
          <p:nvPr/>
        </p:nvSpPr>
        <p:spPr>
          <a:xfrm>
            <a:off x="2712130" y="1650784"/>
            <a:ext cx="654346" cy="307777"/>
          </a:xfrm>
          <a:prstGeom prst="rect">
            <a:avLst/>
          </a:prstGeom>
          <a:noFill/>
        </p:spPr>
        <p:txBody>
          <a:bodyPr wrap="square" rtlCol="0">
            <a:spAutoFit/>
          </a:bodyPr>
          <a:lstStyle/>
          <a:p>
            <a:r>
              <a:rPr sz="1400">
                <a:latin typeface="Huawei Sans" panose="020C0503030203020204" pitchFamily="34" charset="0"/>
              </a:rPr>
              <a:t>Client</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矩形 56"/>
          <p:cNvSpPr/>
          <p:nvPr/>
        </p:nvSpPr>
        <p:spPr>
          <a:xfrm>
            <a:off x="2461767" y="2040887"/>
            <a:ext cx="1224000" cy="395734"/>
          </a:xfrm>
          <a:prstGeom prst="rect">
            <a:avLst/>
          </a:prstGeom>
          <a:solidFill>
            <a:srgbClr val="00B0F0">
              <a:alpha val="5000"/>
            </a:srgbClr>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文本框 57"/>
          <p:cNvSpPr txBox="1"/>
          <p:nvPr/>
        </p:nvSpPr>
        <p:spPr>
          <a:xfrm>
            <a:off x="2652017" y="2128974"/>
            <a:ext cx="843501" cy="307777"/>
          </a:xfrm>
          <a:prstGeom prst="rect">
            <a:avLst/>
          </a:prstGeom>
          <a:noFill/>
        </p:spPr>
        <p:txBody>
          <a:bodyPr wrap="square" rtlCol="0">
            <a:spAutoFit/>
          </a:bodyPr>
          <a:lstStyle/>
          <a:p>
            <a:pPr algn="ctr"/>
            <a:r>
              <a:rPr sz="1400">
                <a:latin typeface="Huawei Sans" panose="020C0503030203020204" pitchFamily="34" charset="0"/>
              </a:rPr>
              <a:t>Monitor</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文本框 6"/>
          <p:cNvSpPr txBox="1"/>
          <p:nvPr/>
        </p:nvSpPr>
        <p:spPr>
          <a:xfrm>
            <a:off x="3028532" y="2647298"/>
            <a:ext cx="2683748" cy="307777"/>
          </a:xfrm>
          <a:prstGeom prst="rect">
            <a:avLst/>
          </a:prstGeom>
          <a:noFill/>
        </p:spPr>
        <p:txBody>
          <a:bodyPr wrap="square" rtlCol="0">
            <a:spAutoFit/>
          </a:bodyPr>
          <a:lstStyle/>
          <a:p>
            <a:r>
              <a:rPr sz="1400">
                <a:latin typeface="Huawei Sans" panose="020C0503030203020204" pitchFamily="34" charset="0"/>
              </a:rPr>
              <a:t>Provides a visualized interface.</a:t>
            </a:r>
            <a:endParaRPr lang="zh-CN" altLang="en-US" sz="1400">
              <a:latin typeface="Huawei Sans" panose="020C0503030203020204" pitchFamily="34" charset="0"/>
            </a:endParaRPr>
          </a:p>
        </p:txBody>
      </p:sp>
      <p:cxnSp>
        <p:nvCxnSpPr>
          <p:cNvPr id="61" name="直接箭头连接符 60"/>
          <p:cNvCxnSpPr/>
          <p:nvPr/>
        </p:nvCxnSpPr>
        <p:spPr>
          <a:xfrm>
            <a:off x="4610685" y="1673012"/>
            <a:ext cx="830388" cy="0"/>
          </a:xfrm>
          <a:prstGeom prst="straightConnector1">
            <a:avLst/>
          </a:prstGeom>
          <a:ln w="6350">
            <a:solidFill>
              <a:srgbClr val="EC706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4301963" y="1804672"/>
            <a:ext cx="1447832" cy="307777"/>
          </a:xfrm>
          <a:prstGeom prst="rect">
            <a:avLst/>
          </a:prstGeom>
          <a:noFill/>
        </p:spPr>
        <p:txBody>
          <a:bodyPr wrap="square" rtlCol="0">
            <a:spAutoFit/>
          </a:bodyPr>
          <a:lstStyle/>
          <a:p>
            <a:pPr algn="ctr"/>
            <a:r>
              <a:rPr sz="1400">
                <a:latin typeface="Huawei Sans" panose="020C0503030203020204" pitchFamily="34" charset="0"/>
              </a:rPr>
              <a:t>SNMP message</a:t>
            </a:r>
            <a:endParaRPr lang="zh-CN" altLang="en-US" sz="1400">
              <a:latin typeface="Huawei Sans" panose="020C0503030203020204" pitchFamily="34" charset="0"/>
            </a:endParaRPr>
          </a:p>
        </p:txBody>
      </p:sp>
      <p:sp>
        <p:nvSpPr>
          <p:cNvPr id="69" name="矩形 68"/>
          <p:cNvSpPr/>
          <p:nvPr/>
        </p:nvSpPr>
        <p:spPr>
          <a:xfrm>
            <a:off x="2471839" y="5063117"/>
            <a:ext cx="1327024" cy="793175"/>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矩形 69"/>
          <p:cNvSpPr/>
          <p:nvPr/>
        </p:nvSpPr>
        <p:spPr>
          <a:xfrm>
            <a:off x="2635148" y="5063116"/>
            <a:ext cx="1000406" cy="471282"/>
          </a:xfrm>
          <a:prstGeom prst="rect">
            <a:avLst/>
          </a:prstGeom>
          <a:solidFill>
            <a:srgbClr val="00B0F0">
              <a:alpha val="5000"/>
            </a:srgbClr>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 name="文本框 70"/>
          <p:cNvSpPr txBox="1"/>
          <p:nvPr/>
        </p:nvSpPr>
        <p:spPr>
          <a:xfrm>
            <a:off x="2637228" y="5030494"/>
            <a:ext cx="996247" cy="307777"/>
          </a:xfrm>
          <a:prstGeom prst="rect">
            <a:avLst/>
          </a:prstGeom>
          <a:noFill/>
        </p:spPr>
        <p:txBody>
          <a:bodyPr wrap="square" rtlCol="0">
            <a:spAutoFit/>
          </a:bodyPr>
          <a:lstStyle/>
          <a:p>
            <a:pPr algn="ctr"/>
            <a:r>
              <a:rPr sz="1400">
                <a:latin typeface="Huawei Sans" panose="020C0503030203020204" pitchFamily="34" charset="0"/>
              </a:rPr>
              <a:t>Agent process</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2" name="文本框 71"/>
          <p:cNvSpPr txBox="1"/>
          <p:nvPr/>
        </p:nvSpPr>
        <p:spPr>
          <a:xfrm>
            <a:off x="2435198" y="5557307"/>
            <a:ext cx="1518364" cy="292388"/>
          </a:xfrm>
          <a:prstGeom prst="rect">
            <a:avLst/>
          </a:prstGeom>
          <a:noFill/>
        </p:spPr>
        <p:txBody>
          <a:bodyPr wrap="square" rtlCol="0">
            <a:spAutoFit/>
          </a:bodyPr>
          <a:lstStyle/>
          <a:p>
            <a:r>
              <a:rPr sz="1300">
                <a:latin typeface="Huawei Sans" panose="020C0503030203020204" pitchFamily="34" charset="0"/>
              </a:rPr>
              <a:t>Managed device</a:t>
            </a:r>
            <a:endParaRPr lang="zh-CN" altLang="en-US" sz="13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 name="矩形 73"/>
          <p:cNvSpPr/>
          <p:nvPr/>
        </p:nvSpPr>
        <p:spPr>
          <a:xfrm>
            <a:off x="4141666" y="5074651"/>
            <a:ext cx="1327024" cy="793175"/>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5" name="矩形 74"/>
          <p:cNvSpPr/>
          <p:nvPr/>
        </p:nvSpPr>
        <p:spPr>
          <a:xfrm>
            <a:off x="4304975" y="5074650"/>
            <a:ext cx="1000406" cy="471282"/>
          </a:xfrm>
          <a:prstGeom prst="rect">
            <a:avLst/>
          </a:prstGeom>
          <a:solidFill>
            <a:srgbClr val="00B0F0">
              <a:alpha val="5000"/>
            </a:srgbClr>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6" name="文本框 75"/>
          <p:cNvSpPr txBox="1"/>
          <p:nvPr/>
        </p:nvSpPr>
        <p:spPr>
          <a:xfrm>
            <a:off x="4307055" y="5042028"/>
            <a:ext cx="996247" cy="307777"/>
          </a:xfrm>
          <a:prstGeom prst="rect">
            <a:avLst/>
          </a:prstGeom>
          <a:noFill/>
        </p:spPr>
        <p:txBody>
          <a:bodyPr wrap="square" rtlCol="0">
            <a:spAutoFit/>
          </a:bodyPr>
          <a:lstStyle/>
          <a:p>
            <a:pPr algn="ctr"/>
            <a:r>
              <a:rPr sz="1400" dirty="0">
                <a:latin typeface="Huawei Sans" panose="020C0503030203020204" pitchFamily="34" charset="0"/>
              </a:rPr>
              <a:t>Agent process</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7" name="文本框 76"/>
          <p:cNvSpPr txBox="1"/>
          <p:nvPr/>
        </p:nvSpPr>
        <p:spPr>
          <a:xfrm>
            <a:off x="4105025" y="5568841"/>
            <a:ext cx="1518364" cy="292388"/>
          </a:xfrm>
          <a:prstGeom prst="rect">
            <a:avLst/>
          </a:prstGeom>
          <a:noFill/>
        </p:spPr>
        <p:txBody>
          <a:bodyPr wrap="square" rtlCol="0">
            <a:spAutoFit/>
          </a:bodyPr>
          <a:lstStyle/>
          <a:p>
            <a:r>
              <a:rPr sz="1300">
                <a:latin typeface="Huawei Sans" panose="020C0503030203020204" pitchFamily="34" charset="0"/>
              </a:rPr>
              <a:t>Managed device</a:t>
            </a:r>
            <a:endParaRPr lang="zh-CN" altLang="en-US" sz="13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5" name="直接连接符 14"/>
          <p:cNvCxnSpPr>
            <a:stCxn id="104" idx="2"/>
            <a:endCxn id="78" idx="1"/>
          </p:cNvCxnSpPr>
          <p:nvPr/>
        </p:nvCxnSpPr>
        <p:spPr>
          <a:xfrm>
            <a:off x="3085966" y="3990600"/>
            <a:ext cx="111997" cy="3512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Freeform 159"/>
          <p:cNvSpPr/>
          <p:nvPr/>
        </p:nvSpPr>
        <p:spPr>
          <a:xfrm flipH="1">
            <a:off x="2608105" y="4263973"/>
            <a:ext cx="1040049" cy="556444"/>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sz="1400">
                <a:solidFill>
                  <a:schemeClr val="tx1"/>
                </a:solidFill>
                <a:latin typeface="Huawei Sans" panose="020C0503030203020204" pitchFamily="34" charset="0"/>
              </a:rPr>
              <a:t>IP Network</a:t>
            </a:r>
            <a:endPar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08" name="直接连接符 107"/>
          <p:cNvCxnSpPr>
            <a:stCxn id="78" idx="21"/>
            <a:endCxn id="124" idx="0"/>
          </p:cNvCxnSpPr>
          <p:nvPr/>
        </p:nvCxnSpPr>
        <p:spPr>
          <a:xfrm flipH="1">
            <a:off x="1551660" y="4654094"/>
            <a:ext cx="1056445" cy="4090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endCxn id="70" idx="0"/>
          </p:cNvCxnSpPr>
          <p:nvPr/>
        </p:nvCxnSpPr>
        <p:spPr>
          <a:xfrm>
            <a:off x="3108309" y="4820417"/>
            <a:ext cx="0" cy="2426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75" idx="0"/>
            <a:endCxn id="78" idx="8"/>
          </p:cNvCxnSpPr>
          <p:nvPr/>
        </p:nvCxnSpPr>
        <p:spPr>
          <a:xfrm flipH="1" flipV="1">
            <a:off x="3648154" y="4643966"/>
            <a:ext cx="1157024" cy="4306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p:nvCxnSpPr>
        <p:spPr>
          <a:xfrm flipH="1" flipV="1">
            <a:off x="2993637" y="4076590"/>
            <a:ext cx="12022" cy="933474"/>
          </a:xfrm>
          <a:prstGeom prst="straightConnector1">
            <a:avLst/>
          </a:prstGeom>
          <a:ln w="6350">
            <a:solidFill>
              <a:srgbClr val="EC706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矩形 122"/>
          <p:cNvSpPr/>
          <p:nvPr/>
        </p:nvSpPr>
        <p:spPr>
          <a:xfrm>
            <a:off x="888148" y="5063117"/>
            <a:ext cx="1327024" cy="793175"/>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4" name="矩形 123"/>
          <p:cNvSpPr/>
          <p:nvPr/>
        </p:nvSpPr>
        <p:spPr>
          <a:xfrm>
            <a:off x="1051457" y="5063116"/>
            <a:ext cx="1000406" cy="471282"/>
          </a:xfrm>
          <a:prstGeom prst="rect">
            <a:avLst/>
          </a:prstGeom>
          <a:solidFill>
            <a:srgbClr val="00B0F0">
              <a:alpha val="5000"/>
            </a:srgbClr>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5" name="文本框 124"/>
          <p:cNvSpPr txBox="1"/>
          <p:nvPr/>
        </p:nvSpPr>
        <p:spPr>
          <a:xfrm>
            <a:off x="1053537" y="5030494"/>
            <a:ext cx="996247" cy="307777"/>
          </a:xfrm>
          <a:prstGeom prst="rect">
            <a:avLst/>
          </a:prstGeom>
          <a:noFill/>
        </p:spPr>
        <p:txBody>
          <a:bodyPr wrap="square" rtlCol="0">
            <a:spAutoFit/>
          </a:bodyPr>
          <a:lstStyle/>
          <a:p>
            <a:pPr algn="ctr"/>
            <a:r>
              <a:rPr sz="1400">
                <a:latin typeface="Huawei Sans" panose="020C0503030203020204" pitchFamily="34" charset="0"/>
              </a:rPr>
              <a:t>Agent process</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6" name="文本框 125"/>
          <p:cNvSpPr txBox="1"/>
          <p:nvPr/>
        </p:nvSpPr>
        <p:spPr>
          <a:xfrm>
            <a:off x="851507" y="5557307"/>
            <a:ext cx="1518364" cy="292388"/>
          </a:xfrm>
          <a:prstGeom prst="rect">
            <a:avLst/>
          </a:prstGeom>
          <a:noFill/>
        </p:spPr>
        <p:txBody>
          <a:bodyPr wrap="square" rtlCol="0">
            <a:spAutoFit/>
          </a:bodyPr>
          <a:lstStyle/>
          <a:p>
            <a:r>
              <a:rPr sz="1300" dirty="0">
                <a:latin typeface="Huawei Sans" panose="020C0503030203020204" pitchFamily="34" charset="0"/>
              </a:rPr>
              <a:t>Managed device</a:t>
            </a:r>
            <a:endParaRPr lang="zh-CN" altLang="en-US" sz="1300"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6537982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lstStyle/>
          <a:p>
            <a:r>
              <a:rPr>
                <a:latin typeface="Huawei Sans" panose="020C0503030203020204" pitchFamily="34" charset="0"/>
              </a:rPr>
              <a:t>SNMP Message Exchange</a:t>
            </a:r>
            <a:endParaRPr lang="zh-CN" altLang="en-US" dirty="0">
              <a:latin typeface="Huawei Sans" panose="020C0503030203020204" pitchFamily="34" charset="0"/>
            </a:endParaRPr>
          </a:p>
        </p:txBody>
      </p:sp>
      <p:sp>
        <p:nvSpPr>
          <p:cNvPr id="70" name="文本框 69"/>
          <p:cNvSpPr txBox="1"/>
          <p:nvPr/>
        </p:nvSpPr>
        <p:spPr>
          <a:xfrm>
            <a:off x="6096000" y="1473644"/>
            <a:ext cx="5650525" cy="4561249"/>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sz="1600" dirty="0">
                <a:latin typeface="Huawei Sans" panose="020C0503030203020204" pitchFamily="34" charset="0"/>
              </a:rPr>
              <a:t>The NMS and managed devices exchange messages in the following modes:</a:t>
            </a:r>
            <a:endParaRPr lang="en-US" altLang="zh-CN" sz="1600" dirty="0" smtClean="0">
              <a:latin typeface="Huawei Sans" panose="020C0503030203020204" pitchFamily="34" charset="0"/>
            </a:endParaRPr>
          </a:p>
          <a:p>
            <a:pPr marL="606425" lvl="1" indent="-298450">
              <a:lnSpc>
                <a:spcPct val="120000"/>
              </a:lnSpc>
              <a:buFont typeface="Huawei Sans" panose="020C0503030203020204" pitchFamily="34" charset="0"/>
              <a:buChar char="▫"/>
            </a:pPr>
            <a:r>
              <a:rPr sz="1400" dirty="0">
                <a:latin typeface="Huawei Sans" panose="020C0503030203020204" pitchFamily="34" charset="0"/>
              </a:rPr>
              <a:t>The NMS sends a request for modifying or querying configuration information to a managed device through SNMP. The agent process running on the managed device responds to the request from the NMS.</a:t>
            </a:r>
            <a:endParaRPr lang="en-US" altLang="zh-CN" sz="1400" dirty="0" smtClean="0">
              <a:latin typeface="Huawei Sans" panose="020C0503030203020204" pitchFamily="34" charset="0"/>
            </a:endParaRPr>
          </a:p>
          <a:p>
            <a:pPr marL="606425" lvl="1" indent="-298450">
              <a:lnSpc>
                <a:spcPct val="120000"/>
              </a:lnSpc>
              <a:buFont typeface="Huawei Sans" panose="020C0503030203020204" pitchFamily="34" charset="0"/>
              <a:buChar char="▫"/>
            </a:pPr>
            <a:r>
              <a:rPr sz="1400" dirty="0" smtClean="0">
                <a:latin typeface="Huawei Sans" panose="020C0503030203020204" pitchFamily="34" charset="0"/>
              </a:rPr>
              <a:t>The managed device can </a:t>
            </a:r>
            <a:r>
              <a:rPr lang="en-US" sz="1400" dirty="0" smtClean="0">
                <a:latin typeface="Huawei Sans" panose="020C0503030203020204" pitchFamily="34" charset="0"/>
              </a:rPr>
              <a:t>proactively </a:t>
            </a:r>
            <a:r>
              <a:rPr sz="1400" dirty="0" smtClean="0">
                <a:latin typeface="Huawei Sans" panose="020C0503030203020204" pitchFamily="34" charset="0"/>
              </a:rPr>
              <a:t>report traps to the NMS so that the network administrator can detect faults in a timely manner.</a:t>
            </a:r>
            <a:endParaRPr lang="en-US" altLang="zh-CN" sz="1400" dirty="0" smtClean="0">
              <a:latin typeface="Huawei Sans" panose="020C0503030203020204" pitchFamily="34" charset="0"/>
            </a:endParaRPr>
          </a:p>
          <a:p>
            <a:pPr marL="285750" indent="-285750">
              <a:lnSpc>
                <a:spcPct val="120000"/>
              </a:lnSpc>
              <a:buFont typeface="Arial" panose="020B0604020202020204" pitchFamily="34" charset="0"/>
              <a:buChar char="•"/>
            </a:pPr>
            <a:r>
              <a:rPr sz="1600" dirty="0" smtClean="0">
                <a:latin typeface="Huawei Sans" panose="020C0503030203020204" pitchFamily="34" charset="0"/>
              </a:rPr>
              <a:t>Managed </a:t>
            </a:r>
            <a:r>
              <a:rPr sz="1600" dirty="0">
                <a:latin typeface="Huawei Sans" panose="020C0503030203020204" pitchFamily="34" charset="0"/>
              </a:rPr>
              <a:t>object: Each device may contain multiple managed objects. A managed object can be a hardware component or a set of parameters configured on the hardware or software (such as a routing protocol).</a:t>
            </a:r>
            <a:endParaRPr lang="en-US" altLang="zh-CN" sz="1600" dirty="0" smtClean="0">
              <a:latin typeface="Huawei Sans" panose="020C0503030203020204" pitchFamily="34" charset="0"/>
            </a:endParaRPr>
          </a:p>
          <a:p>
            <a:pPr marL="285750" indent="-285750">
              <a:lnSpc>
                <a:spcPct val="120000"/>
              </a:lnSpc>
              <a:buFont typeface="Arial" panose="020B0604020202020204" pitchFamily="34" charset="0"/>
              <a:buChar char="•"/>
            </a:pPr>
            <a:r>
              <a:rPr sz="1600" dirty="0">
                <a:latin typeface="Huawei Sans" panose="020C0503030203020204" pitchFamily="34" charset="0"/>
              </a:rPr>
              <a:t>SNMP uses management information bases (MIBs) to describe a group of objects of a manageable entity.</a:t>
            </a:r>
            <a:endParaRPr lang="en-US" altLang="zh-CN" sz="1600" dirty="0" smtClean="0">
              <a:latin typeface="Huawei Sans" panose="020C0503030203020204" pitchFamily="34" charset="0"/>
            </a:endParaRPr>
          </a:p>
        </p:txBody>
      </p:sp>
      <p:sp>
        <p:nvSpPr>
          <p:cNvPr id="31" name="圆角矩形 30"/>
          <p:cNvSpPr>
            <a:spLocks/>
          </p:cNvSpPr>
          <p:nvPr/>
        </p:nvSpPr>
        <p:spPr>
          <a:xfrm>
            <a:off x="3928080" y="1550814"/>
            <a:ext cx="288000" cy="288000"/>
          </a:xfrm>
          <a:prstGeom prst="roundRect">
            <a:avLst/>
          </a:prstGeom>
          <a:solidFill>
            <a:srgbClr val="00B0F0">
              <a:alpha val="5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zh-CN" altLang="en-US">
              <a:latin typeface="Huawei Sans" panose="020C0503030203020204" pitchFamily="34" charset="0"/>
            </a:endParaRPr>
          </a:p>
        </p:txBody>
      </p:sp>
      <p:sp>
        <p:nvSpPr>
          <p:cNvPr id="7" name="文本框 6"/>
          <p:cNvSpPr txBox="1"/>
          <p:nvPr/>
        </p:nvSpPr>
        <p:spPr>
          <a:xfrm>
            <a:off x="4216080" y="1525125"/>
            <a:ext cx="1702710" cy="338554"/>
          </a:xfrm>
          <a:prstGeom prst="rect">
            <a:avLst/>
          </a:prstGeom>
          <a:noFill/>
        </p:spPr>
        <p:txBody>
          <a:bodyPr wrap="square" rtlCol="0">
            <a:spAutoFit/>
          </a:bodyPr>
          <a:lstStyle/>
          <a:p>
            <a:r>
              <a:rPr sz="1600" dirty="0">
                <a:latin typeface="Huawei Sans" panose="020C0503030203020204" pitchFamily="34" charset="0"/>
              </a:rPr>
              <a:t>Managed object</a:t>
            </a:r>
          </a:p>
        </p:txBody>
      </p:sp>
      <p:sp>
        <p:nvSpPr>
          <p:cNvPr id="36" name="矩形 35"/>
          <p:cNvSpPr/>
          <p:nvPr/>
        </p:nvSpPr>
        <p:spPr>
          <a:xfrm>
            <a:off x="1400479" y="1380668"/>
            <a:ext cx="2122347" cy="966022"/>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矩形 37"/>
          <p:cNvSpPr/>
          <p:nvPr/>
        </p:nvSpPr>
        <p:spPr>
          <a:xfrm>
            <a:off x="1471652" y="1875408"/>
            <a:ext cx="1980000" cy="471282"/>
          </a:xfrm>
          <a:prstGeom prst="rect">
            <a:avLst/>
          </a:prstGeom>
          <a:solidFill>
            <a:srgbClr val="00B0F0">
              <a:alpha val="5000"/>
            </a:srgbClr>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文本框 38"/>
          <p:cNvSpPr txBox="1"/>
          <p:nvPr/>
        </p:nvSpPr>
        <p:spPr>
          <a:xfrm>
            <a:off x="1450471" y="1842348"/>
            <a:ext cx="2022361" cy="307777"/>
          </a:xfrm>
          <a:prstGeom prst="rect">
            <a:avLst/>
          </a:prstGeom>
          <a:noFill/>
        </p:spPr>
        <p:txBody>
          <a:bodyPr wrap="square" rtlCol="0">
            <a:spAutoFit/>
          </a:bodyPr>
          <a:lstStyle/>
          <a:p>
            <a:pPr algn="ctr"/>
            <a:r>
              <a:rPr sz="1400" dirty="0">
                <a:latin typeface="Huawei Sans" panose="020C0503030203020204" pitchFamily="34" charset="0"/>
              </a:rPr>
              <a:t>Network management process</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文本框 42"/>
          <p:cNvSpPr txBox="1"/>
          <p:nvPr/>
        </p:nvSpPr>
        <p:spPr>
          <a:xfrm>
            <a:off x="2168943" y="1472970"/>
            <a:ext cx="585418" cy="307777"/>
          </a:xfrm>
          <a:prstGeom prst="rect">
            <a:avLst/>
          </a:prstGeom>
          <a:noFill/>
        </p:spPr>
        <p:txBody>
          <a:bodyPr wrap="square" rtlCol="0">
            <a:spAutoFit/>
          </a:bodyPr>
          <a:lstStyle/>
          <a:p>
            <a:pPr algn="ctr"/>
            <a:r>
              <a:rPr sz="1400">
                <a:latin typeface="Huawei Sans" panose="020C0503030203020204" pitchFamily="34" charset="0"/>
              </a:rPr>
              <a:t>NMS</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矩形 43"/>
          <p:cNvSpPr/>
          <p:nvPr/>
        </p:nvSpPr>
        <p:spPr>
          <a:xfrm>
            <a:off x="1400479" y="4314595"/>
            <a:ext cx="2122347" cy="1801255"/>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矩形 44"/>
          <p:cNvSpPr/>
          <p:nvPr/>
        </p:nvSpPr>
        <p:spPr>
          <a:xfrm>
            <a:off x="1961449" y="4314594"/>
            <a:ext cx="1000406" cy="471282"/>
          </a:xfrm>
          <a:prstGeom prst="rect">
            <a:avLst/>
          </a:prstGeom>
          <a:solidFill>
            <a:srgbClr val="00B0F0">
              <a:alpha val="5000"/>
            </a:srgbClr>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文本框 45"/>
          <p:cNvSpPr txBox="1"/>
          <p:nvPr/>
        </p:nvSpPr>
        <p:spPr>
          <a:xfrm>
            <a:off x="1858923" y="4273181"/>
            <a:ext cx="1205459" cy="307777"/>
          </a:xfrm>
          <a:prstGeom prst="rect">
            <a:avLst/>
          </a:prstGeom>
          <a:noFill/>
        </p:spPr>
        <p:txBody>
          <a:bodyPr wrap="square" rtlCol="0">
            <a:spAutoFit/>
          </a:bodyPr>
          <a:lstStyle/>
          <a:p>
            <a:pPr algn="ctr"/>
            <a:r>
              <a:rPr sz="1400" dirty="0">
                <a:latin typeface="Huawei Sans" panose="020C0503030203020204" pitchFamily="34" charset="0"/>
              </a:rPr>
              <a:t>Agent process</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文本框 46"/>
          <p:cNvSpPr txBox="1"/>
          <p:nvPr/>
        </p:nvSpPr>
        <p:spPr>
          <a:xfrm>
            <a:off x="1724802" y="5803730"/>
            <a:ext cx="1518364" cy="307777"/>
          </a:xfrm>
          <a:prstGeom prst="rect">
            <a:avLst/>
          </a:prstGeom>
          <a:noFill/>
        </p:spPr>
        <p:txBody>
          <a:bodyPr wrap="square" rtlCol="0">
            <a:spAutoFit/>
          </a:bodyPr>
          <a:lstStyle/>
          <a:p>
            <a:r>
              <a:rPr sz="1400" dirty="0">
                <a:latin typeface="Huawei Sans" panose="020C0503030203020204" pitchFamily="34" charset="0"/>
              </a:rPr>
              <a:t>Managed device</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 name="直接箭头连接符 5"/>
          <p:cNvCxnSpPr/>
          <p:nvPr/>
        </p:nvCxnSpPr>
        <p:spPr>
          <a:xfrm>
            <a:off x="1961449" y="2482540"/>
            <a:ext cx="0" cy="1800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607240" y="2648369"/>
            <a:ext cx="353943" cy="1587078"/>
          </a:xfrm>
          <a:prstGeom prst="rect">
            <a:avLst/>
          </a:prstGeom>
          <a:noFill/>
        </p:spPr>
        <p:txBody>
          <a:bodyPr vert="vert270" wrap="square" rtlCol="0">
            <a:spAutoFit/>
          </a:bodyPr>
          <a:lstStyle/>
          <a:p>
            <a:r>
              <a:rPr sz="1100">
                <a:latin typeface="Huawei Sans" panose="020C0503030203020204" pitchFamily="34" charset="0"/>
              </a:rPr>
              <a:t>Query/Modify Request</a:t>
            </a:r>
            <a:endParaRPr lang="zh-CN" altLang="en-US" sz="1100" dirty="0">
              <a:latin typeface="Huawei Sans" panose="020C0503030203020204" pitchFamily="34" charset="0"/>
            </a:endParaRPr>
          </a:p>
        </p:txBody>
      </p:sp>
      <p:cxnSp>
        <p:nvCxnSpPr>
          <p:cNvPr id="10" name="直接箭头连接符 9"/>
          <p:cNvCxnSpPr/>
          <p:nvPr/>
        </p:nvCxnSpPr>
        <p:spPr>
          <a:xfrm flipV="1">
            <a:off x="2531497" y="2482540"/>
            <a:ext cx="0" cy="1800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2130493" y="2667860"/>
            <a:ext cx="353943" cy="1644849"/>
          </a:xfrm>
          <a:prstGeom prst="rect">
            <a:avLst/>
          </a:prstGeom>
          <a:noFill/>
        </p:spPr>
        <p:txBody>
          <a:bodyPr vert="vert270" wrap="square" rtlCol="0">
            <a:spAutoFit/>
          </a:bodyPr>
          <a:lstStyle/>
          <a:p>
            <a:r>
              <a:rPr sz="1100" dirty="0">
                <a:latin typeface="Huawei Sans" panose="020C0503030203020204" pitchFamily="34" charset="0"/>
              </a:rPr>
              <a:t>Query/Modify response</a:t>
            </a:r>
            <a:endParaRPr lang="zh-CN" altLang="en-US" sz="1100" dirty="0">
              <a:latin typeface="Huawei Sans" panose="020C0503030203020204" pitchFamily="34" charset="0"/>
            </a:endParaRPr>
          </a:p>
        </p:txBody>
      </p:sp>
      <p:cxnSp>
        <p:nvCxnSpPr>
          <p:cNvPr id="65" name="直接箭头连接符 64"/>
          <p:cNvCxnSpPr/>
          <p:nvPr/>
        </p:nvCxnSpPr>
        <p:spPr>
          <a:xfrm flipV="1">
            <a:off x="3077482" y="2482540"/>
            <a:ext cx="0" cy="1800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2723262" y="2805248"/>
            <a:ext cx="369332" cy="408740"/>
          </a:xfrm>
          <a:prstGeom prst="rect">
            <a:avLst/>
          </a:prstGeom>
          <a:noFill/>
        </p:spPr>
        <p:txBody>
          <a:bodyPr vert="vert270" wrap="square" rtlCol="0">
            <a:spAutoFit/>
          </a:bodyPr>
          <a:lstStyle/>
          <a:p>
            <a:r>
              <a:rPr sz="1200" dirty="0">
                <a:latin typeface="Huawei Sans" panose="020C0503030203020204" pitchFamily="34" charset="0"/>
              </a:rPr>
              <a:t>Trap</a:t>
            </a:r>
            <a:endParaRPr lang="zh-CN" altLang="en-US" sz="1200" dirty="0">
              <a:latin typeface="Huawei Sans" panose="020C0503030203020204" pitchFamily="34" charset="0"/>
            </a:endParaRPr>
          </a:p>
        </p:txBody>
      </p:sp>
      <p:sp>
        <p:nvSpPr>
          <p:cNvPr id="67" name="Oval 4"/>
          <p:cNvSpPr>
            <a:spLocks noChangeAspect="1"/>
          </p:cNvSpPr>
          <p:nvPr/>
        </p:nvSpPr>
        <p:spPr>
          <a:xfrm>
            <a:off x="1644755" y="2493959"/>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fontAlgn="auto">
              <a:spcBef>
                <a:spcPts val="0"/>
              </a:spcBef>
              <a:spcAft>
                <a:spcPts val="0"/>
              </a:spcAft>
            </a:pPr>
            <a:r>
              <a:rPr sz="1400" b="1">
                <a:solidFill>
                  <a:schemeClr val="bg1"/>
                </a:solidFill>
                <a:latin typeface="Huawei Sans" panose="020C0503030203020204" pitchFamily="34" charset="0"/>
              </a:rPr>
              <a:t>1</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Oval 4"/>
          <p:cNvSpPr>
            <a:spLocks noChangeAspect="1"/>
          </p:cNvSpPr>
          <p:nvPr/>
        </p:nvSpPr>
        <p:spPr>
          <a:xfrm>
            <a:off x="2193400" y="2495379"/>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fontAlgn="auto">
              <a:spcBef>
                <a:spcPts val="0"/>
              </a:spcBef>
              <a:spcAft>
                <a:spcPts val="0"/>
              </a:spcAft>
            </a:pPr>
            <a:r>
              <a:rPr sz="1400" b="1">
                <a:solidFill>
                  <a:schemeClr val="bg1"/>
                </a:solidFill>
                <a:latin typeface="Huawei Sans" panose="020C0503030203020204" pitchFamily="34" charset="0"/>
              </a:rPr>
              <a:t>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 name="Oval 4"/>
          <p:cNvSpPr>
            <a:spLocks noChangeAspect="1"/>
          </p:cNvSpPr>
          <p:nvPr/>
        </p:nvSpPr>
        <p:spPr>
          <a:xfrm>
            <a:off x="2760766" y="2495379"/>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fontAlgn="auto">
              <a:spcBef>
                <a:spcPts val="0"/>
              </a:spcBef>
              <a:spcAft>
                <a:spcPts val="0"/>
              </a:spcAft>
            </a:pPr>
            <a:r>
              <a:rPr sz="1400" b="1">
                <a:solidFill>
                  <a:schemeClr val="bg1"/>
                </a:solidFill>
                <a:latin typeface="Huawei Sans" panose="020C0503030203020204" pitchFamily="34" charset="0"/>
              </a:rPr>
              <a:t>3</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梯形 2"/>
          <p:cNvSpPr>
            <a:spLocks/>
          </p:cNvSpPr>
          <p:nvPr/>
        </p:nvSpPr>
        <p:spPr>
          <a:xfrm>
            <a:off x="1602123" y="4785876"/>
            <a:ext cx="1716897" cy="973515"/>
          </a:xfrm>
          <a:custGeom>
            <a:avLst/>
            <a:gdLst>
              <a:gd name="connsiteX0" fmla="*/ 0 w 6840000"/>
              <a:gd name="connsiteY0" fmla="*/ 726886 h 726886"/>
              <a:gd name="connsiteX1" fmla="*/ 1804458 w 6840000"/>
              <a:gd name="connsiteY1" fmla="*/ 0 h 726886"/>
              <a:gd name="connsiteX2" fmla="*/ 5035542 w 6840000"/>
              <a:gd name="connsiteY2" fmla="*/ 0 h 726886"/>
              <a:gd name="connsiteX3" fmla="*/ 6840000 w 6840000"/>
              <a:gd name="connsiteY3" fmla="*/ 726886 h 726886"/>
              <a:gd name="connsiteX4" fmla="*/ 0 w 6840000"/>
              <a:gd name="connsiteY4" fmla="*/ 726886 h 726886"/>
              <a:gd name="connsiteX0" fmla="*/ 0 w 6840000"/>
              <a:gd name="connsiteY0" fmla="*/ 734506 h 734506"/>
              <a:gd name="connsiteX1" fmla="*/ 1804458 w 6840000"/>
              <a:gd name="connsiteY1" fmla="*/ 7620 h 734506"/>
              <a:gd name="connsiteX2" fmla="*/ 2901942 w 6840000"/>
              <a:gd name="connsiteY2" fmla="*/ 0 h 734506"/>
              <a:gd name="connsiteX3" fmla="*/ 6840000 w 6840000"/>
              <a:gd name="connsiteY3" fmla="*/ 734506 h 734506"/>
              <a:gd name="connsiteX4" fmla="*/ 0 w 6840000"/>
              <a:gd name="connsiteY4" fmla="*/ 734506 h 734506"/>
              <a:gd name="connsiteX0" fmla="*/ 0 w 6840000"/>
              <a:gd name="connsiteY0" fmla="*/ 739453 h 739453"/>
              <a:gd name="connsiteX1" fmla="*/ 1765091 w 6840000"/>
              <a:gd name="connsiteY1" fmla="*/ 0 h 739453"/>
              <a:gd name="connsiteX2" fmla="*/ 2901942 w 6840000"/>
              <a:gd name="connsiteY2" fmla="*/ 4947 h 739453"/>
              <a:gd name="connsiteX3" fmla="*/ 6840000 w 6840000"/>
              <a:gd name="connsiteY3" fmla="*/ 739453 h 739453"/>
              <a:gd name="connsiteX4" fmla="*/ 0 w 6840000"/>
              <a:gd name="connsiteY4" fmla="*/ 739453 h 739453"/>
              <a:gd name="connsiteX0" fmla="*/ 0 w 6840000"/>
              <a:gd name="connsiteY0" fmla="*/ 747073 h 747073"/>
              <a:gd name="connsiteX1" fmla="*/ 1765091 w 6840000"/>
              <a:gd name="connsiteY1" fmla="*/ 7620 h 747073"/>
              <a:gd name="connsiteX2" fmla="*/ 3964855 w 6840000"/>
              <a:gd name="connsiteY2" fmla="*/ 0 h 747073"/>
              <a:gd name="connsiteX3" fmla="*/ 6840000 w 6840000"/>
              <a:gd name="connsiteY3" fmla="*/ 747073 h 747073"/>
              <a:gd name="connsiteX4" fmla="*/ 0 w 6840000"/>
              <a:gd name="connsiteY4" fmla="*/ 747073 h 747073"/>
              <a:gd name="connsiteX0" fmla="*/ 0 w 6840000"/>
              <a:gd name="connsiteY0" fmla="*/ 740790 h 740790"/>
              <a:gd name="connsiteX1" fmla="*/ 1765091 w 6840000"/>
              <a:gd name="connsiteY1" fmla="*/ 1337 h 740790"/>
              <a:gd name="connsiteX2" fmla="*/ 3972728 w 6840000"/>
              <a:gd name="connsiteY2" fmla="*/ 0 h 740790"/>
              <a:gd name="connsiteX3" fmla="*/ 6840000 w 6840000"/>
              <a:gd name="connsiteY3" fmla="*/ 740790 h 740790"/>
              <a:gd name="connsiteX4" fmla="*/ 0 w 6840000"/>
              <a:gd name="connsiteY4" fmla="*/ 740790 h 740790"/>
              <a:gd name="connsiteX0" fmla="*/ 0 w 6840000"/>
              <a:gd name="connsiteY0" fmla="*/ 740790 h 740790"/>
              <a:gd name="connsiteX1" fmla="*/ 1765091 w 6840000"/>
              <a:gd name="connsiteY1" fmla="*/ 1337 h 740790"/>
              <a:gd name="connsiteX2" fmla="*/ 3972728 w 6840000"/>
              <a:gd name="connsiteY2" fmla="*/ 0 h 740790"/>
              <a:gd name="connsiteX3" fmla="*/ 6840000 w 6840000"/>
              <a:gd name="connsiteY3" fmla="*/ 740790 h 740790"/>
              <a:gd name="connsiteX4" fmla="*/ 0 w 6840000"/>
              <a:gd name="connsiteY4" fmla="*/ 740790 h 740790"/>
              <a:gd name="connsiteX0" fmla="*/ 0 w 6840000"/>
              <a:gd name="connsiteY0" fmla="*/ 740790 h 740790"/>
              <a:gd name="connsiteX1" fmla="*/ 1765091 w 6840000"/>
              <a:gd name="connsiteY1" fmla="*/ 1337 h 740790"/>
              <a:gd name="connsiteX2" fmla="*/ 3972728 w 6840000"/>
              <a:gd name="connsiteY2" fmla="*/ 0 h 740790"/>
              <a:gd name="connsiteX3" fmla="*/ 6840000 w 6840000"/>
              <a:gd name="connsiteY3" fmla="*/ 740790 h 740790"/>
              <a:gd name="connsiteX4" fmla="*/ 0 w 6840000"/>
              <a:gd name="connsiteY4" fmla="*/ 740790 h 740790"/>
              <a:gd name="connsiteX0" fmla="*/ 0 w 5903062"/>
              <a:gd name="connsiteY0" fmla="*/ 564855 h 740790"/>
              <a:gd name="connsiteX1" fmla="*/ 828153 w 5903062"/>
              <a:gd name="connsiteY1" fmla="*/ 1337 h 740790"/>
              <a:gd name="connsiteX2" fmla="*/ 3035790 w 5903062"/>
              <a:gd name="connsiteY2" fmla="*/ 0 h 740790"/>
              <a:gd name="connsiteX3" fmla="*/ 5903062 w 5903062"/>
              <a:gd name="connsiteY3" fmla="*/ 740790 h 740790"/>
              <a:gd name="connsiteX4" fmla="*/ 0 w 5903062"/>
              <a:gd name="connsiteY4" fmla="*/ 564855 h 740790"/>
              <a:gd name="connsiteX0" fmla="*/ 0 w 3800856"/>
              <a:gd name="connsiteY0" fmla="*/ 564855 h 564855"/>
              <a:gd name="connsiteX1" fmla="*/ 828153 w 3800856"/>
              <a:gd name="connsiteY1" fmla="*/ 1337 h 564855"/>
              <a:gd name="connsiteX2" fmla="*/ 3035790 w 3800856"/>
              <a:gd name="connsiteY2" fmla="*/ 0 h 564855"/>
              <a:gd name="connsiteX3" fmla="*/ 3800856 w 3800856"/>
              <a:gd name="connsiteY3" fmla="*/ 502020 h 564855"/>
              <a:gd name="connsiteX4" fmla="*/ 0 w 3800856"/>
              <a:gd name="connsiteY4" fmla="*/ 564855 h 564855"/>
              <a:gd name="connsiteX0" fmla="*/ 0 w 3816603"/>
              <a:gd name="connsiteY0" fmla="*/ 564855 h 564855"/>
              <a:gd name="connsiteX1" fmla="*/ 828153 w 3816603"/>
              <a:gd name="connsiteY1" fmla="*/ 1337 h 564855"/>
              <a:gd name="connsiteX2" fmla="*/ 3035790 w 3816603"/>
              <a:gd name="connsiteY2" fmla="*/ 0 h 564855"/>
              <a:gd name="connsiteX3" fmla="*/ 3816603 w 3816603"/>
              <a:gd name="connsiteY3" fmla="*/ 564854 h 564855"/>
              <a:gd name="connsiteX4" fmla="*/ 0 w 3816603"/>
              <a:gd name="connsiteY4" fmla="*/ 564855 h 564855"/>
              <a:gd name="connsiteX0" fmla="*/ 0 w 3816603"/>
              <a:gd name="connsiteY0" fmla="*/ 564855 h 564855"/>
              <a:gd name="connsiteX1" fmla="*/ 828153 w 3816603"/>
              <a:gd name="connsiteY1" fmla="*/ 1337 h 564855"/>
              <a:gd name="connsiteX2" fmla="*/ 3035790 w 3816603"/>
              <a:gd name="connsiteY2" fmla="*/ 0 h 564855"/>
              <a:gd name="connsiteX3" fmla="*/ 3816603 w 3816603"/>
              <a:gd name="connsiteY3" fmla="*/ 564854 h 564855"/>
              <a:gd name="connsiteX4" fmla="*/ 0 w 3816603"/>
              <a:gd name="connsiteY4" fmla="*/ 564855 h 564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6603" h="571574">
                <a:moveTo>
                  <a:pt x="0" y="571574"/>
                </a:moveTo>
                <a:lnTo>
                  <a:pt x="828153" y="8056"/>
                </a:lnTo>
                <a:cubicBezTo>
                  <a:pt x="3036364" y="7610"/>
                  <a:pt x="843326" y="7165"/>
                  <a:pt x="3035790" y="6719"/>
                </a:cubicBezTo>
                <a:cubicBezTo>
                  <a:pt x="3296061" y="195004"/>
                  <a:pt x="3036686" y="0"/>
                  <a:pt x="3816603" y="571573"/>
                </a:cubicBezTo>
                <a:lnTo>
                  <a:pt x="0" y="571574"/>
                </a:lnTo>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defPPr>
              <a:defRPr lang="en-US"/>
            </a:defPPr>
            <a:lvl1pPr marL="0" algn="l" defTabSz="914478" rtl="0" eaLnBrk="1" latinLnBrk="0" hangingPunct="1">
              <a:defRPr sz="1800" kern="1200">
                <a:solidFill>
                  <a:schemeClr val="lt1"/>
                </a:solidFill>
                <a:latin typeface="Arial"/>
                <a:ea typeface="+mn-ea"/>
                <a:cs typeface="+mn-cs"/>
              </a:defRPr>
            </a:lvl1pPr>
            <a:lvl2pPr marL="457240" algn="l" defTabSz="914478" rtl="0" eaLnBrk="1" latinLnBrk="0" hangingPunct="1">
              <a:defRPr sz="1800" kern="1200">
                <a:solidFill>
                  <a:schemeClr val="lt1"/>
                </a:solidFill>
                <a:latin typeface="Arial"/>
                <a:ea typeface="+mn-ea"/>
                <a:cs typeface="+mn-cs"/>
              </a:defRPr>
            </a:lvl2pPr>
            <a:lvl3pPr marL="914478" algn="l" defTabSz="914478" rtl="0" eaLnBrk="1" latinLnBrk="0" hangingPunct="1">
              <a:defRPr sz="1800" kern="1200">
                <a:solidFill>
                  <a:schemeClr val="lt1"/>
                </a:solidFill>
                <a:latin typeface="Arial"/>
                <a:ea typeface="+mn-ea"/>
                <a:cs typeface="+mn-cs"/>
              </a:defRPr>
            </a:lvl3pPr>
            <a:lvl4pPr marL="1371718" algn="l" defTabSz="914478" rtl="0" eaLnBrk="1" latinLnBrk="0" hangingPunct="1">
              <a:defRPr sz="1800" kern="1200">
                <a:solidFill>
                  <a:schemeClr val="lt1"/>
                </a:solidFill>
                <a:latin typeface="Arial"/>
                <a:ea typeface="+mn-ea"/>
                <a:cs typeface="+mn-cs"/>
              </a:defRPr>
            </a:lvl4pPr>
            <a:lvl5pPr marL="1828957" algn="l" defTabSz="914478" rtl="0" eaLnBrk="1" latinLnBrk="0" hangingPunct="1">
              <a:defRPr sz="1800" kern="1200">
                <a:solidFill>
                  <a:schemeClr val="lt1"/>
                </a:solidFill>
                <a:latin typeface="Arial"/>
                <a:ea typeface="+mn-ea"/>
                <a:cs typeface="+mn-cs"/>
              </a:defRPr>
            </a:lvl5pPr>
            <a:lvl6pPr marL="2286196" algn="l" defTabSz="914478" rtl="0" eaLnBrk="1" latinLnBrk="0" hangingPunct="1">
              <a:defRPr sz="1800" kern="1200">
                <a:solidFill>
                  <a:schemeClr val="lt1"/>
                </a:solidFill>
                <a:latin typeface="Arial"/>
                <a:ea typeface="+mn-ea"/>
                <a:cs typeface="+mn-cs"/>
              </a:defRPr>
            </a:lvl6pPr>
            <a:lvl7pPr marL="2743435" algn="l" defTabSz="914478" rtl="0" eaLnBrk="1" latinLnBrk="0" hangingPunct="1">
              <a:defRPr sz="1800" kern="1200">
                <a:solidFill>
                  <a:schemeClr val="lt1"/>
                </a:solidFill>
                <a:latin typeface="Arial"/>
                <a:ea typeface="+mn-ea"/>
                <a:cs typeface="+mn-cs"/>
              </a:defRPr>
            </a:lvl7pPr>
            <a:lvl8pPr marL="3200675" algn="l" defTabSz="914478" rtl="0" eaLnBrk="1" latinLnBrk="0" hangingPunct="1">
              <a:defRPr sz="1800" kern="1200">
                <a:solidFill>
                  <a:schemeClr val="lt1"/>
                </a:solidFill>
                <a:latin typeface="Arial"/>
                <a:ea typeface="+mn-ea"/>
                <a:cs typeface="+mn-cs"/>
              </a:defRPr>
            </a:lvl8pPr>
            <a:lvl9pPr marL="3657913" algn="l" defTabSz="914478" rtl="0" eaLnBrk="1" latinLnBrk="0" hangingPunct="1">
              <a:defRPr sz="1800" kern="1200">
                <a:solidFill>
                  <a:schemeClr val="lt1"/>
                </a:solidFill>
                <a:latin typeface="Arial"/>
                <a:ea typeface="+mn-ea"/>
                <a:cs typeface="+mn-cs"/>
              </a:defRPr>
            </a:lvl9pPr>
          </a:lstStyle>
          <a:p>
            <a:pPr algn="ctr"/>
            <a:endParaRPr lang="zh-CN" altLang="en-US">
              <a:latin typeface="Huawei Sans" panose="020C0503030203020204" pitchFamily="34" charset="0"/>
            </a:endParaRPr>
          </a:p>
        </p:txBody>
      </p:sp>
      <p:sp>
        <p:nvSpPr>
          <p:cNvPr id="51" name="圆角矩形 50"/>
          <p:cNvSpPr>
            <a:spLocks/>
          </p:cNvSpPr>
          <p:nvPr/>
        </p:nvSpPr>
        <p:spPr>
          <a:xfrm>
            <a:off x="2076958" y="4927949"/>
            <a:ext cx="288000" cy="288000"/>
          </a:xfrm>
          <a:prstGeom prst="roundRect">
            <a:avLst/>
          </a:prstGeom>
          <a:solidFill>
            <a:srgbClr val="00B0F0">
              <a:alpha val="5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zh-CN" altLang="en-US">
              <a:latin typeface="Huawei Sans" panose="020C0503030203020204" pitchFamily="34" charset="0"/>
            </a:endParaRPr>
          </a:p>
        </p:txBody>
      </p:sp>
      <p:sp>
        <p:nvSpPr>
          <p:cNvPr id="52" name="圆角矩形 51"/>
          <p:cNvSpPr>
            <a:spLocks/>
          </p:cNvSpPr>
          <p:nvPr/>
        </p:nvSpPr>
        <p:spPr>
          <a:xfrm>
            <a:off x="2589150" y="4927949"/>
            <a:ext cx="288000" cy="288000"/>
          </a:xfrm>
          <a:prstGeom prst="roundRect">
            <a:avLst/>
          </a:prstGeom>
          <a:solidFill>
            <a:srgbClr val="00B0F0">
              <a:alpha val="5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zh-CN" altLang="en-US">
              <a:latin typeface="Huawei Sans" panose="020C0503030203020204" pitchFamily="34" charset="0"/>
            </a:endParaRPr>
          </a:p>
        </p:txBody>
      </p:sp>
      <p:sp>
        <p:nvSpPr>
          <p:cNvPr id="53" name="圆角矩形 52"/>
          <p:cNvSpPr>
            <a:spLocks/>
          </p:cNvSpPr>
          <p:nvPr/>
        </p:nvSpPr>
        <p:spPr>
          <a:xfrm>
            <a:off x="1896442" y="5288223"/>
            <a:ext cx="288000" cy="288000"/>
          </a:xfrm>
          <a:prstGeom prst="roundRect">
            <a:avLst/>
          </a:prstGeom>
          <a:solidFill>
            <a:srgbClr val="00B0F0">
              <a:alpha val="5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zh-CN" altLang="en-US">
              <a:latin typeface="Huawei Sans" panose="020C0503030203020204" pitchFamily="34" charset="0"/>
            </a:endParaRPr>
          </a:p>
        </p:txBody>
      </p:sp>
      <p:sp>
        <p:nvSpPr>
          <p:cNvPr id="54" name="圆角矩形 53"/>
          <p:cNvSpPr>
            <a:spLocks/>
          </p:cNvSpPr>
          <p:nvPr/>
        </p:nvSpPr>
        <p:spPr>
          <a:xfrm>
            <a:off x="2342962" y="5288223"/>
            <a:ext cx="288000" cy="288000"/>
          </a:xfrm>
          <a:prstGeom prst="roundRect">
            <a:avLst/>
          </a:prstGeom>
          <a:solidFill>
            <a:srgbClr val="00B0F0">
              <a:alpha val="5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zh-CN" altLang="en-US">
              <a:latin typeface="Huawei Sans" panose="020C0503030203020204" pitchFamily="34" charset="0"/>
            </a:endParaRPr>
          </a:p>
        </p:txBody>
      </p:sp>
      <p:sp>
        <p:nvSpPr>
          <p:cNvPr id="55" name="圆角矩形 54"/>
          <p:cNvSpPr>
            <a:spLocks/>
          </p:cNvSpPr>
          <p:nvPr/>
        </p:nvSpPr>
        <p:spPr>
          <a:xfrm>
            <a:off x="2789482" y="5288223"/>
            <a:ext cx="288000" cy="288000"/>
          </a:xfrm>
          <a:prstGeom prst="roundRect">
            <a:avLst/>
          </a:prstGeom>
          <a:solidFill>
            <a:srgbClr val="00B0F0">
              <a:alpha val="5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zh-CN" altLang="en-US">
              <a:latin typeface="Huawei Sans" panose="020C0503030203020204" pitchFamily="34" charset="0"/>
            </a:endParaRPr>
          </a:p>
        </p:txBody>
      </p:sp>
    </p:spTree>
    <p:extLst>
      <p:ext uri="{BB962C8B-B14F-4D97-AF65-F5344CB8AC3E}">
        <p14:creationId xmlns:p14="http://schemas.microsoft.com/office/powerpoint/2010/main" val="18006678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lstStyle/>
          <a:p>
            <a:r>
              <a:rPr>
                <a:latin typeface="Huawei Sans" panose="020C0503030203020204" pitchFamily="34" charset="0"/>
              </a:rPr>
              <a:t>MIB</a:t>
            </a:r>
            <a:endParaRPr lang="zh-CN" altLang="en-US" dirty="0">
              <a:latin typeface="Huawei Sans" panose="020C0503030203020204" pitchFamily="34" charset="0"/>
            </a:endParaRPr>
          </a:p>
        </p:txBody>
      </p:sp>
      <p:sp>
        <p:nvSpPr>
          <p:cNvPr id="3" name="矩形 2"/>
          <p:cNvSpPr/>
          <p:nvPr/>
        </p:nvSpPr>
        <p:spPr>
          <a:xfrm>
            <a:off x="6096000" y="1668771"/>
            <a:ext cx="5509846" cy="3785652"/>
          </a:xfrm>
          <a:prstGeom prst="rect">
            <a:avLst/>
          </a:prstGeom>
        </p:spPr>
        <p:txBody>
          <a:bodyPr wrap="square">
            <a:spAutoFit/>
          </a:bodyPr>
          <a:lstStyle/>
          <a:p>
            <a:pPr marL="285750" indent="-285750">
              <a:lnSpc>
                <a:spcPct val="120000"/>
              </a:lnSpc>
              <a:buFont typeface="Arial" panose="020B0604020202020204" pitchFamily="34" charset="0"/>
              <a:buChar char="•"/>
            </a:pPr>
            <a:r>
              <a:rPr sz="1600" dirty="0">
                <a:latin typeface="Huawei Sans" panose="020C0503030203020204" pitchFamily="34" charset="0"/>
              </a:rPr>
              <a:t>A MIB is a database containing the variables that are maintained by managed devices. (The variables can be queried or set by the agent processes.) The MIB defines the attributes of managed devices in the database.</a:t>
            </a:r>
            <a:endParaRPr lang="en-US" altLang="zh-CN" sz="1600" dirty="0" smtClean="0">
              <a:latin typeface="Huawei Sans" panose="020C0503030203020204" pitchFamily="34" charset="0"/>
            </a:endParaRPr>
          </a:p>
          <a:p>
            <a:pPr marL="623888" lvl="1" indent="-315913">
              <a:lnSpc>
                <a:spcPct val="120000"/>
              </a:lnSpc>
              <a:buFont typeface="Huawei Sans" panose="020C0503030203020204" pitchFamily="34" charset="0"/>
              <a:buChar char="▫"/>
            </a:pPr>
            <a:r>
              <a:rPr sz="1400" dirty="0">
                <a:latin typeface="Huawei Sans" panose="020C0503030203020204" pitchFamily="34" charset="0"/>
              </a:rPr>
              <a:t>Object identifier (OID) of an object</a:t>
            </a:r>
            <a:endParaRPr lang="en-US" altLang="zh-CN" sz="1400" dirty="0" smtClean="0">
              <a:latin typeface="Huawei Sans" panose="020C0503030203020204" pitchFamily="34" charset="0"/>
            </a:endParaRPr>
          </a:p>
          <a:p>
            <a:pPr marL="623888" lvl="1" indent="-315913">
              <a:lnSpc>
                <a:spcPct val="120000"/>
              </a:lnSpc>
              <a:buFont typeface="Huawei Sans" panose="020C0503030203020204" pitchFamily="34" charset="0"/>
              <a:buChar char="▫"/>
            </a:pPr>
            <a:r>
              <a:rPr sz="1400" dirty="0">
                <a:latin typeface="Huawei Sans" panose="020C0503030203020204" pitchFamily="34" charset="0"/>
              </a:rPr>
              <a:t>Status of an object</a:t>
            </a:r>
            <a:endParaRPr lang="en-US" altLang="zh-CN" sz="1400" dirty="0" smtClean="0">
              <a:latin typeface="Huawei Sans" panose="020C0503030203020204" pitchFamily="34" charset="0"/>
            </a:endParaRPr>
          </a:p>
          <a:p>
            <a:pPr marL="623888" lvl="1" indent="-315913">
              <a:lnSpc>
                <a:spcPct val="120000"/>
              </a:lnSpc>
              <a:buFont typeface="Huawei Sans" panose="020C0503030203020204" pitchFamily="34" charset="0"/>
              <a:buChar char="▫"/>
            </a:pPr>
            <a:r>
              <a:rPr sz="1400" dirty="0">
                <a:latin typeface="Huawei Sans" panose="020C0503030203020204" pitchFamily="34" charset="0"/>
              </a:rPr>
              <a:t>Access permission of an object</a:t>
            </a:r>
            <a:endParaRPr lang="en-US" altLang="zh-CN" sz="1400" dirty="0" smtClean="0">
              <a:latin typeface="Huawei Sans" panose="020C0503030203020204" pitchFamily="34" charset="0"/>
            </a:endParaRPr>
          </a:p>
          <a:p>
            <a:pPr marL="623888" lvl="1" indent="-315913">
              <a:lnSpc>
                <a:spcPct val="120000"/>
              </a:lnSpc>
              <a:buFont typeface="Huawei Sans" panose="020C0503030203020204" pitchFamily="34" charset="0"/>
              <a:buChar char="▫"/>
            </a:pPr>
            <a:r>
              <a:rPr sz="1400" dirty="0">
                <a:latin typeface="Huawei Sans" panose="020C0503030203020204" pitchFamily="34" charset="0"/>
              </a:rPr>
              <a:t>Data types of an object</a:t>
            </a:r>
            <a:endParaRPr lang="en-US" altLang="zh-CN" sz="1400" dirty="0" smtClean="0">
              <a:latin typeface="Huawei Sans" panose="020C0503030203020204" pitchFamily="34" charset="0"/>
            </a:endParaRPr>
          </a:p>
          <a:p>
            <a:pPr marL="285750" indent="-285750">
              <a:lnSpc>
                <a:spcPct val="120000"/>
              </a:lnSpc>
              <a:buFont typeface="Arial" panose="020B0604020202020204" pitchFamily="34" charset="0"/>
              <a:buChar char="•"/>
            </a:pPr>
            <a:r>
              <a:rPr sz="1600" dirty="0">
                <a:latin typeface="Huawei Sans" panose="020C0503030203020204" pitchFamily="34" charset="0"/>
              </a:rPr>
              <a:t>A MIB provides a structure that contains data on all NEs that may be managed on the network. Because the data structure is similar to the tree structure, a MIB is also called an object naming tree.</a:t>
            </a:r>
            <a:endParaRPr lang="en-US" altLang="zh-CN" sz="1600" dirty="0">
              <a:latin typeface="Huawei Sans" panose="020C0503030203020204" pitchFamily="34" charset="0"/>
            </a:endParaRPr>
          </a:p>
        </p:txBody>
      </p:sp>
      <p:sp>
        <p:nvSpPr>
          <p:cNvPr id="9" name="文本框 8"/>
          <p:cNvSpPr txBox="1"/>
          <p:nvPr/>
        </p:nvSpPr>
        <p:spPr>
          <a:xfrm>
            <a:off x="2778224" y="1206972"/>
            <a:ext cx="574196" cy="338554"/>
          </a:xfrm>
          <a:prstGeom prst="rect">
            <a:avLst/>
          </a:prstGeom>
          <a:noFill/>
        </p:spPr>
        <p:txBody>
          <a:bodyPr wrap="square" rtlCol="0">
            <a:spAutoFit/>
          </a:bodyPr>
          <a:lstStyle/>
          <a:p>
            <a:pPr algn="ctr"/>
            <a:r>
              <a:rPr sz="1600">
                <a:latin typeface="Huawei Sans" panose="020C0503030203020204" pitchFamily="34" charset="0"/>
              </a:rPr>
              <a:t>root</a:t>
            </a:r>
            <a:endParaRPr lang="zh-CN" altLang="en-US" sz="1600">
              <a:latin typeface="Huawei Sans" panose="020C0503030203020204" pitchFamily="34" charset="0"/>
            </a:endParaRPr>
          </a:p>
        </p:txBody>
      </p:sp>
      <p:sp>
        <p:nvSpPr>
          <p:cNvPr id="10" name="文本框 9"/>
          <p:cNvSpPr txBox="1"/>
          <p:nvPr/>
        </p:nvSpPr>
        <p:spPr>
          <a:xfrm>
            <a:off x="2669220" y="1761238"/>
            <a:ext cx="792204" cy="338554"/>
          </a:xfrm>
          <a:prstGeom prst="rect">
            <a:avLst/>
          </a:prstGeom>
          <a:noFill/>
        </p:spPr>
        <p:txBody>
          <a:bodyPr wrap="square" rtlCol="0">
            <a:spAutoFit/>
          </a:bodyPr>
          <a:lstStyle/>
          <a:p>
            <a:pPr algn="ctr"/>
            <a:r>
              <a:rPr sz="1600">
                <a:latin typeface="Huawei Sans" panose="020C0503030203020204" pitchFamily="34" charset="0"/>
              </a:rPr>
              <a:t>iso (1)</a:t>
            </a:r>
            <a:endParaRPr lang="zh-CN" altLang="en-US" sz="1600">
              <a:latin typeface="Huawei Sans" panose="020C0503030203020204" pitchFamily="34" charset="0"/>
            </a:endParaRPr>
          </a:p>
        </p:txBody>
      </p:sp>
      <p:sp>
        <p:nvSpPr>
          <p:cNvPr id="11" name="文本框 10"/>
          <p:cNvSpPr txBox="1"/>
          <p:nvPr/>
        </p:nvSpPr>
        <p:spPr>
          <a:xfrm>
            <a:off x="1288311" y="1910395"/>
            <a:ext cx="926857" cy="338554"/>
          </a:xfrm>
          <a:prstGeom prst="rect">
            <a:avLst/>
          </a:prstGeom>
          <a:noFill/>
        </p:spPr>
        <p:txBody>
          <a:bodyPr wrap="square" rtlCol="0">
            <a:spAutoFit/>
          </a:bodyPr>
          <a:lstStyle/>
          <a:p>
            <a:pPr algn="ctr"/>
            <a:r>
              <a:rPr sz="1600">
                <a:latin typeface="Huawei Sans" panose="020C0503030203020204" pitchFamily="34" charset="0"/>
              </a:rPr>
              <a:t>ccitt (0)</a:t>
            </a:r>
            <a:endParaRPr lang="zh-CN" altLang="en-US" sz="1600">
              <a:latin typeface="Huawei Sans" panose="020C0503030203020204" pitchFamily="34" charset="0"/>
            </a:endParaRPr>
          </a:p>
        </p:txBody>
      </p:sp>
      <p:sp>
        <p:nvSpPr>
          <p:cNvPr id="12" name="文本框 11"/>
          <p:cNvSpPr txBox="1"/>
          <p:nvPr/>
        </p:nvSpPr>
        <p:spPr>
          <a:xfrm>
            <a:off x="4135206" y="1910395"/>
            <a:ext cx="1765227" cy="338554"/>
          </a:xfrm>
          <a:prstGeom prst="rect">
            <a:avLst/>
          </a:prstGeom>
          <a:noFill/>
        </p:spPr>
        <p:txBody>
          <a:bodyPr wrap="square" rtlCol="0">
            <a:spAutoFit/>
          </a:bodyPr>
          <a:lstStyle/>
          <a:p>
            <a:pPr algn="ctr"/>
            <a:r>
              <a:rPr sz="1600" dirty="0">
                <a:latin typeface="Huawei Sans" panose="020C0503030203020204" pitchFamily="34" charset="0"/>
              </a:rPr>
              <a:t>joint-</a:t>
            </a:r>
            <a:r>
              <a:rPr sz="1600" dirty="0" err="1">
                <a:latin typeface="Huawei Sans" panose="020C0503030203020204" pitchFamily="34" charset="0"/>
              </a:rPr>
              <a:t>iso</a:t>
            </a:r>
            <a:r>
              <a:rPr sz="1600" dirty="0">
                <a:latin typeface="Huawei Sans" panose="020C0503030203020204" pitchFamily="34" charset="0"/>
              </a:rPr>
              <a:t>-</a:t>
            </a:r>
            <a:r>
              <a:rPr sz="1600" dirty="0" err="1">
                <a:latin typeface="Huawei Sans" panose="020C0503030203020204" pitchFamily="34" charset="0"/>
              </a:rPr>
              <a:t>ccitt</a:t>
            </a:r>
            <a:r>
              <a:rPr sz="1600" dirty="0">
                <a:latin typeface="Huawei Sans" panose="020C0503030203020204" pitchFamily="34" charset="0"/>
              </a:rPr>
              <a:t> (2)</a:t>
            </a:r>
            <a:endParaRPr lang="zh-CN" altLang="en-US" sz="1600" dirty="0">
              <a:latin typeface="Huawei Sans" panose="020C0503030203020204" pitchFamily="34" charset="0"/>
            </a:endParaRPr>
          </a:p>
        </p:txBody>
      </p:sp>
      <p:cxnSp>
        <p:nvCxnSpPr>
          <p:cNvPr id="17" name="直接连接符 16"/>
          <p:cNvCxnSpPr/>
          <p:nvPr/>
        </p:nvCxnSpPr>
        <p:spPr>
          <a:xfrm flipH="1">
            <a:off x="1885358" y="1576304"/>
            <a:ext cx="762943" cy="334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249825" y="1576304"/>
            <a:ext cx="1336222" cy="334091"/>
          </a:xfrm>
          <a:prstGeom prst="line">
            <a:avLst/>
          </a:prstGeom>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2500905" y="2315504"/>
            <a:ext cx="848309" cy="338554"/>
          </a:xfrm>
          <a:prstGeom prst="rect">
            <a:avLst/>
          </a:prstGeom>
          <a:noFill/>
        </p:spPr>
        <p:txBody>
          <a:bodyPr wrap="square" rtlCol="0">
            <a:spAutoFit/>
          </a:bodyPr>
          <a:lstStyle/>
          <a:p>
            <a:r>
              <a:rPr sz="1600">
                <a:latin typeface="Huawei Sans" panose="020C0503030203020204" pitchFamily="34" charset="0"/>
              </a:rPr>
              <a:t>org (3)</a:t>
            </a:r>
            <a:endParaRPr lang="zh-CN" altLang="en-US" sz="1600" dirty="0">
              <a:latin typeface="Huawei Sans" panose="020C0503030203020204" pitchFamily="34" charset="0"/>
            </a:endParaRPr>
          </a:p>
        </p:txBody>
      </p:sp>
      <p:sp>
        <p:nvSpPr>
          <p:cNvPr id="21" name="文本框 20"/>
          <p:cNvSpPr txBox="1"/>
          <p:nvPr/>
        </p:nvSpPr>
        <p:spPr>
          <a:xfrm>
            <a:off x="2477661" y="2869770"/>
            <a:ext cx="889987" cy="338554"/>
          </a:xfrm>
          <a:prstGeom prst="rect">
            <a:avLst/>
          </a:prstGeom>
          <a:noFill/>
        </p:spPr>
        <p:txBody>
          <a:bodyPr wrap="square" rtlCol="0">
            <a:spAutoFit/>
          </a:bodyPr>
          <a:lstStyle/>
          <a:p>
            <a:r>
              <a:rPr sz="1600">
                <a:latin typeface="Huawei Sans" panose="020C0503030203020204" pitchFamily="34" charset="0"/>
              </a:rPr>
              <a:t>dod (6)</a:t>
            </a:r>
            <a:endParaRPr lang="zh-CN" altLang="en-US" sz="1600" dirty="0">
              <a:latin typeface="Huawei Sans" panose="020C0503030203020204" pitchFamily="34" charset="0"/>
            </a:endParaRPr>
          </a:p>
        </p:txBody>
      </p:sp>
      <p:sp>
        <p:nvSpPr>
          <p:cNvPr id="22" name="文本框 21"/>
          <p:cNvSpPr txBox="1"/>
          <p:nvPr/>
        </p:nvSpPr>
        <p:spPr>
          <a:xfrm>
            <a:off x="2264462" y="3424036"/>
            <a:ext cx="1273105" cy="338554"/>
          </a:xfrm>
          <a:prstGeom prst="rect">
            <a:avLst/>
          </a:prstGeom>
          <a:noFill/>
        </p:spPr>
        <p:txBody>
          <a:bodyPr wrap="square" rtlCol="0">
            <a:spAutoFit/>
          </a:bodyPr>
          <a:lstStyle/>
          <a:p>
            <a:r>
              <a:rPr sz="1600">
                <a:latin typeface="Huawei Sans" panose="020C0503030203020204" pitchFamily="34" charset="0"/>
              </a:rPr>
              <a:t>internet (1)</a:t>
            </a:r>
            <a:endParaRPr lang="zh-CN" altLang="en-US" sz="1600">
              <a:latin typeface="Huawei Sans" panose="020C0503030203020204" pitchFamily="34" charset="0"/>
            </a:endParaRPr>
          </a:p>
        </p:txBody>
      </p:sp>
      <p:sp>
        <p:nvSpPr>
          <p:cNvPr id="23" name="文本框 22"/>
          <p:cNvSpPr txBox="1"/>
          <p:nvPr/>
        </p:nvSpPr>
        <p:spPr>
          <a:xfrm>
            <a:off x="2334192" y="3978302"/>
            <a:ext cx="1148071" cy="338554"/>
          </a:xfrm>
          <a:prstGeom prst="rect">
            <a:avLst/>
          </a:prstGeom>
          <a:noFill/>
        </p:spPr>
        <p:txBody>
          <a:bodyPr wrap="square" rtlCol="0">
            <a:spAutoFit/>
          </a:bodyPr>
          <a:lstStyle/>
          <a:p>
            <a:r>
              <a:rPr sz="1600" smtClean="0">
                <a:latin typeface="Huawei Sans" panose="020C0503030203020204" pitchFamily="34" charset="0"/>
              </a:rPr>
              <a:t>mgmt </a:t>
            </a:r>
            <a:r>
              <a:rPr sz="1600">
                <a:latin typeface="Huawei Sans" panose="020C0503030203020204" pitchFamily="34" charset="0"/>
              </a:rPr>
              <a:t>(2)</a:t>
            </a:r>
            <a:endParaRPr lang="zh-CN" altLang="en-US" sz="1600">
              <a:latin typeface="Huawei Sans" panose="020C0503030203020204" pitchFamily="34" charset="0"/>
            </a:endParaRPr>
          </a:p>
        </p:txBody>
      </p:sp>
      <p:sp>
        <p:nvSpPr>
          <p:cNvPr id="24" name="文本框 23"/>
          <p:cNvSpPr txBox="1"/>
          <p:nvPr/>
        </p:nvSpPr>
        <p:spPr>
          <a:xfrm>
            <a:off x="2476860" y="4532569"/>
            <a:ext cx="891591" cy="338554"/>
          </a:xfrm>
          <a:prstGeom prst="rect">
            <a:avLst/>
          </a:prstGeom>
          <a:noFill/>
        </p:spPr>
        <p:txBody>
          <a:bodyPr wrap="square" rtlCol="0">
            <a:spAutoFit/>
          </a:bodyPr>
          <a:lstStyle/>
          <a:p>
            <a:r>
              <a:rPr sz="1600">
                <a:latin typeface="Huawei Sans" panose="020C0503030203020204" pitchFamily="34" charset="0"/>
              </a:rPr>
              <a:t>mib (1)</a:t>
            </a:r>
            <a:endParaRPr lang="zh-CN" altLang="en-US" sz="1600" dirty="0">
              <a:latin typeface="Huawei Sans" panose="020C0503030203020204" pitchFamily="34" charset="0"/>
            </a:endParaRPr>
          </a:p>
        </p:txBody>
      </p:sp>
      <p:sp>
        <p:nvSpPr>
          <p:cNvPr id="25" name="文本框 24"/>
          <p:cNvSpPr txBox="1"/>
          <p:nvPr/>
        </p:nvSpPr>
        <p:spPr>
          <a:xfrm>
            <a:off x="729021" y="5023367"/>
            <a:ext cx="1178528" cy="338554"/>
          </a:xfrm>
          <a:prstGeom prst="rect">
            <a:avLst/>
          </a:prstGeom>
          <a:noFill/>
        </p:spPr>
        <p:txBody>
          <a:bodyPr wrap="square" rtlCol="0">
            <a:spAutoFit/>
          </a:bodyPr>
          <a:lstStyle/>
          <a:p>
            <a:r>
              <a:rPr sz="1600">
                <a:latin typeface="Huawei Sans" panose="020C0503030203020204" pitchFamily="34" charset="0"/>
              </a:rPr>
              <a:t>system (1)</a:t>
            </a:r>
            <a:endParaRPr lang="zh-CN" altLang="en-US" sz="1600">
              <a:latin typeface="Huawei Sans" panose="020C0503030203020204" pitchFamily="34" charset="0"/>
            </a:endParaRPr>
          </a:p>
        </p:txBody>
      </p:sp>
      <p:cxnSp>
        <p:nvCxnSpPr>
          <p:cNvPr id="27" name="直接连接符 26"/>
          <p:cNvCxnSpPr/>
          <p:nvPr/>
        </p:nvCxnSpPr>
        <p:spPr>
          <a:xfrm flipV="1">
            <a:off x="3045266" y="1576304"/>
            <a:ext cx="14613" cy="184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3052572" y="2130570"/>
            <a:ext cx="1" cy="184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3052572" y="2684836"/>
            <a:ext cx="1" cy="184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3052572" y="3239102"/>
            <a:ext cx="1" cy="184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3052572" y="3803749"/>
            <a:ext cx="1" cy="184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flipV="1">
            <a:off x="3052572" y="4337253"/>
            <a:ext cx="1" cy="184934"/>
          </a:xfrm>
          <a:prstGeom prst="line">
            <a:avLst/>
          </a:prstGeom>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414701" y="4991101"/>
            <a:ext cx="1358064" cy="338554"/>
          </a:xfrm>
          <a:prstGeom prst="rect">
            <a:avLst/>
          </a:prstGeom>
          <a:noFill/>
        </p:spPr>
        <p:txBody>
          <a:bodyPr wrap="square" rtlCol="0">
            <a:spAutoFit/>
          </a:bodyPr>
          <a:lstStyle/>
          <a:p>
            <a:r>
              <a:rPr sz="1600">
                <a:latin typeface="Huawei Sans" panose="020C0503030203020204" pitchFamily="34" charset="0"/>
              </a:rPr>
              <a:t>interface (2)</a:t>
            </a:r>
            <a:endParaRPr lang="zh-CN" altLang="en-US" sz="1600">
              <a:latin typeface="Huawei Sans" panose="020C0503030203020204" pitchFamily="34" charset="0"/>
            </a:endParaRPr>
          </a:p>
        </p:txBody>
      </p:sp>
      <p:sp>
        <p:nvSpPr>
          <p:cNvPr id="37" name="文本框 36"/>
          <p:cNvSpPr txBox="1"/>
          <p:nvPr/>
        </p:nvSpPr>
        <p:spPr>
          <a:xfrm>
            <a:off x="4432838" y="4971063"/>
            <a:ext cx="471604" cy="338554"/>
          </a:xfrm>
          <a:prstGeom prst="rect">
            <a:avLst/>
          </a:prstGeom>
          <a:noFill/>
        </p:spPr>
        <p:txBody>
          <a:bodyPr wrap="square" rtlCol="0">
            <a:spAutoFit/>
          </a:bodyPr>
          <a:lstStyle/>
          <a:p>
            <a:r>
              <a:rPr sz="1600" dirty="0" smtClean="0">
                <a:latin typeface="Huawei Sans" panose="020C0503030203020204" pitchFamily="34" charset="0"/>
              </a:rPr>
              <a:t>...</a:t>
            </a:r>
            <a:endParaRPr lang="zh-CN" altLang="en-US" sz="1600" dirty="0">
              <a:latin typeface="Huawei Sans" panose="020C0503030203020204" pitchFamily="34" charset="0"/>
            </a:endParaRPr>
          </a:p>
        </p:txBody>
      </p:sp>
      <p:cxnSp>
        <p:nvCxnSpPr>
          <p:cNvPr id="39" name="直接连接符 38"/>
          <p:cNvCxnSpPr/>
          <p:nvPr/>
        </p:nvCxnSpPr>
        <p:spPr>
          <a:xfrm flipH="1">
            <a:off x="1594177" y="4901901"/>
            <a:ext cx="882683" cy="121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flipV="1">
            <a:off x="3059878" y="4853838"/>
            <a:ext cx="1" cy="184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3387647" y="4853838"/>
            <a:ext cx="1182185" cy="232998"/>
          </a:xfrm>
          <a:prstGeom prst="line">
            <a:avLst/>
          </a:prstGeom>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987280" y="5392699"/>
            <a:ext cx="606897" cy="552450"/>
            <a:chOff x="1751740" y="5829300"/>
            <a:chExt cx="606897" cy="552450"/>
          </a:xfrm>
        </p:grpSpPr>
        <p:cxnSp>
          <p:nvCxnSpPr>
            <p:cNvPr id="44" name="直接连接符 43"/>
            <p:cNvCxnSpPr/>
            <p:nvPr/>
          </p:nvCxnSpPr>
          <p:spPr>
            <a:xfrm>
              <a:off x="2035518" y="5829300"/>
              <a:ext cx="0" cy="552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1751740" y="5829300"/>
              <a:ext cx="133618" cy="552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2199574" y="5844268"/>
              <a:ext cx="159063" cy="53748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2768767" y="5360433"/>
            <a:ext cx="606897" cy="552450"/>
            <a:chOff x="1751740" y="5829300"/>
            <a:chExt cx="606897" cy="552450"/>
          </a:xfrm>
        </p:grpSpPr>
        <p:cxnSp>
          <p:nvCxnSpPr>
            <p:cNvPr id="53" name="直接连接符 52"/>
            <p:cNvCxnSpPr/>
            <p:nvPr/>
          </p:nvCxnSpPr>
          <p:spPr>
            <a:xfrm>
              <a:off x="2035518" y="5829300"/>
              <a:ext cx="0" cy="552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1751740" y="5829300"/>
              <a:ext cx="133618" cy="552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2199574" y="5844268"/>
              <a:ext cx="159063" cy="537482"/>
            </a:xfrm>
            <a:prstGeom prst="line">
              <a:avLst/>
            </a:prstGeom>
          </p:spPr>
          <p:style>
            <a:lnRef idx="1">
              <a:schemeClr val="accent1"/>
            </a:lnRef>
            <a:fillRef idx="0">
              <a:schemeClr val="accent1"/>
            </a:fillRef>
            <a:effectRef idx="0">
              <a:schemeClr val="accent1"/>
            </a:effectRef>
            <a:fontRef idx="minor">
              <a:schemeClr val="tx1"/>
            </a:fontRef>
          </p:style>
        </p:cxnSp>
      </p:grpSp>
      <p:sp>
        <p:nvSpPr>
          <p:cNvPr id="60" name="文本框 59"/>
          <p:cNvSpPr txBox="1"/>
          <p:nvPr/>
        </p:nvSpPr>
        <p:spPr>
          <a:xfrm>
            <a:off x="1008557" y="5912883"/>
            <a:ext cx="471604" cy="338554"/>
          </a:xfrm>
          <a:prstGeom prst="rect">
            <a:avLst/>
          </a:prstGeom>
          <a:noFill/>
        </p:spPr>
        <p:txBody>
          <a:bodyPr wrap="square" rtlCol="0">
            <a:spAutoFit/>
          </a:bodyPr>
          <a:lstStyle/>
          <a:p>
            <a:r>
              <a:rPr sz="1600" dirty="0" smtClean="0">
                <a:latin typeface="Huawei Sans" panose="020C0503030203020204" pitchFamily="34" charset="0"/>
              </a:rPr>
              <a:t>...</a:t>
            </a:r>
            <a:endParaRPr lang="zh-CN" altLang="en-US" sz="1600" dirty="0">
              <a:latin typeface="Huawei Sans" panose="020C0503030203020204" pitchFamily="34" charset="0"/>
            </a:endParaRPr>
          </a:p>
        </p:txBody>
      </p:sp>
      <p:sp>
        <p:nvSpPr>
          <p:cNvPr id="61" name="文本框 60"/>
          <p:cNvSpPr txBox="1"/>
          <p:nvPr/>
        </p:nvSpPr>
        <p:spPr>
          <a:xfrm>
            <a:off x="2845882" y="5945149"/>
            <a:ext cx="471604" cy="338554"/>
          </a:xfrm>
          <a:prstGeom prst="rect">
            <a:avLst/>
          </a:prstGeom>
          <a:noFill/>
        </p:spPr>
        <p:txBody>
          <a:bodyPr wrap="square" rtlCol="0">
            <a:spAutoFit/>
          </a:bodyPr>
          <a:lstStyle/>
          <a:p>
            <a:r>
              <a:rPr sz="1600" dirty="0" smtClean="0">
                <a:latin typeface="Huawei Sans" panose="020C0503030203020204" pitchFamily="34" charset="0"/>
              </a:rPr>
              <a:t>...</a:t>
            </a:r>
            <a:endParaRPr lang="zh-CN" altLang="en-US" sz="1600" dirty="0">
              <a:latin typeface="Huawei Sans" panose="020C0503030203020204" pitchFamily="34" charset="0"/>
            </a:endParaRPr>
          </a:p>
        </p:txBody>
      </p:sp>
      <p:cxnSp>
        <p:nvCxnSpPr>
          <p:cNvPr id="63" name="直接箭头连接符 62"/>
          <p:cNvCxnSpPr/>
          <p:nvPr/>
        </p:nvCxnSpPr>
        <p:spPr>
          <a:xfrm flipV="1">
            <a:off x="3658594" y="3716339"/>
            <a:ext cx="388447" cy="27234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6" name="圆角矩形 65"/>
          <p:cNvSpPr/>
          <p:nvPr/>
        </p:nvSpPr>
        <p:spPr>
          <a:xfrm>
            <a:off x="4119962" y="3296089"/>
            <a:ext cx="1345411" cy="360000"/>
          </a:xfrm>
          <a:prstGeom prst="roundRect">
            <a:avLst>
              <a:gd name="adj" fmla="val 15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sz="1600">
                <a:solidFill>
                  <a:srgbClr val="1D1D1A"/>
                </a:solidFill>
                <a:latin typeface="Huawei Sans" panose="020C0503030203020204" pitchFamily="34" charset="0"/>
              </a:rPr>
              <a:t>OID:1.3.6.1.2</a:t>
            </a:r>
            <a:endPar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3598613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451877" y="1242453"/>
            <a:ext cx="11306175" cy="555422"/>
          </a:xfrm>
        </p:spPr>
        <p:txBody>
          <a:bodyPr/>
          <a:lstStyle/>
          <a:p>
            <a:r>
              <a:rPr lang="en-US" sz="1800" dirty="0" smtClean="0"/>
              <a:t>Objects used for query or modification:</a:t>
            </a:r>
            <a:endParaRPr lang="en-US" altLang="zh-CN" sz="1800" dirty="0" smtClean="0"/>
          </a:p>
          <a:p>
            <a:endParaRPr lang="en-US" altLang="zh-CN" sz="1800" dirty="0" smtClean="0"/>
          </a:p>
          <a:p>
            <a:endParaRPr lang="en-US" altLang="zh-CN" sz="1800" dirty="0" smtClean="0"/>
          </a:p>
          <a:p>
            <a:endParaRPr lang="en-US" altLang="zh-CN" sz="1800" dirty="0" smtClean="0"/>
          </a:p>
          <a:p>
            <a:endParaRPr lang="en-US" altLang="zh-CN" sz="1800" dirty="0" smtClean="0"/>
          </a:p>
          <a:p>
            <a:r>
              <a:rPr lang="en-US" sz="1800" dirty="0" smtClean="0"/>
              <a:t>Objects used for alarm notification:</a:t>
            </a:r>
            <a:endParaRPr lang="en-US" altLang="zh-CN" sz="1800" dirty="0" smtClean="0"/>
          </a:p>
          <a:p>
            <a:endParaRPr lang="en-US" altLang="zh-CN" sz="1800" dirty="0"/>
          </a:p>
        </p:txBody>
      </p:sp>
      <p:sp>
        <p:nvSpPr>
          <p:cNvPr id="2" name="标题 1"/>
          <p:cNvSpPr>
            <a:spLocks noGrp="1"/>
          </p:cNvSpPr>
          <p:nvPr>
            <p:ph type="title"/>
          </p:nvPr>
        </p:nvSpPr>
        <p:spPr/>
        <p:txBody>
          <a:bodyPr/>
          <a:lstStyle/>
          <a:p>
            <a:r>
              <a:rPr lang="en-US" smtClean="0"/>
              <a:t>Common MIB Objects</a:t>
            </a:r>
            <a:endParaRPr lang="en-US" altLang="zh-CN"/>
          </a:p>
        </p:txBody>
      </p:sp>
      <p:graphicFrame>
        <p:nvGraphicFramePr>
          <p:cNvPr id="3" name="表格 2"/>
          <p:cNvGraphicFramePr>
            <a:graphicFrameLocks noGrp="1"/>
          </p:cNvGraphicFramePr>
          <p:nvPr>
            <p:extLst>
              <p:ext uri="{D42A27DB-BD31-4B8C-83A1-F6EECF244321}">
                <p14:modId xmlns:p14="http://schemas.microsoft.com/office/powerpoint/2010/main" val="608797312"/>
              </p:ext>
            </p:extLst>
          </p:nvPr>
        </p:nvGraphicFramePr>
        <p:xfrm>
          <a:off x="875105" y="1797875"/>
          <a:ext cx="10220958" cy="1774680"/>
        </p:xfrm>
        <a:graphic>
          <a:graphicData uri="http://schemas.openxmlformats.org/drawingml/2006/table">
            <a:tbl>
              <a:tblPr/>
              <a:tblGrid>
                <a:gridCol w="2101632">
                  <a:extLst>
                    <a:ext uri="{9D8B030D-6E8A-4147-A177-3AD203B41FA5}">
                      <a16:colId xmlns:a16="http://schemas.microsoft.com/office/drawing/2014/main" xmlns="" val="20000"/>
                    </a:ext>
                  </a:extLst>
                </a:gridCol>
                <a:gridCol w="1813924">
                  <a:extLst>
                    <a:ext uri="{9D8B030D-6E8A-4147-A177-3AD203B41FA5}">
                      <a16:colId xmlns:a16="http://schemas.microsoft.com/office/drawing/2014/main" xmlns="" val="20001"/>
                    </a:ext>
                  </a:extLst>
                </a:gridCol>
                <a:gridCol w="1526506"/>
                <a:gridCol w="1730897"/>
                <a:gridCol w="3047999"/>
              </a:tblGrid>
              <a:tr h="458060">
                <a:tc>
                  <a:txBody>
                    <a:bodyPr/>
                    <a:lstStyle/>
                    <a:p>
                      <a:pPr algn="ctr">
                        <a:lnSpc>
                          <a:spcPct val="100000"/>
                        </a:lnSpc>
                      </a:pPr>
                      <a:r>
                        <a:rPr sz="1600" b="1" dirty="0">
                          <a:solidFill>
                            <a:schemeClr val="bg1"/>
                          </a:solidFill>
                          <a:latin typeface="Huawei Sans" panose="020C0503030203020204" pitchFamily="34" charset="0"/>
                        </a:rPr>
                        <a:t>OID</a:t>
                      </a:r>
                      <a:endParaRPr lang="zh-CN" altLang="en-US" sz="16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lnSpc>
                          <a:spcPct val="100000"/>
                        </a:lnSpc>
                      </a:pPr>
                      <a:r>
                        <a:rPr sz="1600" b="1" dirty="0">
                          <a:solidFill>
                            <a:schemeClr val="bg1"/>
                          </a:solidFill>
                          <a:latin typeface="Huawei Sans" panose="020C0503030203020204" pitchFamily="34" charset="0"/>
                        </a:rPr>
                        <a:t>Object Name</a:t>
                      </a:r>
                      <a:endParaRPr lang="zh-CN" altLang="en-US" sz="16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lnSpc>
                          <a:spcPct val="100000"/>
                        </a:lnSpc>
                      </a:pPr>
                      <a:r>
                        <a:rPr sz="1600" b="1">
                          <a:solidFill>
                            <a:schemeClr val="bg1"/>
                          </a:solidFill>
                          <a:latin typeface="Huawei Sans" panose="020C0503030203020204" pitchFamily="34" charset="0"/>
                        </a:rPr>
                        <a:t>Data Type</a:t>
                      </a:r>
                      <a:endParaRPr lang="zh-CN" altLang="en-US" sz="16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lnSpc>
                          <a:spcPct val="100000"/>
                        </a:lnSpc>
                      </a:pPr>
                      <a:r>
                        <a:rPr sz="1600" b="1">
                          <a:solidFill>
                            <a:schemeClr val="bg1"/>
                          </a:solidFill>
                          <a:latin typeface="Huawei Sans" panose="020C0503030203020204" pitchFamily="34" charset="0"/>
                        </a:rPr>
                        <a:t>Maximum Access</a:t>
                      </a:r>
                      <a:endParaRPr lang="zh-CN" altLang="en-US" sz="16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lnSpc>
                          <a:spcPct val="100000"/>
                        </a:lnSpc>
                      </a:pPr>
                      <a:r>
                        <a:rPr sz="1600" b="1">
                          <a:solidFill>
                            <a:schemeClr val="bg1"/>
                          </a:solidFill>
                          <a:latin typeface="Huawei Sans" panose="020C0503030203020204" pitchFamily="34" charset="0"/>
                        </a:rPr>
                        <a:t>Description</a:t>
                      </a:r>
                      <a:endParaRPr lang="zh-CN" altLang="en-US" sz="16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582789">
                <a:tc>
                  <a:txBody>
                    <a:bodyPr/>
                    <a:lstStyle/>
                    <a:p>
                      <a:pPr algn="ctr">
                        <a:lnSpc>
                          <a:spcPct val="100000"/>
                        </a:lnSpc>
                      </a:pPr>
                      <a:r>
                        <a:rPr sz="1400">
                          <a:latin typeface="Huawei Sans" panose="020C0503030203020204" pitchFamily="34" charset="0"/>
                        </a:rPr>
                        <a:t>1.3.6.1.2.1.2.1</a:t>
                      </a:r>
                      <a:endParaRPr 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sz="1400">
                          <a:latin typeface="Huawei Sans" panose="020C0503030203020204" pitchFamily="34" charset="0"/>
                        </a:rPr>
                        <a:t>ifNumber</a:t>
                      </a:r>
                      <a:endParaRPr lang="zh-CN" alt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sz="1400" dirty="0">
                          <a:latin typeface="Huawei Sans" panose="020C0503030203020204" pitchFamily="34" charset="0"/>
                        </a:rPr>
                        <a:t>Integer</a:t>
                      </a: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a:lnSpc>
                          <a:spcPct val="100000"/>
                        </a:lnSpc>
                      </a:pPr>
                      <a:r>
                        <a:rPr sz="1400">
                          <a:latin typeface="Huawei Sans" panose="020C0503030203020204" pitchFamily="34" charset="0"/>
                        </a:rPr>
                        <a:t>read-only</a:t>
                      </a:r>
                      <a:endParaRPr lang="zh-CN" alt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a:lnSpc>
                          <a:spcPct val="100000"/>
                        </a:lnSpc>
                      </a:pPr>
                      <a:r>
                        <a:rPr sz="1400">
                          <a:latin typeface="Huawei Sans" panose="020C0503030203020204" pitchFamily="34" charset="0"/>
                        </a:rPr>
                        <a:t>Number of network interfaces in the system (regardless of the current interface status)</a:t>
                      </a:r>
                      <a:endParaRPr lang="zh-CN" altLang="en-US" sz="14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r h="411606">
                <a:tc>
                  <a:txBody>
                    <a:bodyPr/>
                    <a:lstStyle/>
                    <a:p>
                      <a:pPr marL="0" algn="ctr" defTabSz="914034" rtl="0" eaLnBrk="1" latinLnBrk="0" hangingPunct="1">
                        <a:lnSpc>
                          <a:spcPct val="100000"/>
                        </a:lnSpc>
                      </a:pPr>
                      <a:r>
                        <a:rPr sz="1400" smtClean="0">
                          <a:solidFill>
                            <a:schemeClr val="tx1"/>
                          </a:solidFill>
                          <a:latin typeface="Huawei Sans" panose="020C0503030203020204" pitchFamily="34" charset="0"/>
                        </a:rPr>
                        <a:t>1.3.6.1.4.1.2011.5.25.41.1.2.1.1.</a:t>
                      </a:r>
                      <a:r>
                        <a:rPr lang="en-US" sz="1400" smtClean="0">
                          <a:solidFill>
                            <a:schemeClr val="tx1"/>
                          </a:solidFill>
                          <a:latin typeface="Huawei Sans" panose="020C0503030203020204" pitchFamily="34" charset="0"/>
                        </a:rPr>
                        <a:t>3</a:t>
                      </a:r>
                      <a:endParaRPr lang="en-US" altLang="zh-CN" sz="1400" kern="1200">
                        <a:solidFill>
                          <a:schemeClr val="tx1"/>
                        </a:solidFill>
                        <a:effectLst/>
                        <a:latin typeface="Huawei Sans" panose="020C0503030203020204" pitchFamily="34" charset="0"/>
                        <a:ea typeface="方正兰亭黑简体" panose="02000000000000000000" pitchFamily="2" charset="-122"/>
                        <a:cs typeface="+mn-cs"/>
                      </a:endParaRPr>
                    </a:p>
                  </a:txBody>
                  <a:tcPr marL="38100" marR="38100" marT="38100" marB="381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034" rtl="0" eaLnBrk="1" latinLnBrk="0" hangingPunct="1">
                        <a:lnSpc>
                          <a:spcPct val="100000"/>
                        </a:lnSpc>
                      </a:pPr>
                      <a:r>
                        <a:rPr lang="en-US" altLang="zh-CN" sz="1400" kern="1200" smtClean="0">
                          <a:solidFill>
                            <a:schemeClr val="tx1"/>
                          </a:solidFill>
                          <a:effectLst/>
                          <a:latin typeface="Huawei Sans" panose="020C0503030203020204" pitchFamily="34" charset="0"/>
                          <a:ea typeface="方正兰亭黑简体" panose="02000000000000000000" pitchFamily="2" charset="-122"/>
                          <a:cs typeface="+mn-cs"/>
                        </a:rPr>
                        <a:t>hwIpAdEntNetMask</a:t>
                      </a:r>
                      <a:endParaRPr sz="1400">
                        <a:solidFill>
                          <a:schemeClr val="tx1"/>
                        </a:solidFill>
                        <a:latin typeface="Huawei Sans" panose="020C0503030203020204" pitchFamily="34" charset="0"/>
                      </a:endParaRPr>
                    </a:p>
                  </a:txBody>
                  <a:tcPr marL="38100" marR="38100" marT="38100" marB="381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034" rtl="0" eaLnBrk="1" latinLnBrk="0" hangingPunct="1">
                        <a:lnSpc>
                          <a:spcPct val="100000"/>
                        </a:lnSpc>
                      </a:pPr>
                      <a:r>
                        <a:rPr sz="1400">
                          <a:solidFill>
                            <a:schemeClr val="tx1"/>
                          </a:solidFill>
                          <a:latin typeface="Huawei Sans" panose="020C0503030203020204" pitchFamily="34" charset="0"/>
                        </a:rPr>
                        <a:t>IpAddress</a:t>
                      </a:r>
                    </a:p>
                  </a:txBody>
                  <a:tcPr marL="38100" marR="38100" marT="38100" marB="381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034" rtl="0" eaLnBrk="1" latinLnBrk="0" hangingPunct="1">
                        <a:lnSpc>
                          <a:spcPct val="100000"/>
                        </a:lnSpc>
                      </a:pPr>
                      <a:r>
                        <a:rPr sz="1400">
                          <a:solidFill>
                            <a:schemeClr val="tx1"/>
                          </a:solidFill>
                          <a:latin typeface="Huawei Sans" panose="020C0503030203020204" pitchFamily="34" charset="0"/>
                        </a:rPr>
                        <a:t>read-create</a:t>
                      </a:r>
                      <a:endParaRPr lang="en-US" sz="1400" kern="1200" dirty="0">
                        <a:solidFill>
                          <a:schemeClr val="tx1"/>
                        </a:solidFill>
                        <a:effectLst/>
                        <a:latin typeface="Huawei Sans" panose="020C0503030203020204" pitchFamily="34" charset="0"/>
                        <a:ea typeface="方正兰亭黑简体" panose="02000000000000000000" pitchFamily="2" charset="-122"/>
                        <a:cs typeface="+mn-cs"/>
                      </a:endParaRPr>
                    </a:p>
                  </a:txBody>
                  <a:tcPr marL="38100" marR="38100" marT="38100" marB="381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l" defTabSz="914034" rtl="0" eaLnBrk="1" latinLnBrk="0" hangingPunct="1">
                        <a:lnSpc>
                          <a:spcPct val="100000"/>
                        </a:lnSpc>
                      </a:pPr>
                      <a:r>
                        <a:rPr sz="1400" dirty="0">
                          <a:solidFill>
                            <a:schemeClr val="tx1"/>
                          </a:solidFill>
                          <a:latin typeface="Huawei Sans" panose="020C0503030203020204" pitchFamily="34" charset="0"/>
                        </a:rPr>
                        <a:t>Subnet mask of an IP address</a:t>
                      </a:r>
                      <a:endParaRPr lang="zh-CN" altLang="en-US" sz="1400" kern="1200" dirty="0">
                        <a:solidFill>
                          <a:schemeClr val="tx1"/>
                        </a:solidFill>
                        <a:effectLst/>
                        <a:latin typeface="Huawei Sans" panose="020C0503030203020204" pitchFamily="34" charset="0"/>
                        <a:ea typeface="方正兰亭黑简体" panose="02000000000000000000" pitchFamily="2" charset="-122"/>
                        <a:cs typeface="+mn-cs"/>
                      </a:endParaRPr>
                    </a:p>
                  </a:txBody>
                  <a:tcPr marL="38100" marR="38100" marT="38100" marB="381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bl>
          </a:graphicData>
        </a:graphic>
      </p:graphicFrame>
      <p:graphicFrame>
        <p:nvGraphicFramePr>
          <p:cNvPr id="5" name="表格 4"/>
          <p:cNvGraphicFramePr>
            <a:graphicFrameLocks noGrp="1"/>
          </p:cNvGraphicFramePr>
          <p:nvPr>
            <p:extLst/>
          </p:nvPr>
        </p:nvGraphicFramePr>
        <p:xfrm>
          <a:off x="875105" y="4206017"/>
          <a:ext cx="10220958" cy="1437546"/>
        </p:xfrm>
        <a:graphic>
          <a:graphicData uri="http://schemas.openxmlformats.org/drawingml/2006/table">
            <a:tbl>
              <a:tblPr/>
              <a:tblGrid>
                <a:gridCol w="1988430"/>
                <a:gridCol w="1436626"/>
                <a:gridCol w="2030302"/>
                <a:gridCol w="4765600"/>
              </a:tblGrid>
              <a:tr h="325352">
                <a:tc>
                  <a:txBody>
                    <a:bodyPr/>
                    <a:lstStyle/>
                    <a:p>
                      <a:pPr marL="0" algn="ctr" defTabSz="914034" rtl="0" eaLnBrk="1" latinLnBrk="0" hangingPunct="1">
                        <a:lnSpc>
                          <a:spcPct val="100000"/>
                        </a:lnSpc>
                      </a:pPr>
                      <a:r>
                        <a:rPr sz="1600" b="1" dirty="0">
                          <a:solidFill>
                            <a:schemeClr val="bg1"/>
                          </a:solidFill>
                          <a:latin typeface="Huawei Sans" panose="020C0503030203020204" pitchFamily="34" charset="0"/>
                        </a:rPr>
                        <a:t>OID</a:t>
                      </a:r>
                    </a:p>
                  </a:txBody>
                  <a:tcPr marL="38100" marR="38100" marT="38100" marB="381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034" rtl="0" eaLnBrk="1" latinLnBrk="0" hangingPunct="1">
                        <a:lnSpc>
                          <a:spcPct val="100000"/>
                        </a:lnSpc>
                      </a:pPr>
                      <a:r>
                        <a:rPr sz="1600" b="1">
                          <a:solidFill>
                            <a:schemeClr val="bg1"/>
                          </a:solidFill>
                          <a:latin typeface="Huawei Sans" panose="020C0503030203020204" pitchFamily="34" charset="0"/>
                        </a:rPr>
                        <a:t>Object Name</a:t>
                      </a:r>
                    </a:p>
                  </a:txBody>
                  <a:tcPr marL="38100" marR="38100" marT="38100" marB="381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034" rtl="0" eaLnBrk="1" latinLnBrk="0" hangingPunct="1">
                        <a:lnSpc>
                          <a:spcPct val="100000"/>
                        </a:lnSpc>
                      </a:pPr>
                      <a:r>
                        <a:rPr sz="1600" b="1" dirty="0">
                          <a:solidFill>
                            <a:schemeClr val="bg1"/>
                          </a:solidFill>
                          <a:latin typeface="Huawei Sans" panose="020C0503030203020204" pitchFamily="34" charset="0"/>
                        </a:rPr>
                        <a:t>Bound Variable</a:t>
                      </a:r>
                    </a:p>
                  </a:txBody>
                  <a:tcPr marL="38100" marR="38100" marT="38100" marB="381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034" rtl="0" eaLnBrk="1" latinLnBrk="0" hangingPunct="1">
                        <a:lnSpc>
                          <a:spcPct val="100000"/>
                        </a:lnSpc>
                      </a:pPr>
                      <a:r>
                        <a:rPr sz="1600" b="1">
                          <a:solidFill>
                            <a:schemeClr val="bg1"/>
                          </a:solidFill>
                          <a:latin typeface="Huawei Sans" panose="020C0503030203020204" pitchFamily="34" charset="0"/>
                        </a:rPr>
                        <a:t>Description</a:t>
                      </a:r>
                    </a:p>
                  </a:txBody>
                  <a:tcPr marL="38100" marR="38100" marT="38100" marB="381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r>
              <a:tr h="1112194">
                <a:tc>
                  <a:txBody>
                    <a:bodyPr/>
                    <a:lstStyle/>
                    <a:p>
                      <a:pPr marL="0" algn="ctr" defTabSz="914034" rtl="0" eaLnBrk="1" latinLnBrk="0" hangingPunct="1">
                        <a:lnSpc>
                          <a:spcPct val="100000"/>
                        </a:lnSpc>
                      </a:pPr>
                      <a:r>
                        <a:rPr sz="1400">
                          <a:solidFill>
                            <a:schemeClr val="tx1"/>
                          </a:solidFill>
                          <a:latin typeface="Huawei Sans" panose="020C0503030203020204" pitchFamily="34" charset="0"/>
                        </a:rPr>
                        <a:t>3.6.1.6.3.1.1.5.3</a:t>
                      </a:r>
                    </a:p>
                  </a:txBody>
                  <a:tcPr marL="38100" marR="38100" marT="38100" marB="381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034" rtl="0" eaLnBrk="1" latinLnBrk="0" hangingPunct="1">
                        <a:lnSpc>
                          <a:spcPct val="100000"/>
                        </a:lnSpc>
                      </a:pPr>
                      <a:r>
                        <a:rPr sz="1400">
                          <a:solidFill>
                            <a:schemeClr val="tx1"/>
                          </a:solidFill>
                          <a:latin typeface="Huawei Sans" panose="020C0503030203020204" pitchFamily="34" charset="0"/>
                        </a:rPr>
                        <a:t>linkDown</a:t>
                      </a:r>
                    </a:p>
                  </a:txBody>
                  <a:tcPr marL="38100" marR="38100" marT="38100" marB="381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034" rtl="0" eaLnBrk="1" latinLnBrk="0" hangingPunct="1">
                        <a:lnSpc>
                          <a:spcPct val="100000"/>
                        </a:lnSpc>
                        <a:buFont typeface="Arial" panose="020B0604020202020204" pitchFamily="34" charset="0"/>
                        <a:buNone/>
                      </a:pPr>
                      <a:r>
                        <a:rPr sz="1400">
                          <a:solidFill>
                            <a:schemeClr val="tx1"/>
                          </a:solidFill>
                          <a:latin typeface="Huawei Sans" panose="020C0503030203020204" pitchFamily="34" charset="0"/>
                        </a:rPr>
                        <a:t>ifIndex</a:t>
                      </a:r>
                    </a:p>
                    <a:p>
                      <a:pPr marL="0" algn="ctr" defTabSz="914034" rtl="0" eaLnBrk="1" latinLnBrk="0" hangingPunct="1">
                        <a:lnSpc>
                          <a:spcPct val="100000"/>
                        </a:lnSpc>
                        <a:buFont typeface="Arial" panose="020B0604020202020204" pitchFamily="34" charset="0"/>
                        <a:buNone/>
                      </a:pPr>
                      <a:r>
                        <a:rPr sz="1400">
                          <a:solidFill>
                            <a:schemeClr val="tx1"/>
                          </a:solidFill>
                          <a:latin typeface="Huawei Sans" panose="020C0503030203020204" pitchFamily="34" charset="0"/>
                        </a:rPr>
                        <a:t>ifAdminStatus</a:t>
                      </a:r>
                    </a:p>
                    <a:p>
                      <a:pPr marL="0" algn="ctr" defTabSz="914034" rtl="0" eaLnBrk="1" latinLnBrk="0" hangingPunct="1">
                        <a:lnSpc>
                          <a:spcPct val="100000"/>
                        </a:lnSpc>
                        <a:buFont typeface="Arial" panose="020B0604020202020204" pitchFamily="34" charset="0"/>
                        <a:buNone/>
                      </a:pPr>
                      <a:r>
                        <a:rPr sz="1400">
                          <a:solidFill>
                            <a:schemeClr val="tx1"/>
                          </a:solidFill>
                          <a:latin typeface="Huawei Sans" panose="020C0503030203020204" pitchFamily="34" charset="0"/>
                        </a:rPr>
                        <a:t>ifOperStatus</a:t>
                      </a:r>
                    </a:p>
                    <a:p>
                      <a:pPr marL="0" algn="ctr" defTabSz="914034" rtl="0" eaLnBrk="1" latinLnBrk="0" hangingPunct="1">
                        <a:lnSpc>
                          <a:spcPct val="100000"/>
                        </a:lnSpc>
                        <a:buFont typeface="Arial" panose="020B0604020202020204" pitchFamily="34" charset="0"/>
                        <a:buNone/>
                      </a:pPr>
                      <a:r>
                        <a:rPr sz="1400">
                          <a:solidFill>
                            <a:schemeClr val="tx1"/>
                          </a:solidFill>
                          <a:latin typeface="Huawei Sans" panose="020C0503030203020204" pitchFamily="34" charset="0"/>
                        </a:rPr>
                        <a:t>ifDesc</a:t>
                      </a:r>
                    </a:p>
                  </a:txBody>
                  <a:tcPr marL="38100" marR="38100" marT="38100" marB="381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l" defTabSz="914034" rtl="0" eaLnBrk="1" latinLnBrk="0" hangingPunct="1">
                        <a:lnSpc>
                          <a:spcPct val="100000"/>
                        </a:lnSpc>
                      </a:pPr>
                      <a:r>
                        <a:rPr sz="1400" dirty="0">
                          <a:solidFill>
                            <a:schemeClr val="tx1"/>
                          </a:solidFill>
                          <a:latin typeface="Huawei Sans" panose="020C0503030203020204" pitchFamily="34" charset="0"/>
                        </a:rPr>
                        <a:t>It is detected that one of the communication links in the </a:t>
                      </a:r>
                      <a:r>
                        <a:rPr sz="1400" dirty="0" err="1">
                          <a:solidFill>
                            <a:schemeClr val="tx1"/>
                          </a:solidFill>
                          <a:latin typeface="Huawei Sans" panose="020C0503030203020204" pitchFamily="34" charset="0"/>
                        </a:rPr>
                        <a:t>ifOperStatus</a:t>
                      </a:r>
                      <a:r>
                        <a:rPr sz="1400" dirty="0">
                          <a:solidFill>
                            <a:schemeClr val="tx1"/>
                          </a:solidFill>
                          <a:latin typeface="Huawei Sans" panose="020C0503030203020204" pitchFamily="34" charset="0"/>
                        </a:rPr>
                        <a:t> object has entered the down state from another state (but not the </a:t>
                      </a:r>
                      <a:r>
                        <a:rPr sz="1400" dirty="0" err="1">
                          <a:solidFill>
                            <a:schemeClr val="tx1"/>
                          </a:solidFill>
                          <a:latin typeface="Huawei Sans" panose="020C0503030203020204" pitchFamily="34" charset="0"/>
                        </a:rPr>
                        <a:t>notPresent</a:t>
                      </a:r>
                      <a:r>
                        <a:rPr sz="1400" dirty="0">
                          <a:solidFill>
                            <a:schemeClr val="tx1"/>
                          </a:solidFill>
                          <a:latin typeface="Huawei Sans" panose="020C0503030203020204" pitchFamily="34" charset="0"/>
                        </a:rPr>
                        <a:t> state). The original state is indicated by the value of </a:t>
                      </a:r>
                      <a:r>
                        <a:rPr sz="1400" dirty="0" err="1">
                          <a:solidFill>
                            <a:schemeClr val="tx1"/>
                          </a:solidFill>
                          <a:latin typeface="Huawei Sans" panose="020C0503030203020204" pitchFamily="34" charset="0"/>
                        </a:rPr>
                        <a:t>ifOperStatus</a:t>
                      </a:r>
                      <a:r>
                        <a:rPr sz="1400" dirty="0">
                          <a:solidFill>
                            <a:schemeClr val="tx1"/>
                          </a:solidFill>
                          <a:latin typeface="Huawei Sans" panose="020C0503030203020204" pitchFamily="34" charset="0"/>
                        </a:rPr>
                        <a:t>.</a:t>
                      </a:r>
                    </a:p>
                  </a:txBody>
                  <a:tcPr marL="38100" marR="38100" marT="38100" marB="381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273372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lstStyle/>
          <a:p>
            <a:r>
              <a:rPr>
                <a:latin typeface="Huawei Sans" panose="020C0503030203020204" pitchFamily="34" charset="0"/>
              </a:rPr>
              <a:t>SNMP Management Model</a:t>
            </a:r>
            <a:endParaRPr lang="zh-CN" altLang="en-US">
              <a:latin typeface="Huawei Sans" panose="020C0503030203020204" pitchFamily="34" charset="0"/>
            </a:endParaRPr>
          </a:p>
        </p:txBody>
      </p:sp>
      <p:sp>
        <p:nvSpPr>
          <p:cNvPr id="27" name="矩形 26"/>
          <p:cNvSpPr/>
          <p:nvPr/>
        </p:nvSpPr>
        <p:spPr>
          <a:xfrm>
            <a:off x="5571641" y="1642247"/>
            <a:ext cx="5854759" cy="4013406"/>
          </a:xfrm>
          <a:prstGeom prst="rect">
            <a:avLst/>
          </a:prstGeom>
        </p:spPr>
        <p:txBody>
          <a:bodyPr wrap="square">
            <a:spAutoFit/>
          </a:bodyPr>
          <a:lstStyle/>
          <a:p>
            <a:pPr marL="285750" indent="-285750">
              <a:lnSpc>
                <a:spcPct val="130000"/>
              </a:lnSpc>
              <a:buFont typeface="Huawei Sans" panose="020C0503030203020204" pitchFamily="34" charset="0"/>
              <a:buChar char="•"/>
            </a:pPr>
            <a:r>
              <a:rPr dirty="0">
                <a:latin typeface="Huawei Sans" panose="020C0503030203020204" pitchFamily="34" charset="0"/>
              </a:rPr>
              <a:t>Query/Modify operation:</a:t>
            </a:r>
            <a:endParaRPr lang="en-US" altLang="zh-CN" dirty="0" smtClean="0">
              <a:latin typeface="Huawei Sans" panose="020C0503030203020204" pitchFamily="34" charset="0"/>
            </a:endParaRPr>
          </a:p>
          <a:p>
            <a:pPr marL="615950" lvl="1" indent="-307975">
              <a:lnSpc>
                <a:spcPct val="130000"/>
              </a:lnSpc>
              <a:buFont typeface="Huawei Sans" panose="020C0503030203020204" pitchFamily="34" charset="0"/>
              <a:buChar char="▫"/>
            </a:pPr>
            <a:r>
              <a:rPr sz="1600" dirty="0">
                <a:latin typeface="Huawei Sans" panose="020C0503030203020204" pitchFamily="34" charset="0"/>
              </a:rPr>
              <a:t>The NMS sends an SNMP request message to an agent process.</a:t>
            </a:r>
          </a:p>
          <a:p>
            <a:pPr marL="615950" lvl="1" indent="-307975">
              <a:lnSpc>
                <a:spcPct val="130000"/>
              </a:lnSpc>
              <a:buFont typeface="Huawei Sans" panose="020C0503030203020204" pitchFamily="34" charset="0"/>
              <a:buChar char="▫"/>
            </a:pPr>
            <a:r>
              <a:rPr sz="1600" dirty="0">
                <a:latin typeface="Huawei Sans" panose="020C0503030203020204" pitchFamily="34" charset="0"/>
              </a:rPr>
              <a:t>The agent process searches the MIB on the device for </a:t>
            </a:r>
            <a:r>
              <a:rPr lang="en-US" sz="1600" dirty="0" smtClean="0">
                <a:latin typeface="Huawei Sans" panose="020C0503030203020204" pitchFamily="34" charset="0"/>
              </a:rPr>
              <a:t>information to be queried or modified</a:t>
            </a:r>
            <a:r>
              <a:rPr sz="1600" dirty="0" smtClean="0">
                <a:latin typeface="Huawei Sans" panose="020C0503030203020204" pitchFamily="34" charset="0"/>
              </a:rPr>
              <a:t> </a:t>
            </a:r>
            <a:r>
              <a:rPr sz="1600" dirty="0">
                <a:latin typeface="Huawei Sans" panose="020C0503030203020204" pitchFamily="34" charset="0"/>
              </a:rPr>
              <a:t>and sends an SNMP response message to the NMS.</a:t>
            </a:r>
            <a:endParaRPr lang="en-US" altLang="zh-CN" sz="1600" dirty="0" smtClean="0">
              <a:latin typeface="Huawei Sans" panose="020C0503030203020204" pitchFamily="34" charset="0"/>
            </a:endParaRPr>
          </a:p>
          <a:p>
            <a:pPr marL="285750" indent="-285750">
              <a:lnSpc>
                <a:spcPct val="130000"/>
              </a:lnSpc>
              <a:buFont typeface="Huawei Sans" panose="020C0503030203020204" pitchFamily="34" charset="0"/>
              <a:buChar char="•"/>
            </a:pPr>
            <a:r>
              <a:rPr dirty="0">
                <a:latin typeface="Huawei Sans" panose="020C0503030203020204" pitchFamily="34" charset="0"/>
              </a:rPr>
              <a:t>Trap operation:</a:t>
            </a:r>
            <a:endParaRPr lang="zh-CN" altLang="en-US" dirty="0">
              <a:latin typeface="Huawei Sans" panose="020C0503030203020204" pitchFamily="34" charset="0"/>
            </a:endParaRPr>
          </a:p>
          <a:p>
            <a:pPr marL="615950" lvl="1" indent="-307975">
              <a:lnSpc>
                <a:spcPct val="130000"/>
              </a:lnSpc>
              <a:buFont typeface="Huawei Sans" panose="020C0503030203020204" pitchFamily="34" charset="0"/>
              <a:buChar char="▫"/>
            </a:pPr>
            <a:r>
              <a:rPr sz="1600" dirty="0">
                <a:latin typeface="Huawei Sans" panose="020C0503030203020204" pitchFamily="34" charset="0"/>
              </a:rPr>
              <a:t>If the trap triggering conditions defined for a module are met, the agent process sends a message to notify the NMS that an event or trap has occurred on a managed object. This helps network administrators promptly process network faults.</a:t>
            </a:r>
          </a:p>
        </p:txBody>
      </p:sp>
      <p:sp>
        <p:nvSpPr>
          <p:cNvPr id="3" name="矩形 2"/>
          <p:cNvSpPr/>
          <p:nvPr/>
        </p:nvSpPr>
        <p:spPr>
          <a:xfrm>
            <a:off x="1673039" y="1380668"/>
            <a:ext cx="2880000" cy="966022"/>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矩形 4"/>
          <p:cNvSpPr/>
          <p:nvPr/>
        </p:nvSpPr>
        <p:spPr>
          <a:xfrm>
            <a:off x="1891749" y="1875408"/>
            <a:ext cx="2442579" cy="471282"/>
          </a:xfrm>
          <a:prstGeom prst="rect">
            <a:avLst/>
          </a:prstGeom>
          <a:solidFill>
            <a:srgbClr val="00B0F0">
              <a:alpha val="5000"/>
            </a:srgbClr>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文本框 5"/>
          <p:cNvSpPr txBox="1"/>
          <p:nvPr/>
        </p:nvSpPr>
        <p:spPr>
          <a:xfrm>
            <a:off x="1962752" y="1798388"/>
            <a:ext cx="2300568" cy="338554"/>
          </a:xfrm>
          <a:prstGeom prst="rect">
            <a:avLst/>
          </a:prstGeom>
          <a:noFill/>
        </p:spPr>
        <p:txBody>
          <a:bodyPr wrap="square" rtlCol="0">
            <a:spAutoFit/>
          </a:bodyPr>
          <a:lstStyle/>
          <a:p>
            <a:pPr algn="ctr"/>
            <a:r>
              <a:rPr sz="1600" dirty="0">
                <a:latin typeface="Huawei Sans" panose="020C0503030203020204" pitchFamily="34" charset="0"/>
              </a:rPr>
              <a:t>Network management process</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文本框 6"/>
          <p:cNvSpPr txBox="1"/>
          <p:nvPr/>
        </p:nvSpPr>
        <p:spPr>
          <a:xfrm>
            <a:off x="2792277" y="1472970"/>
            <a:ext cx="641522" cy="338554"/>
          </a:xfrm>
          <a:prstGeom prst="rect">
            <a:avLst/>
          </a:prstGeom>
          <a:noFill/>
        </p:spPr>
        <p:txBody>
          <a:bodyPr wrap="square" rtlCol="0">
            <a:spAutoFit/>
          </a:bodyPr>
          <a:lstStyle/>
          <a:p>
            <a:pPr algn="ctr"/>
            <a:r>
              <a:rPr sz="1600">
                <a:latin typeface="Huawei Sans" panose="020C0503030203020204" pitchFamily="34" charset="0"/>
              </a:rPr>
              <a:t>NMS</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矩形 7"/>
          <p:cNvSpPr/>
          <p:nvPr/>
        </p:nvSpPr>
        <p:spPr>
          <a:xfrm>
            <a:off x="1673035" y="3127881"/>
            <a:ext cx="2880000" cy="2205393"/>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矩形 8"/>
          <p:cNvSpPr/>
          <p:nvPr/>
        </p:nvSpPr>
        <p:spPr>
          <a:xfrm>
            <a:off x="2233707" y="3125585"/>
            <a:ext cx="1758657" cy="371871"/>
          </a:xfrm>
          <a:prstGeom prst="rect">
            <a:avLst/>
          </a:prstGeom>
          <a:solidFill>
            <a:srgbClr val="00B0F0">
              <a:alpha val="5000"/>
            </a:srgbClr>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文本框 9"/>
          <p:cNvSpPr txBox="1"/>
          <p:nvPr/>
        </p:nvSpPr>
        <p:spPr>
          <a:xfrm>
            <a:off x="2304906" y="3157632"/>
            <a:ext cx="1616258" cy="584775"/>
          </a:xfrm>
          <a:prstGeom prst="rect">
            <a:avLst/>
          </a:prstGeom>
          <a:noFill/>
        </p:spPr>
        <p:txBody>
          <a:bodyPr wrap="square" rtlCol="0">
            <a:spAutoFit/>
          </a:bodyPr>
          <a:lstStyle/>
          <a:p>
            <a:pPr algn="ctr"/>
            <a:r>
              <a:rPr sz="1600" dirty="0">
                <a:latin typeface="Huawei Sans" panose="020C0503030203020204" pitchFamily="34" charset="0"/>
              </a:rPr>
              <a:t>Agent process</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文本框 10"/>
          <p:cNvSpPr txBox="1"/>
          <p:nvPr/>
        </p:nvSpPr>
        <p:spPr>
          <a:xfrm>
            <a:off x="2210385" y="5933831"/>
            <a:ext cx="1805302" cy="338554"/>
          </a:xfrm>
          <a:prstGeom prst="rect">
            <a:avLst/>
          </a:prstGeom>
          <a:noFill/>
        </p:spPr>
        <p:txBody>
          <a:bodyPr wrap="square" rtlCol="0">
            <a:spAutoFit/>
          </a:bodyPr>
          <a:lstStyle/>
          <a:p>
            <a:pPr algn="ctr"/>
            <a:r>
              <a:rPr sz="1600">
                <a:latin typeface="Huawei Sans" panose="020C0503030203020204" pitchFamily="34" charset="0"/>
              </a:rPr>
              <a:t>Managed devices</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矩形 22"/>
          <p:cNvSpPr/>
          <p:nvPr/>
        </p:nvSpPr>
        <p:spPr>
          <a:xfrm>
            <a:off x="2233707" y="3969150"/>
            <a:ext cx="1758657" cy="371871"/>
          </a:xfrm>
          <a:prstGeom prst="rect">
            <a:avLst/>
          </a:prstGeom>
          <a:solidFill>
            <a:srgbClr val="00B0F0">
              <a:alpha val="5000"/>
            </a:srgbClr>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文本框 24"/>
          <p:cNvSpPr txBox="1"/>
          <p:nvPr/>
        </p:nvSpPr>
        <p:spPr>
          <a:xfrm>
            <a:off x="2378373" y="4001197"/>
            <a:ext cx="1469325" cy="338554"/>
          </a:xfrm>
          <a:prstGeom prst="rect">
            <a:avLst/>
          </a:prstGeom>
          <a:noFill/>
        </p:spPr>
        <p:txBody>
          <a:bodyPr wrap="square" rtlCol="0">
            <a:spAutoFit/>
          </a:bodyPr>
          <a:lstStyle/>
          <a:p>
            <a:pPr algn="ctr"/>
            <a:r>
              <a:rPr sz="1600">
                <a:latin typeface="Huawei Sans" panose="020C0503030203020204" pitchFamily="34" charset="0"/>
              </a:rPr>
              <a:t>MIB</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矩形 23"/>
          <p:cNvSpPr/>
          <p:nvPr/>
        </p:nvSpPr>
        <p:spPr>
          <a:xfrm>
            <a:off x="2233707" y="4812716"/>
            <a:ext cx="1758657" cy="371871"/>
          </a:xfrm>
          <a:prstGeom prst="rect">
            <a:avLst/>
          </a:prstGeom>
          <a:solidFill>
            <a:srgbClr val="00B0F0">
              <a:alpha val="5000"/>
            </a:srgbClr>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zh-CN" altLang="en-US" sz="16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文本框 25"/>
          <p:cNvSpPr txBox="1"/>
          <p:nvPr/>
        </p:nvSpPr>
        <p:spPr>
          <a:xfrm>
            <a:off x="2223551" y="4846033"/>
            <a:ext cx="1864480" cy="338554"/>
          </a:xfrm>
          <a:prstGeom prst="rect">
            <a:avLst/>
          </a:prstGeom>
          <a:noFill/>
        </p:spPr>
        <p:txBody>
          <a:bodyPr wrap="square" rtlCol="0">
            <a:spAutoFit/>
          </a:bodyPr>
          <a:lstStyle/>
          <a:p>
            <a:pPr algn="ctr"/>
            <a:r>
              <a:rPr sz="1600">
                <a:latin typeface="Huawei Sans" panose="020C0503030203020204" pitchFamily="34" charset="0"/>
              </a:rPr>
              <a:t>Managed object</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9" name="直接箭头连接符 28"/>
          <p:cNvCxnSpPr/>
          <p:nvPr/>
        </p:nvCxnSpPr>
        <p:spPr>
          <a:xfrm>
            <a:off x="3113035" y="3557559"/>
            <a:ext cx="0" cy="360000"/>
          </a:xfrm>
          <a:prstGeom prst="straightConnector1">
            <a:avLst/>
          </a:prstGeom>
          <a:ln w="254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3113035" y="4387360"/>
            <a:ext cx="0" cy="360000"/>
          </a:xfrm>
          <a:prstGeom prst="straightConnector1">
            <a:avLst/>
          </a:prstGeom>
          <a:ln w="254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3113038" y="2396565"/>
            <a:ext cx="0" cy="662520"/>
          </a:xfrm>
          <a:prstGeom prst="straightConnector1">
            <a:avLst/>
          </a:prstGeom>
          <a:ln w="254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539382" y="2551889"/>
            <a:ext cx="2704734" cy="338554"/>
          </a:xfrm>
          <a:prstGeom prst="rect">
            <a:avLst/>
          </a:prstGeom>
          <a:noFill/>
        </p:spPr>
        <p:txBody>
          <a:bodyPr wrap="square" rtlCol="0">
            <a:spAutoFit/>
          </a:bodyPr>
          <a:lstStyle/>
          <a:p>
            <a:r>
              <a:rPr sz="1600" dirty="0">
                <a:latin typeface="Huawei Sans" panose="020C0503030203020204" pitchFamily="34" charset="0"/>
              </a:rPr>
              <a:t>SNMP </a:t>
            </a:r>
            <a:r>
              <a:rPr sz="1600" dirty="0" smtClean="0">
                <a:latin typeface="Huawei Sans" panose="020C0503030203020204" pitchFamily="34" charset="0"/>
              </a:rPr>
              <a:t>message</a:t>
            </a:r>
            <a:r>
              <a:rPr lang="en-US" sz="1600" dirty="0" smtClean="0">
                <a:latin typeface="Huawei Sans" panose="020C0503030203020204" pitchFamily="34" charset="0"/>
              </a:rPr>
              <a:t> </a:t>
            </a:r>
            <a:r>
              <a:rPr sz="1600" dirty="0" smtClean="0">
                <a:latin typeface="Huawei Sans" panose="020C0503030203020204" pitchFamily="34" charset="0"/>
              </a:rPr>
              <a:t>exchange</a:t>
            </a:r>
            <a:endParaRPr lang="zh-CN" altLang="en-US" sz="1600" dirty="0">
              <a:latin typeface="Huawei Sans" panose="020C0503030203020204" pitchFamily="34" charset="0"/>
            </a:endParaRPr>
          </a:p>
        </p:txBody>
      </p:sp>
      <p:pic>
        <p:nvPicPr>
          <p:cNvPr id="37" name="图片 3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216105" y="5492013"/>
            <a:ext cx="540000" cy="442800"/>
          </a:xfrm>
          <a:prstGeom prst="rect">
            <a:avLst/>
          </a:prstGeom>
        </p:spPr>
      </p:pic>
      <p:pic>
        <p:nvPicPr>
          <p:cNvPr id="38" name="图片 37" descr="通用交换机.png"/>
          <p:cNvPicPr>
            <a:picLocks noChangeAspect="1"/>
          </p:cNvPicPr>
          <p:nvPr/>
        </p:nvPicPr>
        <p:blipFill>
          <a:blip r:embed="rId4" cstate="print"/>
          <a:stretch>
            <a:fillRect/>
          </a:stretch>
        </p:blipFill>
        <p:spPr>
          <a:xfrm>
            <a:off x="2029572" y="5492013"/>
            <a:ext cx="540000" cy="441818"/>
          </a:xfrm>
          <a:prstGeom prst="rect">
            <a:avLst/>
          </a:prstGeom>
        </p:spPr>
      </p:pic>
      <p:pic>
        <p:nvPicPr>
          <p:cNvPr id="39" name="图片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43039" y="5491835"/>
            <a:ext cx="540000" cy="442174"/>
          </a:xfrm>
          <a:prstGeom prst="rect">
            <a:avLst/>
          </a:prstGeom>
        </p:spPr>
      </p:pic>
      <p:pic>
        <p:nvPicPr>
          <p:cNvPr id="40" name="图片 39"/>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3656506" y="5491522"/>
            <a:ext cx="540000" cy="442800"/>
          </a:xfrm>
          <a:prstGeom prst="rect">
            <a:avLst/>
          </a:prstGeom>
        </p:spPr>
      </p:pic>
      <p:pic>
        <p:nvPicPr>
          <p:cNvPr id="41" name="图片 40" descr="AC-蓝.png"/>
          <p:cNvPicPr>
            <a:picLocks noChangeAspect="1"/>
          </p:cNvPicPr>
          <p:nvPr/>
        </p:nvPicPr>
        <p:blipFill>
          <a:blip r:embed="rId7" cstate="print"/>
          <a:stretch>
            <a:fillRect/>
          </a:stretch>
        </p:blipFill>
        <p:spPr>
          <a:xfrm>
            <a:off x="4469973" y="5492013"/>
            <a:ext cx="540000" cy="441818"/>
          </a:xfrm>
          <a:prstGeom prst="rect">
            <a:avLst/>
          </a:prstGeom>
        </p:spPr>
      </p:pic>
    </p:spTree>
    <p:extLst>
      <p:ext uri="{BB962C8B-B14F-4D97-AF65-F5344CB8AC3E}">
        <p14:creationId xmlns:p14="http://schemas.microsoft.com/office/powerpoint/2010/main" val="22528734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a:stCxn id="3" idx="3"/>
            <a:endCxn id="4" idx="1"/>
          </p:cNvCxnSpPr>
          <p:nvPr/>
        </p:nvCxnSpPr>
        <p:spPr>
          <a:xfrm>
            <a:off x="2129459" y="1685569"/>
            <a:ext cx="6896553" cy="0"/>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wrap="square"/>
          <a:lstStyle/>
          <a:p>
            <a:r>
              <a:rPr>
                <a:latin typeface="Huawei Sans" panose="020C0503030203020204" pitchFamily="34" charset="0"/>
              </a:rPr>
              <a:t>SNMPv1</a:t>
            </a:r>
            <a:endParaRPr lang="zh-CN" altLang="en-US">
              <a:latin typeface="Huawei Sans" panose="020C0503030203020204" pitchFamily="34" charset="0"/>
            </a:endParaRPr>
          </a:p>
        </p:txBody>
      </p:sp>
      <p:pic>
        <p:nvPicPr>
          <p:cNvPr id="3" name="图片 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589459" y="1464169"/>
            <a:ext cx="540000" cy="442800"/>
          </a:xfrm>
          <a:prstGeom prst="rect">
            <a:avLst/>
          </a:prstGeom>
        </p:spPr>
      </p:pic>
      <p:pic>
        <p:nvPicPr>
          <p:cNvPr id="4" name="图片 3"/>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9026012" y="1464169"/>
            <a:ext cx="540000" cy="442800"/>
          </a:xfrm>
          <a:prstGeom prst="rect">
            <a:avLst/>
          </a:prstGeom>
        </p:spPr>
      </p:pic>
      <p:sp>
        <p:nvSpPr>
          <p:cNvPr id="44" name="文本框 43"/>
          <p:cNvSpPr txBox="1"/>
          <p:nvPr/>
        </p:nvSpPr>
        <p:spPr>
          <a:xfrm>
            <a:off x="890229" y="1500903"/>
            <a:ext cx="699230" cy="369332"/>
          </a:xfrm>
          <a:prstGeom prst="rect">
            <a:avLst/>
          </a:prstGeom>
          <a:noFill/>
        </p:spPr>
        <p:txBody>
          <a:bodyPr wrap="square" rtlCol="0">
            <a:spAutoFit/>
          </a:bodyPr>
          <a:lstStyle/>
          <a:p>
            <a:r>
              <a:rPr>
                <a:latin typeface="Huawei Sans" panose="020C0503030203020204" pitchFamily="34" charset="0"/>
              </a:rPr>
              <a:t>NMS</a:t>
            </a:r>
            <a:endParaRPr lang="zh-CN" altLang="en-US" dirty="0">
              <a:latin typeface="Huawei Sans" panose="020C0503030203020204" pitchFamily="34" charset="0"/>
            </a:endParaRPr>
          </a:p>
        </p:txBody>
      </p:sp>
      <p:sp>
        <p:nvSpPr>
          <p:cNvPr id="45" name="文本框 44"/>
          <p:cNvSpPr txBox="1"/>
          <p:nvPr/>
        </p:nvSpPr>
        <p:spPr>
          <a:xfrm>
            <a:off x="9566012" y="1501311"/>
            <a:ext cx="1906291" cy="369332"/>
          </a:xfrm>
          <a:prstGeom prst="rect">
            <a:avLst/>
          </a:prstGeom>
          <a:noFill/>
        </p:spPr>
        <p:txBody>
          <a:bodyPr wrap="square" rtlCol="0">
            <a:spAutoFit/>
          </a:bodyPr>
          <a:lstStyle/>
          <a:p>
            <a:r>
              <a:rPr>
                <a:latin typeface="Huawei Sans" panose="020C0503030203020204" pitchFamily="34" charset="0"/>
              </a:rPr>
              <a:t>Managed device</a:t>
            </a:r>
            <a:endParaRPr lang="zh-CN" altLang="en-US">
              <a:latin typeface="Huawei Sans" panose="020C0503030203020204" pitchFamily="34" charset="0"/>
            </a:endParaRPr>
          </a:p>
        </p:txBody>
      </p:sp>
      <p:cxnSp>
        <p:nvCxnSpPr>
          <p:cNvPr id="8" name="直接连接符 7"/>
          <p:cNvCxnSpPr>
            <a:stCxn id="46" idx="3"/>
          </p:cNvCxnSpPr>
          <p:nvPr/>
        </p:nvCxnSpPr>
        <p:spPr>
          <a:xfrm>
            <a:off x="5017532" y="2243059"/>
            <a:ext cx="4278478" cy="0"/>
          </a:xfrm>
          <a:prstGeom prst="line">
            <a:avLst/>
          </a:prstGeom>
          <a:ln w="254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543765" y="2027059"/>
            <a:ext cx="900000" cy="432000"/>
          </a:xfrm>
          <a:prstGeom prst="rect">
            <a:avLst/>
          </a:prstGeom>
          <a:solidFill>
            <a:srgbClr val="00B0F0">
              <a:alpha val="5000"/>
            </a:srgbClr>
          </a:solidFill>
          <a:ln w="9525">
            <a:solidFill>
              <a:srgbClr val="99DFF9"/>
            </a:solidFill>
          </a:ln>
        </p:spPr>
        <p:txBody>
          <a:bodyPr wrap="square" lIns="0" tIns="0" rIns="0" bIns="0" rtlCol="0" anchor="ctr" anchorCtr="0">
            <a:noAutofit/>
          </a:bodyPr>
          <a:lstStyle/>
          <a:p>
            <a:pPr algn="ctr"/>
            <a:r>
              <a:rPr sz="1400">
                <a:solidFill>
                  <a:srgbClr val="EC7061"/>
                </a:solidFill>
                <a:latin typeface="Huawei Sans" panose="020C0503030203020204" pitchFamily="34" charset="0"/>
              </a:rPr>
              <a:t>Get</a:t>
            </a:r>
            <a:endParaRPr lang="zh-CN" altLang="en-US" sz="1400" dirty="0">
              <a:solidFill>
                <a:srgbClr val="EC7061"/>
              </a:solidFill>
              <a:latin typeface="Huawei Sans" panose="020C0503030203020204" pitchFamily="34" charset="0"/>
              <a:ea typeface="方正兰亭黑简体" panose="02000000000000000000" pitchFamily="2" charset="-122"/>
            </a:endParaRPr>
          </a:p>
        </p:txBody>
      </p:sp>
      <p:sp>
        <p:nvSpPr>
          <p:cNvPr id="46" name="文本框 45"/>
          <p:cNvSpPr txBox="1"/>
          <p:nvPr/>
        </p:nvSpPr>
        <p:spPr>
          <a:xfrm>
            <a:off x="3449637" y="2027059"/>
            <a:ext cx="1567895" cy="432000"/>
          </a:xfrm>
          <a:prstGeom prst="rect">
            <a:avLst/>
          </a:prstGeom>
          <a:solidFill>
            <a:srgbClr val="00B0F0">
              <a:alpha val="5000"/>
            </a:srgbClr>
          </a:solidFill>
          <a:ln w="9525">
            <a:solidFill>
              <a:srgbClr val="99DFF9"/>
            </a:solidFill>
          </a:ln>
        </p:spPr>
        <p:txBody>
          <a:bodyPr wrap="square" lIns="0" tIns="0" rIns="0" bIns="0" rtlCol="0" anchor="ctr" anchorCtr="0">
            <a:noAutofit/>
          </a:bodyPr>
          <a:lstStyle/>
          <a:p>
            <a:pPr algn="ctr"/>
            <a:r>
              <a:rPr sz="1200" dirty="0">
                <a:latin typeface="Huawei Sans" panose="020C0503030203020204" pitchFamily="34" charset="0"/>
              </a:rPr>
              <a:t>What's the IP address </a:t>
            </a:r>
            <a:endParaRPr lang="en-US" altLang="zh-CN" sz="1200" dirty="0">
              <a:latin typeface="Huawei Sans" panose="020C0503030203020204" pitchFamily="34" charset="0"/>
              <a:ea typeface="方正兰亭黑简体" panose="02000000000000000000" pitchFamily="2" charset="-122"/>
            </a:endParaRPr>
          </a:p>
          <a:p>
            <a:pPr algn="ctr"/>
            <a:r>
              <a:rPr sz="1200" dirty="0">
                <a:latin typeface="Huawei Sans" panose="020C0503030203020204" pitchFamily="34" charset="0"/>
              </a:rPr>
              <a:t>of GE 0/0/1</a:t>
            </a:r>
            <a:endParaRPr lang="zh-CN" altLang="en-US" sz="1200" dirty="0">
              <a:latin typeface="Huawei Sans" panose="020C0503030203020204" pitchFamily="34" charset="0"/>
              <a:ea typeface="方正兰亭黑简体" panose="02000000000000000000" pitchFamily="2" charset="-122"/>
            </a:endParaRPr>
          </a:p>
        </p:txBody>
      </p:sp>
      <p:cxnSp>
        <p:nvCxnSpPr>
          <p:cNvPr id="17" name="直接连接符 16"/>
          <p:cNvCxnSpPr/>
          <p:nvPr/>
        </p:nvCxnSpPr>
        <p:spPr>
          <a:xfrm>
            <a:off x="5015610" y="3348673"/>
            <a:ext cx="4280400" cy="0"/>
          </a:xfrm>
          <a:prstGeom prst="line">
            <a:avLst/>
          </a:prstGeom>
          <a:ln w="254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2543765" y="3121213"/>
            <a:ext cx="900000" cy="432000"/>
          </a:xfrm>
          <a:prstGeom prst="rect">
            <a:avLst/>
          </a:prstGeom>
          <a:solidFill>
            <a:srgbClr val="00B0F0">
              <a:alpha val="5000"/>
            </a:srgbClr>
          </a:solidFill>
          <a:ln w="9525">
            <a:solidFill>
              <a:srgbClr val="99DFF9"/>
            </a:solidFill>
          </a:ln>
        </p:spPr>
        <p:txBody>
          <a:bodyPr wrap="square" lIns="0" tIns="0" rIns="0" bIns="0" rtlCol="0" anchor="ctr" anchorCtr="0">
            <a:noAutofit/>
          </a:bodyPr>
          <a:lstStyle/>
          <a:p>
            <a:pPr algn="ctr"/>
            <a:r>
              <a:rPr sz="1400">
                <a:solidFill>
                  <a:srgbClr val="EC7061"/>
                </a:solidFill>
                <a:latin typeface="Huawei Sans" panose="020C0503030203020204" pitchFamily="34" charset="0"/>
              </a:rPr>
              <a:t>GetNext</a:t>
            </a:r>
            <a:endParaRPr lang="zh-CN" altLang="en-US" sz="1400">
              <a:solidFill>
                <a:srgbClr val="EC7061"/>
              </a:solidFill>
              <a:latin typeface="Huawei Sans" panose="020C0503030203020204" pitchFamily="34" charset="0"/>
              <a:ea typeface="方正兰亭黑简体" panose="02000000000000000000" pitchFamily="2" charset="-122"/>
            </a:endParaRPr>
          </a:p>
        </p:txBody>
      </p:sp>
      <p:sp>
        <p:nvSpPr>
          <p:cNvPr id="55" name="文本框 54"/>
          <p:cNvSpPr txBox="1"/>
          <p:nvPr/>
        </p:nvSpPr>
        <p:spPr>
          <a:xfrm>
            <a:off x="3449637" y="3121213"/>
            <a:ext cx="1567895" cy="432000"/>
          </a:xfrm>
          <a:prstGeom prst="rect">
            <a:avLst/>
          </a:prstGeom>
          <a:solidFill>
            <a:srgbClr val="00B0F0">
              <a:alpha val="5000"/>
            </a:srgbClr>
          </a:solidFill>
          <a:ln w="9525">
            <a:solidFill>
              <a:srgbClr val="99DFF9"/>
            </a:solidFill>
          </a:ln>
        </p:spPr>
        <p:txBody>
          <a:bodyPr wrap="square" lIns="0" tIns="0" rIns="0" bIns="0" rtlCol="0" anchor="ctr" anchorCtr="0">
            <a:noAutofit/>
          </a:bodyPr>
          <a:lstStyle/>
          <a:p>
            <a:pPr algn="ctr"/>
            <a:r>
              <a:rPr sz="1200" dirty="0">
                <a:latin typeface="Huawei Sans" panose="020C0503030203020204" pitchFamily="34" charset="0"/>
              </a:rPr>
              <a:t>What's the IP address </a:t>
            </a:r>
            <a:endParaRPr lang="en-US" altLang="zh-CN" sz="1200" dirty="0">
              <a:latin typeface="Huawei Sans" panose="020C0503030203020204" pitchFamily="34" charset="0"/>
              <a:ea typeface="方正兰亭黑简体" panose="02000000000000000000" pitchFamily="2" charset="-122"/>
            </a:endParaRPr>
          </a:p>
          <a:p>
            <a:pPr algn="ctr"/>
            <a:r>
              <a:rPr sz="1200" dirty="0">
                <a:latin typeface="Huawei Sans" panose="020C0503030203020204" pitchFamily="34" charset="0"/>
              </a:rPr>
              <a:t>of GE 0/0/2</a:t>
            </a:r>
            <a:endParaRPr lang="zh-CN" altLang="en-US" sz="1200" dirty="0">
              <a:latin typeface="Huawei Sans" panose="020C0503030203020204" pitchFamily="34" charset="0"/>
              <a:ea typeface="方正兰亭黑简体" panose="02000000000000000000" pitchFamily="2" charset="-122"/>
            </a:endParaRPr>
          </a:p>
        </p:txBody>
      </p:sp>
      <p:cxnSp>
        <p:nvCxnSpPr>
          <p:cNvPr id="26" name="直接连接符 25"/>
          <p:cNvCxnSpPr/>
          <p:nvPr/>
        </p:nvCxnSpPr>
        <p:spPr>
          <a:xfrm>
            <a:off x="5015610" y="4431367"/>
            <a:ext cx="4280400" cy="0"/>
          </a:xfrm>
          <a:prstGeom prst="line">
            <a:avLst/>
          </a:prstGeom>
          <a:ln w="254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2543765" y="4143871"/>
            <a:ext cx="900000" cy="574992"/>
          </a:xfrm>
          <a:prstGeom prst="rect">
            <a:avLst/>
          </a:prstGeom>
          <a:solidFill>
            <a:srgbClr val="00B0F0">
              <a:alpha val="5000"/>
            </a:srgbClr>
          </a:solidFill>
          <a:ln w="9525">
            <a:solidFill>
              <a:srgbClr val="99DFF9"/>
            </a:solidFill>
          </a:ln>
        </p:spPr>
        <p:txBody>
          <a:bodyPr wrap="square" lIns="0" tIns="0" rIns="0" bIns="0" rtlCol="0" anchor="ctr" anchorCtr="0">
            <a:noAutofit/>
          </a:bodyPr>
          <a:lstStyle/>
          <a:p>
            <a:pPr algn="ctr"/>
            <a:r>
              <a:rPr sz="1400">
                <a:solidFill>
                  <a:srgbClr val="EC7061"/>
                </a:solidFill>
                <a:latin typeface="Huawei Sans" panose="020C0503030203020204" pitchFamily="34" charset="0"/>
              </a:rPr>
              <a:t>Set</a:t>
            </a:r>
            <a:endParaRPr lang="zh-CN" altLang="en-US" sz="1400">
              <a:solidFill>
                <a:srgbClr val="EC7061"/>
              </a:solidFill>
              <a:latin typeface="Huawei Sans" panose="020C0503030203020204" pitchFamily="34" charset="0"/>
              <a:ea typeface="方正兰亭黑简体" panose="02000000000000000000" pitchFamily="2" charset="-122"/>
            </a:endParaRPr>
          </a:p>
        </p:txBody>
      </p:sp>
      <p:sp>
        <p:nvSpPr>
          <p:cNvPr id="62" name="文本框 61"/>
          <p:cNvSpPr txBox="1"/>
          <p:nvPr/>
        </p:nvSpPr>
        <p:spPr>
          <a:xfrm>
            <a:off x="3449637" y="4143871"/>
            <a:ext cx="1567895" cy="574992"/>
          </a:xfrm>
          <a:prstGeom prst="rect">
            <a:avLst/>
          </a:prstGeom>
          <a:solidFill>
            <a:srgbClr val="00B0F0">
              <a:alpha val="5000"/>
            </a:srgbClr>
          </a:solidFill>
          <a:ln w="9525">
            <a:solidFill>
              <a:srgbClr val="99DFF9"/>
            </a:solidFill>
          </a:ln>
        </p:spPr>
        <p:txBody>
          <a:bodyPr wrap="square" lIns="0" tIns="0" rIns="0" bIns="0" rtlCol="0" anchor="ctr" anchorCtr="0">
            <a:noAutofit/>
          </a:bodyPr>
          <a:lstStyle/>
          <a:p>
            <a:pPr algn="ctr"/>
            <a:r>
              <a:rPr sz="1200">
                <a:latin typeface="Huawei Sans" panose="020C0503030203020204" pitchFamily="34" charset="0"/>
              </a:rPr>
              <a:t>Set the IP address of </a:t>
            </a:r>
          </a:p>
          <a:p>
            <a:pPr algn="ctr"/>
            <a:r>
              <a:rPr sz="1200">
                <a:latin typeface="Huawei Sans" panose="020C0503030203020204" pitchFamily="34" charset="0"/>
              </a:rPr>
              <a:t>GE 0/0/3 to 10.0.3.1/24.</a:t>
            </a:r>
            <a:endParaRPr lang="zh-CN" altLang="en-US" sz="1200">
              <a:latin typeface="Huawei Sans" panose="020C0503030203020204" pitchFamily="34" charset="0"/>
              <a:ea typeface="方正兰亭黑简体" panose="02000000000000000000" pitchFamily="2" charset="-122"/>
            </a:endParaRPr>
          </a:p>
        </p:txBody>
      </p:sp>
      <p:cxnSp>
        <p:nvCxnSpPr>
          <p:cNvPr id="9" name="直接连接符 8"/>
          <p:cNvCxnSpPr/>
          <p:nvPr/>
        </p:nvCxnSpPr>
        <p:spPr>
          <a:xfrm flipH="1">
            <a:off x="1858105" y="2790136"/>
            <a:ext cx="4212000" cy="0"/>
          </a:xfrm>
          <a:prstGeom prst="line">
            <a:avLst/>
          </a:prstGeom>
          <a:ln w="254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6072221" y="2574136"/>
            <a:ext cx="900000" cy="432000"/>
          </a:xfrm>
          <a:prstGeom prst="rect">
            <a:avLst/>
          </a:prstGeom>
          <a:solidFill>
            <a:srgbClr val="00B0F0">
              <a:alpha val="5000"/>
            </a:srgbClr>
          </a:solidFill>
          <a:ln w="9525">
            <a:solidFill>
              <a:srgbClr val="99DFF9"/>
            </a:solidFill>
          </a:ln>
        </p:spPr>
        <p:txBody>
          <a:bodyPr wrap="square" lIns="0" tIns="0" rIns="0" bIns="0" rtlCol="0" anchor="ctr" anchorCtr="0">
            <a:noAutofit/>
          </a:bodyPr>
          <a:lstStyle/>
          <a:p>
            <a:pPr algn="ctr"/>
            <a:r>
              <a:rPr sz="1400">
                <a:solidFill>
                  <a:srgbClr val="EC7061"/>
                </a:solidFill>
                <a:latin typeface="Huawei Sans" panose="020C0503030203020204" pitchFamily="34" charset="0"/>
              </a:rPr>
              <a:t>Response</a:t>
            </a:r>
            <a:endParaRPr lang="zh-CN" altLang="en-US" sz="1400">
              <a:solidFill>
                <a:srgbClr val="EC7061"/>
              </a:solidFill>
              <a:latin typeface="Huawei Sans" panose="020C0503030203020204" pitchFamily="34" charset="0"/>
              <a:ea typeface="方正兰亭黑简体" panose="02000000000000000000" pitchFamily="2" charset="-122"/>
            </a:endParaRPr>
          </a:p>
        </p:txBody>
      </p:sp>
      <p:sp>
        <p:nvSpPr>
          <p:cNvPr id="65" name="文本框 64"/>
          <p:cNvSpPr txBox="1"/>
          <p:nvPr/>
        </p:nvSpPr>
        <p:spPr>
          <a:xfrm>
            <a:off x="6973104" y="2574136"/>
            <a:ext cx="1567895" cy="432000"/>
          </a:xfrm>
          <a:prstGeom prst="rect">
            <a:avLst/>
          </a:prstGeom>
          <a:solidFill>
            <a:srgbClr val="00B0F0">
              <a:alpha val="5000"/>
            </a:srgbClr>
          </a:solidFill>
          <a:ln w="9525">
            <a:solidFill>
              <a:srgbClr val="99DFF9"/>
            </a:solidFill>
          </a:ln>
        </p:spPr>
        <p:txBody>
          <a:bodyPr wrap="square" lIns="0" tIns="0" rIns="0" bIns="0" rtlCol="0" anchor="ctr" anchorCtr="0">
            <a:noAutofit/>
          </a:bodyPr>
          <a:lstStyle/>
          <a:p>
            <a:pPr algn="ctr"/>
            <a:r>
              <a:rPr sz="1400">
                <a:latin typeface="Huawei Sans" panose="020C0503030203020204" pitchFamily="34" charset="0"/>
              </a:rPr>
              <a:t>10.0.1.1/24</a:t>
            </a:r>
            <a:endParaRPr lang="zh-CN" altLang="en-US" sz="1400">
              <a:latin typeface="Huawei Sans" panose="020C0503030203020204" pitchFamily="34" charset="0"/>
              <a:ea typeface="方正兰亭黑简体" panose="02000000000000000000" pitchFamily="2" charset="-122"/>
            </a:endParaRPr>
          </a:p>
        </p:txBody>
      </p:sp>
      <p:cxnSp>
        <p:nvCxnSpPr>
          <p:cNvPr id="23" name="直接连接符 22"/>
          <p:cNvCxnSpPr/>
          <p:nvPr/>
        </p:nvCxnSpPr>
        <p:spPr>
          <a:xfrm flipH="1">
            <a:off x="1858105" y="3884290"/>
            <a:ext cx="4212000" cy="0"/>
          </a:xfrm>
          <a:prstGeom prst="line">
            <a:avLst/>
          </a:prstGeom>
          <a:ln w="254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6072220" y="3668290"/>
            <a:ext cx="900000" cy="432000"/>
          </a:xfrm>
          <a:prstGeom prst="rect">
            <a:avLst/>
          </a:prstGeom>
          <a:solidFill>
            <a:srgbClr val="00B0F0">
              <a:alpha val="5000"/>
            </a:srgbClr>
          </a:solidFill>
          <a:ln w="9525">
            <a:solidFill>
              <a:srgbClr val="99DFF9"/>
            </a:solidFill>
          </a:ln>
        </p:spPr>
        <p:txBody>
          <a:bodyPr wrap="square" lIns="0" tIns="0" rIns="0" bIns="0" rtlCol="0" anchor="ctr" anchorCtr="0">
            <a:noAutofit/>
          </a:bodyPr>
          <a:lstStyle/>
          <a:p>
            <a:pPr algn="ctr"/>
            <a:r>
              <a:rPr sz="1400">
                <a:solidFill>
                  <a:srgbClr val="EC7061"/>
                </a:solidFill>
                <a:latin typeface="Huawei Sans" panose="020C0503030203020204" pitchFamily="34" charset="0"/>
              </a:rPr>
              <a:t>Response</a:t>
            </a:r>
            <a:endParaRPr lang="zh-CN" altLang="en-US" sz="1400">
              <a:solidFill>
                <a:srgbClr val="EC7061"/>
              </a:solidFill>
              <a:latin typeface="Huawei Sans" panose="020C0503030203020204" pitchFamily="34" charset="0"/>
              <a:ea typeface="方正兰亭黑简体" panose="02000000000000000000" pitchFamily="2" charset="-122"/>
            </a:endParaRPr>
          </a:p>
        </p:txBody>
      </p:sp>
      <p:sp>
        <p:nvSpPr>
          <p:cNvPr id="68" name="文本框 67"/>
          <p:cNvSpPr txBox="1"/>
          <p:nvPr/>
        </p:nvSpPr>
        <p:spPr>
          <a:xfrm>
            <a:off x="6973103" y="3668290"/>
            <a:ext cx="1567895" cy="432000"/>
          </a:xfrm>
          <a:prstGeom prst="rect">
            <a:avLst/>
          </a:prstGeom>
          <a:solidFill>
            <a:srgbClr val="00B0F0">
              <a:alpha val="5000"/>
            </a:srgbClr>
          </a:solidFill>
          <a:ln w="9525">
            <a:solidFill>
              <a:srgbClr val="99DFF9"/>
            </a:solidFill>
          </a:ln>
        </p:spPr>
        <p:txBody>
          <a:bodyPr wrap="square" lIns="0" tIns="0" rIns="0" bIns="0" rtlCol="0" anchor="ctr" anchorCtr="0">
            <a:noAutofit/>
          </a:bodyPr>
          <a:lstStyle/>
          <a:p>
            <a:pPr algn="ctr"/>
            <a:r>
              <a:rPr sz="1400">
                <a:latin typeface="Huawei Sans" panose="020C0503030203020204" pitchFamily="34" charset="0"/>
              </a:rPr>
              <a:t>10.0.2.1/24</a:t>
            </a:r>
            <a:endParaRPr lang="zh-CN" altLang="en-US" sz="1400">
              <a:latin typeface="Huawei Sans" panose="020C0503030203020204" pitchFamily="34" charset="0"/>
              <a:ea typeface="方正兰亭黑简体" panose="02000000000000000000" pitchFamily="2" charset="-122"/>
            </a:endParaRPr>
          </a:p>
        </p:txBody>
      </p:sp>
      <p:cxnSp>
        <p:nvCxnSpPr>
          <p:cNvPr id="29" name="直接连接符 28"/>
          <p:cNvCxnSpPr/>
          <p:nvPr/>
        </p:nvCxnSpPr>
        <p:spPr>
          <a:xfrm flipH="1">
            <a:off x="1858105" y="4978446"/>
            <a:ext cx="4212000" cy="0"/>
          </a:xfrm>
          <a:prstGeom prst="line">
            <a:avLst/>
          </a:prstGeom>
          <a:ln w="254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6072219" y="4762446"/>
            <a:ext cx="900000" cy="432000"/>
          </a:xfrm>
          <a:prstGeom prst="rect">
            <a:avLst/>
          </a:prstGeom>
          <a:solidFill>
            <a:srgbClr val="00B0F0">
              <a:alpha val="5000"/>
            </a:srgbClr>
          </a:solidFill>
          <a:ln w="9525">
            <a:solidFill>
              <a:srgbClr val="99DFF9"/>
            </a:solidFill>
          </a:ln>
        </p:spPr>
        <p:txBody>
          <a:bodyPr wrap="square" lIns="0" tIns="0" rIns="0" bIns="0" rtlCol="0" anchor="ctr" anchorCtr="0">
            <a:noAutofit/>
          </a:bodyPr>
          <a:lstStyle/>
          <a:p>
            <a:pPr algn="ctr"/>
            <a:r>
              <a:rPr sz="1400">
                <a:solidFill>
                  <a:srgbClr val="EC7061"/>
                </a:solidFill>
                <a:latin typeface="Huawei Sans" panose="020C0503030203020204" pitchFamily="34" charset="0"/>
              </a:rPr>
              <a:t>Response</a:t>
            </a:r>
            <a:endParaRPr lang="zh-CN" altLang="en-US" sz="1400">
              <a:solidFill>
                <a:srgbClr val="EC7061"/>
              </a:solidFill>
              <a:latin typeface="Huawei Sans" panose="020C0503030203020204" pitchFamily="34" charset="0"/>
              <a:ea typeface="方正兰亭黑简体" panose="02000000000000000000" pitchFamily="2" charset="-122"/>
            </a:endParaRPr>
          </a:p>
        </p:txBody>
      </p:sp>
      <p:sp>
        <p:nvSpPr>
          <p:cNvPr id="71" name="文本框 70"/>
          <p:cNvSpPr txBox="1"/>
          <p:nvPr/>
        </p:nvSpPr>
        <p:spPr>
          <a:xfrm>
            <a:off x="6973102" y="4762446"/>
            <a:ext cx="1567895" cy="432000"/>
          </a:xfrm>
          <a:prstGeom prst="rect">
            <a:avLst/>
          </a:prstGeom>
          <a:solidFill>
            <a:srgbClr val="00B0F0">
              <a:alpha val="5000"/>
            </a:srgbClr>
          </a:solidFill>
          <a:ln w="9525">
            <a:solidFill>
              <a:srgbClr val="99DFF9"/>
            </a:solidFill>
          </a:ln>
        </p:spPr>
        <p:txBody>
          <a:bodyPr wrap="square" lIns="0" tIns="0" rIns="0" bIns="0" rtlCol="0" anchor="ctr" anchorCtr="0">
            <a:noAutofit/>
          </a:bodyPr>
          <a:lstStyle/>
          <a:p>
            <a:pPr algn="ctr"/>
            <a:r>
              <a:rPr sz="1400" dirty="0">
                <a:latin typeface="Huawei Sans" panose="020C0503030203020204" pitchFamily="34" charset="0"/>
              </a:rPr>
              <a:t>Setting succeeded.</a:t>
            </a:r>
            <a:endParaRPr lang="zh-CN" altLang="en-US" sz="1400" dirty="0">
              <a:latin typeface="Huawei Sans" panose="020C0503030203020204" pitchFamily="34" charset="0"/>
              <a:ea typeface="方正兰亭黑简体" panose="02000000000000000000" pitchFamily="2" charset="-122"/>
            </a:endParaRPr>
          </a:p>
        </p:txBody>
      </p:sp>
      <p:cxnSp>
        <p:nvCxnSpPr>
          <p:cNvPr id="32" name="直接连接符 31"/>
          <p:cNvCxnSpPr/>
          <p:nvPr/>
        </p:nvCxnSpPr>
        <p:spPr>
          <a:xfrm flipH="1">
            <a:off x="1858105" y="5626444"/>
            <a:ext cx="4212000" cy="0"/>
          </a:xfrm>
          <a:prstGeom prst="line">
            <a:avLst/>
          </a:prstGeom>
          <a:ln w="254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6072218" y="5410444"/>
            <a:ext cx="900000" cy="432000"/>
          </a:xfrm>
          <a:prstGeom prst="rect">
            <a:avLst/>
          </a:prstGeom>
          <a:solidFill>
            <a:srgbClr val="00B0F0">
              <a:alpha val="5000"/>
            </a:srgbClr>
          </a:solidFill>
          <a:ln w="9525">
            <a:solidFill>
              <a:srgbClr val="99DFF9"/>
            </a:solidFill>
          </a:ln>
        </p:spPr>
        <p:txBody>
          <a:bodyPr wrap="square" lIns="0" tIns="0" rIns="0" bIns="0" rtlCol="0" anchor="ctr" anchorCtr="0">
            <a:noAutofit/>
          </a:bodyPr>
          <a:lstStyle/>
          <a:p>
            <a:pPr algn="ctr"/>
            <a:r>
              <a:rPr sz="1400">
                <a:solidFill>
                  <a:srgbClr val="EC7061"/>
                </a:solidFill>
                <a:latin typeface="Huawei Sans" panose="020C0503030203020204" pitchFamily="34" charset="0"/>
              </a:rPr>
              <a:t>Trap</a:t>
            </a:r>
            <a:endParaRPr lang="zh-CN" altLang="en-US" sz="1400">
              <a:solidFill>
                <a:srgbClr val="EC7061"/>
              </a:solidFill>
              <a:latin typeface="Huawei Sans" panose="020C0503030203020204" pitchFamily="34" charset="0"/>
              <a:ea typeface="方正兰亭黑简体" panose="02000000000000000000" pitchFamily="2" charset="-122"/>
            </a:endParaRPr>
          </a:p>
        </p:txBody>
      </p:sp>
      <p:sp>
        <p:nvSpPr>
          <p:cNvPr id="74" name="文本框 73"/>
          <p:cNvSpPr txBox="1"/>
          <p:nvPr/>
        </p:nvSpPr>
        <p:spPr>
          <a:xfrm>
            <a:off x="6973101" y="5410444"/>
            <a:ext cx="1567895" cy="432000"/>
          </a:xfrm>
          <a:prstGeom prst="rect">
            <a:avLst/>
          </a:prstGeom>
          <a:solidFill>
            <a:srgbClr val="00B0F0">
              <a:alpha val="5000"/>
            </a:srgbClr>
          </a:solidFill>
          <a:ln w="9525">
            <a:solidFill>
              <a:srgbClr val="99DFF9"/>
            </a:solidFill>
          </a:ln>
        </p:spPr>
        <p:txBody>
          <a:bodyPr wrap="square" lIns="0" tIns="0" rIns="0" bIns="0" rtlCol="0" anchor="ctr" anchorCtr="0">
            <a:noAutofit/>
          </a:bodyPr>
          <a:lstStyle/>
          <a:p>
            <a:pPr algn="ctr"/>
            <a:r>
              <a:rPr lang="en-US" sz="1400" dirty="0" smtClean="0">
                <a:latin typeface="Huawei Sans" panose="020C0503030203020204" pitchFamily="34" charset="0"/>
              </a:rPr>
              <a:t>The </a:t>
            </a:r>
            <a:r>
              <a:rPr sz="1400" dirty="0" smtClean="0">
                <a:latin typeface="Huawei Sans" panose="020C0503030203020204" pitchFamily="34" charset="0"/>
              </a:rPr>
              <a:t>CPU usage</a:t>
            </a:r>
            <a:r>
              <a:rPr lang="en-US" sz="1400" dirty="0" smtClean="0">
                <a:latin typeface="Huawei Sans" panose="020C0503030203020204" pitchFamily="34" charset="0"/>
              </a:rPr>
              <a:t> is too high</a:t>
            </a:r>
            <a:r>
              <a:rPr sz="1400" dirty="0" smtClean="0">
                <a:latin typeface="Huawei Sans" panose="020C0503030203020204" pitchFamily="34" charset="0"/>
              </a:rPr>
              <a:t>.</a:t>
            </a:r>
            <a:endParaRPr lang="zh-CN" altLang="en-US" sz="1400" dirty="0">
              <a:latin typeface="Huawei Sans" panose="020C0503030203020204" pitchFamily="34" charset="0"/>
              <a:ea typeface="方正兰亭黑简体" panose="02000000000000000000" pitchFamily="2" charset="-122"/>
            </a:endParaRPr>
          </a:p>
        </p:txBody>
      </p:sp>
      <p:cxnSp>
        <p:nvCxnSpPr>
          <p:cNvPr id="75" name="直接连接符 74"/>
          <p:cNvCxnSpPr/>
          <p:nvPr/>
        </p:nvCxnSpPr>
        <p:spPr>
          <a:xfrm>
            <a:off x="1856752" y="1906969"/>
            <a:ext cx="1353" cy="4480225"/>
          </a:xfrm>
          <a:prstGeom prst="line">
            <a:avLst/>
          </a:prstGeom>
          <a:ln w="19050">
            <a:solidFill>
              <a:srgbClr val="EC7061"/>
            </a:solidFill>
            <a:prstDash val="sysDot"/>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9296012" y="1906969"/>
            <a:ext cx="0" cy="4480225"/>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5049183" y="1291665"/>
            <a:ext cx="1440000" cy="707712"/>
            <a:chOff x="5691022" y="1149996"/>
            <a:chExt cx="1440000" cy="707712"/>
          </a:xfrm>
        </p:grpSpPr>
        <p:sp>
          <p:nvSpPr>
            <p:cNvPr id="30" name="Freeform 159"/>
            <p:cNvSpPr>
              <a:spLocks noChangeAspect="1"/>
            </p:cNvSpPr>
            <p:nvPr/>
          </p:nvSpPr>
          <p:spPr>
            <a:xfrm flipH="1">
              <a:off x="5691022" y="1149996"/>
              <a:ext cx="1440000" cy="7077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ndParaRPr>
            </a:p>
          </p:txBody>
        </p:sp>
        <p:sp>
          <p:nvSpPr>
            <p:cNvPr id="31" name="文本框 30"/>
            <p:cNvSpPr txBox="1"/>
            <p:nvPr/>
          </p:nvSpPr>
          <p:spPr>
            <a:xfrm>
              <a:off x="5795308" y="1396497"/>
              <a:ext cx="1231427" cy="338554"/>
            </a:xfrm>
            <a:prstGeom prst="rect">
              <a:avLst/>
            </a:prstGeom>
            <a:noFill/>
          </p:spPr>
          <p:txBody>
            <a:bodyPr wrap="square" rtlCol="0">
              <a:spAutoFit/>
            </a:bodyPr>
            <a:lstStyle/>
            <a:p>
              <a:r>
                <a:rPr sz="1600">
                  <a:latin typeface="Huawei Sans" panose="020C0503030203020204" pitchFamily="34" charset="0"/>
                </a:rPr>
                <a:t>IP Network</a:t>
              </a:r>
              <a:endParaRPr lang="zh-CN" altLang="en-US" sz="1600" dirty="0">
                <a:latin typeface="Huawei Sans" panose="020C0503030203020204" pitchFamily="34" charset="0"/>
              </a:endParaRPr>
            </a:p>
          </p:txBody>
        </p:sp>
      </p:grpSp>
      <p:cxnSp>
        <p:nvCxnSpPr>
          <p:cNvPr id="7" name="直接连接符 6"/>
          <p:cNvCxnSpPr>
            <a:endCxn id="54" idx="1"/>
          </p:cNvCxnSpPr>
          <p:nvPr/>
        </p:nvCxnSpPr>
        <p:spPr>
          <a:xfrm flipV="1">
            <a:off x="1850421" y="3337213"/>
            <a:ext cx="693344" cy="0"/>
          </a:xfrm>
          <a:prstGeom prst="line">
            <a:avLst/>
          </a:prstGeom>
          <a:ln w="25400">
            <a:solidFill>
              <a:srgbClr val="EC706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1858105" y="2243059"/>
            <a:ext cx="693344" cy="0"/>
          </a:xfrm>
          <a:prstGeom prst="line">
            <a:avLst/>
          </a:prstGeom>
          <a:ln w="25400">
            <a:solidFill>
              <a:srgbClr val="EC706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1858105" y="4441200"/>
            <a:ext cx="693344" cy="0"/>
          </a:xfrm>
          <a:prstGeom prst="line">
            <a:avLst/>
          </a:prstGeom>
          <a:ln w="25400">
            <a:solidFill>
              <a:srgbClr val="EC706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8552016" y="2790136"/>
            <a:ext cx="720000" cy="0"/>
          </a:xfrm>
          <a:prstGeom prst="line">
            <a:avLst/>
          </a:prstGeom>
          <a:ln w="254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8563033" y="5003062"/>
            <a:ext cx="720000" cy="0"/>
          </a:xfrm>
          <a:prstGeom prst="line">
            <a:avLst/>
          </a:prstGeom>
          <a:ln w="254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8576012" y="5629027"/>
            <a:ext cx="720000" cy="0"/>
          </a:xfrm>
          <a:prstGeom prst="line">
            <a:avLst/>
          </a:prstGeom>
          <a:ln w="254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7063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直接连接符 47"/>
          <p:cNvCxnSpPr/>
          <p:nvPr/>
        </p:nvCxnSpPr>
        <p:spPr>
          <a:xfrm>
            <a:off x="1910878" y="1596652"/>
            <a:ext cx="7416000" cy="0"/>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wrap="square"/>
          <a:lstStyle/>
          <a:p>
            <a:r>
              <a:rPr>
                <a:latin typeface="Huawei Sans" panose="020C0503030203020204" pitchFamily="34" charset="0"/>
              </a:rPr>
              <a:t>SNMPv2c</a:t>
            </a:r>
            <a:endParaRPr lang="zh-CN" altLang="en-US">
              <a:latin typeface="Huawei Sans" panose="020C0503030203020204" pitchFamily="34" charset="0"/>
            </a:endParaRPr>
          </a:p>
        </p:txBody>
      </p:sp>
      <p:pic>
        <p:nvPicPr>
          <p:cNvPr id="3" name="图片 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615835" y="1375252"/>
            <a:ext cx="540000" cy="442800"/>
          </a:xfrm>
          <a:prstGeom prst="rect">
            <a:avLst/>
          </a:prstGeom>
        </p:spPr>
      </p:pic>
      <p:pic>
        <p:nvPicPr>
          <p:cNvPr id="4" name="图片 3"/>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9052392" y="1375252"/>
            <a:ext cx="540000" cy="442800"/>
          </a:xfrm>
          <a:prstGeom prst="rect">
            <a:avLst/>
          </a:prstGeom>
        </p:spPr>
      </p:pic>
      <p:cxnSp>
        <p:nvCxnSpPr>
          <p:cNvPr id="6" name="直接连接符 5"/>
          <p:cNvCxnSpPr/>
          <p:nvPr/>
        </p:nvCxnSpPr>
        <p:spPr>
          <a:xfrm>
            <a:off x="1883128" y="1818052"/>
            <a:ext cx="1353" cy="4480225"/>
          </a:xfrm>
          <a:prstGeom prst="line">
            <a:avLst/>
          </a:prstGeom>
          <a:ln w="19050">
            <a:solidFill>
              <a:srgbClr val="EC7061"/>
            </a:solidFill>
            <a:prstDash val="sysDot"/>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9322392" y="1818052"/>
            <a:ext cx="0" cy="4480225"/>
          </a:xfrm>
          <a:prstGeom prst="line">
            <a:avLst/>
          </a:prstGeom>
          <a:ln w="19050">
            <a:solidFill>
              <a:srgbClr val="00B0F0"/>
            </a:solidFill>
            <a:prstDash val="sysDot"/>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916605" y="1411986"/>
            <a:ext cx="699230" cy="369332"/>
          </a:xfrm>
          <a:prstGeom prst="rect">
            <a:avLst/>
          </a:prstGeom>
          <a:noFill/>
        </p:spPr>
        <p:txBody>
          <a:bodyPr wrap="square" rtlCol="0">
            <a:spAutoFit/>
          </a:bodyPr>
          <a:lstStyle/>
          <a:p>
            <a:r>
              <a:rPr>
                <a:latin typeface="Huawei Sans" panose="020C0503030203020204" pitchFamily="34" charset="0"/>
              </a:rPr>
              <a:t>NMS</a:t>
            </a:r>
            <a:endParaRPr lang="zh-CN" altLang="en-US">
              <a:latin typeface="Huawei Sans" panose="020C0503030203020204" pitchFamily="34" charset="0"/>
            </a:endParaRPr>
          </a:p>
        </p:txBody>
      </p:sp>
      <p:sp>
        <p:nvSpPr>
          <p:cNvPr id="45" name="文本框 44"/>
          <p:cNvSpPr txBox="1"/>
          <p:nvPr/>
        </p:nvSpPr>
        <p:spPr>
          <a:xfrm>
            <a:off x="9592392" y="1412394"/>
            <a:ext cx="1906291" cy="369332"/>
          </a:xfrm>
          <a:prstGeom prst="rect">
            <a:avLst/>
          </a:prstGeom>
          <a:noFill/>
        </p:spPr>
        <p:txBody>
          <a:bodyPr wrap="square" rtlCol="0">
            <a:spAutoFit/>
          </a:bodyPr>
          <a:lstStyle/>
          <a:p>
            <a:r>
              <a:rPr>
                <a:latin typeface="Huawei Sans" panose="020C0503030203020204" pitchFamily="34" charset="0"/>
              </a:rPr>
              <a:t>Managed device</a:t>
            </a:r>
            <a:endParaRPr lang="zh-CN" altLang="en-US">
              <a:latin typeface="Huawei Sans" panose="020C0503030203020204" pitchFamily="34" charset="0"/>
            </a:endParaRPr>
          </a:p>
        </p:txBody>
      </p:sp>
      <p:cxnSp>
        <p:nvCxnSpPr>
          <p:cNvPr id="8" name="直接连接符 7"/>
          <p:cNvCxnSpPr/>
          <p:nvPr/>
        </p:nvCxnSpPr>
        <p:spPr>
          <a:xfrm>
            <a:off x="1910878" y="2154142"/>
            <a:ext cx="7416000" cy="0"/>
          </a:xfrm>
          <a:prstGeom prst="line">
            <a:avLst/>
          </a:prstGeom>
          <a:ln w="254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427222" y="1938142"/>
            <a:ext cx="900000" cy="432000"/>
          </a:xfrm>
          <a:prstGeom prst="rect">
            <a:avLst/>
          </a:prstGeom>
          <a:solidFill>
            <a:srgbClr val="F2FBFE"/>
          </a:solidFill>
          <a:ln w="9525">
            <a:solidFill>
              <a:srgbClr val="99DFF9"/>
            </a:solidFill>
          </a:ln>
        </p:spPr>
        <p:txBody>
          <a:bodyPr wrap="square" lIns="0" tIns="0" rIns="0" bIns="0" rtlCol="0" anchor="ctr" anchorCtr="0">
            <a:noAutofit/>
          </a:bodyPr>
          <a:lstStyle>
            <a:defPPr>
              <a:defRPr lang="en-US"/>
            </a:defPPr>
            <a:lvl1pPr algn="ctr">
              <a:defRPr sz="1400">
                <a:solidFill>
                  <a:schemeClr val="bg1">
                    <a:lumMod val="50000"/>
                  </a:schemeClr>
                </a:solidFill>
                <a:latin typeface="Arial" panose="020C0503030203020204" pitchFamily="34" charset="0"/>
                <a:ea typeface="方正兰亭黑简体" panose="02000000000000000000" pitchFamily="2" charset="-122"/>
              </a:defRPr>
            </a:lvl1pPr>
          </a:lstStyle>
          <a:p>
            <a:r>
              <a:rPr sz="1200">
                <a:latin typeface="Huawei Sans" panose="020C0503030203020204" pitchFamily="34" charset="0"/>
              </a:rPr>
              <a:t>Get</a:t>
            </a:r>
            <a:endParaRPr lang="zh-CN" altLang="en-US" sz="1200">
              <a:latin typeface="Huawei Sans" panose="020C0503030203020204" pitchFamily="34" charset="0"/>
            </a:endParaRPr>
          </a:p>
        </p:txBody>
      </p:sp>
      <p:cxnSp>
        <p:nvCxnSpPr>
          <p:cNvPr id="17" name="直接连接符 16"/>
          <p:cNvCxnSpPr/>
          <p:nvPr/>
        </p:nvCxnSpPr>
        <p:spPr>
          <a:xfrm>
            <a:off x="1910878" y="2908692"/>
            <a:ext cx="7416000" cy="0"/>
          </a:xfrm>
          <a:prstGeom prst="line">
            <a:avLst/>
          </a:prstGeom>
          <a:ln w="254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2427222" y="2681232"/>
            <a:ext cx="900000" cy="432000"/>
          </a:xfrm>
          <a:prstGeom prst="rect">
            <a:avLst/>
          </a:prstGeom>
          <a:solidFill>
            <a:srgbClr val="F2FBFE"/>
          </a:solidFill>
          <a:ln w="9525">
            <a:solidFill>
              <a:srgbClr val="99DFF9"/>
            </a:solidFill>
          </a:ln>
        </p:spPr>
        <p:txBody>
          <a:bodyPr wrap="square" lIns="0" tIns="0" rIns="0" bIns="0" rtlCol="0" anchor="ctr" anchorCtr="0">
            <a:noAutofit/>
          </a:bodyPr>
          <a:lstStyle/>
          <a:p>
            <a:pPr algn="ctr"/>
            <a:r>
              <a:rPr sz="1200">
                <a:solidFill>
                  <a:schemeClr val="bg1">
                    <a:lumMod val="50000"/>
                  </a:schemeClr>
                </a:solidFill>
                <a:latin typeface="Huawei Sans" panose="020C0503030203020204" pitchFamily="34" charset="0"/>
              </a:rPr>
              <a:t>GetNext</a:t>
            </a:r>
            <a:endParaRPr lang="zh-CN" altLang="en-US" sz="1200" dirty="0">
              <a:solidFill>
                <a:schemeClr val="bg1">
                  <a:lumMod val="50000"/>
                </a:schemeClr>
              </a:solidFill>
              <a:latin typeface="Huawei Sans" panose="020C0503030203020204" pitchFamily="34" charset="0"/>
              <a:ea typeface="方正兰亭黑简体" panose="02000000000000000000" pitchFamily="2" charset="-122"/>
            </a:endParaRPr>
          </a:p>
        </p:txBody>
      </p:sp>
      <p:cxnSp>
        <p:nvCxnSpPr>
          <p:cNvPr id="26" name="直接连接符 25"/>
          <p:cNvCxnSpPr/>
          <p:nvPr/>
        </p:nvCxnSpPr>
        <p:spPr>
          <a:xfrm>
            <a:off x="1910878" y="3640322"/>
            <a:ext cx="7416000" cy="0"/>
          </a:xfrm>
          <a:prstGeom prst="line">
            <a:avLst/>
          </a:prstGeom>
          <a:ln w="254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2427222" y="3424322"/>
            <a:ext cx="900000" cy="432000"/>
          </a:xfrm>
          <a:prstGeom prst="rect">
            <a:avLst/>
          </a:prstGeom>
          <a:solidFill>
            <a:srgbClr val="F2FBFE"/>
          </a:solidFill>
          <a:ln w="9525">
            <a:solidFill>
              <a:srgbClr val="99DFF9"/>
            </a:solidFill>
          </a:ln>
        </p:spPr>
        <p:txBody>
          <a:bodyPr wrap="square" lIns="0" tIns="0" rIns="0" bIns="0" rtlCol="0" anchor="ctr" anchorCtr="0">
            <a:noAutofit/>
          </a:bodyPr>
          <a:lstStyle/>
          <a:p>
            <a:pPr algn="ctr"/>
            <a:r>
              <a:rPr sz="1200">
                <a:solidFill>
                  <a:schemeClr val="bg1">
                    <a:lumMod val="50000"/>
                  </a:schemeClr>
                </a:solidFill>
                <a:latin typeface="Huawei Sans" panose="020C0503030203020204" pitchFamily="34" charset="0"/>
              </a:rPr>
              <a:t>Set</a:t>
            </a:r>
            <a:endParaRPr lang="zh-CN" altLang="en-US" sz="1200">
              <a:solidFill>
                <a:schemeClr val="bg1">
                  <a:lumMod val="50000"/>
                </a:schemeClr>
              </a:solidFill>
              <a:latin typeface="Huawei Sans" panose="020C0503030203020204" pitchFamily="34" charset="0"/>
              <a:ea typeface="方正兰亭黑简体" panose="02000000000000000000" pitchFamily="2" charset="-122"/>
            </a:endParaRPr>
          </a:p>
        </p:txBody>
      </p:sp>
      <p:cxnSp>
        <p:nvCxnSpPr>
          <p:cNvPr id="9" name="直接连接符 8"/>
          <p:cNvCxnSpPr/>
          <p:nvPr/>
        </p:nvCxnSpPr>
        <p:spPr>
          <a:xfrm flipH="1">
            <a:off x="1910878" y="2525687"/>
            <a:ext cx="7416000" cy="0"/>
          </a:xfrm>
          <a:prstGeom prst="line">
            <a:avLst/>
          </a:prstGeom>
          <a:ln w="254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8052105" y="2309687"/>
            <a:ext cx="900000" cy="432000"/>
          </a:xfrm>
          <a:prstGeom prst="rect">
            <a:avLst/>
          </a:prstGeom>
          <a:solidFill>
            <a:srgbClr val="F2FBFE"/>
          </a:solidFill>
          <a:ln w="9525">
            <a:solidFill>
              <a:srgbClr val="99DFF9"/>
            </a:solidFill>
          </a:ln>
        </p:spPr>
        <p:txBody>
          <a:bodyPr wrap="square" lIns="0" tIns="0" rIns="0" bIns="0" rtlCol="0" anchor="ctr" anchorCtr="0">
            <a:noAutofit/>
          </a:bodyPr>
          <a:lstStyle/>
          <a:p>
            <a:pPr algn="ctr"/>
            <a:r>
              <a:rPr sz="1200">
                <a:solidFill>
                  <a:schemeClr val="bg1">
                    <a:lumMod val="50000"/>
                  </a:schemeClr>
                </a:solidFill>
                <a:latin typeface="Huawei Sans" panose="020C0503030203020204" pitchFamily="34" charset="0"/>
              </a:rPr>
              <a:t>Response</a:t>
            </a:r>
            <a:endParaRPr lang="zh-CN" altLang="en-US" sz="1200">
              <a:solidFill>
                <a:schemeClr val="bg1">
                  <a:lumMod val="50000"/>
                </a:schemeClr>
              </a:solidFill>
              <a:latin typeface="Huawei Sans" panose="020C0503030203020204" pitchFamily="34" charset="0"/>
              <a:ea typeface="方正兰亭黑简体" panose="02000000000000000000" pitchFamily="2" charset="-122"/>
            </a:endParaRPr>
          </a:p>
        </p:txBody>
      </p:sp>
      <p:cxnSp>
        <p:nvCxnSpPr>
          <p:cNvPr id="23" name="直接连接符 22"/>
          <p:cNvCxnSpPr/>
          <p:nvPr/>
        </p:nvCxnSpPr>
        <p:spPr>
          <a:xfrm flipH="1">
            <a:off x="1910878" y="3268777"/>
            <a:ext cx="7416000" cy="0"/>
          </a:xfrm>
          <a:prstGeom prst="line">
            <a:avLst/>
          </a:prstGeom>
          <a:ln w="254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8052105" y="3052777"/>
            <a:ext cx="900000" cy="432000"/>
          </a:xfrm>
          <a:prstGeom prst="rect">
            <a:avLst/>
          </a:prstGeom>
          <a:solidFill>
            <a:srgbClr val="F2FBFE"/>
          </a:solidFill>
          <a:ln w="9525">
            <a:solidFill>
              <a:srgbClr val="99DFF9"/>
            </a:solidFill>
          </a:ln>
        </p:spPr>
        <p:txBody>
          <a:bodyPr wrap="square" lIns="0" tIns="0" rIns="0" bIns="0" rtlCol="0" anchor="ctr" anchorCtr="0">
            <a:noAutofit/>
          </a:bodyPr>
          <a:lstStyle/>
          <a:p>
            <a:pPr algn="ctr"/>
            <a:r>
              <a:rPr sz="1200">
                <a:solidFill>
                  <a:schemeClr val="bg1">
                    <a:lumMod val="50000"/>
                  </a:schemeClr>
                </a:solidFill>
                <a:latin typeface="Huawei Sans" panose="020C0503030203020204" pitchFamily="34" charset="0"/>
              </a:rPr>
              <a:t>Response</a:t>
            </a:r>
            <a:endParaRPr lang="zh-CN" altLang="en-US" sz="1200">
              <a:solidFill>
                <a:schemeClr val="bg1">
                  <a:lumMod val="50000"/>
                </a:schemeClr>
              </a:solidFill>
              <a:latin typeface="Huawei Sans" panose="020C0503030203020204" pitchFamily="34" charset="0"/>
              <a:ea typeface="方正兰亭黑简体" panose="02000000000000000000" pitchFamily="2" charset="-122"/>
            </a:endParaRPr>
          </a:p>
        </p:txBody>
      </p:sp>
      <p:cxnSp>
        <p:nvCxnSpPr>
          <p:cNvPr id="29" name="直接连接符 28"/>
          <p:cNvCxnSpPr/>
          <p:nvPr/>
        </p:nvCxnSpPr>
        <p:spPr>
          <a:xfrm flipH="1">
            <a:off x="1910878" y="4011867"/>
            <a:ext cx="7416000" cy="0"/>
          </a:xfrm>
          <a:prstGeom prst="line">
            <a:avLst/>
          </a:prstGeom>
          <a:ln w="254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8052105" y="3795867"/>
            <a:ext cx="900000" cy="432000"/>
          </a:xfrm>
          <a:prstGeom prst="rect">
            <a:avLst/>
          </a:prstGeom>
          <a:solidFill>
            <a:srgbClr val="F2FBFE"/>
          </a:solidFill>
          <a:ln w="9525">
            <a:solidFill>
              <a:srgbClr val="99DFF9"/>
            </a:solidFill>
          </a:ln>
        </p:spPr>
        <p:txBody>
          <a:bodyPr wrap="square" lIns="0" tIns="0" rIns="0" bIns="0" rtlCol="0" anchor="ctr" anchorCtr="0">
            <a:noAutofit/>
          </a:bodyPr>
          <a:lstStyle/>
          <a:p>
            <a:pPr algn="ctr"/>
            <a:r>
              <a:rPr sz="1200">
                <a:solidFill>
                  <a:schemeClr val="bg1">
                    <a:lumMod val="50000"/>
                  </a:schemeClr>
                </a:solidFill>
                <a:latin typeface="Huawei Sans" panose="020C0503030203020204" pitchFamily="34" charset="0"/>
              </a:rPr>
              <a:t>Response</a:t>
            </a:r>
            <a:endParaRPr lang="zh-CN" altLang="en-US" sz="1200">
              <a:solidFill>
                <a:schemeClr val="bg1">
                  <a:lumMod val="50000"/>
                </a:schemeClr>
              </a:solidFill>
              <a:latin typeface="Huawei Sans" panose="020C0503030203020204" pitchFamily="34" charset="0"/>
              <a:ea typeface="方正兰亭黑简体" panose="02000000000000000000" pitchFamily="2" charset="-122"/>
            </a:endParaRPr>
          </a:p>
        </p:txBody>
      </p:sp>
      <p:cxnSp>
        <p:nvCxnSpPr>
          <p:cNvPr id="32" name="直接连接符 31"/>
          <p:cNvCxnSpPr/>
          <p:nvPr/>
        </p:nvCxnSpPr>
        <p:spPr>
          <a:xfrm flipH="1">
            <a:off x="1910878" y="4493362"/>
            <a:ext cx="7416000" cy="0"/>
          </a:xfrm>
          <a:prstGeom prst="line">
            <a:avLst/>
          </a:prstGeom>
          <a:ln w="254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8052105" y="4277362"/>
            <a:ext cx="900000" cy="432000"/>
          </a:xfrm>
          <a:prstGeom prst="rect">
            <a:avLst/>
          </a:prstGeom>
          <a:solidFill>
            <a:srgbClr val="F2FBFE"/>
          </a:solidFill>
          <a:ln w="9525">
            <a:solidFill>
              <a:srgbClr val="99DFF9"/>
            </a:solidFill>
          </a:ln>
        </p:spPr>
        <p:txBody>
          <a:bodyPr wrap="square" lIns="0" tIns="0" rIns="0" bIns="0" rtlCol="0" anchor="ctr" anchorCtr="0">
            <a:noAutofit/>
          </a:bodyPr>
          <a:lstStyle/>
          <a:p>
            <a:pPr algn="ctr"/>
            <a:r>
              <a:rPr sz="1200">
                <a:solidFill>
                  <a:schemeClr val="bg1">
                    <a:lumMod val="50000"/>
                  </a:schemeClr>
                </a:solidFill>
                <a:latin typeface="Huawei Sans" panose="020C0503030203020204" pitchFamily="34" charset="0"/>
              </a:rPr>
              <a:t>Trap</a:t>
            </a:r>
            <a:endParaRPr lang="zh-CN" altLang="en-US" sz="1200">
              <a:solidFill>
                <a:schemeClr val="bg1">
                  <a:lumMod val="50000"/>
                </a:schemeClr>
              </a:solidFill>
              <a:latin typeface="Huawei Sans" panose="020C0503030203020204" pitchFamily="34" charset="0"/>
              <a:ea typeface="方正兰亭黑简体" panose="02000000000000000000" pitchFamily="2" charset="-122"/>
            </a:endParaRPr>
          </a:p>
        </p:txBody>
      </p:sp>
      <p:cxnSp>
        <p:nvCxnSpPr>
          <p:cNvPr id="52" name="直接连接符 51"/>
          <p:cNvCxnSpPr/>
          <p:nvPr/>
        </p:nvCxnSpPr>
        <p:spPr>
          <a:xfrm>
            <a:off x="1888692" y="4815411"/>
            <a:ext cx="7416000" cy="0"/>
          </a:xfrm>
          <a:prstGeom prst="line">
            <a:avLst/>
          </a:prstGeom>
          <a:ln w="254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2405036" y="4587951"/>
            <a:ext cx="900000" cy="432000"/>
          </a:xfrm>
          <a:prstGeom prst="rect">
            <a:avLst/>
          </a:prstGeom>
          <a:solidFill>
            <a:srgbClr val="F2FBFE"/>
          </a:solidFill>
          <a:ln w="9525">
            <a:solidFill>
              <a:srgbClr val="99DFF9"/>
            </a:solidFill>
          </a:ln>
        </p:spPr>
        <p:txBody>
          <a:bodyPr wrap="square" lIns="0" tIns="0" rIns="0" bIns="0" rtlCol="0" anchor="ctr" anchorCtr="0">
            <a:noAutofit/>
          </a:bodyPr>
          <a:lstStyle/>
          <a:p>
            <a:pPr algn="ctr"/>
            <a:r>
              <a:rPr sz="1200">
                <a:solidFill>
                  <a:srgbClr val="EC7061"/>
                </a:solidFill>
                <a:latin typeface="Huawei Sans" panose="020C0503030203020204" pitchFamily="34" charset="0"/>
              </a:rPr>
              <a:t>GetBulk</a:t>
            </a:r>
            <a:endParaRPr lang="zh-CN" altLang="en-US" sz="1200" dirty="0">
              <a:solidFill>
                <a:srgbClr val="EC7061"/>
              </a:solidFill>
              <a:latin typeface="Huawei Sans" panose="020C0503030203020204" pitchFamily="34" charset="0"/>
              <a:ea typeface="方正兰亭黑简体" panose="02000000000000000000" pitchFamily="2" charset="-122"/>
            </a:endParaRPr>
          </a:p>
        </p:txBody>
      </p:sp>
      <p:sp>
        <p:nvSpPr>
          <p:cNvPr id="75" name="文本框 74"/>
          <p:cNvSpPr txBox="1"/>
          <p:nvPr/>
        </p:nvSpPr>
        <p:spPr>
          <a:xfrm>
            <a:off x="3305035" y="4587951"/>
            <a:ext cx="1944000" cy="432000"/>
          </a:xfrm>
          <a:prstGeom prst="rect">
            <a:avLst/>
          </a:prstGeom>
          <a:solidFill>
            <a:srgbClr val="F2FBFE"/>
          </a:solidFill>
          <a:ln w="9525">
            <a:solidFill>
              <a:srgbClr val="99DFF9"/>
            </a:solidFill>
          </a:ln>
        </p:spPr>
        <p:txBody>
          <a:bodyPr wrap="square" lIns="0" tIns="0" rIns="0" bIns="0" rtlCol="0" anchor="ctr" anchorCtr="0">
            <a:noAutofit/>
          </a:bodyPr>
          <a:lstStyle/>
          <a:p>
            <a:pPr algn="ctr"/>
            <a:r>
              <a:rPr sz="1200" dirty="0">
                <a:latin typeface="Huawei Sans" panose="020C0503030203020204" pitchFamily="34" charset="0"/>
              </a:rPr>
              <a:t>Query the IP addresses of </a:t>
            </a:r>
            <a:endParaRPr lang="en-US" altLang="zh-CN" sz="1200" dirty="0" smtClean="0">
              <a:latin typeface="Huawei Sans" panose="020C0503030203020204" pitchFamily="34" charset="0"/>
              <a:ea typeface="方正兰亭黑简体" panose="02000000000000000000" pitchFamily="2" charset="-122"/>
            </a:endParaRPr>
          </a:p>
          <a:p>
            <a:pPr algn="ctr"/>
            <a:r>
              <a:rPr sz="1200" dirty="0">
                <a:latin typeface="Huawei Sans" panose="020C0503030203020204" pitchFamily="34" charset="0"/>
              </a:rPr>
              <a:t>all interfaces on the device</a:t>
            </a:r>
            <a:endParaRPr lang="zh-CN" altLang="en-US" sz="1200" dirty="0">
              <a:latin typeface="Huawei Sans" panose="020C0503030203020204" pitchFamily="34" charset="0"/>
              <a:ea typeface="方正兰亭黑简体" panose="02000000000000000000" pitchFamily="2" charset="-122"/>
            </a:endParaRPr>
          </a:p>
        </p:txBody>
      </p:sp>
      <p:cxnSp>
        <p:nvCxnSpPr>
          <p:cNvPr id="77" name="直接连接符 76"/>
          <p:cNvCxnSpPr/>
          <p:nvPr/>
        </p:nvCxnSpPr>
        <p:spPr>
          <a:xfrm flipH="1">
            <a:off x="1910878" y="5151502"/>
            <a:ext cx="7416000" cy="0"/>
          </a:xfrm>
          <a:prstGeom prst="line">
            <a:avLst/>
          </a:prstGeom>
          <a:ln w="254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H="1">
            <a:off x="1910878" y="5640410"/>
            <a:ext cx="7416000" cy="0"/>
          </a:xfrm>
          <a:prstGeom prst="line">
            <a:avLst/>
          </a:prstGeom>
          <a:ln w="254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3" name="文本框 82"/>
          <p:cNvSpPr txBox="1"/>
          <p:nvPr/>
        </p:nvSpPr>
        <p:spPr>
          <a:xfrm>
            <a:off x="5856959" y="5447768"/>
            <a:ext cx="900000" cy="432000"/>
          </a:xfrm>
          <a:prstGeom prst="rect">
            <a:avLst/>
          </a:prstGeom>
          <a:solidFill>
            <a:srgbClr val="F2FBFE"/>
          </a:solidFill>
          <a:ln w="9525">
            <a:solidFill>
              <a:srgbClr val="99DFF9"/>
            </a:solidFill>
          </a:ln>
        </p:spPr>
        <p:txBody>
          <a:bodyPr wrap="square" lIns="0" tIns="0" rIns="0" bIns="0" rtlCol="0" anchor="ctr" anchorCtr="0">
            <a:noAutofit/>
          </a:bodyPr>
          <a:lstStyle/>
          <a:p>
            <a:pPr algn="ctr"/>
            <a:r>
              <a:rPr sz="1200" dirty="0">
                <a:solidFill>
                  <a:srgbClr val="EC7061"/>
                </a:solidFill>
                <a:latin typeface="Huawei Sans" panose="020C0503030203020204" pitchFamily="34" charset="0"/>
              </a:rPr>
              <a:t>Inform</a:t>
            </a:r>
            <a:endParaRPr lang="zh-CN" altLang="en-US" sz="1200" dirty="0">
              <a:solidFill>
                <a:srgbClr val="EC7061"/>
              </a:solidFill>
              <a:latin typeface="Huawei Sans" panose="020C0503030203020204" pitchFamily="34" charset="0"/>
              <a:ea typeface="方正兰亭黑简体" panose="02000000000000000000" pitchFamily="2" charset="-122"/>
            </a:endParaRPr>
          </a:p>
        </p:txBody>
      </p:sp>
      <p:sp>
        <p:nvSpPr>
          <p:cNvPr id="84" name="文本框 83"/>
          <p:cNvSpPr txBox="1"/>
          <p:nvPr/>
        </p:nvSpPr>
        <p:spPr>
          <a:xfrm>
            <a:off x="6756960" y="5447768"/>
            <a:ext cx="2202402" cy="432000"/>
          </a:xfrm>
          <a:prstGeom prst="rect">
            <a:avLst/>
          </a:prstGeom>
          <a:solidFill>
            <a:srgbClr val="F2FBFE"/>
          </a:solidFill>
          <a:ln w="9525">
            <a:solidFill>
              <a:srgbClr val="99DFF9"/>
            </a:solidFill>
          </a:ln>
        </p:spPr>
        <p:txBody>
          <a:bodyPr wrap="square" lIns="0" tIns="0" rIns="0" bIns="0" rtlCol="0" anchor="ctr" anchorCtr="0">
            <a:noAutofit/>
          </a:bodyPr>
          <a:lstStyle/>
          <a:p>
            <a:pPr algn="ctr"/>
            <a:r>
              <a:rPr lang="en-US" altLang="zh-CN" sz="1200" dirty="0">
                <a:latin typeface="Huawei Sans" panose="020C0503030203020204" pitchFamily="34" charset="0"/>
              </a:rPr>
              <a:t>The CPU usage is too high.</a:t>
            </a:r>
            <a:endParaRPr sz="1200" dirty="0">
              <a:latin typeface="Huawei Sans" panose="020C0503030203020204" pitchFamily="34" charset="0"/>
            </a:endParaRPr>
          </a:p>
        </p:txBody>
      </p:sp>
      <p:cxnSp>
        <p:nvCxnSpPr>
          <p:cNvPr id="85" name="直接连接符 84"/>
          <p:cNvCxnSpPr/>
          <p:nvPr/>
        </p:nvCxnSpPr>
        <p:spPr>
          <a:xfrm>
            <a:off x="1910878" y="6176163"/>
            <a:ext cx="7416000" cy="0"/>
          </a:xfrm>
          <a:prstGeom prst="line">
            <a:avLst/>
          </a:prstGeom>
          <a:ln w="254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7" name="文本框 86"/>
          <p:cNvSpPr txBox="1"/>
          <p:nvPr/>
        </p:nvSpPr>
        <p:spPr>
          <a:xfrm>
            <a:off x="2427222" y="5948703"/>
            <a:ext cx="900000" cy="432000"/>
          </a:xfrm>
          <a:prstGeom prst="rect">
            <a:avLst/>
          </a:prstGeom>
          <a:solidFill>
            <a:srgbClr val="F2FBFE"/>
          </a:solidFill>
          <a:ln w="9525">
            <a:solidFill>
              <a:srgbClr val="99DFF9"/>
            </a:solidFill>
          </a:ln>
        </p:spPr>
        <p:txBody>
          <a:bodyPr wrap="square" lIns="0" tIns="0" rIns="0" bIns="0" rtlCol="0" anchor="ctr" anchorCtr="0">
            <a:noAutofit/>
          </a:bodyPr>
          <a:lstStyle/>
          <a:p>
            <a:pPr algn="ctr"/>
            <a:r>
              <a:rPr sz="1200">
                <a:solidFill>
                  <a:srgbClr val="EC7061"/>
                </a:solidFill>
                <a:latin typeface="Huawei Sans" panose="020C0503030203020204" pitchFamily="34" charset="0"/>
              </a:rPr>
              <a:t>Response</a:t>
            </a:r>
            <a:endParaRPr lang="zh-CN" altLang="en-US" sz="1200">
              <a:solidFill>
                <a:srgbClr val="EC7061"/>
              </a:solidFill>
              <a:latin typeface="Huawei Sans" panose="020C0503030203020204" pitchFamily="34" charset="0"/>
              <a:ea typeface="方正兰亭黑简体" panose="02000000000000000000" pitchFamily="2" charset="-122"/>
            </a:endParaRPr>
          </a:p>
        </p:txBody>
      </p:sp>
      <p:sp>
        <p:nvSpPr>
          <p:cNvPr id="88" name="文本框 87"/>
          <p:cNvSpPr txBox="1"/>
          <p:nvPr/>
        </p:nvSpPr>
        <p:spPr>
          <a:xfrm>
            <a:off x="3327222" y="5948703"/>
            <a:ext cx="1921813" cy="432000"/>
          </a:xfrm>
          <a:prstGeom prst="rect">
            <a:avLst/>
          </a:prstGeom>
          <a:solidFill>
            <a:srgbClr val="F2FBFE"/>
          </a:solidFill>
          <a:ln w="9525">
            <a:solidFill>
              <a:srgbClr val="99DFF9"/>
            </a:solidFill>
          </a:ln>
        </p:spPr>
        <p:txBody>
          <a:bodyPr wrap="square" lIns="0" tIns="0" rIns="0" bIns="0" rtlCol="0" anchor="ctr" anchorCtr="0">
            <a:noAutofit/>
          </a:bodyPr>
          <a:lstStyle/>
          <a:p>
            <a:pPr algn="ctr"/>
            <a:r>
              <a:rPr sz="1200" dirty="0">
                <a:latin typeface="Huawei Sans" panose="020C0503030203020204" pitchFamily="34" charset="0"/>
              </a:rPr>
              <a:t>Alarm received.</a:t>
            </a:r>
            <a:endParaRPr lang="zh-CN" altLang="en-US" sz="1200" dirty="0">
              <a:latin typeface="Huawei Sans" panose="020C0503030203020204" pitchFamily="34" charset="0"/>
              <a:ea typeface="方正兰亭黑简体" panose="02000000000000000000" pitchFamily="2" charset="-122"/>
            </a:endParaRPr>
          </a:p>
        </p:txBody>
      </p:sp>
      <p:sp>
        <p:nvSpPr>
          <p:cNvPr id="90" name="文本框 89"/>
          <p:cNvSpPr txBox="1"/>
          <p:nvPr/>
        </p:nvSpPr>
        <p:spPr>
          <a:xfrm>
            <a:off x="5856959" y="4896089"/>
            <a:ext cx="900000" cy="432000"/>
          </a:xfrm>
          <a:prstGeom prst="rect">
            <a:avLst/>
          </a:prstGeom>
          <a:solidFill>
            <a:srgbClr val="F2FBFE"/>
          </a:solidFill>
          <a:ln w="9525">
            <a:solidFill>
              <a:srgbClr val="99DFF9"/>
            </a:solidFill>
          </a:ln>
        </p:spPr>
        <p:txBody>
          <a:bodyPr wrap="square" lIns="0" tIns="0" rIns="0" bIns="0" rtlCol="0" anchor="ctr" anchorCtr="0">
            <a:noAutofit/>
          </a:bodyPr>
          <a:lstStyle>
            <a:defPPr>
              <a:defRPr lang="en-US"/>
            </a:defPPr>
            <a:lvl1pPr algn="ctr">
              <a:defRPr sz="1400" b="1">
                <a:solidFill>
                  <a:srgbClr val="C00000"/>
                </a:solidFill>
                <a:latin typeface="Arial" panose="020C0503030203020204" pitchFamily="34" charset="0"/>
                <a:ea typeface="方正兰亭黑简体" panose="02000000000000000000" pitchFamily="2" charset="-122"/>
              </a:defRPr>
            </a:lvl1pPr>
          </a:lstStyle>
          <a:p>
            <a:r>
              <a:rPr sz="1200" dirty="0">
                <a:solidFill>
                  <a:srgbClr val="EC7061"/>
                </a:solidFill>
                <a:latin typeface="Huawei Sans" panose="020C0503030203020204" pitchFamily="34" charset="0"/>
              </a:rPr>
              <a:t>Response</a:t>
            </a:r>
            <a:endParaRPr lang="zh-CN" altLang="en-US" sz="1200" b="0" dirty="0">
              <a:solidFill>
                <a:srgbClr val="EC7061"/>
              </a:solidFill>
              <a:latin typeface="Huawei Sans" panose="020C0503030203020204" pitchFamily="34" charset="0"/>
            </a:endParaRPr>
          </a:p>
        </p:txBody>
      </p:sp>
      <p:sp>
        <p:nvSpPr>
          <p:cNvPr id="91" name="文本框 90"/>
          <p:cNvSpPr txBox="1"/>
          <p:nvPr/>
        </p:nvSpPr>
        <p:spPr>
          <a:xfrm>
            <a:off x="6756960" y="4896089"/>
            <a:ext cx="2202402" cy="432000"/>
          </a:xfrm>
          <a:prstGeom prst="rect">
            <a:avLst/>
          </a:prstGeom>
          <a:solidFill>
            <a:srgbClr val="F2FBFE"/>
          </a:solidFill>
          <a:ln w="9525">
            <a:solidFill>
              <a:srgbClr val="99DFF9"/>
            </a:solidFill>
          </a:ln>
        </p:spPr>
        <p:txBody>
          <a:bodyPr wrap="square" lIns="0" tIns="0" rIns="0" bIns="0" rtlCol="0" anchor="ctr" anchorCtr="0">
            <a:noAutofit/>
          </a:bodyPr>
          <a:lstStyle/>
          <a:p>
            <a:pPr algn="ctr"/>
            <a:r>
              <a:rPr sz="1200" dirty="0">
                <a:latin typeface="Huawei Sans" panose="020C0503030203020204" pitchFamily="34" charset="0"/>
              </a:rPr>
              <a:t>The IP address of GE 0/0/1 is...</a:t>
            </a:r>
          </a:p>
          <a:p>
            <a:pPr algn="ctr"/>
            <a:r>
              <a:rPr sz="1200" dirty="0">
                <a:latin typeface="Huawei Sans" panose="020C0503030203020204" pitchFamily="34" charset="0"/>
              </a:rPr>
              <a:t>The IP address of GE 0/0/2 is...</a:t>
            </a:r>
            <a:endParaRPr lang="zh-CN" altLang="en-US" sz="1200" dirty="0">
              <a:latin typeface="Huawei Sans" panose="020C0503030203020204" pitchFamily="34" charset="0"/>
              <a:ea typeface="方正兰亭黑简体" panose="02000000000000000000" pitchFamily="2" charset="-122"/>
            </a:endParaRPr>
          </a:p>
        </p:txBody>
      </p:sp>
      <p:sp>
        <p:nvSpPr>
          <p:cNvPr id="51" name="Freeform 159"/>
          <p:cNvSpPr>
            <a:spLocks noChangeAspect="1"/>
          </p:cNvSpPr>
          <p:nvPr/>
        </p:nvSpPr>
        <p:spPr>
          <a:xfrm flipH="1">
            <a:off x="5075559" y="1254264"/>
            <a:ext cx="1440000" cy="7077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ndParaRPr>
          </a:p>
        </p:txBody>
      </p:sp>
      <p:sp>
        <p:nvSpPr>
          <p:cNvPr id="55" name="文本框 54"/>
          <p:cNvSpPr txBox="1"/>
          <p:nvPr/>
        </p:nvSpPr>
        <p:spPr>
          <a:xfrm>
            <a:off x="5179845" y="1539402"/>
            <a:ext cx="1231427" cy="338554"/>
          </a:xfrm>
          <a:prstGeom prst="rect">
            <a:avLst/>
          </a:prstGeom>
          <a:noFill/>
        </p:spPr>
        <p:txBody>
          <a:bodyPr wrap="square" rtlCol="0">
            <a:spAutoFit/>
          </a:bodyPr>
          <a:lstStyle/>
          <a:p>
            <a:r>
              <a:rPr sz="1600" dirty="0">
                <a:latin typeface="Huawei Sans" panose="020C0503030203020204" pitchFamily="34" charset="0"/>
              </a:rPr>
              <a:t>IP Network</a:t>
            </a:r>
            <a:endParaRPr lang="zh-CN" altLang="en-US" sz="1600" dirty="0">
              <a:latin typeface="Huawei Sans" panose="020C0503030203020204" pitchFamily="34" charset="0"/>
            </a:endParaRPr>
          </a:p>
        </p:txBody>
      </p:sp>
    </p:spTree>
    <p:extLst>
      <p:ext uri="{BB962C8B-B14F-4D97-AF65-F5344CB8AC3E}">
        <p14:creationId xmlns:p14="http://schemas.microsoft.com/office/powerpoint/2010/main" val="24666389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p:txBody>
          <a:bodyPr/>
          <a:lstStyle/>
          <a:p>
            <a:r>
              <a:rPr lang="en-US" altLang="zh-CN" sz="1800" dirty="0" smtClean="0"/>
              <a:t>SNMPv3 has the same working mechanism as SNMPv1 and SNMPv2c, but adds header data and security parameters.</a:t>
            </a:r>
          </a:p>
          <a:p>
            <a:r>
              <a:rPr lang="en-US" altLang="zh-CN" sz="1800" dirty="0" smtClean="0"/>
              <a:t>SNMPv3 messages can be authenticated and encrypted.</a:t>
            </a:r>
          </a:p>
          <a:p>
            <a:r>
              <a:rPr lang="en-US" altLang="zh-CN" sz="1800" dirty="0" smtClean="0"/>
              <a:t>SNMPv3 is applicable to networks of various scales and has high security.</a:t>
            </a:r>
          </a:p>
          <a:p>
            <a:endParaRPr lang="zh-CN" altLang="en-US" sz="1800" dirty="0"/>
          </a:p>
        </p:txBody>
      </p:sp>
      <p:sp>
        <p:nvSpPr>
          <p:cNvPr id="4" name="标题 3"/>
          <p:cNvSpPr>
            <a:spLocks noGrp="1"/>
          </p:cNvSpPr>
          <p:nvPr>
            <p:ph type="title"/>
          </p:nvPr>
        </p:nvSpPr>
        <p:spPr/>
        <p:txBody>
          <a:bodyPr/>
          <a:lstStyle/>
          <a:p>
            <a:r>
              <a:rPr lang="en-US" smtClean="0"/>
              <a:t>SNMPv3</a:t>
            </a:r>
            <a:endParaRPr lang="en-US" altLang="zh-CN" dirty="0"/>
          </a:p>
        </p:txBody>
      </p:sp>
      <p:pic>
        <p:nvPicPr>
          <p:cNvPr id="12" name="图片 1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171849" y="3421575"/>
            <a:ext cx="540000" cy="442800"/>
          </a:xfrm>
          <a:prstGeom prst="rect">
            <a:avLst/>
          </a:prstGeom>
        </p:spPr>
      </p:pic>
      <p:pic>
        <p:nvPicPr>
          <p:cNvPr id="14" name="图片 13"/>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840553" y="3418553"/>
            <a:ext cx="540000" cy="442800"/>
          </a:xfrm>
          <a:prstGeom prst="rect">
            <a:avLst/>
          </a:prstGeom>
        </p:spPr>
      </p:pic>
      <p:cxnSp>
        <p:nvCxnSpPr>
          <p:cNvPr id="16" name="直接连接符 15"/>
          <p:cNvCxnSpPr/>
          <p:nvPr/>
        </p:nvCxnSpPr>
        <p:spPr>
          <a:xfrm>
            <a:off x="3439142" y="3864375"/>
            <a:ext cx="1353" cy="2160000"/>
          </a:xfrm>
          <a:prstGeom prst="line">
            <a:avLst/>
          </a:prstGeom>
          <a:ln w="25400">
            <a:solidFill>
              <a:srgbClr val="EC7061"/>
            </a:solidFill>
            <a:prstDash val="sysDot"/>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110553" y="3901109"/>
            <a:ext cx="0" cy="2160000"/>
          </a:xfrm>
          <a:prstGeom prst="line">
            <a:avLst/>
          </a:prstGeom>
          <a:ln w="25400">
            <a:solidFill>
              <a:srgbClr val="00B0F0"/>
            </a:solidFill>
            <a:prstDash val="sysDot"/>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472619" y="3458309"/>
            <a:ext cx="699230" cy="369332"/>
          </a:xfrm>
          <a:prstGeom prst="rect">
            <a:avLst/>
          </a:prstGeom>
          <a:noFill/>
        </p:spPr>
        <p:txBody>
          <a:bodyPr wrap="square" rtlCol="0">
            <a:spAutoFit/>
          </a:bodyPr>
          <a:lstStyle/>
          <a:p>
            <a:r>
              <a:rPr>
                <a:latin typeface="Huawei Sans" panose="020C0503030203020204" pitchFamily="34" charset="0"/>
              </a:rPr>
              <a:t>NMS</a:t>
            </a:r>
            <a:endParaRPr lang="zh-CN" altLang="en-US">
              <a:latin typeface="Huawei Sans" panose="020C0503030203020204" pitchFamily="34" charset="0"/>
            </a:endParaRPr>
          </a:p>
        </p:txBody>
      </p:sp>
      <p:sp>
        <p:nvSpPr>
          <p:cNvPr id="21" name="文本框 20"/>
          <p:cNvSpPr txBox="1"/>
          <p:nvPr/>
        </p:nvSpPr>
        <p:spPr>
          <a:xfrm>
            <a:off x="8380553" y="3495451"/>
            <a:ext cx="1906291" cy="369332"/>
          </a:xfrm>
          <a:prstGeom prst="rect">
            <a:avLst/>
          </a:prstGeom>
          <a:noFill/>
        </p:spPr>
        <p:txBody>
          <a:bodyPr wrap="square" rtlCol="0">
            <a:spAutoFit/>
          </a:bodyPr>
          <a:lstStyle/>
          <a:p>
            <a:r>
              <a:rPr dirty="0">
                <a:latin typeface="Huawei Sans" panose="020C0503030203020204" pitchFamily="34" charset="0"/>
              </a:rPr>
              <a:t>Managed device</a:t>
            </a:r>
            <a:endParaRPr lang="zh-CN" altLang="en-US" dirty="0">
              <a:latin typeface="Huawei Sans" panose="020C0503030203020204" pitchFamily="34" charset="0"/>
            </a:endParaRPr>
          </a:p>
        </p:txBody>
      </p:sp>
      <p:sp>
        <p:nvSpPr>
          <p:cNvPr id="5" name="圆角矩形 4"/>
          <p:cNvSpPr/>
          <p:nvPr/>
        </p:nvSpPr>
        <p:spPr>
          <a:xfrm>
            <a:off x="4438764" y="4290875"/>
            <a:ext cx="2669460" cy="1069676"/>
          </a:xfrm>
          <a:prstGeom prst="roundRect">
            <a:avLst/>
          </a:prstGeom>
          <a:solidFill>
            <a:srgbClr val="F2FBFE"/>
          </a:solidFill>
          <a:ln w="19050">
            <a:solidFill>
              <a:srgbClr val="99DFF9"/>
            </a:solidFill>
          </a:ln>
        </p:spPr>
        <p:txBody>
          <a:bodyPr wrap="square" lIns="0" tIns="0" rIns="0" bIns="0" rtlCol="0" anchor="ctr" anchorCtr="0">
            <a:noAutofit/>
          </a:bodyPr>
          <a:lstStyle/>
          <a:p>
            <a:pPr algn="ctr"/>
            <a:r>
              <a:rPr sz="1600" b="1" dirty="0">
                <a:latin typeface="Huawei Sans" panose="020C0503030203020204" pitchFamily="34" charset="0"/>
              </a:rPr>
              <a:t>Authenticates all exchanged messages</a:t>
            </a:r>
            <a:endParaRPr lang="en-US" altLang="zh-CN" sz="1600" b="1" dirty="0" smtClean="0">
              <a:latin typeface="Huawei Sans" panose="020C0503030203020204" pitchFamily="34" charset="0"/>
            </a:endParaRPr>
          </a:p>
          <a:p>
            <a:pPr algn="ctr"/>
            <a:r>
              <a:rPr sz="1600" b="1" dirty="0">
                <a:latin typeface="Huawei Sans" panose="020C0503030203020204" pitchFamily="34" charset="0"/>
              </a:rPr>
              <a:t>and encrypts messages.</a:t>
            </a:r>
            <a:endParaRPr lang="zh-CN" altLang="en-US" sz="1600" b="1" dirty="0">
              <a:latin typeface="Huawei Sans" panose="020C0503030203020204" pitchFamily="34" charset="0"/>
            </a:endParaRPr>
          </a:p>
        </p:txBody>
      </p:sp>
      <p:cxnSp>
        <p:nvCxnSpPr>
          <p:cNvPr id="20" name="直接连接符 19"/>
          <p:cNvCxnSpPr>
            <a:stCxn id="12" idx="3"/>
            <a:endCxn id="14" idx="1"/>
          </p:cNvCxnSpPr>
          <p:nvPr/>
        </p:nvCxnSpPr>
        <p:spPr>
          <a:xfrm flipV="1">
            <a:off x="3711849" y="3639953"/>
            <a:ext cx="4128704" cy="3022"/>
          </a:xfrm>
          <a:prstGeom prst="line">
            <a:avLst/>
          </a:prstGeom>
          <a:ln w="25400">
            <a:solidFill>
              <a:srgbClr val="00B0F0"/>
            </a:solidFill>
            <a:prstDash val="dash"/>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5190524" y="3236462"/>
            <a:ext cx="1440000" cy="707712"/>
            <a:chOff x="5691022" y="1149996"/>
            <a:chExt cx="1440000" cy="707712"/>
          </a:xfrm>
        </p:grpSpPr>
        <p:sp>
          <p:nvSpPr>
            <p:cNvPr id="25" name="Freeform 159"/>
            <p:cNvSpPr>
              <a:spLocks noChangeAspect="1"/>
            </p:cNvSpPr>
            <p:nvPr/>
          </p:nvSpPr>
          <p:spPr>
            <a:xfrm flipH="1">
              <a:off x="5691022" y="1149996"/>
              <a:ext cx="1440000" cy="70771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ndParaRPr>
            </a:p>
          </p:txBody>
        </p:sp>
        <p:sp>
          <p:nvSpPr>
            <p:cNvPr id="26" name="文本框 25"/>
            <p:cNvSpPr txBox="1"/>
            <p:nvPr/>
          </p:nvSpPr>
          <p:spPr>
            <a:xfrm>
              <a:off x="5795308" y="1396497"/>
              <a:ext cx="1231427" cy="338554"/>
            </a:xfrm>
            <a:prstGeom prst="rect">
              <a:avLst/>
            </a:prstGeom>
            <a:noFill/>
          </p:spPr>
          <p:txBody>
            <a:bodyPr wrap="square" rtlCol="0">
              <a:spAutoFit/>
            </a:bodyPr>
            <a:lstStyle/>
            <a:p>
              <a:r>
                <a:rPr sz="1600">
                  <a:latin typeface="Huawei Sans" panose="020C0503030203020204" pitchFamily="34" charset="0"/>
                </a:rPr>
                <a:t>IP Network</a:t>
              </a:r>
              <a:endParaRPr lang="zh-CN" altLang="en-US" sz="1600" dirty="0">
                <a:latin typeface="Huawei Sans" panose="020C0503030203020204" pitchFamily="34" charset="0"/>
              </a:endParaRPr>
            </a:p>
          </p:txBody>
        </p:sp>
      </p:grpSp>
      <p:cxnSp>
        <p:nvCxnSpPr>
          <p:cNvPr id="18" name="直接连接符 17"/>
          <p:cNvCxnSpPr/>
          <p:nvPr/>
        </p:nvCxnSpPr>
        <p:spPr>
          <a:xfrm>
            <a:off x="7108224" y="4819418"/>
            <a:ext cx="1008000" cy="0"/>
          </a:xfrm>
          <a:prstGeom prst="line">
            <a:avLst/>
          </a:prstGeom>
          <a:ln w="254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3440495" y="4799594"/>
            <a:ext cx="1008000" cy="0"/>
          </a:xfrm>
          <a:prstGeom prst="line">
            <a:avLst/>
          </a:prstGeom>
          <a:ln w="25400">
            <a:solidFill>
              <a:srgbClr val="EC706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47491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sz="quarter"/>
          </p:nvPr>
        </p:nvSpPr>
        <p:spPr/>
        <p:txBody>
          <a:bodyPr/>
          <a:lstStyle/>
          <a:p>
            <a:r>
              <a:rPr lang="en-US" smtClean="0"/>
              <a:t>Network Management and O&amp;M</a:t>
            </a:r>
            <a:endParaRPr lang="en-US" altLang="zh-CN" dirty="0"/>
          </a:p>
        </p:txBody>
      </p:sp>
      <p:sp>
        <p:nvSpPr>
          <p:cNvPr id="5" name="文本占位符 4"/>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35974818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sz="1600" dirty="0" smtClean="0"/>
              <a:t>SNMP has the following advantages:</a:t>
            </a:r>
          </a:p>
          <a:p>
            <a:pPr lvl="1"/>
            <a:r>
              <a:rPr lang="en-US" sz="1400" dirty="0" smtClean="0"/>
              <a:t>Simplicity: SNMP is applicable to networks that require high speed and low cost because it uses a polling mechanism and provides basic network management functions. Moreover, SNMP uses UDP to exchange data and therefore is supported by most products.</a:t>
            </a:r>
          </a:p>
          <a:p>
            <a:pPr lvl="1"/>
            <a:r>
              <a:rPr lang="en-US" sz="1400" dirty="0" smtClean="0"/>
              <a:t>Convenience: SNMP allows management information exchange between arbitrary devices on a network, so that a network administrator can query information and locate faults on any device.</a:t>
            </a:r>
          </a:p>
          <a:p>
            <a:r>
              <a:rPr lang="en-US" sz="1600" dirty="0" smtClean="0"/>
              <a:t>SNMPv1 applies to small-scale networks where security requirements are not high or the network environment is safe and stable, such as campus networks and small-sized enterprise networks.</a:t>
            </a:r>
          </a:p>
          <a:p>
            <a:r>
              <a:rPr lang="en-US" sz="1600" dirty="0" smtClean="0"/>
              <a:t>SNMPv2c applies to medium- and large-sized networks where security requirements are not high or the network environment is safe, but a large volume of traffic exists and traffic congestion may occur.</a:t>
            </a:r>
          </a:p>
          <a:p>
            <a:r>
              <a:rPr lang="en-US" sz="1600" dirty="0" smtClean="0"/>
              <a:t>SNMPv3 is the recommended version and applies to networks of various scales, especially those networks that have high security requirements and allow only authorized administrators to manage network devices.</a:t>
            </a:r>
            <a:endParaRPr lang="en-US" altLang="zh-CN" sz="1600" dirty="0"/>
          </a:p>
        </p:txBody>
      </p:sp>
      <p:sp>
        <p:nvSpPr>
          <p:cNvPr id="4" name="标题 3"/>
          <p:cNvSpPr>
            <a:spLocks noGrp="1"/>
          </p:cNvSpPr>
          <p:nvPr>
            <p:ph type="title"/>
          </p:nvPr>
        </p:nvSpPr>
        <p:spPr/>
        <p:txBody>
          <a:bodyPr/>
          <a:lstStyle/>
          <a:p>
            <a:r>
              <a:rPr lang="en-US" smtClean="0"/>
              <a:t>SNMP Summary</a:t>
            </a:r>
            <a:endParaRPr lang="en-US" altLang="zh-CN" dirty="0"/>
          </a:p>
        </p:txBody>
      </p:sp>
    </p:spTree>
    <p:extLst>
      <p:ext uri="{BB962C8B-B14F-4D97-AF65-F5344CB8AC3E}">
        <p14:creationId xmlns:p14="http://schemas.microsoft.com/office/powerpoint/2010/main" val="1948540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lstStyle/>
          <a:p>
            <a:r>
              <a:rPr>
                <a:latin typeface="Huawei Sans" panose="020C0503030203020204" pitchFamily="34" charset="0"/>
              </a:rPr>
              <a:t>Basic SNMP Configuration (1)</a:t>
            </a:r>
            <a:endParaRPr lang="zh-CN" altLang="en-US" dirty="0">
              <a:latin typeface="Huawei Sans" panose="020C0503030203020204" pitchFamily="34" charset="0"/>
            </a:endParaRPr>
          </a:p>
        </p:txBody>
      </p:sp>
      <p:sp>
        <p:nvSpPr>
          <p:cNvPr id="3" name="矩形 2"/>
          <p:cNvSpPr/>
          <p:nvPr/>
        </p:nvSpPr>
        <p:spPr>
          <a:xfrm>
            <a:off x="1008063" y="1797459"/>
            <a:ext cx="10632553" cy="338554"/>
          </a:xfrm>
          <a:prstGeom prst="rect">
            <a:avLst/>
          </a:prstGeom>
          <a:solidFill>
            <a:srgbClr val="F2FBFE"/>
          </a:solidFill>
          <a:ln>
            <a:solidFill>
              <a:srgbClr val="99DFF9"/>
            </a:solidFill>
          </a:ln>
        </p:spPr>
        <p:txBody>
          <a:bodyPr wrap="square">
            <a:spAutoFit/>
          </a:bodyPr>
          <a:lstStyle/>
          <a:p>
            <a:pPr fontAlgn="base"/>
            <a:r>
              <a:rPr sz="1600">
                <a:latin typeface="Huawei Sans" panose="020C0503030203020204" pitchFamily="34" charset="0"/>
              </a:rPr>
              <a:t>[Huawei] </a:t>
            </a:r>
            <a:r>
              <a:rPr sz="1600" b="1">
                <a:latin typeface="Huawei Sans" panose="020C0503030203020204" pitchFamily="34" charset="0"/>
              </a:rPr>
              <a:t>snmp-agent</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 name="矩形 3"/>
          <p:cNvSpPr/>
          <p:nvPr/>
        </p:nvSpPr>
        <p:spPr>
          <a:xfrm>
            <a:off x="527529" y="1365312"/>
            <a:ext cx="11089232" cy="338554"/>
          </a:xfrm>
          <a:prstGeom prst="rect">
            <a:avLst/>
          </a:prstGeom>
        </p:spPr>
        <p:txBody>
          <a:bodyPr wrap="square">
            <a:spAutoFit/>
          </a:bodyPr>
          <a:lstStyle/>
          <a:p>
            <a:pPr marL="342900" indent="-342900" fontAlgn="auto">
              <a:buFont typeface="+mj-lt"/>
              <a:buAutoNum type="arabicPeriod"/>
            </a:pPr>
            <a:r>
              <a:rPr sz="1600">
                <a:latin typeface="Huawei Sans" panose="020C0503030203020204" pitchFamily="34" charset="0"/>
              </a:rPr>
              <a:t>Enable the SNMP agent function.</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矩形 7"/>
          <p:cNvSpPr/>
          <p:nvPr/>
        </p:nvSpPr>
        <p:spPr>
          <a:xfrm>
            <a:off x="1008063" y="2672005"/>
            <a:ext cx="10632553" cy="338554"/>
          </a:xfrm>
          <a:prstGeom prst="rect">
            <a:avLst/>
          </a:prstGeom>
          <a:solidFill>
            <a:srgbClr val="F2FBFE"/>
          </a:solidFill>
          <a:ln>
            <a:solidFill>
              <a:srgbClr val="99DFF9"/>
            </a:solidFill>
          </a:ln>
        </p:spPr>
        <p:txBody>
          <a:bodyPr wrap="square">
            <a:spAutoFit/>
          </a:bodyPr>
          <a:lstStyle/>
          <a:p>
            <a:pPr fontAlgn="base"/>
            <a:r>
              <a:rPr sz="1600">
                <a:latin typeface="Huawei Sans" panose="020C0503030203020204" pitchFamily="34" charset="0"/>
              </a:rPr>
              <a:t>[Huawei] </a:t>
            </a:r>
            <a:r>
              <a:rPr sz="1600" b="1">
                <a:latin typeface="Huawei Sans" panose="020C0503030203020204" pitchFamily="34" charset="0"/>
              </a:rPr>
              <a:t>snmp-agent sys-info version [v1 | v2c | v3] </a:t>
            </a:r>
            <a:endPar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矩形 10"/>
          <p:cNvSpPr/>
          <p:nvPr/>
        </p:nvSpPr>
        <p:spPr>
          <a:xfrm>
            <a:off x="527529" y="2239858"/>
            <a:ext cx="11089232" cy="338554"/>
          </a:xfrm>
          <a:prstGeom prst="rect">
            <a:avLst/>
          </a:prstGeom>
        </p:spPr>
        <p:txBody>
          <a:bodyPr wrap="square">
            <a:spAutoFit/>
          </a:bodyPr>
          <a:lstStyle/>
          <a:p>
            <a:pPr marL="342900" indent="-342900" fontAlgn="auto">
              <a:buFont typeface="+mj-lt"/>
              <a:buAutoNum type="arabicPeriod" startAt="2"/>
            </a:pPr>
            <a:r>
              <a:rPr sz="1600">
                <a:latin typeface="Huawei Sans" panose="020C0503030203020204" pitchFamily="34" charset="0"/>
              </a:rPr>
              <a:t>Set the SNMP version.</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6" name="组合 5"/>
          <p:cNvGrpSpPr/>
          <p:nvPr/>
        </p:nvGrpSpPr>
        <p:grpSpPr>
          <a:xfrm>
            <a:off x="527527" y="3033816"/>
            <a:ext cx="11113089" cy="2340035"/>
            <a:chOff x="527527" y="2999348"/>
            <a:chExt cx="11113089" cy="2340035"/>
          </a:xfrm>
        </p:grpSpPr>
        <p:sp>
          <p:nvSpPr>
            <p:cNvPr id="14" name="矩形 13"/>
            <p:cNvSpPr/>
            <p:nvPr/>
          </p:nvSpPr>
          <p:spPr>
            <a:xfrm>
              <a:off x="1008063" y="4754608"/>
              <a:ext cx="10632553" cy="584775"/>
            </a:xfrm>
            <a:prstGeom prst="rect">
              <a:avLst/>
            </a:prstGeom>
            <a:solidFill>
              <a:srgbClr val="F2FBFE"/>
            </a:solidFill>
            <a:ln>
              <a:solidFill>
                <a:srgbClr val="99DFF9"/>
              </a:solidFill>
            </a:ln>
          </p:spPr>
          <p:txBody>
            <a:bodyPr wrap="square">
              <a:spAutoFit/>
            </a:bodyPr>
            <a:lstStyle/>
            <a:p>
              <a:pPr fontAlgn="base"/>
              <a:r>
                <a:rPr sz="1600" dirty="0">
                  <a:latin typeface="Huawei Sans" panose="020C0503030203020204" pitchFamily="34" charset="0"/>
                </a:rPr>
                <a:t>[Huawei] </a:t>
              </a:r>
              <a:r>
                <a:rPr sz="1600" b="1" dirty="0" err="1">
                  <a:latin typeface="Huawei Sans" panose="020C0503030203020204" pitchFamily="34" charset="0"/>
                </a:rPr>
                <a:t>snmp</a:t>
              </a:r>
              <a:r>
                <a:rPr sz="1600" b="1" dirty="0">
                  <a:latin typeface="Huawei Sans" panose="020C0503030203020204" pitchFamily="34" charset="0"/>
                </a:rPr>
                <a:t>-agent group v3 </a:t>
              </a:r>
              <a:r>
                <a:rPr sz="1600" i="1" dirty="0">
                  <a:latin typeface="Huawei Sans" panose="020C0503030203020204" pitchFamily="34" charset="0"/>
                </a:rPr>
                <a:t>group-name </a:t>
              </a:r>
              <a:r>
                <a:rPr sz="1600" b="1" dirty="0">
                  <a:latin typeface="Huawei Sans" panose="020C0503030203020204" pitchFamily="34" charset="0"/>
                </a:rPr>
                <a:t>{ authentication | </a:t>
              </a:r>
              <a:r>
                <a:rPr sz="1600" b="1" dirty="0" err="1">
                  <a:latin typeface="Huawei Sans" panose="020C0503030203020204" pitchFamily="34" charset="0"/>
                </a:rPr>
                <a:t>noauth</a:t>
              </a:r>
              <a:r>
                <a:rPr sz="1600" b="1" dirty="0">
                  <a:latin typeface="Huawei Sans" panose="020C0503030203020204" pitchFamily="34" charset="0"/>
                </a:rPr>
                <a:t> | privacy } [ read-view </a:t>
              </a:r>
              <a:r>
                <a:rPr sz="1600" i="1" dirty="0">
                  <a:latin typeface="Huawei Sans" panose="020C0503030203020204" pitchFamily="34" charset="0"/>
                </a:rPr>
                <a:t>view-name </a:t>
              </a:r>
              <a:r>
                <a:rPr sz="1600" b="1" dirty="0">
                  <a:latin typeface="Huawei Sans" panose="020C0503030203020204" pitchFamily="34" charset="0"/>
                </a:rPr>
                <a:t>| write-view </a:t>
              </a:r>
              <a:r>
                <a:rPr sz="1600" i="1" dirty="0">
                  <a:latin typeface="Huawei Sans" panose="020C0503030203020204" pitchFamily="34" charset="0"/>
                </a:rPr>
                <a:t>view-name </a:t>
              </a:r>
              <a:r>
                <a:rPr sz="1600" b="1" dirty="0">
                  <a:latin typeface="Huawei Sans" panose="020C0503030203020204" pitchFamily="34" charset="0"/>
                </a:rPr>
                <a:t>|</a:t>
              </a:r>
              <a:r>
                <a:rPr sz="1600" dirty="0">
                  <a:latin typeface="Huawei Sans" panose="020C0503030203020204" pitchFamily="34" charset="0"/>
                </a:rPr>
                <a:t> </a:t>
              </a:r>
              <a:r>
                <a:rPr sz="1600" b="1" dirty="0">
                  <a:latin typeface="Huawei Sans" panose="020C0503030203020204" pitchFamily="34" charset="0"/>
                </a:rPr>
                <a:t>notify-view </a:t>
              </a:r>
              <a:r>
                <a:rPr sz="1600" i="1" dirty="0">
                  <a:latin typeface="Huawei Sans" panose="020C0503030203020204" pitchFamily="34" charset="0"/>
                </a:rPr>
                <a:t>view-name </a:t>
              </a:r>
              <a:r>
                <a:rPr sz="1600" b="1" dirty="0">
                  <a:latin typeface="Huawei Sans" panose="020C0503030203020204" pitchFamily="34" charset="0"/>
                </a:rPr>
                <a:t>] </a:t>
              </a:r>
              <a:endPar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矩形 14"/>
            <p:cNvSpPr/>
            <p:nvPr/>
          </p:nvSpPr>
          <p:spPr>
            <a:xfrm>
              <a:off x="527529" y="3528919"/>
              <a:ext cx="11089232" cy="338554"/>
            </a:xfrm>
            <a:prstGeom prst="rect">
              <a:avLst/>
            </a:prstGeom>
          </p:spPr>
          <p:txBody>
            <a:bodyPr wrap="square">
              <a:spAutoFit/>
            </a:bodyPr>
            <a:lstStyle/>
            <a:p>
              <a:pPr marL="342900" indent="-342900" fontAlgn="auto">
                <a:buFont typeface="+mj-lt"/>
                <a:buAutoNum type="arabicPeriod" startAt="3"/>
              </a:pPr>
              <a:r>
                <a:rPr sz="1600" dirty="0">
                  <a:latin typeface="Huawei Sans" panose="020C0503030203020204" pitchFamily="34" charset="0"/>
                </a:rPr>
                <a:t>Create or update MIB view information.</a:t>
              </a:r>
            </a:p>
          </p:txBody>
        </p:sp>
        <p:sp>
          <p:nvSpPr>
            <p:cNvPr id="16" name="矩形 15"/>
            <p:cNvSpPr/>
            <p:nvPr/>
          </p:nvSpPr>
          <p:spPr>
            <a:xfrm>
              <a:off x="882270" y="2999348"/>
              <a:ext cx="10608699" cy="584775"/>
            </a:xfrm>
            <a:prstGeom prst="rect">
              <a:avLst/>
            </a:prstGeom>
          </p:spPr>
          <p:txBody>
            <a:bodyPr wrap="square">
              <a:spAutoFit/>
            </a:bodyPr>
            <a:lstStyle/>
            <a:p>
              <a:pPr fontAlgn="auto"/>
              <a:r>
                <a:rPr sz="1600" dirty="0">
                  <a:latin typeface="Huawei Sans" panose="020C0503030203020204" pitchFamily="34" charset="0"/>
                </a:rPr>
                <a:t>You can configure the SNMP version as required. However, the protocol version used on the device must be the same as that used on the NMS.</a:t>
              </a:r>
              <a:endPar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0" name="矩形 19"/>
            <p:cNvSpPr/>
            <p:nvPr/>
          </p:nvSpPr>
          <p:spPr>
            <a:xfrm>
              <a:off x="527527" y="4330033"/>
              <a:ext cx="11089232" cy="338554"/>
            </a:xfrm>
            <a:prstGeom prst="rect">
              <a:avLst/>
            </a:prstGeom>
          </p:spPr>
          <p:txBody>
            <a:bodyPr wrap="square">
              <a:spAutoFit/>
            </a:bodyPr>
            <a:lstStyle/>
            <a:p>
              <a:pPr fontAlgn="auto"/>
              <a:r>
                <a:rPr sz="1600" dirty="0">
                  <a:latin typeface="Huawei Sans" panose="020C0503030203020204" pitchFamily="34" charset="0"/>
                </a:rPr>
                <a:t>4.   Add a new SNMP group and map users in this group to the SNMP view.</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27" name="矩形 26"/>
          <p:cNvSpPr/>
          <p:nvPr/>
        </p:nvSpPr>
        <p:spPr>
          <a:xfrm>
            <a:off x="1008062" y="3953183"/>
            <a:ext cx="10632553" cy="338554"/>
          </a:xfrm>
          <a:prstGeom prst="rect">
            <a:avLst/>
          </a:prstGeom>
          <a:solidFill>
            <a:srgbClr val="F2FBFE"/>
          </a:solidFill>
          <a:ln>
            <a:solidFill>
              <a:srgbClr val="99DFF9"/>
            </a:solidFill>
          </a:ln>
        </p:spPr>
        <p:txBody>
          <a:bodyPr wrap="square">
            <a:spAutoFit/>
          </a:bodyPr>
          <a:lstStyle/>
          <a:p>
            <a:pPr fontAlgn="base"/>
            <a:r>
              <a:rPr sz="1600" dirty="0">
                <a:latin typeface="Huawei Sans" panose="020C0503030203020204" pitchFamily="34" charset="0"/>
              </a:rPr>
              <a:t>[Huawei] </a:t>
            </a:r>
            <a:r>
              <a:rPr sz="1600" b="1" dirty="0" err="1" smtClean="0">
                <a:latin typeface="Huawei Sans" panose="020C0503030203020204" pitchFamily="34" charset="0"/>
              </a:rPr>
              <a:t>snmp</a:t>
            </a:r>
            <a:r>
              <a:rPr sz="1600" b="1" dirty="0" smtClean="0">
                <a:latin typeface="Huawei Sans" panose="020C0503030203020204" pitchFamily="34" charset="0"/>
              </a:rPr>
              <a:t>-agent </a:t>
            </a:r>
            <a:r>
              <a:rPr sz="1600" b="1" dirty="0" err="1">
                <a:latin typeface="Huawei Sans" panose="020C0503030203020204" pitchFamily="34" charset="0"/>
              </a:rPr>
              <a:t>mib</a:t>
            </a:r>
            <a:r>
              <a:rPr sz="1600" b="1" dirty="0">
                <a:latin typeface="Huawei Sans" panose="020C0503030203020204" pitchFamily="34" charset="0"/>
              </a:rPr>
              <a:t>-view </a:t>
            </a:r>
            <a:r>
              <a:rPr sz="1600" i="1" dirty="0">
                <a:latin typeface="Huawei Sans" panose="020C0503030203020204" pitchFamily="34" charset="0"/>
              </a:rPr>
              <a:t>view-name </a:t>
            </a:r>
            <a:r>
              <a:rPr sz="1600" dirty="0">
                <a:latin typeface="Huawei Sans" panose="020C0503030203020204" pitchFamily="34" charset="0"/>
              </a:rPr>
              <a:t>{ </a:t>
            </a:r>
            <a:r>
              <a:rPr sz="1600" b="1" dirty="0">
                <a:latin typeface="Huawei Sans" panose="020C0503030203020204" pitchFamily="34" charset="0"/>
              </a:rPr>
              <a:t>exclude</a:t>
            </a:r>
            <a:r>
              <a:rPr sz="1600" dirty="0">
                <a:latin typeface="Huawei Sans" panose="020C0503030203020204" pitchFamily="34" charset="0"/>
              </a:rPr>
              <a:t> | </a:t>
            </a:r>
            <a:r>
              <a:rPr sz="1600" b="1" dirty="0">
                <a:latin typeface="Huawei Sans" panose="020C0503030203020204" pitchFamily="34" charset="0"/>
              </a:rPr>
              <a:t>include</a:t>
            </a:r>
            <a:r>
              <a:rPr sz="1600" dirty="0">
                <a:latin typeface="Huawei Sans" panose="020C0503030203020204" pitchFamily="34" charset="0"/>
              </a:rPr>
              <a:t> } </a:t>
            </a:r>
            <a:r>
              <a:rPr sz="1600" i="1" dirty="0">
                <a:latin typeface="Huawei Sans" panose="020C0503030203020204" pitchFamily="34" charset="0"/>
              </a:rPr>
              <a:t>subtree-name</a:t>
            </a:r>
            <a:r>
              <a:rPr sz="1600" dirty="0">
                <a:latin typeface="Huawei Sans" panose="020C0503030203020204" pitchFamily="34" charset="0"/>
              </a:rPr>
              <a:t> [</a:t>
            </a:r>
            <a:r>
              <a:rPr sz="1600" b="1" dirty="0">
                <a:latin typeface="Huawei Sans" panose="020C0503030203020204" pitchFamily="34" charset="0"/>
              </a:rPr>
              <a:t>mask</a:t>
            </a:r>
            <a:r>
              <a:rPr sz="1600" dirty="0">
                <a:latin typeface="Huawei Sans" panose="020C0503030203020204" pitchFamily="34" charset="0"/>
              </a:rPr>
              <a:t> </a:t>
            </a:r>
            <a:r>
              <a:rPr sz="1600" i="1" dirty="0">
                <a:latin typeface="Huawei Sans" panose="020C0503030203020204" pitchFamily="34" charset="0"/>
              </a:rPr>
              <a:t>mask</a:t>
            </a:r>
            <a:r>
              <a:rPr sz="1600" dirty="0">
                <a:latin typeface="Huawei Sans" panose="020C0503030203020204" pitchFamily="34" charset="0"/>
              </a:rPr>
              <a:t>]</a:t>
            </a:r>
            <a:endPar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9" name="矩形 28"/>
          <p:cNvSpPr/>
          <p:nvPr/>
        </p:nvSpPr>
        <p:spPr>
          <a:xfrm>
            <a:off x="882269" y="5444704"/>
            <a:ext cx="10608699" cy="830997"/>
          </a:xfrm>
          <a:prstGeom prst="rect">
            <a:avLst/>
          </a:prstGeom>
        </p:spPr>
        <p:txBody>
          <a:bodyPr wrap="square">
            <a:spAutoFit/>
          </a:bodyPr>
          <a:lstStyle/>
          <a:p>
            <a:pPr fontAlgn="auto"/>
            <a:r>
              <a:rPr sz="1600" dirty="0" smtClean="0">
                <a:latin typeface="Huawei Sans" panose="020C0503030203020204" pitchFamily="34" charset="0"/>
              </a:rPr>
              <a:t>This command is used to create an SNMP group of the SNMPv3 version and specify the </a:t>
            </a:r>
            <a:r>
              <a:rPr lang="en-US" sz="1600" dirty="0">
                <a:latin typeface="Huawei Sans" panose="020C0503030203020204" pitchFamily="34" charset="0"/>
              </a:rPr>
              <a:t>authentication and encryption mode and one or more of read-only view, read-write view, and notification view</a:t>
            </a:r>
            <a:r>
              <a:rPr sz="1600" dirty="0" smtClean="0">
                <a:latin typeface="Huawei Sans" panose="020C0503030203020204" pitchFamily="34" charset="0"/>
              </a:rPr>
              <a:t>. It is a mandatory command on networks that require high security.</a:t>
            </a:r>
            <a:endPar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36725169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lstStyle/>
          <a:p>
            <a:r>
              <a:rPr>
                <a:latin typeface="Huawei Sans" panose="020C0503030203020204" pitchFamily="34" charset="0"/>
              </a:rPr>
              <a:t>Basic SNMP Configuration (2)</a:t>
            </a:r>
            <a:endParaRPr lang="zh-CN" altLang="en-US" dirty="0">
              <a:latin typeface="Huawei Sans" panose="020C0503030203020204" pitchFamily="34" charset="0"/>
            </a:endParaRPr>
          </a:p>
        </p:txBody>
      </p:sp>
      <p:sp>
        <p:nvSpPr>
          <p:cNvPr id="4" name="矩形 3"/>
          <p:cNvSpPr/>
          <p:nvPr/>
        </p:nvSpPr>
        <p:spPr>
          <a:xfrm>
            <a:off x="503674" y="2510751"/>
            <a:ext cx="11089232" cy="338554"/>
          </a:xfrm>
          <a:prstGeom prst="rect">
            <a:avLst/>
          </a:prstGeom>
        </p:spPr>
        <p:txBody>
          <a:bodyPr wrap="square">
            <a:spAutoFit/>
          </a:bodyPr>
          <a:lstStyle/>
          <a:p>
            <a:pPr fontAlgn="auto"/>
            <a:r>
              <a:rPr sz="1600">
                <a:latin typeface="Huawei Sans" panose="020C0503030203020204" pitchFamily="34" charset="0"/>
              </a:rPr>
              <a:t>6.   Configure an authentication password for an SNMPv3 user.</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矩形 7"/>
          <p:cNvSpPr/>
          <p:nvPr/>
        </p:nvSpPr>
        <p:spPr>
          <a:xfrm>
            <a:off x="984207" y="2955116"/>
            <a:ext cx="10632553" cy="338554"/>
          </a:xfrm>
          <a:prstGeom prst="rect">
            <a:avLst/>
          </a:prstGeom>
          <a:solidFill>
            <a:srgbClr val="F2FBFE"/>
          </a:solidFill>
          <a:ln>
            <a:solidFill>
              <a:srgbClr val="99DFF9"/>
            </a:solidFill>
          </a:ln>
        </p:spPr>
        <p:txBody>
          <a:bodyPr wrap="square">
            <a:spAutoFit/>
          </a:bodyPr>
          <a:lstStyle/>
          <a:p>
            <a:pPr fontAlgn="base"/>
            <a:r>
              <a:rPr sz="1600">
                <a:latin typeface="Huawei Sans" panose="020C0503030203020204" pitchFamily="34" charset="0"/>
              </a:rPr>
              <a:t>[Huawei]</a:t>
            </a:r>
            <a:r>
              <a:rPr sz="1600" b="1">
                <a:latin typeface="Huawei Sans" panose="020C0503030203020204" pitchFamily="34" charset="0"/>
              </a:rPr>
              <a:t> snmp-agent usm-user v3 </a:t>
            </a:r>
            <a:r>
              <a:rPr sz="1600" i="1">
                <a:latin typeface="Huawei Sans" panose="020C0503030203020204" pitchFamily="34" charset="0"/>
              </a:rPr>
              <a:t>user-name  </a:t>
            </a:r>
            <a:r>
              <a:rPr sz="1600" b="1">
                <a:latin typeface="Huawei Sans" panose="020C0503030203020204" pitchFamily="34" charset="0"/>
              </a:rPr>
              <a:t>authentication-mode</a:t>
            </a:r>
            <a:r>
              <a:rPr sz="1600" i="1">
                <a:latin typeface="Huawei Sans" panose="020C0503030203020204" pitchFamily="34" charset="0"/>
              </a:rPr>
              <a:t> </a:t>
            </a:r>
            <a:r>
              <a:rPr sz="1600" b="1">
                <a:latin typeface="Huawei Sans" panose="020C0503030203020204" pitchFamily="34" charset="0"/>
              </a:rPr>
              <a:t>{ md5 | sha | sha2-256 }    </a:t>
            </a:r>
            <a:endPar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5" name="组合 4"/>
          <p:cNvGrpSpPr/>
          <p:nvPr/>
        </p:nvGrpSpPr>
        <p:grpSpPr>
          <a:xfrm>
            <a:off x="503674" y="3541957"/>
            <a:ext cx="11089232" cy="800622"/>
            <a:chOff x="503674" y="4615661"/>
            <a:chExt cx="11089232" cy="800622"/>
          </a:xfrm>
        </p:grpSpPr>
        <p:sp>
          <p:nvSpPr>
            <p:cNvPr id="14" name="矩形 13"/>
            <p:cNvSpPr/>
            <p:nvPr/>
          </p:nvSpPr>
          <p:spPr>
            <a:xfrm>
              <a:off x="937174" y="5077729"/>
              <a:ext cx="10632553" cy="338554"/>
            </a:xfrm>
            <a:prstGeom prst="rect">
              <a:avLst/>
            </a:prstGeom>
            <a:solidFill>
              <a:srgbClr val="F2FBFE"/>
            </a:solidFill>
            <a:ln>
              <a:solidFill>
                <a:srgbClr val="99DFF9"/>
              </a:solidFill>
            </a:ln>
          </p:spPr>
          <p:txBody>
            <a:bodyPr wrap="square">
              <a:spAutoFit/>
            </a:bodyPr>
            <a:lstStyle/>
            <a:p>
              <a:pPr fontAlgn="base"/>
              <a:r>
                <a:rPr sz="1600">
                  <a:latin typeface="Huawei Sans" panose="020C0503030203020204" pitchFamily="34" charset="0"/>
                </a:rPr>
                <a:t>[Huawei] </a:t>
              </a:r>
              <a:r>
                <a:rPr sz="1600" b="1">
                  <a:latin typeface="Huawei Sans" panose="020C0503030203020204" pitchFamily="34" charset="0"/>
                </a:rPr>
                <a:t>snmp-agent usm-user v3 </a:t>
              </a:r>
              <a:r>
                <a:rPr sz="1600" i="1">
                  <a:latin typeface="Huawei Sans" panose="020C0503030203020204" pitchFamily="34" charset="0"/>
                </a:rPr>
                <a:t>user-name</a:t>
              </a:r>
              <a:r>
                <a:rPr sz="1600" b="1">
                  <a:latin typeface="Huawei Sans" panose="020C0503030203020204" pitchFamily="34" charset="0"/>
                </a:rPr>
                <a:t> privacy-mode { aes128 | des56 }</a:t>
              </a:r>
              <a:endPar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矩形 14"/>
            <p:cNvSpPr/>
            <p:nvPr/>
          </p:nvSpPr>
          <p:spPr>
            <a:xfrm>
              <a:off x="503674" y="4615661"/>
              <a:ext cx="11089232" cy="338554"/>
            </a:xfrm>
            <a:prstGeom prst="rect">
              <a:avLst/>
            </a:prstGeom>
          </p:spPr>
          <p:txBody>
            <a:bodyPr wrap="square">
              <a:spAutoFit/>
            </a:bodyPr>
            <a:lstStyle/>
            <a:p>
              <a:pPr fontAlgn="auto"/>
              <a:r>
                <a:rPr sz="1600">
                  <a:latin typeface="Huawei Sans" panose="020C0503030203020204" pitchFamily="34" charset="0"/>
                </a:rPr>
                <a:t>7.   Configure the SNMPv3 user encryption password.</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12" name="组合 11"/>
          <p:cNvGrpSpPr/>
          <p:nvPr/>
        </p:nvGrpSpPr>
        <p:grpSpPr>
          <a:xfrm>
            <a:off x="503674" y="1395018"/>
            <a:ext cx="11113087" cy="770701"/>
            <a:chOff x="527529" y="1365312"/>
            <a:chExt cx="11113087" cy="770701"/>
          </a:xfrm>
        </p:grpSpPr>
        <p:sp>
          <p:nvSpPr>
            <p:cNvPr id="13" name="矩形 12"/>
            <p:cNvSpPr/>
            <p:nvPr/>
          </p:nvSpPr>
          <p:spPr>
            <a:xfrm>
              <a:off x="1008063" y="1797459"/>
              <a:ext cx="10632553" cy="338554"/>
            </a:xfrm>
            <a:prstGeom prst="rect">
              <a:avLst/>
            </a:prstGeom>
            <a:solidFill>
              <a:srgbClr val="F2FBFE"/>
            </a:solidFill>
            <a:ln>
              <a:solidFill>
                <a:srgbClr val="99DFF9"/>
              </a:solidFill>
            </a:ln>
          </p:spPr>
          <p:txBody>
            <a:bodyPr wrap="square">
              <a:spAutoFit/>
            </a:bodyPr>
            <a:lstStyle/>
            <a:p>
              <a:pPr fontAlgn="base"/>
              <a:r>
                <a:rPr sz="1600" dirty="0">
                  <a:latin typeface="Huawei Sans" panose="020C0503030203020204" pitchFamily="34" charset="0"/>
                </a:rPr>
                <a:t>[Huawei]</a:t>
              </a:r>
              <a:r>
                <a:rPr sz="1600" b="1" dirty="0">
                  <a:latin typeface="Huawei Sans" panose="020C0503030203020204" pitchFamily="34" charset="0"/>
                </a:rPr>
                <a:t> </a:t>
              </a:r>
              <a:r>
                <a:rPr sz="1600" b="1" dirty="0" err="1">
                  <a:latin typeface="Huawei Sans" panose="020C0503030203020204" pitchFamily="34" charset="0"/>
                </a:rPr>
                <a:t>snmp</a:t>
              </a:r>
              <a:r>
                <a:rPr sz="1600" b="1" dirty="0">
                  <a:latin typeface="Huawei Sans" panose="020C0503030203020204" pitchFamily="34" charset="0"/>
                </a:rPr>
                <a:t>-agent </a:t>
              </a:r>
              <a:r>
                <a:rPr sz="1600" b="1" dirty="0" err="1">
                  <a:latin typeface="Huawei Sans" panose="020C0503030203020204" pitchFamily="34" charset="0"/>
                </a:rPr>
                <a:t>usm</a:t>
              </a:r>
              <a:r>
                <a:rPr sz="1600" b="1" dirty="0">
                  <a:latin typeface="Huawei Sans" panose="020C0503030203020204" pitchFamily="34" charset="0"/>
                </a:rPr>
                <a:t>-user v3 </a:t>
              </a:r>
              <a:r>
                <a:rPr sz="1600" i="1" dirty="0">
                  <a:latin typeface="Huawei Sans" panose="020C0503030203020204" pitchFamily="34" charset="0"/>
                </a:rPr>
                <a:t>user-name</a:t>
              </a:r>
              <a:r>
                <a:rPr sz="1600" b="1" dirty="0">
                  <a:latin typeface="Huawei Sans" panose="020C0503030203020204" pitchFamily="34" charset="0"/>
                </a:rPr>
                <a:t> group </a:t>
              </a:r>
              <a:r>
                <a:rPr sz="1600" i="1" dirty="0">
                  <a:latin typeface="Huawei Sans" panose="020C0503030203020204" pitchFamily="34" charset="0"/>
                </a:rPr>
                <a:t>group-name</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527529" y="1365312"/>
              <a:ext cx="11089232" cy="338554"/>
            </a:xfrm>
            <a:prstGeom prst="rect">
              <a:avLst/>
            </a:prstGeom>
          </p:spPr>
          <p:txBody>
            <a:bodyPr wrap="square">
              <a:spAutoFit/>
            </a:bodyPr>
            <a:lstStyle/>
            <a:p>
              <a:pPr fontAlgn="auto"/>
              <a:r>
                <a:rPr sz="1600" dirty="0">
                  <a:latin typeface="Huawei Sans" panose="020C0503030203020204" pitchFamily="34" charset="0"/>
                </a:rPr>
                <a:t>5.  Add a user to the SNMP group.</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18" name="组合 17"/>
          <p:cNvGrpSpPr/>
          <p:nvPr/>
        </p:nvGrpSpPr>
        <p:grpSpPr>
          <a:xfrm>
            <a:off x="527529" y="4649527"/>
            <a:ext cx="11089232" cy="1046843"/>
            <a:chOff x="503674" y="4615661"/>
            <a:chExt cx="11089232" cy="1046843"/>
          </a:xfrm>
        </p:grpSpPr>
        <p:sp>
          <p:nvSpPr>
            <p:cNvPr id="20" name="矩形 19"/>
            <p:cNvSpPr/>
            <p:nvPr/>
          </p:nvSpPr>
          <p:spPr>
            <a:xfrm>
              <a:off x="937174" y="5077729"/>
              <a:ext cx="10632553" cy="584775"/>
            </a:xfrm>
            <a:prstGeom prst="rect">
              <a:avLst/>
            </a:prstGeom>
            <a:solidFill>
              <a:srgbClr val="F2FBFE"/>
            </a:solidFill>
            <a:ln>
              <a:solidFill>
                <a:srgbClr val="99DFF9"/>
              </a:solidFill>
            </a:ln>
          </p:spPr>
          <p:txBody>
            <a:bodyPr wrap="square">
              <a:spAutoFit/>
            </a:bodyPr>
            <a:lstStyle/>
            <a:p>
              <a:pPr fontAlgn="base"/>
              <a:r>
                <a:rPr sz="1600">
                  <a:latin typeface="Huawei Sans" panose="020C0503030203020204" pitchFamily="34" charset="0"/>
                </a:rPr>
                <a:t>[Huawei] </a:t>
              </a:r>
              <a:r>
                <a:rPr sz="1600" b="1">
                  <a:latin typeface="Huawei Sans" panose="020C0503030203020204" pitchFamily="34" charset="0"/>
                </a:rPr>
                <a:t>snmp-agent target-host trap-paramsname </a:t>
              </a:r>
              <a:r>
                <a:rPr sz="1600" i="1">
                  <a:latin typeface="Huawei Sans" panose="020C0503030203020204" pitchFamily="34" charset="0"/>
                </a:rPr>
                <a:t>paramsname</a:t>
              </a:r>
              <a:r>
                <a:rPr sz="1600" b="1">
                  <a:latin typeface="Huawei Sans" panose="020C0503030203020204" pitchFamily="34" charset="0"/>
                </a:rPr>
                <a:t> v3 securityname </a:t>
              </a:r>
              <a:r>
                <a:rPr sz="1600" i="1">
                  <a:latin typeface="Huawei Sans" panose="020C0503030203020204" pitchFamily="34" charset="0"/>
                </a:rPr>
                <a:t>securityname</a:t>
              </a:r>
              <a:r>
                <a:rPr sz="1600" b="1">
                  <a:latin typeface="Huawei Sans" panose="020C0503030203020204" pitchFamily="34" charset="0"/>
                </a:rPr>
                <a:t> { authentication | noauthnopriv | privacy }</a:t>
              </a:r>
              <a:endPar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503674" y="4615661"/>
              <a:ext cx="11089232" cy="338554"/>
            </a:xfrm>
            <a:prstGeom prst="rect">
              <a:avLst/>
            </a:prstGeom>
          </p:spPr>
          <p:txBody>
            <a:bodyPr wrap="square">
              <a:spAutoFit/>
            </a:bodyPr>
            <a:lstStyle/>
            <a:p>
              <a:pPr fontAlgn="auto"/>
              <a:r>
                <a:rPr sz="1600">
                  <a:latin typeface="Huawei Sans" panose="020C0503030203020204" pitchFamily="34" charset="0"/>
                </a:rPr>
                <a:t>8.   Set parameters for the device to send traps.</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19084143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lstStyle/>
          <a:p>
            <a:r>
              <a:rPr>
                <a:latin typeface="Huawei Sans" panose="020C0503030203020204" pitchFamily="34" charset="0"/>
              </a:rPr>
              <a:t>Basic SNMP Configuration (3)</a:t>
            </a:r>
            <a:endParaRPr lang="zh-CN" altLang="en-US" dirty="0">
              <a:latin typeface="Huawei Sans" panose="020C0503030203020204" pitchFamily="34" charset="0"/>
            </a:endParaRPr>
          </a:p>
        </p:txBody>
      </p:sp>
      <p:sp>
        <p:nvSpPr>
          <p:cNvPr id="4" name="矩形 3"/>
          <p:cNvSpPr/>
          <p:nvPr/>
        </p:nvSpPr>
        <p:spPr>
          <a:xfrm>
            <a:off x="503674" y="2660376"/>
            <a:ext cx="11089232" cy="338554"/>
          </a:xfrm>
          <a:prstGeom prst="rect">
            <a:avLst/>
          </a:prstGeom>
        </p:spPr>
        <p:txBody>
          <a:bodyPr wrap="square">
            <a:spAutoFit/>
          </a:bodyPr>
          <a:lstStyle/>
          <a:p>
            <a:pPr fontAlgn="auto"/>
            <a:r>
              <a:rPr sz="1600">
                <a:latin typeface="Huawei Sans" panose="020C0503030203020204" pitchFamily="34" charset="0"/>
              </a:rPr>
              <a:t>10.   Enable all trap functions.</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矩形 7"/>
          <p:cNvSpPr/>
          <p:nvPr/>
        </p:nvSpPr>
        <p:spPr>
          <a:xfrm>
            <a:off x="984207" y="3104741"/>
            <a:ext cx="10632553" cy="338554"/>
          </a:xfrm>
          <a:prstGeom prst="rect">
            <a:avLst/>
          </a:prstGeom>
          <a:solidFill>
            <a:srgbClr val="F2FBFE"/>
          </a:solidFill>
          <a:ln>
            <a:solidFill>
              <a:srgbClr val="99DFF9"/>
            </a:solidFill>
          </a:ln>
        </p:spPr>
        <p:txBody>
          <a:bodyPr wrap="square">
            <a:spAutoFit/>
          </a:bodyPr>
          <a:lstStyle/>
          <a:p>
            <a:pPr fontAlgn="base"/>
            <a:r>
              <a:rPr sz="1600">
                <a:latin typeface="Huawei Sans" panose="020C0503030203020204" pitchFamily="34" charset="0"/>
              </a:rPr>
              <a:t>[Huawei]</a:t>
            </a:r>
            <a:r>
              <a:rPr sz="1600" b="1">
                <a:latin typeface="Huawei Sans" panose="020C0503030203020204" pitchFamily="34" charset="0"/>
              </a:rPr>
              <a:t> snmp-agent trap enable</a:t>
            </a:r>
            <a:endPar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5" name="组合 4"/>
          <p:cNvGrpSpPr/>
          <p:nvPr/>
        </p:nvGrpSpPr>
        <p:grpSpPr>
          <a:xfrm>
            <a:off x="551384" y="3535244"/>
            <a:ext cx="11089232" cy="1854185"/>
            <a:chOff x="503674" y="3781905"/>
            <a:chExt cx="11089232" cy="1854185"/>
          </a:xfrm>
        </p:grpSpPr>
        <p:sp>
          <p:nvSpPr>
            <p:cNvPr id="14" name="矩形 13"/>
            <p:cNvSpPr/>
            <p:nvPr/>
          </p:nvSpPr>
          <p:spPr>
            <a:xfrm>
              <a:off x="937174" y="5297536"/>
              <a:ext cx="10632553" cy="338554"/>
            </a:xfrm>
            <a:prstGeom prst="rect">
              <a:avLst/>
            </a:prstGeom>
            <a:solidFill>
              <a:srgbClr val="F2FBFE"/>
            </a:solidFill>
            <a:ln>
              <a:solidFill>
                <a:srgbClr val="99DFF9"/>
              </a:solidFill>
            </a:ln>
          </p:spPr>
          <p:txBody>
            <a:bodyPr wrap="square">
              <a:spAutoFit/>
            </a:bodyPr>
            <a:lstStyle/>
            <a:p>
              <a:pPr fontAlgn="base"/>
              <a:r>
                <a:rPr sz="1600" dirty="0">
                  <a:latin typeface="Huawei Sans" panose="020C0503030203020204" pitchFamily="34" charset="0"/>
                </a:rPr>
                <a:t>[Huawei] </a:t>
              </a:r>
              <a:r>
                <a:rPr sz="1600" b="1" dirty="0" err="1">
                  <a:latin typeface="Huawei Sans" panose="020C0503030203020204" pitchFamily="34" charset="0"/>
                </a:rPr>
                <a:t>snmp</a:t>
              </a:r>
              <a:r>
                <a:rPr sz="1600" b="1" dirty="0">
                  <a:latin typeface="Huawei Sans" panose="020C0503030203020204" pitchFamily="34" charset="0"/>
                </a:rPr>
                <a:t>-agent trap source </a:t>
              </a:r>
              <a:r>
                <a:rPr sz="1600" i="1" dirty="0">
                  <a:latin typeface="Huawei Sans" panose="020C0503030203020204" pitchFamily="34" charset="0"/>
                </a:rPr>
                <a:t>interface-type</a:t>
              </a:r>
              <a:r>
                <a:rPr sz="1600" dirty="0">
                  <a:latin typeface="Huawei Sans" panose="020C0503030203020204" pitchFamily="34" charset="0"/>
                </a:rPr>
                <a:t>  </a:t>
              </a:r>
              <a:r>
                <a:rPr sz="1600" i="1" dirty="0">
                  <a:latin typeface="Huawei Sans" panose="020C0503030203020204" pitchFamily="34" charset="0"/>
                </a:rPr>
                <a:t>interface-number</a:t>
              </a:r>
              <a:r>
                <a:rPr sz="1600" dirty="0">
                  <a:latin typeface="Huawei Sans" panose="020C0503030203020204" pitchFamily="34" charset="0"/>
                </a:rPr>
                <a:t> </a:t>
              </a:r>
              <a:endPar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矩形 14"/>
            <p:cNvSpPr/>
            <p:nvPr/>
          </p:nvSpPr>
          <p:spPr>
            <a:xfrm>
              <a:off x="503674" y="4888220"/>
              <a:ext cx="11089232" cy="338554"/>
            </a:xfrm>
            <a:prstGeom prst="rect">
              <a:avLst/>
            </a:prstGeom>
          </p:spPr>
          <p:txBody>
            <a:bodyPr wrap="square">
              <a:spAutoFit/>
            </a:bodyPr>
            <a:lstStyle/>
            <a:p>
              <a:pPr fontAlgn="auto"/>
              <a:r>
                <a:rPr sz="1600" dirty="0">
                  <a:latin typeface="Huawei Sans" panose="020C0503030203020204" pitchFamily="34" charset="0"/>
                </a:rPr>
                <a:t>11.   Configure the source interface that sends traps.</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矩形 15"/>
            <p:cNvSpPr/>
            <p:nvPr/>
          </p:nvSpPr>
          <p:spPr>
            <a:xfrm>
              <a:off x="884755" y="3781905"/>
              <a:ext cx="10608699" cy="1015663"/>
            </a:xfrm>
            <a:prstGeom prst="rect">
              <a:avLst/>
            </a:prstGeom>
          </p:spPr>
          <p:txBody>
            <a:bodyPr wrap="square">
              <a:spAutoFit/>
            </a:bodyPr>
            <a:lstStyle/>
            <a:p>
              <a:pPr fontAlgn="auto">
                <a:lnSpc>
                  <a:spcPts val="2400"/>
                </a:lnSpc>
              </a:pPr>
              <a:r>
                <a:rPr sz="1600" dirty="0">
                  <a:latin typeface="Huawei Sans" panose="020C0503030203020204" pitchFamily="34" charset="0"/>
                </a:rPr>
                <a:t>Note that this command is used only to enable the device to send traps. This command must be used together with the </a:t>
              </a:r>
              <a:r>
                <a:rPr sz="1600" b="1" dirty="0" err="1">
                  <a:latin typeface="Huawei Sans" panose="020C0503030203020204" pitchFamily="34" charset="0"/>
                </a:rPr>
                <a:t>snmp</a:t>
              </a:r>
              <a:r>
                <a:rPr sz="1600" b="1" dirty="0">
                  <a:latin typeface="Huawei Sans" panose="020C0503030203020204" pitchFamily="34" charset="0"/>
                </a:rPr>
                <a:t>-agent target-host</a:t>
              </a:r>
              <a:r>
                <a:rPr sz="1600" dirty="0">
                  <a:latin typeface="Huawei Sans" panose="020C0503030203020204" pitchFamily="34" charset="0"/>
                </a:rPr>
                <a:t> command. The </a:t>
              </a:r>
              <a:r>
                <a:rPr sz="1600" b="1" dirty="0" err="1">
                  <a:latin typeface="Huawei Sans" panose="020C0503030203020204" pitchFamily="34" charset="0"/>
                </a:rPr>
                <a:t>snmp</a:t>
              </a:r>
              <a:r>
                <a:rPr sz="1600" b="1" dirty="0">
                  <a:latin typeface="Huawei Sans" panose="020C0503030203020204" pitchFamily="34" charset="0"/>
                </a:rPr>
                <a:t>-agent target-host</a:t>
              </a:r>
              <a:r>
                <a:rPr sz="1600" dirty="0">
                  <a:latin typeface="Huawei Sans" panose="020C0503030203020204" pitchFamily="34" charset="0"/>
                </a:rPr>
                <a:t> command specifies the device to which traps are sent.</a:t>
              </a:r>
              <a:endPar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12" name="组合 11"/>
          <p:cNvGrpSpPr/>
          <p:nvPr/>
        </p:nvGrpSpPr>
        <p:grpSpPr>
          <a:xfrm>
            <a:off x="503674" y="1395018"/>
            <a:ext cx="11113087" cy="1016922"/>
            <a:chOff x="527529" y="1365312"/>
            <a:chExt cx="11113087" cy="1016922"/>
          </a:xfrm>
        </p:grpSpPr>
        <p:sp>
          <p:nvSpPr>
            <p:cNvPr id="13" name="矩形 12"/>
            <p:cNvSpPr/>
            <p:nvPr/>
          </p:nvSpPr>
          <p:spPr>
            <a:xfrm>
              <a:off x="1008063" y="1797459"/>
              <a:ext cx="10632553" cy="584775"/>
            </a:xfrm>
            <a:prstGeom prst="rect">
              <a:avLst/>
            </a:prstGeom>
            <a:solidFill>
              <a:srgbClr val="F2FBFE"/>
            </a:solidFill>
            <a:ln>
              <a:solidFill>
                <a:srgbClr val="99DFF9"/>
              </a:solidFill>
            </a:ln>
          </p:spPr>
          <p:txBody>
            <a:bodyPr wrap="square">
              <a:spAutoFit/>
            </a:bodyPr>
            <a:lstStyle/>
            <a:p>
              <a:pPr fontAlgn="base"/>
              <a:r>
                <a:rPr sz="1600">
                  <a:latin typeface="Huawei Sans" panose="020C0503030203020204" pitchFamily="34" charset="0"/>
                </a:rPr>
                <a:t>[Huawei]</a:t>
              </a:r>
              <a:r>
                <a:rPr sz="1600" b="1">
                  <a:latin typeface="Huawei Sans" panose="020C0503030203020204" pitchFamily="34" charset="0"/>
                </a:rPr>
                <a:t> snmp-agent target-host trap-hostname </a:t>
              </a:r>
              <a:r>
                <a:rPr sz="1600" i="1">
                  <a:latin typeface="Huawei Sans" panose="020C0503030203020204" pitchFamily="34" charset="0"/>
                </a:rPr>
                <a:t>hostname</a:t>
              </a:r>
              <a:r>
                <a:rPr sz="1600" b="1">
                  <a:latin typeface="Huawei Sans" panose="020C0503030203020204" pitchFamily="34" charset="0"/>
                </a:rPr>
                <a:t> address </a:t>
              </a:r>
              <a:r>
                <a:rPr sz="1600" i="1">
                  <a:latin typeface="Huawei Sans" panose="020C0503030203020204" pitchFamily="34" charset="0"/>
                </a:rPr>
                <a:t>ipv4-address</a:t>
              </a:r>
              <a:r>
                <a:rPr sz="1600" b="1">
                  <a:latin typeface="Huawei Sans" panose="020C0503030203020204" pitchFamily="34" charset="0"/>
                </a:rPr>
                <a:t> trap-paramsname </a:t>
              </a:r>
              <a:r>
                <a:rPr sz="1600" i="1">
                  <a:latin typeface="Huawei Sans" panose="020C0503030203020204" pitchFamily="34" charset="0"/>
                </a:rPr>
                <a:t>paramsname</a:t>
              </a:r>
              <a:r>
                <a:rPr sz="1600" b="1">
                  <a:latin typeface="Huawei Sans" panose="020C0503030203020204" pitchFamily="34" charset="0"/>
                </a:rPr>
                <a:t> </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527529" y="1365312"/>
              <a:ext cx="11089232" cy="338554"/>
            </a:xfrm>
            <a:prstGeom prst="rect">
              <a:avLst/>
            </a:prstGeom>
          </p:spPr>
          <p:txBody>
            <a:bodyPr wrap="square">
              <a:spAutoFit/>
            </a:bodyPr>
            <a:lstStyle/>
            <a:p>
              <a:pPr fontAlgn="auto"/>
              <a:r>
                <a:rPr sz="1600">
                  <a:latin typeface="Huawei Sans" panose="020C0503030203020204" pitchFamily="34" charset="0"/>
                </a:rPr>
                <a:t>9.   Configure the target host of traps.</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19" name="矩形 18"/>
          <p:cNvSpPr/>
          <p:nvPr/>
        </p:nvSpPr>
        <p:spPr>
          <a:xfrm>
            <a:off x="984207" y="5481539"/>
            <a:ext cx="10608699" cy="400110"/>
          </a:xfrm>
          <a:prstGeom prst="rect">
            <a:avLst/>
          </a:prstGeom>
        </p:spPr>
        <p:txBody>
          <a:bodyPr wrap="square">
            <a:spAutoFit/>
          </a:bodyPr>
          <a:lstStyle/>
          <a:p>
            <a:pPr fontAlgn="auto">
              <a:lnSpc>
                <a:spcPts val="2400"/>
              </a:lnSpc>
            </a:pPr>
            <a:r>
              <a:rPr sz="1600" dirty="0">
                <a:latin typeface="Huawei Sans" panose="020C0503030203020204" pitchFamily="34" charset="0"/>
              </a:rPr>
              <a:t>Note that a source IP address must have been configured for the interface that sends traps. </a:t>
            </a:r>
            <a:endPar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1130832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smtClean="0"/>
              <a:t>SNMP Configuration Example (Network Device Side)</a:t>
            </a:r>
            <a:endParaRPr lang="en-US" altLang="zh-CN" dirty="0"/>
          </a:p>
        </p:txBody>
      </p:sp>
      <p:grpSp>
        <p:nvGrpSpPr>
          <p:cNvPr id="6" name="组合 5"/>
          <p:cNvGrpSpPr/>
          <p:nvPr/>
        </p:nvGrpSpPr>
        <p:grpSpPr>
          <a:xfrm>
            <a:off x="604861" y="1868462"/>
            <a:ext cx="5523045" cy="910451"/>
            <a:chOff x="2160570" y="3280902"/>
            <a:chExt cx="5523045" cy="910451"/>
          </a:xfrm>
        </p:grpSpPr>
        <p:pic>
          <p:nvPicPr>
            <p:cNvPr id="12" name="图片 1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859800" y="3280902"/>
              <a:ext cx="540000" cy="442800"/>
            </a:xfrm>
            <a:prstGeom prst="rect">
              <a:avLst/>
            </a:prstGeom>
          </p:spPr>
        </p:pic>
        <p:pic>
          <p:nvPicPr>
            <p:cNvPr id="14" name="图片 13"/>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412309" y="3280902"/>
              <a:ext cx="540000" cy="442800"/>
            </a:xfrm>
            <a:prstGeom prst="rect">
              <a:avLst/>
            </a:prstGeom>
          </p:spPr>
        </p:pic>
        <p:sp>
          <p:nvSpPr>
            <p:cNvPr id="19" name="文本框 18"/>
            <p:cNvSpPr txBox="1"/>
            <p:nvPr/>
          </p:nvSpPr>
          <p:spPr>
            <a:xfrm>
              <a:off x="2160570" y="3317636"/>
              <a:ext cx="699230" cy="369332"/>
            </a:xfrm>
            <a:prstGeom prst="rect">
              <a:avLst/>
            </a:prstGeom>
            <a:noFill/>
          </p:spPr>
          <p:txBody>
            <a:bodyPr wrap="square" rtlCol="0">
              <a:spAutoFit/>
            </a:bodyPr>
            <a:lstStyle/>
            <a:p>
              <a:r>
                <a:rPr>
                  <a:latin typeface="Huawei Sans" panose="020C0503030203020204" pitchFamily="34" charset="0"/>
                </a:rPr>
                <a:t>NMS</a:t>
              </a:r>
              <a:endParaRPr lang="zh-CN" altLang="en-US" dirty="0">
                <a:latin typeface="Huawei Sans" panose="020C0503030203020204" pitchFamily="34" charset="0"/>
              </a:endParaRPr>
            </a:p>
          </p:txBody>
        </p:sp>
        <p:sp>
          <p:nvSpPr>
            <p:cNvPr id="21" name="文本框 20"/>
            <p:cNvSpPr txBox="1"/>
            <p:nvPr/>
          </p:nvSpPr>
          <p:spPr>
            <a:xfrm>
              <a:off x="5777324" y="3822021"/>
              <a:ext cx="1906291" cy="369332"/>
            </a:xfrm>
            <a:prstGeom prst="rect">
              <a:avLst/>
            </a:prstGeom>
            <a:noFill/>
          </p:spPr>
          <p:txBody>
            <a:bodyPr wrap="square" rtlCol="0">
              <a:spAutoFit/>
            </a:bodyPr>
            <a:lstStyle/>
            <a:p>
              <a:r>
                <a:rPr dirty="0">
                  <a:latin typeface="Huawei Sans" panose="020C0503030203020204" pitchFamily="34" charset="0"/>
                </a:rPr>
                <a:t>Managed device</a:t>
              </a:r>
              <a:endParaRPr lang="zh-CN" altLang="en-US" dirty="0">
                <a:latin typeface="Huawei Sans" panose="020C0503030203020204" pitchFamily="34" charset="0"/>
              </a:endParaRPr>
            </a:p>
          </p:txBody>
        </p:sp>
        <p:sp>
          <p:nvSpPr>
            <p:cNvPr id="16" name="文本框 15"/>
            <p:cNvSpPr txBox="1"/>
            <p:nvPr/>
          </p:nvSpPr>
          <p:spPr>
            <a:xfrm>
              <a:off x="2373824" y="3740058"/>
              <a:ext cx="1511952" cy="369332"/>
            </a:xfrm>
            <a:prstGeom prst="rect">
              <a:avLst/>
            </a:prstGeom>
            <a:noFill/>
          </p:spPr>
          <p:txBody>
            <a:bodyPr wrap="square" rtlCol="0">
              <a:spAutoFit/>
            </a:bodyPr>
            <a:lstStyle/>
            <a:p>
              <a:r>
                <a:rPr>
                  <a:latin typeface="Huawei Sans" panose="020C0503030203020204" pitchFamily="34" charset="0"/>
                </a:rPr>
                <a:t>192.168.1.10</a:t>
              </a:r>
              <a:endParaRPr lang="zh-CN" altLang="en-US" dirty="0">
                <a:latin typeface="Huawei Sans" panose="020C0503030203020204" pitchFamily="34" charset="0"/>
              </a:endParaRPr>
            </a:p>
          </p:txBody>
        </p:sp>
      </p:grpSp>
      <p:cxnSp>
        <p:nvCxnSpPr>
          <p:cNvPr id="13" name="Straight Connector 167"/>
          <p:cNvCxnSpPr>
            <a:stCxn id="14" idx="1"/>
            <a:endCxn id="12" idx="3"/>
          </p:cNvCxnSpPr>
          <p:nvPr/>
        </p:nvCxnSpPr>
        <p:spPr>
          <a:xfrm flipH="1">
            <a:off x="1844091" y="2089862"/>
            <a:ext cx="3012509"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924301" y="1806617"/>
            <a:ext cx="1008684" cy="338554"/>
          </a:xfrm>
          <a:prstGeom prst="rect">
            <a:avLst/>
          </a:prstGeom>
          <a:noFill/>
        </p:spPr>
        <p:txBody>
          <a:bodyPr wrap="square" rtlCol="0">
            <a:spAutoFit/>
          </a:bodyPr>
          <a:lstStyle/>
          <a:p>
            <a:r>
              <a:rPr sz="1600">
                <a:latin typeface="Huawei Sans" panose="020C0503030203020204" pitchFamily="34" charset="0"/>
              </a:rPr>
              <a:t>GE0/0/1</a:t>
            </a:r>
            <a:endParaRPr lang="zh-CN" altLang="en-US" sz="1600" dirty="0">
              <a:latin typeface="Huawei Sans" panose="020C0503030203020204" pitchFamily="34" charset="0"/>
            </a:endParaRPr>
          </a:p>
        </p:txBody>
      </p:sp>
      <p:sp>
        <p:nvSpPr>
          <p:cNvPr id="18" name="文本框 17"/>
          <p:cNvSpPr txBox="1"/>
          <p:nvPr/>
        </p:nvSpPr>
        <p:spPr>
          <a:xfrm>
            <a:off x="6157688" y="2028222"/>
            <a:ext cx="5552763" cy="3785652"/>
          </a:xfrm>
          <a:custGeom>
            <a:avLst/>
            <a:gdLst>
              <a:gd name="connsiteX0" fmla="*/ 0 w 5649913"/>
              <a:gd name="connsiteY0" fmla="*/ 0 h 2554545"/>
              <a:gd name="connsiteX1" fmla="*/ 5649913 w 5649913"/>
              <a:gd name="connsiteY1" fmla="*/ 0 h 2554545"/>
              <a:gd name="connsiteX2" fmla="*/ 5649913 w 5649913"/>
              <a:gd name="connsiteY2" fmla="*/ 2554545 h 2554545"/>
              <a:gd name="connsiteX3" fmla="*/ 0 w 5649913"/>
              <a:gd name="connsiteY3" fmla="*/ 2554545 h 2554545"/>
              <a:gd name="connsiteX4" fmla="*/ 0 w 5649913"/>
              <a:gd name="connsiteY4" fmla="*/ 0 h 2554545"/>
              <a:gd name="connsiteX0" fmla="*/ 0 w 5649913"/>
              <a:gd name="connsiteY0" fmla="*/ 0 h 2554545"/>
              <a:gd name="connsiteX1" fmla="*/ 5649913 w 5649913"/>
              <a:gd name="connsiteY1" fmla="*/ 0 h 2554545"/>
              <a:gd name="connsiteX2" fmla="*/ 5649913 w 5649913"/>
              <a:gd name="connsiteY2" fmla="*/ 2554545 h 2554545"/>
              <a:gd name="connsiteX3" fmla="*/ 0 w 5649913"/>
              <a:gd name="connsiteY3" fmla="*/ 1740158 h 2554545"/>
              <a:gd name="connsiteX4" fmla="*/ 0 w 5649913"/>
              <a:gd name="connsiteY4" fmla="*/ 0 h 2554545"/>
              <a:gd name="connsiteX0" fmla="*/ 0 w 5664201"/>
              <a:gd name="connsiteY0" fmla="*/ 0 h 1768733"/>
              <a:gd name="connsiteX1" fmla="*/ 5649913 w 5664201"/>
              <a:gd name="connsiteY1" fmla="*/ 0 h 1768733"/>
              <a:gd name="connsiteX2" fmla="*/ 5664201 w 5664201"/>
              <a:gd name="connsiteY2" fmla="*/ 1768733 h 1768733"/>
              <a:gd name="connsiteX3" fmla="*/ 0 w 5664201"/>
              <a:gd name="connsiteY3" fmla="*/ 1740158 h 1768733"/>
              <a:gd name="connsiteX4" fmla="*/ 0 w 5664201"/>
              <a:gd name="connsiteY4" fmla="*/ 0 h 1768733"/>
              <a:gd name="connsiteX0" fmla="*/ 0 w 5664201"/>
              <a:gd name="connsiteY0" fmla="*/ 0 h 1754445"/>
              <a:gd name="connsiteX1" fmla="*/ 5649913 w 5664201"/>
              <a:gd name="connsiteY1" fmla="*/ 0 h 1754445"/>
              <a:gd name="connsiteX2" fmla="*/ 5664201 w 5664201"/>
              <a:gd name="connsiteY2" fmla="*/ 1754445 h 1754445"/>
              <a:gd name="connsiteX3" fmla="*/ 0 w 5664201"/>
              <a:gd name="connsiteY3" fmla="*/ 1740158 h 1754445"/>
              <a:gd name="connsiteX4" fmla="*/ 0 w 5664201"/>
              <a:gd name="connsiteY4" fmla="*/ 0 h 1754445"/>
              <a:gd name="connsiteX0" fmla="*/ 0 w 5664201"/>
              <a:gd name="connsiteY0" fmla="*/ 0 h 1754445"/>
              <a:gd name="connsiteX1" fmla="*/ 5649913 w 5664201"/>
              <a:gd name="connsiteY1" fmla="*/ 0 h 1754445"/>
              <a:gd name="connsiteX2" fmla="*/ 5664201 w 5664201"/>
              <a:gd name="connsiteY2" fmla="*/ 1754445 h 1754445"/>
              <a:gd name="connsiteX3" fmla="*/ 0 w 5664201"/>
              <a:gd name="connsiteY3" fmla="*/ 1108966 h 1754445"/>
              <a:gd name="connsiteX4" fmla="*/ 0 w 5664201"/>
              <a:gd name="connsiteY4" fmla="*/ 0 h 1754445"/>
              <a:gd name="connsiteX0" fmla="*/ 0 w 5664201"/>
              <a:gd name="connsiteY0" fmla="*/ 0 h 1163974"/>
              <a:gd name="connsiteX1" fmla="*/ 5649913 w 5664201"/>
              <a:gd name="connsiteY1" fmla="*/ 0 h 1163974"/>
              <a:gd name="connsiteX2" fmla="*/ 5664201 w 5664201"/>
              <a:gd name="connsiteY2" fmla="*/ 1163974 h 1163974"/>
              <a:gd name="connsiteX3" fmla="*/ 0 w 5664201"/>
              <a:gd name="connsiteY3" fmla="*/ 1108966 h 1163974"/>
              <a:gd name="connsiteX4" fmla="*/ 0 w 5664201"/>
              <a:gd name="connsiteY4" fmla="*/ 0 h 1163974"/>
              <a:gd name="connsiteX0" fmla="*/ 0 w 5664201"/>
              <a:gd name="connsiteY0" fmla="*/ 0 h 1123252"/>
              <a:gd name="connsiteX1" fmla="*/ 5649913 w 5664201"/>
              <a:gd name="connsiteY1" fmla="*/ 0 h 1123252"/>
              <a:gd name="connsiteX2" fmla="*/ 5664201 w 5664201"/>
              <a:gd name="connsiteY2" fmla="*/ 1123252 h 1123252"/>
              <a:gd name="connsiteX3" fmla="*/ 0 w 5664201"/>
              <a:gd name="connsiteY3" fmla="*/ 1108966 h 1123252"/>
              <a:gd name="connsiteX4" fmla="*/ 0 w 5664201"/>
              <a:gd name="connsiteY4" fmla="*/ 0 h 1123252"/>
              <a:gd name="connsiteX0" fmla="*/ 0 w 5649913"/>
              <a:gd name="connsiteY0" fmla="*/ 0 h 1108966"/>
              <a:gd name="connsiteX1" fmla="*/ 5649913 w 5649913"/>
              <a:gd name="connsiteY1" fmla="*/ 0 h 1108966"/>
              <a:gd name="connsiteX2" fmla="*/ 5649913 w 5649913"/>
              <a:gd name="connsiteY2" fmla="*/ 1092710 h 1108966"/>
              <a:gd name="connsiteX3" fmla="*/ 0 w 5649913"/>
              <a:gd name="connsiteY3" fmla="*/ 1108966 h 1108966"/>
              <a:gd name="connsiteX4" fmla="*/ 0 w 5649913"/>
              <a:gd name="connsiteY4" fmla="*/ 0 h 1108966"/>
              <a:gd name="connsiteX0" fmla="*/ 0 w 5649913"/>
              <a:gd name="connsiteY0" fmla="*/ 0 h 1108966"/>
              <a:gd name="connsiteX1" fmla="*/ 5649913 w 5649913"/>
              <a:gd name="connsiteY1" fmla="*/ 0 h 1108966"/>
              <a:gd name="connsiteX2" fmla="*/ 5635626 w 5649913"/>
              <a:gd name="connsiteY2" fmla="*/ 1102891 h 1108966"/>
              <a:gd name="connsiteX3" fmla="*/ 0 w 5649913"/>
              <a:gd name="connsiteY3" fmla="*/ 1108966 h 1108966"/>
              <a:gd name="connsiteX4" fmla="*/ 0 w 5649913"/>
              <a:gd name="connsiteY4" fmla="*/ 0 h 1108966"/>
              <a:gd name="connsiteX0" fmla="*/ 0 w 5649914"/>
              <a:gd name="connsiteY0" fmla="*/ 0 h 1113071"/>
              <a:gd name="connsiteX1" fmla="*/ 5649913 w 5649914"/>
              <a:gd name="connsiteY1" fmla="*/ 0 h 1113071"/>
              <a:gd name="connsiteX2" fmla="*/ 5649914 w 5649914"/>
              <a:gd name="connsiteY2" fmla="*/ 1113071 h 1113071"/>
              <a:gd name="connsiteX3" fmla="*/ 0 w 5649914"/>
              <a:gd name="connsiteY3" fmla="*/ 1108966 h 1113071"/>
              <a:gd name="connsiteX4" fmla="*/ 0 w 5649914"/>
              <a:gd name="connsiteY4" fmla="*/ 0 h 1113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914" h="1113071">
                <a:moveTo>
                  <a:pt x="0" y="0"/>
                </a:moveTo>
                <a:lnTo>
                  <a:pt x="5649913" y="0"/>
                </a:lnTo>
                <a:cubicBezTo>
                  <a:pt x="5649913" y="371024"/>
                  <a:pt x="5649914" y="742047"/>
                  <a:pt x="5649914" y="1113071"/>
                </a:cubicBezTo>
                <a:lnTo>
                  <a:pt x="0" y="1108966"/>
                </a:lnTo>
                <a:lnTo>
                  <a:pt x="0" y="0"/>
                </a:lnTo>
                <a:close/>
              </a:path>
            </a:pathLst>
          </a:custGeom>
          <a:solidFill>
            <a:srgbClr val="F2FBFE"/>
          </a:solidFill>
          <a:ln>
            <a:solidFill>
              <a:srgbClr val="99DFF9"/>
            </a:solidFill>
          </a:ln>
        </p:spPr>
        <p:txBody>
          <a:bodyPr wrap="square" rtlCol="0">
            <a:spAutoFit/>
          </a:bodyPr>
          <a:lstStyle/>
          <a:p>
            <a:r>
              <a:rPr lang="en-US" sz="1600" dirty="0" smtClean="0">
                <a:latin typeface="Huawei Sans" panose="020C0503030203020204" pitchFamily="34" charset="0"/>
              </a:rPr>
              <a:t>R1</a:t>
            </a:r>
            <a:r>
              <a:rPr sz="1600" dirty="0" smtClean="0">
                <a:latin typeface="Huawei Sans" panose="020C0503030203020204" pitchFamily="34" charset="0"/>
              </a:rPr>
              <a:t>configuration</a:t>
            </a:r>
            <a:r>
              <a:rPr sz="1600" dirty="0">
                <a:latin typeface="Huawei Sans" panose="020C0503030203020204" pitchFamily="34" charset="0"/>
              </a:rPr>
              <a:t>:</a:t>
            </a:r>
            <a:endParaRPr lang="en-US" altLang="zh-CN" sz="1600" dirty="0" smtClean="0">
              <a:latin typeface="Huawei Sans" panose="020C0503030203020204" pitchFamily="34" charset="0"/>
            </a:endParaRPr>
          </a:p>
          <a:p>
            <a:r>
              <a:rPr sz="1600" dirty="0" smtClean="0">
                <a:latin typeface="Huawei Sans" panose="020C0503030203020204" pitchFamily="34" charset="0"/>
              </a:rPr>
              <a:t>[</a:t>
            </a:r>
            <a:r>
              <a:rPr lang="en-US" sz="1600" dirty="0" smtClean="0">
                <a:latin typeface="Huawei Sans" panose="020C0503030203020204" pitchFamily="34" charset="0"/>
              </a:rPr>
              <a:t>R1</a:t>
            </a:r>
            <a:r>
              <a:rPr sz="1600" dirty="0" smtClean="0">
                <a:latin typeface="Huawei Sans" panose="020C0503030203020204" pitchFamily="34" charset="0"/>
              </a:rPr>
              <a:t>]</a:t>
            </a:r>
            <a:r>
              <a:rPr sz="1600" dirty="0" err="1" smtClean="0">
                <a:latin typeface="Huawei Sans" panose="020C0503030203020204" pitchFamily="34" charset="0"/>
              </a:rPr>
              <a:t>snmp</a:t>
            </a:r>
            <a:r>
              <a:rPr sz="1600" dirty="0" smtClean="0">
                <a:latin typeface="Huawei Sans" panose="020C0503030203020204" pitchFamily="34" charset="0"/>
              </a:rPr>
              <a:t>-agent </a:t>
            </a:r>
            <a:endParaRPr sz="1600" dirty="0">
              <a:latin typeface="Huawei Sans" panose="020C0503030203020204" pitchFamily="34" charset="0"/>
            </a:endParaRPr>
          </a:p>
          <a:p>
            <a:r>
              <a:rPr sz="1600" dirty="0" smtClean="0">
                <a:latin typeface="Huawei Sans" panose="020C0503030203020204" pitchFamily="34" charset="0"/>
              </a:rPr>
              <a:t>[</a:t>
            </a:r>
            <a:r>
              <a:rPr lang="en-US" sz="1600" dirty="0" smtClean="0">
                <a:latin typeface="Huawei Sans" panose="020C0503030203020204" pitchFamily="34" charset="0"/>
              </a:rPr>
              <a:t>R1</a:t>
            </a:r>
            <a:r>
              <a:rPr sz="1600" dirty="0" smtClean="0">
                <a:latin typeface="Huawei Sans" panose="020C0503030203020204" pitchFamily="34" charset="0"/>
              </a:rPr>
              <a:t>]</a:t>
            </a:r>
            <a:r>
              <a:rPr sz="1600" dirty="0" err="1" smtClean="0">
                <a:latin typeface="Huawei Sans" panose="020C0503030203020204" pitchFamily="34" charset="0"/>
              </a:rPr>
              <a:t>snmp</a:t>
            </a:r>
            <a:r>
              <a:rPr sz="1600" dirty="0" smtClean="0">
                <a:latin typeface="Huawei Sans" panose="020C0503030203020204" pitchFamily="34" charset="0"/>
              </a:rPr>
              <a:t>-agent </a:t>
            </a:r>
            <a:r>
              <a:rPr sz="1600" dirty="0">
                <a:latin typeface="Huawei Sans" panose="020C0503030203020204" pitchFamily="34" charset="0"/>
              </a:rPr>
              <a:t>sys-info version v3</a:t>
            </a:r>
          </a:p>
          <a:p>
            <a:r>
              <a:rPr sz="1600" dirty="0" smtClean="0">
                <a:latin typeface="Huawei Sans" panose="020C0503030203020204" pitchFamily="34" charset="0"/>
              </a:rPr>
              <a:t>[</a:t>
            </a:r>
            <a:r>
              <a:rPr lang="en-US" sz="1600" dirty="0" smtClean="0">
                <a:latin typeface="Huawei Sans" panose="020C0503030203020204" pitchFamily="34" charset="0"/>
              </a:rPr>
              <a:t>R1</a:t>
            </a:r>
            <a:r>
              <a:rPr sz="1600" dirty="0" smtClean="0">
                <a:latin typeface="Huawei Sans" panose="020C0503030203020204" pitchFamily="34" charset="0"/>
              </a:rPr>
              <a:t>]</a:t>
            </a:r>
            <a:r>
              <a:rPr sz="1600" dirty="0" err="1" smtClean="0">
                <a:latin typeface="Huawei Sans" panose="020C0503030203020204" pitchFamily="34" charset="0"/>
              </a:rPr>
              <a:t>snmp</a:t>
            </a:r>
            <a:r>
              <a:rPr sz="1600" dirty="0" smtClean="0">
                <a:latin typeface="Huawei Sans" panose="020C0503030203020204" pitchFamily="34" charset="0"/>
              </a:rPr>
              <a:t>-agent </a:t>
            </a:r>
            <a:r>
              <a:rPr sz="1600" dirty="0">
                <a:latin typeface="Huawei Sans" panose="020C0503030203020204" pitchFamily="34" charset="0"/>
              </a:rPr>
              <a:t>group v3 test privacy </a:t>
            </a:r>
          </a:p>
          <a:p>
            <a:r>
              <a:rPr sz="1600" dirty="0" smtClean="0">
                <a:latin typeface="Huawei Sans" panose="020C0503030203020204" pitchFamily="34" charset="0"/>
              </a:rPr>
              <a:t>[</a:t>
            </a:r>
            <a:r>
              <a:rPr lang="en-US" sz="1600" dirty="0" smtClean="0">
                <a:latin typeface="Huawei Sans" panose="020C0503030203020204" pitchFamily="34" charset="0"/>
              </a:rPr>
              <a:t>R1</a:t>
            </a:r>
            <a:r>
              <a:rPr sz="1600" dirty="0" smtClean="0">
                <a:latin typeface="Huawei Sans" panose="020C0503030203020204" pitchFamily="34" charset="0"/>
              </a:rPr>
              <a:t>]</a:t>
            </a:r>
            <a:r>
              <a:rPr sz="1600" dirty="0" err="1" smtClean="0">
                <a:latin typeface="Huawei Sans" panose="020C0503030203020204" pitchFamily="34" charset="0"/>
              </a:rPr>
              <a:t>snmp</a:t>
            </a:r>
            <a:r>
              <a:rPr sz="1600" dirty="0" smtClean="0">
                <a:latin typeface="Huawei Sans" panose="020C0503030203020204" pitchFamily="34" charset="0"/>
              </a:rPr>
              <a:t>-agent </a:t>
            </a:r>
            <a:r>
              <a:rPr sz="1600" dirty="0" err="1">
                <a:latin typeface="Huawei Sans" panose="020C0503030203020204" pitchFamily="34" charset="0"/>
              </a:rPr>
              <a:t>usm</a:t>
            </a:r>
            <a:r>
              <a:rPr sz="1600" dirty="0">
                <a:latin typeface="Huawei Sans" panose="020C0503030203020204" pitchFamily="34" charset="0"/>
              </a:rPr>
              <a:t>-user v3 </a:t>
            </a:r>
            <a:r>
              <a:rPr lang="en-US" sz="1600" dirty="0" smtClean="0">
                <a:latin typeface="Huawei Sans" panose="020C0503030203020204" pitchFamily="34" charset="0"/>
              </a:rPr>
              <a:t>R1 </a:t>
            </a:r>
            <a:r>
              <a:rPr sz="1600" dirty="0" smtClean="0">
                <a:latin typeface="Huawei Sans" panose="020C0503030203020204" pitchFamily="34" charset="0"/>
              </a:rPr>
              <a:t>test </a:t>
            </a:r>
            <a:r>
              <a:rPr sz="1600" dirty="0">
                <a:latin typeface="Huawei Sans" panose="020C0503030203020204" pitchFamily="34" charset="0"/>
              </a:rPr>
              <a:t>authentication-mode md5 HCIA@Datacom123 privacy-mode aes128 HCIA-Datacom123 </a:t>
            </a:r>
          </a:p>
          <a:p>
            <a:r>
              <a:rPr sz="1600" dirty="0" smtClean="0">
                <a:latin typeface="Huawei Sans" panose="020C0503030203020204" pitchFamily="34" charset="0"/>
              </a:rPr>
              <a:t>[</a:t>
            </a:r>
            <a:r>
              <a:rPr lang="en-US" sz="1600" dirty="0" smtClean="0">
                <a:latin typeface="Huawei Sans" panose="020C0503030203020204" pitchFamily="34" charset="0"/>
              </a:rPr>
              <a:t>R1</a:t>
            </a:r>
            <a:r>
              <a:rPr sz="1600" dirty="0" smtClean="0">
                <a:latin typeface="Huawei Sans" panose="020C0503030203020204" pitchFamily="34" charset="0"/>
              </a:rPr>
              <a:t>]</a:t>
            </a:r>
            <a:r>
              <a:rPr sz="1600" dirty="0" err="1" smtClean="0">
                <a:latin typeface="Huawei Sans" panose="020C0503030203020204" pitchFamily="34" charset="0"/>
              </a:rPr>
              <a:t>snmp</a:t>
            </a:r>
            <a:r>
              <a:rPr sz="1600" dirty="0" smtClean="0">
                <a:latin typeface="Huawei Sans" panose="020C0503030203020204" pitchFamily="34" charset="0"/>
              </a:rPr>
              <a:t>-agent </a:t>
            </a:r>
            <a:r>
              <a:rPr sz="1600" dirty="0">
                <a:latin typeface="Huawei Sans" panose="020C0503030203020204" pitchFamily="34" charset="0"/>
              </a:rPr>
              <a:t>target-host trap-</a:t>
            </a:r>
            <a:r>
              <a:rPr sz="1600" dirty="0" err="1">
                <a:latin typeface="Huawei Sans" panose="020C0503030203020204" pitchFamily="34" charset="0"/>
              </a:rPr>
              <a:t>paramsname</a:t>
            </a:r>
            <a:r>
              <a:rPr sz="1600" dirty="0">
                <a:latin typeface="Huawei Sans" panose="020C0503030203020204" pitchFamily="34" charset="0"/>
              </a:rPr>
              <a:t> </a:t>
            </a:r>
            <a:r>
              <a:rPr sz="1600" dirty="0" err="1">
                <a:latin typeface="Huawei Sans" panose="020C0503030203020204" pitchFamily="34" charset="0"/>
              </a:rPr>
              <a:t>param</a:t>
            </a:r>
            <a:r>
              <a:rPr sz="1600" dirty="0">
                <a:latin typeface="Huawei Sans" panose="020C0503030203020204" pitchFamily="34" charset="0"/>
              </a:rPr>
              <a:t> v3 </a:t>
            </a:r>
            <a:r>
              <a:rPr sz="1600" dirty="0" err="1">
                <a:latin typeface="Huawei Sans" panose="020C0503030203020204" pitchFamily="34" charset="0"/>
              </a:rPr>
              <a:t>securityname</a:t>
            </a:r>
            <a:r>
              <a:rPr sz="1600" dirty="0">
                <a:latin typeface="Huawei Sans" panose="020C0503030203020204" pitchFamily="34" charset="0"/>
              </a:rPr>
              <a:t> sec privacy </a:t>
            </a:r>
          </a:p>
          <a:p>
            <a:r>
              <a:rPr sz="1600" dirty="0" smtClean="0">
                <a:latin typeface="Huawei Sans" panose="020C0503030203020204" pitchFamily="34" charset="0"/>
              </a:rPr>
              <a:t>[</a:t>
            </a:r>
            <a:r>
              <a:rPr lang="en-US" sz="1600" dirty="0" smtClean="0">
                <a:latin typeface="Huawei Sans" panose="020C0503030203020204" pitchFamily="34" charset="0"/>
              </a:rPr>
              <a:t>R1</a:t>
            </a:r>
            <a:r>
              <a:rPr sz="1600" dirty="0" smtClean="0">
                <a:latin typeface="Huawei Sans" panose="020C0503030203020204" pitchFamily="34" charset="0"/>
              </a:rPr>
              <a:t>]</a:t>
            </a:r>
            <a:r>
              <a:rPr sz="1600" dirty="0" err="1" smtClean="0">
                <a:latin typeface="Huawei Sans" panose="020C0503030203020204" pitchFamily="34" charset="0"/>
              </a:rPr>
              <a:t>snmp</a:t>
            </a:r>
            <a:r>
              <a:rPr sz="1600" dirty="0" smtClean="0">
                <a:latin typeface="Huawei Sans" panose="020C0503030203020204" pitchFamily="34" charset="0"/>
              </a:rPr>
              <a:t>-agent </a:t>
            </a:r>
            <a:r>
              <a:rPr sz="1600" dirty="0">
                <a:latin typeface="Huawei Sans" panose="020C0503030203020204" pitchFamily="34" charset="0"/>
              </a:rPr>
              <a:t>target-host trap-hostname </a:t>
            </a:r>
            <a:r>
              <a:rPr sz="1600" dirty="0" err="1">
                <a:latin typeface="Huawei Sans" panose="020C0503030203020204" pitchFamily="34" charset="0"/>
              </a:rPr>
              <a:t>nms</a:t>
            </a:r>
            <a:r>
              <a:rPr sz="1600" dirty="0">
                <a:latin typeface="Huawei Sans" panose="020C0503030203020204" pitchFamily="34" charset="0"/>
              </a:rPr>
              <a:t> address 192.168.1.10 trap-</a:t>
            </a:r>
            <a:r>
              <a:rPr sz="1600" dirty="0" err="1">
                <a:latin typeface="Huawei Sans" panose="020C0503030203020204" pitchFamily="34" charset="0"/>
              </a:rPr>
              <a:t>paramsname</a:t>
            </a:r>
            <a:r>
              <a:rPr sz="1600" dirty="0">
                <a:latin typeface="Huawei Sans" panose="020C0503030203020204" pitchFamily="34" charset="0"/>
              </a:rPr>
              <a:t> </a:t>
            </a:r>
            <a:r>
              <a:rPr sz="1600" dirty="0" err="1">
                <a:latin typeface="Huawei Sans" panose="020C0503030203020204" pitchFamily="34" charset="0"/>
              </a:rPr>
              <a:t>param</a:t>
            </a:r>
            <a:r>
              <a:rPr sz="1600" dirty="0">
                <a:latin typeface="Huawei Sans" panose="020C0503030203020204" pitchFamily="34" charset="0"/>
              </a:rPr>
              <a:t> </a:t>
            </a:r>
          </a:p>
          <a:p>
            <a:r>
              <a:rPr sz="1600" dirty="0" smtClean="0">
                <a:latin typeface="Huawei Sans" panose="020C0503030203020204" pitchFamily="34" charset="0"/>
              </a:rPr>
              <a:t>[</a:t>
            </a:r>
            <a:r>
              <a:rPr lang="en-US" sz="1600" dirty="0" smtClean="0">
                <a:latin typeface="Huawei Sans" panose="020C0503030203020204" pitchFamily="34" charset="0"/>
              </a:rPr>
              <a:t>R1</a:t>
            </a:r>
            <a:r>
              <a:rPr sz="1600" dirty="0" smtClean="0">
                <a:latin typeface="Huawei Sans" panose="020C0503030203020204" pitchFamily="34" charset="0"/>
              </a:rPr>
              <a:t>]</a:t>
            </a:r>
            <a:r>
              <a:rPr sz="1600" dirty="0" err="1" smtClean="0">
                <a:latin typeface="Huawei Sans" panose="020C0503030203020204" pitchFamily="34" charset="0"/>
              </a:rPr>
              <a:t>snmp</a:t>
            </a:r>
            <a:r>
              <a:rPr sz="1600" dirty="0" smtClean="0">
                <a:latin typeface="Huawei Sans" panose="020C0503030203020204" pitchFamily="34" charset="0"/>
              </a:rPr>
              <a:t>-agent </a:t>
            </a:r>
            <a:r>
              <a:rPr sz="1600" dirty="0">
                <a:latin typeface="Huawei Sans" panose="020C0503030203020204" pitchFamily="34" charset="0"/>
              </a:rPr>
              <a:t>trap source </a:t>
            </a:r>
            <a:r>
              <a:rPr sz="1600" dirty="0" err="1">
                <a:latin typeface="Huawei Sans" panose="020C0503030203020204" pitchFamily="34" charset="0"/>
              </a:rPr>
              <a:t>GigabitEthernet</a:t>
            </a:r>
            <a:r>
              <a:rPr sz="1600" dirty="0">
                <a:latin typeface="Huawei Sans" panose="020C0503030203020204" pitchFamily="34" charset="0"/>
              </a:rPr>
              <a:t> 0/0/1 </a:t>
            </a:r>
          </a:p>
          <a:p>
            <a:r>
              <a:rPr sz="1600" dirty="0" smtClean="0">
                <a:latin typeface="Huawei Sans" panose="020C0503030203020204" pitchFamily="34" charset="0"/>
              </a:rPr>
              <a:t>[</a:t>
            </a:r>
            <a:r>
              <a:rPr lang="en-US" sz="1600" dirty="0" smtClean="0">
                <a:latin typeface="Huawei Sans" panose="020C0503030203020204" pitchFamily="34" charset="0"/>
              </a:rPr>
              <a:t>R1</a:t>
            </a:r>
            <a:r>
              <a:rPr sz="1600" dirty="0" smtClean="0">
                <a:latin typeface="Huawei Sans" panose="020C0503030203020204" pitchFamily="34" charset="0"/>
              </a:rPr>
              <a:t>]</a:t>
            </a:r>
            <a:r>
              <a:rPr sz="1600" dirty="0" err="1" smtClean="0">
                <a:latin typeface="Huawei Sans" panose="020C0503030203020204" pitchFamily="34" charset="0"/>
              </a:rPr>
              <a:t>snmp</a:t>
            </a:r>
            <a:r>
              <a:rPr sz="1600" dirty="0" smtClean="0">
                <a:latin typeface="Huawei Sans" panose="020C0503030203020204" pitchFamily="34" charset="0"/>
              </a:rPr>
              <a:t>-agent </a:t>
            </a:r>
            <a:r>
              <a:rPr sz="1600" dirty="0">
                <a:latin typeface="Huawei Sans" panose="020C0503030203020204" pitchFamily="34" charset="0"/>
              </a:rPr>
              <a:t>trap enable </a:t>
            </a:r>
          </a:p>
          <a:p>
            <a:r>
              <a:rPr sz="1600" dirty="0">
                <a:latin typeface="Huawei Sans" panose="020C0503030203020204" pitchFamily="34" charset="0"/>
              </a:rPr>
              <a:t>Info: All switches of SNMP trap/notification will be open. Continue? [Y/N]:y</a:t>
            </a:r>
            <a:endParaRPr lang="en-US" altLang="zh-CN" sz="1600" dirty="0">
              <a:latin typeface="Huawei Sans" panose="020C0503030203020204" pitchFamily="34" charset="0"/>
            </a:endParaRPr>
          </a:p>
        </p:txBody>
      </p:sp>
      <p:sp>
        <p:nvSpPr>
          <p:cNvPr id="20" name="文本框 19"/>
          <p:cNvSpPr txBox="1"/>
          <p:nvPr/>
        </p:nvSpPr>
        <p:spPr>
          <a:xfrm>
            <a:off x="5408082" y="1944793"/>
            <a:ext cx="651406" cy="369332"/>
          </a:xfrm>
          <a:prstGeom prst="rect">
            <a:avLst/>
          </a:prstGeom>
          <a:noFill/>
        </p:spPr>
        <p:txBody>
          <a:bodyPr wrap="square" rtlCol="0">
            <a:spAutoFit/>
          </a:bodyPr>
          <a:lstStyle/>
          <a:p>
            <a:r>
              <a:rPr lang="en-US" dirty="0" smtClean="0">
                <a:latin typeface="Huawei Sans" panose="020C0503030203020204" pitchFamily="34" charset="0"/>
              </a:rPr>
              <a:t>R1</a:t>
            </a:r>
            <a:endParaRPr lang="zh-CN" altLang="en-US" dirty="0">
              <a:latin typeface="Huawei Sans" panose="020C0503030203020204" pitchFamily="34" charset="0"/>
            </a:endParaRPr>
          </a:p>
        </p:txBody>
      </p:sp>
      <p:sp>
        <p:nvSpPr>
          <p:cNvPr id="15" name="文本框 14"/>
          <p:cNvSpPr txBox="1"/>
          <p:nvPr/>
        </p:nvSpPr>
        <p:spPr>
          <a:xfrm>
            <a:off x="512866" y="2966801"/>
            <a:ext cx="5495925" cy="3293209"/>
          </a:xfrm>
          <a:prstGeom prst="rect">
            <a:avLst/>
          </a:prstGeom>
          <a:noFill/>
        </p:spPr>
        <p:txBody>
          <a:bodyPr wrap="square" rtlCol="0">
            <a:spAutoFit/>
          </a:bodyPr>
          <a:lstStyle/>
          <a:p>
            <a:pPr marL="285750" indent="-285750">
              <a:buFont typeface="Arial" panose="020B0604020202020204" pitchFamily="34" charset="0"/>
              <a:buChar char="•"/>
            </a:pPr>
            <a:r>
              <a:rPr sz="1600" dirty="0">
                <a:latin typeface="Huawei Sans" panose="020C0503030203020204" pitchFamily="34" charset="0"/>
              </a:rPr>
              <a:t>Enable SNMP on </a:t>
            </a:r>
            <a:r>
              <a:rPr lang="en-US" sz="1600" dirty="0" smtClean="0">
                <a:latin typeface="Huawei Sans" panose="020C0503030203020204" pitchFamily="34" charset="0"/>
              </a:rPr>
              <a:t>R1</a:t>
            </a:r>
            <a:r>
              <a:rPr sz="1600" dirty="0" smtClean="0">
                <a:latin typeface="Huawei Sans" panose="020C0503030203020204" pitchFamily="34" charset="0"/>
              </a:rPr>
              <a:t>and </a:t>
            </a:r>
            <a:r>
              <a:rPr sz="1600" dirty="0">
                <a:latin typeface="Huawei Sans" panose="020C0503030203020204" pitchFamily="34" charset="0"/>
              </a:rPr>
              <a:t>set the SNMP version to SNMPv3.</a:t>
            </a:r>
            <a:endParaRPr lang="en-US" altLang="zh-CN" sz="1600" dirty="0" smtClean="0">
              <a:latin typeface="Huawei Sans" panose="020C0503030203020204" pitchFamily="34" charset="0"/>
            </a:endParaRPr>
          </a:p>
          <a:p>
            <a:pPr marL="285750" indent="-285750">
              <a:buFont typeface="Arial" panose="020B0604020202020204" pitchFamily="34" charset="0"/>
              <a:buChar char="•"/>
            </a:pPr>
            <a:r>
              <a:rPr sz="1600" dirty="0">
                <a:latin typeface="Huawei Sans" panose="020C0503030203020204" pitchFamily="34" charset="0"/>
              </a:rPr>
              <a:t>Set the SNMPv3 group name to </a:t>
            </a:r>
            <a:r>
              <a:rPr sz="1600" b="1" dirty="0">
                <a:latin typeface="Huawei Sans" panose="020C0503030203020204" pitchFamily="34" charset="0"/>
              </a:rPr>
              <a:t>test</a:t>
            </a:r>
            <a:r>
              <a:rPr sz="1600" dirty="0">
                <a:latin typeface="Huawei Sans" panose="020C0503030203020204" pitchFamily="34" charset="0"/>
              </a:rPr>
              <a:t> and encryption authentication mode to </a:t>
            </a:r>
            <a:r>
              <a:rPr sz="1600" b="1" dirty="0">
                <a:latin typeface="Huawei Sans" panose="020C0503030203020204" pitchFamily="34" charset="0"/>
              </a:rPr>
              <a:t>privacy</a:t>
            </a:r>
            <a:r>
              <a:rPr sz="1600" dirty="0">
                <a:latin typeface="Huawei Sans" panose="020C0503030203020204" pitchFamily="34" charset="0"/>
              </a:rPr>
              <a:t>.</a:t>
            </a:r>
            <a:endParaRPr lang="en-US" altLang="zh-CN" sz="1600" dirty="0">
              <a:latin typeface="Huawei Sans" panose="020C0503030203020204" pitchFamily="34" charset="0"/>
            </a:endParaRPr>
          </a:p>
          <a:p>
            <a:pPr marL="285750" indent="-285750">
              <a:buFont typeface="Arial" panose="020B0604020202020204" pitchFamily="34" charset="0"/>
              <a:buChar char="•"/>
            </a:pPr>
            <a:r>
              <a:rPr sz="1600" dirty="0">
                <a:latin typeface="Huawei Sans" panose="020C0503030203020204" pitchFamily="34" charset="0"/>
              </a:rPr>
              <a:t>Create an SNMPv3 user named </a:t>
            </a:r>
            <a:r>
              <a:rPr lang="en-US" sz="1600" b="1" dirty="0" smtClean="0">
                <a:latin typeface="Huawei Sans" panose="020C0503030203020204" pitchFamily="34" charset="0"/>
              </a:rPr>
              <a:t>R1 </a:t>
            </a:r>
            <a:r>
              <a:rPr sz="1600" dirty="0" smtClean="0">
                <a:latin typeface="Huawei Sans" panose="020C0503030203020204" pitchFamily="34" charset="0"/>
              </a:rPr>
              <a:t>and </a:t>
            </a:r>
            <a:r>
              <a:rPr sz="1600" dirty="0">
                <a:latin typeface="Huawei Sans" panose="020C0503030203020204" pitchFamily="34" charset="0"/>
              </a:rPr>
              <a:t>set the authentication and encryption passwords to </a:t>
            </a:r>
            <a:r>
              <a:rPr sz="1600" b="1" dirty="0">
                <a:latin typeface="Huawei Sans" panose="020C0503030203020204" pitchFamily="34" charset="0"/>
              </a:rPr>
              <a:t>HCIA-Datacom123</a:t>
            </a:r>
            <a:r>
              <a:rPr sz="1600" dirty="0">
                <a:latin typeface="Huawei Sans" panose="020C0503030203020204" pitchFamily="34" charset="0"/>
              </a:rPr>
              <a:t>.</a:t>
            </a:r>
            <a:endParaRPr lang="en-US" altLang="zh-CN" sz="1600" dirty="0" smtClean="0">
              <a:latin typeface="Huawei Sans" panose="020C0503030203020204" pitchFamily="34" charset="0"/>
            </a:endParaRPr>
          </a:p>
          <a:p>
            <a:pPr marL="285750" indent="-285750">
              <a:buFont typeface="Arial" panose="020B0604020202020204" pitchFamily="34" charset="0"/>
              <a:buChar char="•"/>
            </a:pPr>
            <a:r>
              <a:rPr sz="1600" dirty="0">
                <a:latin typeface="Huawei Sans" panose="020C0503030203020204" pitchFamily="34" charset="0"/>
              </a:rPr>
              <a:t>Create a trap parameter named </a:t>
            </a:r>
            <a:r>
              <a:rPr sz="1600" b="1" dirty="0" err="1">
                <a:latin typeface="Huawei Sans" panose="020C0503030203020204" pitchFamily="34" charset="0"/>
              </a:rPr>
              <a:t>param</a:t>
            </a:r>
            <a:r>
              <a:rPr sz="1600" dirty="0">
                <a:latin typeface="Huawei Sans" panose="020C0503030203020204" pitchFamily="34" charset="0"/>
              </a:rPr>
              <a:t> and set </a:t>
            </a:r>
            <a:r>
              <a:rPr sz="1600" dirty="0" err="1">
                <a:latin typeface="Huawei Sans" panose="020C0503030203020204" pitchFamily="34" charset="0"/>
              </a:rPr>
              <a:t>securityname</a:t>
            </a:r>
            <a:r>
              <a:rPr sz="1600" dirty="0">
                <a:latin typeface="Huawei Sans" panose="020C0503030203020204" pitchFamily="34" charset="0"/>
              </a:rPr>
              <a:t> to </a:t>
            </a:r>
            <a:r>
              <a:rPr sz="1600" b="1" dirty="0">
                <a:latin typeface="Huawei Sans" panose="020C0503030203020204" pitchFamily="34" charset="0"/>
              </a:rPr>
              <a:t>sec</a:t>
            </a:r>
            <a:r>
              <a:rPr sz="1600" dirty="0">
                <a:latin typeface="Huawei Sans" panose="020C0503030203020204" pitchFamily="34" charset="0"/>
              </a:rPr>
              <a:t>.</a:t>
            </a:r>
          </a:p>
          <a:p>
            <a:pPr marL="285750" indent="-285750">
              <a:buFont typeface="Arial" panose="020B0604020202020204" pitchFamily="34" charset="0"/>
              <a:buChar char="•"/>
            </a:pPr>
            <a:r>
              <a:rPr sz="1600" dirty="0">
                <a:latin typeface="Huawei Sans" panose="020C0503030203020204" pitchFamily="34" charset="0"/>
              </a:rPr>
              <a:t>Set the IP address of the SNMP target host to 192.168.1.10.</a:t>
            </a:r>
            <a:endParaRPr lang="en-US" altLang="zh-CN" sz="1600" dirty="0">
              <a:latin typeface="Huawei Sans" panose="020C0503030203020204" pitchFamily="34" charset="0"/>
            </a:endParaRPr>
          </a:p>
          <a:p>
            <a:pPr marL="285750" indent="-285750">
              <a:buFont typeface="Arial" panose="020B0604020202020204" pitchFamily="34" charset="0"/>
              <a:buChar char="•"/>
            </a:pPr>
            <a:r>
              <a:rPr sz="1600" dirty="0">
                <a:latin typeface="Huawei Sans" panose="020C0503030203020204" pitchFamily="34" charset="0"/>
              </a:rPr>
              <a:t>Enable the trap function and specify GE 0/0/1 as the source interface that sends traps.</a:t>
            </a:r>
            <a:endParaRPr lang="en-US" altLang="zh-CN" sz="1600" dirty="0" smtClean="0">
              <a:latin typeface="Huawei Sans" panose="020C0503030203020204" pitchFamily="34" charset="0"/>
            </a:endParaRPr>
          </a:p>
        </p:txBody>
      </p:sp>
    </p:spTree>
    <p:extLst>
      <p:ext uri="{BB962C8B-B14F-4D97-AF65-F5344CB8AC3E}">
        <p14:creationId xmlns:p14="http://schemas.microsoft.com/office/powerpoint/2010/main" val="10204179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wrap="square"/>
          <a:lstStyle/>
          <a:p>
            <a:r>
              <a:rPr dirty="0">
                <a:solidFill>
                  <a:schemeClr val="bg1">
                    <a:lumMod val="50000"/>
                  </a:schemeClr>
                </a:solidFill>
                <a:latin typeface="Huawei Sans" panose="020C0503030203020204" pitchFamily="34" charset="0"/>
              </a:rPr>
              <a:t>Basic Concepts of Network Management and O&amp;M</a:t>
            </a:r>
            <a:endParaRPr lang="en-US" altLang="zh-CN" dirty="0">
              <a:solidFill>
                <a:schemeClr val="bg1">
                  <a:lumMod val="50000"/>
                </a:schemeClr>
              </a:solidFill>
              <a:latin typeface="Huawei Sans" panose="020C0503030203020204" pitchFamily="34" charset="0"/>
            </a:endParaRPr>
          </a:p>
          <a:p>
            <a:r>
              <a:rPr dirty="0">
                <a:solidFill>
                  <a:schemeClr val="bg1">
                    <a:lumMod val="50000"/>
                  </a:schemeClr>
                </a:solidFill>
                <a:latin typeface="Huawei Sans" panose="020C0503030203020204" pitchFamily="34" charset="0"/>
              </a:rPr>
              <a:t>Traditional Network Management</a:t>
            </a:r>
            <a:endParaRPr lang="en-US" altLang="zh-CN" dirty="0" smtClean="0">
              <a:solidFill>
                <a:schemeClr val="bg1">
                  <a:lumMod val="50000"/>
                </a:schemeClr>
              </a:solidFill>
              <a:latin typeface="Huawei Sans" panose="020C0503030203020204" pitchFamily="34" charset="0"/>
            </a:endParaRPr>
          </a:p>
          <a:p>
            <a:r>
              <a:rPr b="1" dirty="0">
                <a:solidFill>
                  <a:srgbClr val="151515"/>
                </a:solidFill>
                <a:latin typeface="Huawei Sans" panose="020C0503030203020204" pitchFamily="34" charset="0"/>
              </a:rPr>
              <a:t>Network Management Based on Huawei iMaster NCE</a:t>
            </a:r>
          </a:p>
          <a:p>
            <a:endParaRPr lang="en-US" altLang="zh-CN" b="1" dirty="0">
              <a:solidFill>
                <a:srgbClr val="151515"/>
              </a:solidFill>
              <a:latin typeface="Huawei Sans" panose="020C0503030203020204" pitchFamily="34" charset="0"/>
            </a:endParaRPr>
          </a:p>
          <a:p>
            <a:pPr marL="0" indent="0">
              <a:buNone/>
            </a:pPr>
            <a:endParaRPr lang="zh-CN" altLang="en-US" dirty="0">
              <a:latin typeface="Huawei Sans" panose="020C0503030203020204" pitchFamily="34" charset="0"/>
            </a:endParaRPr>
          </a:p>
        </p:txBody>
      </p:sp>
    </p:spTree>
    <p:extLst>
      <p:ext uri="{BB962C8B-B14F-4D97-AF65-F5344CB8AC3E}">
        <p14:creationId xmlns:p14="http://schemas.microsoft.com/office/powerpoint/2010/main" val="25630081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sz="1600" dirty="0" smtClean="0"/>
              <a:t>With the advent of the 5G and cloud era, innovative services such as VR/AR, live streaming, and autonomous driving are emerging, and the entire ICT industry is booming. At the same time, the traffic of the entire network also increases explosively. Huawei Global Industry Vision (GIV) predicts that the amount of new data will reach 180 ZB by 2025. Moreover, the dynamic complexity of services makes the entire network more complex.</a:t>
            </a:r>
            <a:endParaRPr lang="en-US" altLang="zh-CN" sz="1600" dirty="0" smtClean="0"/>
          </a:p>
          <a:p>
            <a:r>
              <a:rPr lang="en-US" sz="1600" dirty="0" smtClean="0"/>
              <a:t>Such challenges can only be overcome by constructing automated and intelligent network systems centered on user experience. </a:t>
            </a:r>
            <a:endParaRPr lang="en-US" sz="1600" dirty="0"/>
          </a:p>
        </p:txBody>
      </p:sp>
      <p:sp>
        <p:nvSpPr>
          <p:cNvPr id="4" name="标题 3"/>
          <p:cNvSpPr>
            <a:spLocks noGrp="1"/>
          </p:cNvSpPr>
          <p:nvPr>
            <p:ph type="title"/>
          </p:nvPr>
        </p:nvSpPr>
        <p:spPr/>
        <p:txBody>
          <a:bodyPr/>
          <a:lstStyle/>
          <a:p>
            <a:r>
              <a:rPr lang="en-US" smtClean="0"/>
              <a:t>Transformation and Challenges of the Network Industry</a:t>
            </a:r>
            <a:endParaRPr lang="en-US" altLang="zh-CN" dirty="0"/>
          </a:p>
        </p:txBody>
      </p:sp>
      <p:grpSp>
        <p:nvGrpSpPr>
          <p:cNvPr id="3" name="组合 2"/>
          <p:cNvGrpSpPr>
            <a:grpSpLocks noChangeAspect="1"/>
          </p:cNvGrpSpPr>
          <p:nvPr/>
        </p:nvGrpSpPr>
        <p:grpSpPr bwMode="gray">
          <a:xfrm>
            <a:off x="3803945" y="3476119"/>
            <a:ext cx="4355999" cy="2782797"/>
            <a:chOff x="3939030" y="3593977"/>
            <a:chExt cx="3677746" cy="2349506"/>
          </a:xfrm>
        </p:grpSpPr>
        <p:grpSp>
          <p:nvGrpSpPr>
            <p:cNvPr id="53" name="组合 52"/>
            <p:cNvGrpSpPr>
              <a:grpSpLocks/>
            </p:cNvGrpSpPr>
            <p:nvPr/>
          </p:nvGrpSpPr>
          <p:grpSpPr bwMode="gray">
            <a:xfrm>
              <a:off x="4335820" y="3593977"/>
              <a:ext cx="1288756" cy="883967"/>
              <a:chOff x="8599512" y="3734625"/>
              <a:chExt cx="1589256" cy="1144485"/>
            </a:xfrm>
          </p:grpSpPr>
          <p:sp>
            <p:nvSpPr>
              <p:cNvPr id="54" name="weight_115178"/>
              <p:cNvSpPr>
                <a:spLocks noChangeAspect="1"/>
              </p:cNvSpPr>
              <p:nvPr/>
            </p:nvSpPr>
            <p:spPr bwMode="gray">
              <a:xfrm>
                <a:off x="8820839" y="3734625"/>
                <a:ext cx="1152870" cy="1144485"/>
              </a:xfrm>
              <a:custGeom>
                <a:avLst/>
                <a:gdLst>
                  <a:gd name="T0" fmla="*/ 6831 w 6867"/>
                  <a:gd name="T1" fmla="*/ 6286 h 6827"/>
                  <a:gd name="T2" fmla="*/ 5765 w 6867"/>
                  <a:gd name="T3" fmla="*/ 2446 h 6827"/>
                  <a:gd name="T4" fmla="*/ 5353 w 6867"/>
                  <a:gd name="T5" fmla="*/ 2133 h 6827"/>
                  <a:gd name="T6" fmla="*/ 3860 w 6867"/>
                  <a:gd name="T7" fmla="*/ 2133 h 6827"/>
                  <a:gd name="T8" fmla="*/ 3860 w 6867"/>
                  <a:gd name="T9" fmla="*/ 2043 h 6827"/>
                  <a:gd name="T10" fmla="*/ 4500 w 6867"/>
                  <a:gd name="T11" fmla="*/ 1067 h 6827"/>
                  <a:gd name="T12" fmla="*/ 3433 w 6867"/>
                  <a:gd name="T13" fmla="*/ 0 h 6827"/>
                  <a:gd name="T14" fmla="*/ 2367 w 6867"/>
                  <a:gd name="T15" fmla="*/ 1067 h 6827"/>
                  <a:gd name="T16" fmla="*/ 3007 w 6867"/>
                  <a:gd name="T17" fmla="*/ 2043 h 6827"/>
                  <a:gd name="T18" fmla="*/ 3007 w 6867"/>
                  <a:gd name="T19" fmla="*/ 2133 h 6827"/>
                  <a:gd name="T20" fmla="*/ 1513 w 6867"/>
                  <a:gd name="T21" fmla="*/ 2133 h 6827"/>
                  <a:gd name="T22" fmla="*/ 1102 w 6867"/>
                  <a:gd name="T23" fmla="*/ 2446 h 6827"/>
                  <a:gd name="T24" fmla="*/ 36 w 6867"/>
                  <a:gd name="T25" fmla="*/ 6286 h 6827"/>
                  <a:gd name="T26" fmla="*/ 107 w 6867"/>
                  <a:gd name="T27" fmla="*/ 6658 h 6827"/>
                  <a:gd name="T28" fmla="*/ 447 w 6867"/>
                  <a:gd name="T29" fmla="*/ 6827 h 6827"/>
                  <a:gd name="T30" fmla="*/ 6420 w 6867"/>
                  <a:gd name="T31" fmla="*/ 6827 h 6827"/>
                  <a:gd name="T32" fmla="*/ 6760 w 6867"/>
                  <a:gd name="T33" fmla="*/ 6658 h 6827"/>
                  <a:gd name="T34" fmla="*/ 6831 w 6867"/>
                  <a:gd name="T35" fmla="*/ 6286 h 6827"/>
                  <a:gd name="T36" fmla="*/ 3433 w 6867"/>
                  <a:gd name="T37" fmla="*/ 853 h 6827"/>
                  <a:gd name="T38" fmla="*/ 3647 w 6867"/>
                  <a:gd name="T39" fmla="*/ 1067 h 6827"/>
                  <a:gd name="T40" fmla="*/ 3433 w 6867"/>
                  <a:gd name="T41" fmla="*/ 1280 h 6827"/>
                  <a:gd name="T42" fmla="*/ 3220 w 6867"/>
                  <a:gd name="T43" fmla="*/ 1067 h 6827"/>
                  <a:gd name="T44" fmla="*/ 3433 w 6867"/>
                  <a:gd name="T45" fmla="*/ 853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67" h="6827">
                    <a:moveTo>
                      <a:pt x="6831" y="6286"/>
                    </a:moveTo>
                    <a:lnTo>
                      <a:pt x="5765" y="2446"/>
                    </a:lnTo>
                    <a:cubicBezTo>
                      <a:pt x="5713" y="2261"/>
                      <a:pt x="5545" y="2133"/>
                      <a:pt x="5353" y="2133"/>
                    </a:cubicBezTo>
                    <a:lnTo>
                      <a:pt x="3860" y="2133"/>
                    </a:lnTo>
                    <a:lnTo>
                      <a:pt x="3860" y="2043"/>
                    </a:lnTo>
                    <a:cubicBezTo>
                      <a:pt x="4233" y="1878"/>
                      <a:pt x="4500" y="1503"/>
                      <a:pt x="4500" y="1067"/>
                    </a:cubicBezTo>
                    <a:cubicBezTo>
                      <a:pt x="4500" y="479"/>
                      <a:pt x="4021" y="0"/>
                      <a:pt x="3433" y="0"/>
                    </a:cubicBezTo>
                    <a:cubicBezTo>
                      <a:pt x="2845" y="0"/>
                      <a:pt x="2367" y="479"/>
                      <a:pt x="2367" y="1067"/>
                    </a:cubicBezTo>
                    <a:cubicBezTo>
                      <a:pt x="2367" y="1503"/>
                      <a:pt x="2633" y="1878"/>
                      <a:pt x="3007" y="2043"/>
                    </a:cubicBezTo>
                    <a:lnTo>
                      <a:pt x="3007" y="2133"/>
                    </a:lnTo>
                    <a:lnTo>
                      <a:pt x="1513" y="2133"/>
                    </a:lnTo>
                    <a:cubicBezTo>
                      <a:pt x="1322" y="2133"/>
                      <a:pt x="1154" y="2261"/>
                      <a:pt x="1102" y="2446"/>
                    </a:cubicBezTo>
                    <a:lnTo>
                      <a:pt x="36" y="6286"/>
                    </a:lnTo>
                    <a:cubicBezTo>
                      <a:pt x="0" y="6414"/>
                      <a:pt x="26" y="6552"/>
                      <a:pt x="107" y="6658"/>
                    </a:cubicBezTo>
                    <a:cubicBezTo>
                      <a:pt x="188" y="6764"/>
                      <a:pt x="313" y="6827"/>
                      <a:pt x="447" y="6827"/>
                    </a:cubicBezTo>
                    <a:lnTo>
                      <a:pt x="6420" y="6827"/>
                    </a:lnTo>
                    <a:cubicBezTo>
                      <a:pt x="6553" y="6827"/>
                      <a:pt x="6679" y="6764"/>
                      <a:pt x="6760" y="6658"/>
                    </a:cubicBezTo>
                    <a:cubicBezTo>
                      <a:pt x="6840" y="6552"/>
                      <a:pt x="6867" y="6414"/>
                      <a:pt x="6831" y="6286"/>
                    </a:cubicBezTo>
                    <a:close/>
                    <a:moveTo>
                      <a:pt x="3433" y="853"/>
                    </a:moveTo>
                    <a:cubicBezTo>
                      <a:pt x="3551" y="853"/>
                      <a:pt x="3647" y="949"/>
                      <a:pt x="3647" y="1067"/>
                    </a:cubicBezTo>
                    <a:cubicBezTo>
                      <a:pt x="3647" y="1184"/>
                      <a:pt x="3551" y="1280"/>
                      <a:pt x="3433" y="1280"/>
                    </a:cubicBezTo>
                    <a:cubicBezTo>
                      <a:pt x="3316" y="1280"/>
                      <a:pt x="3220" y="1184"/>
                      <a:pt x="3220" y="1067"/>
                    </a:cubicBezTo>
                    <a:cubicBezTo>
                      <a:pt x="3220" y="949"/>
                      <a:pt x="3316" y="853"/>
                      <a:pt x="3433" y="853"/>
                    </a:cubicBezTo>
                    <a:close/>
                  </a:path>
                </a:pathLst>
              </a:custGeom>
              <a:solidFill>
                <a:srgbClr val="00B0F0"/>
              </a:solidFill>
              <a:ln>
                <a:noFill/>
              </a:ln>
              <a:effectLst>
                <a:outerShdw blurRad="50800" dist="38100" algn="l" rotWithShape="0">
                  <a:prstClr val="black">
                    <a:alpha val="40000"/>
                  </a:prstClr>
                </a:outerShdw>
              </a:effectLst>
            </p:spPr>
            <p:txBody>
              <a:bodyPr wrap="square"/>
              <a:lstStyle/>
              <a:p>
                <a:endParaRPr lang="zh-CN" altLang="en-US" sz="1200">
                  <a:latin typeface="Huawei Sans" panose="020C0503030203020204" pitchFamily="34" charset="0"/>
                  <a:ea typeface="+mj-ea"/>
                </a:endParaRPr>
              </a:p>
            </p:txBody>
          </p:sp>
          <p:sp>
            <p:nvSpPr>
              <p:cNvPr id="55" name="文本框 54"/>
              <p:cNvSpPr txBox="1"/>
              <p:nvPr/>
            </p:nvSpPr>
            <p:spPr bwMode="gray">
              <a:xfrm>
                <a:off x="8599512" y="4302217"/>
                <a:ext cx="1589256" cy="302794"/>
              </a:xfrm>
              <a:prstGeom prst="rect">
                <a:avLst/>
              </a:prstGeom>
              <a:noFill/>
            </p:spPr>
            <p:txBody>
              <a:bodyPr wrap="square" rtlCol="0">
                <a:spAutoFit/>
              </a:bodyPr>
              <a:lstStyle/>
              <a:p>
                <a:pPr algn="ctr"/>
                <a:r>
                  <a:rPr sz="1200" dirty="0">
                    <a:solidFill>
                      <a:schemeClr val="bg1"/>
                    </a:solidFill>
                    <a:latin typeface="Huawei Sans" panose="020C0503030203020204" pitchFamily="34" charset="0"/>
                  </a:rPr>
                  <a:t>Autonomous driving</a:t>
                </a:r>
                <a:endParaRPr lang="zh-CN" altLang="en-US" sz="1200" dirty="0">
                  <a:solidFill>
                    <a:schemeClr val="bg1"/>
                  </a:solidFill>
                  <a:latin typeface="Huawei Sans" panose="020C0503030203020204" pitchFamily="34" charset="0"/>
                  <a:ea typeface="+mj-ea"/>
                </a:endParaRPr>
              </a:p>
            </p:txBody>
          </p:sp>
        </p:grpSp>
        <p:grpSp>
          <p:nvGrpSpPr>
            <p:cNvPr id="56" name="组合 55"/>
            <p:cNvGrpSpPr/>
            <p:nvPr/>
          </p:nvGrpSpPr>
          <p:grpSpPr bwMode="gray">
            <a:xfrm flipH="1">
              <a:off x="4257221" y="4568197"/>
              <a:ext cx="2792214" cy="1375286"/>
              <a:chOff x="2743049" y="299103"/>
              <a:chExt cx="2029397" cy="1198563"/>
            </a:xfrm>
            <a:solidFill>
              <a:schemeClr val="accent5">
                <a:lumMod val="25000"/>
              </a:schemeClr>
            </a:solidFill>
          </p:grpSpPr>
          <p:sp>
            <p:nvSpPr>
              <p:cNvPr id="57" name="Freeform 221948"/>
              <p:cNvSpPr>
                <a:spLocks/>
              </p:cNvSpPr>
              <p:nvPr/>
            </p:nvSpPr>
            <p:spPr bwMode="gray">
              <a:xfrm>
                <a:off x="3401863" y="299103"/>
                <a:ext cx="1370583" cy="776288"/>
              </a:xfrm>
              <a:custGeom>
                <a:avLst/>
                <a:gdLst>
                  <a:gd name="T0" fmla="*/ 880 w 880"/>
                  <a:gd name="T1" fmla="*/ 489 h 489"/>
                  <a:gd name="T2" fmla="*/ 880 w 880"/>
                  <a:gd name="T3" fmla="*/ 266 h 489"/>
                  <a:gd name="T4" fmla="*/ 42 w 880"/>
                  <a:gd name="T5" fmla="*/ 266 h 489"/>
                  <a:gd name="T6" fmla="*/ 42 w 880"/>
                  <a:gd name="T7" fmla="*/ 0 h 489"/>
                  <a:gd name="T8" fmla="*/ 0 w 880"/>
                  <a:gd name="T9" fmla="*/ 0 h 489"/>
                  <a:gd name="T10" fmla="*/ 0 w 880"/>
                  <a:gd name="T11" fmla="*/ 489 h 489"/>
                  <a:gd name="T12" fmla="*/ 880 w 880"/>
                  <a:gd name="T13" fmla="*/ 489 h 489"/>
                </a:gdLst>
                <a:ahLst/>
                <a:cxnLst>
                  <a:cxn ang="0">
                    <a:pos x="T0" y="T1"/>
                  </a:cxn>
                  <a:cxn ang="0">
                    <a:pos x="T2" y="T3"/>
                  </a:cxn>
                  <a:cxn ang="0">
                    <a:pos x="T4" y="T5"/>
                  </a:cxn>
                  <a:cxn ang="0">
                    <a:pos x="T6" y="T7"/>
                  </a:cxn>
                  <a:cxn ang="0">
                    <a:pos x="T8" y="T9"/>
                  </a:cxn>
                  <a:cxn ang="0">
                    <a:pos x="T10" y="T11"/>
                  </a:cxn>
                  <a:cxn ang="0">
                    <a:pos x="T12" y="T13"/>
                  </a:cxn>
                </a:cxnLst>
                <a:rect l="0" t="0" r="r" b="b"/>
                <a:pathLst>
                  <a:path w="880" h="489">
                    <a:moveTo>
                      <a:pt x="880" y="489"/>
                    </a:moveTo>
                    <a:lnTo>
                      <a:pt x="880" y="266"/>
                    </a:lnTo>
                    <a:lnTo>
                      <a:pt x="42" y="266"/>
                    </a:lnTo>
                    <a:lnTo>
                      <a:pt x="42" y="0"/>
                    </a:lnTo>
                    <a:lnTo>
                      <a:pt x="0" y="0"/>
                    </a:lnTo>
                    <a:lnTo>
                      <a:pt x="0" y="489"/>
                    </a:lnTo>
                    <a:lnTo>
                      <a:pt x="880" y="4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Huawei Sans" panose="020C0503030203020204" pitchFamily="34" charset="0"/>
                  <a:ea typeface="+mj-ea"/>
                </a:endParaRPr>
              </a:p>
            </p:txBody>
          </p:sp>
          <p:sp>
            <p:nvSpPr>
              <p:cNvPr id="58" name="Freeform 221949"/>
              <p:cNvSpPr>
                <a:spLocks noEditPoints="1"/>
              </p:cNvSpPr>
              <p:nvPr/>
            </p:nvSpPr>
            <p:spPr bwMode="gray">
              <a:xfrm>
                <a:off x="2743049" y="299103"/>
                <a:ext cx="628650" cy="979488"/>
              </a:xfrm>
              <a:custGeom>
                <a:avLst/>
                <a:gdLst>
                  <a:gd name="T0" fmla="*/ 203 w 273"/>
                  <a:gd name="T1" fmla="*/ 332 h 425"/>
                  <a:gd name="T2" fmla="*/ 273 w 273"/>
                  <a:gd name="T3" fmla="*/ 362 h 425"/>
                  <a:gd name="T4" fmla="*/ 273 w 273"/>
                  <a:gd name="T5" fmla="*/ 0 h 425"/>
                  <a:gd name="T6" fmla="*/ 109 w 273"/>
                  <a:gd name="T7" fmla="*/ 0 h 425"/>
                  <a:gd name="T8" fmla="*/ 0 w 273"/>
                  <a:gd name="T9" fmla="*/ 246 h 425"/>
                  <a:gd name="T10" fmla="*/ 0 w 273"/>
                  <a:gd name="T11" fmla="*/ 425 h 425"/>
                  <a:gd name="T12" fmla="*/ 107 w 273"/>
                  <a:gd name="T13" fmla="*/ 425 h 425"/>
                  <a:gd name="T14" fmla="*/ 203 w 273"/>
                  <a:gd name="T15" fmla="*/ 332 h 425"/>
                  <a:gd name="T16" fmla="*/ 136 w 273"/>
                  <a:gd name="T17" fmla="*/ 41 h 425"/>
                  <a:gd name="T18" fmla="*/ 234 w 273"/>
                  <a:gd name="T19" fmla="*/ 41 h 425"/>
                  <a:gd name="T20" fmla="*/ 234 w 273"/>
                  <a:gd name="T21" fmla="*/ 213 h 425"/>
                  <a:gd name="T22" fmla="*/ 65 w 273"/>
                  <a:gd name="T23" fmla="*/ 213 h 425"/>
                  <a:gd name="T24" fmla="*/ 136 w 273"/>
                  <a:gd name="T25" fmla="*/ 41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3" h="425">
                    <a:moveTo>
                      <a:pt x="203" y="332"/>
                    </a:moveTo>
                    <a:cubicBezTo>
                      <a:pt x="230" y="332"/>
                      <a:pt x="255" y="343"/>
                      <a:pt x="273" y="362"/>
                    </a:cubicBezTo>
                    <a:cubicBezTo>
                      <a:pt x="273" y="0"/>
                      <a:pt x="273" y="0"/>
                      <a:pt x="273" y="0"/>
                    </a:cubicBezTo>
                    <a:cubicBezTo>
                      <a:pt x="109" y="0"/>
                      <a:pt x="109" y="0"/>
                      <a:pt x="109" y="0"/>
                    </a:cubicBezTo>
                    <a:cubicBezTo>
                      <a:pt x="0" y="246"/>
                      <a:pt x="0" y="246"/>
                      <a:pt x="0" y="246"/>
                    </a:cubicBezTo>
                    <a:cubicBezTo>
                      <a:pt x="0" y="425"/>
                      <a:pt x="0" y="425"/>
                      <a:pt x="0" y="425"/>
                    </a:cubicBezTo>
                    <a:cubicBezTo>
                      <a:pt x="107" y="425"/>
                      <a:pt x="107" y="425"/>
                      <a:pt x="107" y="425"/>
                    </a:cubicBezTo>
                    <a:cubicBezTo>
                      <a:pt x="108" y="373"/>
                      <a:pt x="150" y="332"/>
                      <a:pt x="203" y="332"/>
                    </a:cubicBezTo>
                    <a:close/>
                    <a:moveTo>
                      <a:pt x="136" y="41"/>
                    </a:moveTo>
                    <a:cubicBezTo>
                      <a:pt x="234" y="41"/>
                      <a:pt x="234" y="41"/>
                      <a:pt x="234" y="41"/>
                    </a:cubicBezTo>
                    <a:cubicBezTo>
                      <a:pt x="234" y="213"/>
                      <a:pt x="234" y="213"/>
                      <a:pt x="234" y="213"/>
                    </a:cubicBezTo>
                    <a:cubicBezTo>
                      <a:pt x="65" y="213"/>
                      <a:pt x="65" y="213"/>
                      <a:pt x="65" y="213"/>
                    </a:cubicBezTo>
                    <a:lnTo>
                      <a:pt x="136"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Huawei Sans" panose="020C0503030203020204" pitchFamily="34" charset="0"/>
                  <a:ea typeface="+mj-ea"/>
                </a:endParaRPr>
              </a:p>
            </p:txBody>
          </p:sp>
          <p:sp>
            <p:nvSpPr>
              <p:cNvPr id="59" name="Freeform 221950"/>
              <p:cNvSpPr>
                <a:spLocks/>
              </p:cNvSpPr>
              <p:nvPr/>
            </p:nvSpPr>
            <p:spPr bwMode="gray">
              <a:xfrm>
                <a:off x="3401861" y="1105553"/>
                <a:ext cx="812800" cy="173038"/>
              </a:xfrm>
              <a:custGeom>
                <a:avLst/>
                <a:gdLst>
                  <a:gd name="T0" fmla="*/ 353 w 353"/>
                  <a:gd name="T1" fmla="*/ 0 h 75"/>
                  <a:gd name="T2" fmla="*/ 0 w 353"/>
                  <a:gd name="T3" fmla="*/ 0 h 75"/>
                  <a:gd name="T4" fmla="*/ 0 w 353"/>
                  <a:gd name="T5" fmla="*/ 30 h 75"/>
                  <a:gd name="T6" fmla="*/ 13 w 353"/>
                  <a:gd name="T7" fmla="*/ 75 h 75"/>
                  <a:gd name="T8" fmla="*/ 299 w 353"/>
                  <a:gd name="T9" fmla="*/ 75 h 75"/>
                  <a:gd name="T10" fmla="*/ 353 w 353"/>
                  <a:gd name="T11" fmla="*/ 0 h 75"/>
                </a:gdLst>
                <a:ahLst/>
                <a:cxnLst>
                  <a:cxn ang="0">
                    <a:pos x="T0" y="T1"/>
                  </a:cxn>
                  <a:cxn ang="0">
                    <a:pos x="T2" y="T3"/>
                  </a:cxn>
                  <a:cxn ang="0">
                    <a:pos x="T4" y="T5"/>
                  </a:cxn>
                  <a:cxn ang="0">
                    <a:pos x="T6" y="T7"/>
                  </a:cxn>
                  <a:cxn ang="0">
                    <a:pos x="T8" y="T9"/>
                  </a:cxn>
                  <a:cxn ang="0">
                    <a:pos x="T10" y="T11"/>
                  </a:cxn>
                </a:cxnLst>
                <a:rect l="0" t="0" r="r" b="b"/>
                <a:pathLst>
                  <a:path w="353" h="75">
                    <a:moveTo>
                      <a:pt x="353" y="0"/>
                    </a:moveTo>
                    <a:cubicBezTo>
                      <a:pt x="0" y="0"/>
                      <a:pt x="0" y="0"/>
                      <a:pt x="0" y="0"/>
                    </a:cubicBezTo>
                    <a:cubicBezTo>
                      <a:pt x="0" y="30"/>
                      <a:pt x="0" y="30"/>
                      <a:pt x="0" y="30"/>
                    </a:cubicBezTo>
                    <a:cubicBezTo>
                      <a:pt x="8" y="43"/>
                      <a:pt x="12" y="59"/>
                      <a:pt x="13" y="75"/>
                    </a:cubicBezTo>
                    <a:cubicBezTo>
                      <a:pt x="299" y="75"/>
                      <a:pt x="299" y="75"/>
                      <a:pt x="299" y="75"/>
                    </a:cubicBezTo>
                    <a:cubicBezTo>
                      <a:pt x="303" y="42"/>
                      <a:pt x="324" y="14"/>
                      <a:pt x="35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Huawei Sans" panose="020C0503030203020204" pitchFamily="34" charset="0"/>
                  <a:ea typeface="+mj-ea"/>
                </a:endParaRPr>
              </a:p>
            </p:txBody>
          </p:sp>
          <p:sp>
            <p:nvSpPr>
              <p:cNvPr id="60" name="Freeform 221951"/>
              <p:cNvSpPr>
                <a:spLocks/>
              </p:cNvSpPr>
              <p:nvPr/>
            </p:nvSpPr>
            <p:spPr bwMode="gray">
              <a:xfrm>
                <a:off x="4405161" y="1105553"/>
                <a:ext cx="265113" cy="173038"/>
              </a:xfrm>
              <a:custGeom>
                <a:avLst/>
                <a:gdLst>
                  <a:gd name="T0" fmla="*/ 54 w 115"/>
                  <a:gd name="T1" fmla="*/ 75 h 75"/>
                  <a:gd name="T2" fmla="*/ 115 w 115"/>
                  <a:gd name="T3" fmla="*/ 75 h 75"/>
                  <a:gd name="T4" fmla="*/ 115 w 115"/>
                  <a:gd name="T5" fmla="*/ 0 h 75"/>
                  <a:gd name="T6" fmla="*/ 0 w 115"/>
                  <a:gd name="T7" fmla="*/ 0 h 75"/>
                  <a:gd name="T8" fmla="*/ 54 w 115"/>
                  <a:gd name="T9" fmla="*/ 75 h 75"/>
                </a:gdLst>
                <a:ahLst/>
                <a:cxnLst>
                  <a:cxn ang="0">
                    <a:pos x="T0" y="T1"/>
                  </a:cxn>
                  <a:cxn ang="0">
                    <a:pos x="T2" y="T3"/>
                  </a:cxn>
                  <a:cxn ang="0">
                    <a:pos x="T4" y="T5"/>
                  </a:cxn>
                  <a:cxn ang="0">
                    <a:pos x="T6" y="T7"/>
                  </a:cxn>
                  <a:cxn ang="0">
                    <a:pos x="T8" y="T9"/>
                  </a:cxn>
                </a:cxnLst>
                <a:rect l="0" t="0" r="r" b="b"/>
                <a:pathLst>
                  <a:path w="115" h="75">
                    <a:moveTo>
                      <a:pt x="54" y="75"/>
                    </a:moveTo>
                    <a:cubicBezTo>
                      <a:pt x="115" y="75"/>
                      <a:pt x="115" y="75"/>
                      <a:pt x="115" y="75"/>
                    </a:cubicBezTo>
                    <a:cubicBezTo>
                      <a:pt x="115" y="0"/>
                      <a:pt x="115" y="0"/>
                      <a:pt x="115" y="0"/>
                    </a:cubicBezTo>
                    <a:cubicBezTo>
                      <a:pt x="0" y="0"/>
                      <a:pt x="0" y="0"/>
                      <a:pt x="0" y="0"/>
                    </a:cubicBezTo>
                    <a:cubicBezTo>
                      <a:pt x="29" y="14"/>
                      <a:pt x="50" y="42"/>
                      <a:pt x="54"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Huawei Sans" panose="020C0503030203020204" pitchFamily="34" charset="0"/>
                  <a:ea typeface="+mj-ea"/>
                </a:endParaRPr>
              </a:p>
            </p:txBody>
          </p:sp>
          <p:sp>
            <p:nvSpPr>
              <p:cNvPr id="61" name="Freeform 221952"/>
              <p:cNvSpPr>
                <a:spLocks noEditPoints="1"/>
              </p:cNvSpPr>
              <p:nvPr/>
            </p:nvSpPr>
            <p:spPr bwMode="gray">
              <a:xfrm>
                <a:off x="4119411" y="1115078"/>
                <a:ext cx="381000" cy="382588"/>
              </a:xfrm>
              <a:custGeom>
                <a:avLst/>
                <a:gdLst>
                  <a:gd name="T0" fmla="*/ 82 w 165"/>
                  <a:gd name="T1" fmla="*/ 0 h 166"/>
                  <a:gd name="T2" fmla="*/ 0 w 165"/>
                  <a:gd name="T3" fmla="*/ 83 h 166"/>
                  <a:gd name="T4" fmla="*/ 82 w 165"/>
                  <a:gd name="T5" fmla="*/ 166 h 166"/>
                  <a:gd name="T6" fmla="*/ 165 w 165"/>
                  <a:gd name="T7" fmla="*/ 83 h 166"/>
                  <a:gd name="T8" fmla="*/ 82 w 165"/>
                  <a:gd name="T9" fmla="*/ 0 h 166"/>
                  <a:gd name="T10" fmla="*/ 124 w 165"/>
                  <a:gd name="T11" fmla="*/ 83 h 166"/>
                  <a:gd name="T12" fmla="*/ 82 w 165"/>
                  <a:gd name="T13" fmla="*/ 125 h 166"/>
                  <a:gd name="T14" fmla="*/ 41 w 165"/>
                  <a:gd name="T15" fmla="*/ 83 h 166"/>
                  <a:gd name="T16" fmla="*/ 82 w 165"/>
                  <a:gd name="T17" fmla="*/ 41 h 166"/>
                  <a:gd name="T18" fmla="*/ 124 w 165"/>
                  <a:gd name="T19" fmla="*/ 8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166">
                    <a:moveTo>
                      <a:pt x="82" y="0"/>
                    </a:moveTo>
                    <a:cubicBezTo>
                      <a:pt x="37" y="0"/>
                      <a:pt x="0" y="37"/>
                      <a:pt x="0" y="83"/>
                    </a:cubicBezTo>
                    <a:cubicBezTo>
                      <a:pt x="0" y="129"/>
                      <a:pt x="37" y="166"/>
                      <a:pt x="82" y="166"/>
                    </a:cubicBezTo>
                    <a:cubicBezTo>
                      <a:pt x="128" y="166"/>
                      <a:pt x="165" y="129"/>
                      <a:pt x="165" y="83"/>
                    </a:cubicBezTo>
                    <a:cubicBezTo>
                      <a:pt x="165" y="37"/>
                      <a:pt x="128" y="0"/>
                      <a:pt x="82" y="0"/>
                    </a:cubicBezTo>
                    <a:close/>
                    <a:moveTo>
                      <a:pt x="124" y="83"/>
                    </a:moveTo>
                    <a:cubicBezTo>
                      <a:pt x="124" y="106"/>
                      <a:pt x="106" y="125"/>
                      <a:pt x="82" y="125"/>
                    </a:cubicBezTo>
                    <a:cubicBezTo>
                      <a:pt x="59" y="125"/>
                      <a:pt x="41" y="106"/>
                      <a:pt x="41" y="83"/>
                    </a:cubicBezTo>
                    <a:cubicBezTo>
                      <a:pt x="41" y="60"/>
                      <a:pt x="59" y="41"/>
                      <a:pt x="82" y="41"/>
                    </a:cubicBezTo>
                    <a:cubicBezTo>
                      <a:pt x="106" y="41"/>
                      <a:pt x="124" y="60"/>
                      <a:pt x="124"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Huawei Sans" panose="020C0503030203020204" pitchFamily="34" charset="0"/>
                  <a:ea typeface="+mj-ea"/>
                </a:endParaRPr>
              </a:p>
            </p:txBody>
          </p:sp>
          <p:sp>
            <p:nvSpPr>
              <p:cNvPr id="62" name="Freeform 221953"/>
              <p:cNvSpPr>
                <a:spLocks noEditPoints="1"/>
              </p:cNvSpPr>
              <p:nvPr/>
            </p:nvSpPr>
            <p:spPr bwMode="gray">
              <a:xfrm>
                <a:off x="3019274" y="1094440"/>
                <a:ext cx="379413" cy="382588"/>
              </a:xfrm>
              <a:custGeom>
                <a:avLst/>
                <a:gdLst>
                  <a:gd name="T0" fmla="*/ 83 w 165"/>
                  <a:gd name="T1" fmla="*/ 0 h 166"/>
                  <a:gd name="T2" fmla="*/ 0 w 165"/>
                  <a:gd name="T3" fmla="*/ 83 h 166"/>
                  <a:gd name="T4" fmla="*/ 83 w 165"/>
                  <a:gd name="T5" fmla="*/ 166 h 166"/>
                  <a:gd name="T6" fmla="*/ 165 w 165"/>
                  <a:gd name="T7" fmla="*/ 83 h 166"/>
                  <a:gd name="T8" fmla="*/ 83 w 165"/>
                  <a:gd name="T9" fmla="*/ 0 h 166"/>
                  <a:gd name="T10" fmla="*/ 83 w 165"/>
                  <a:gd name="T11" fmla="*/ 125 h 166"/>
                  <a:gd name="T12" fmla="*/ 41 w 165"/>
                  <a:gd name="T13" fmla="*/ 83 h 166"/>
                  <a:gd name="T14" fmla="*/ 83 w 165"/>
                  <a:gd name="T15" fmla="*/ 41 h 166"/>
                  <a:gd name="T16" fmla="*/ 125 w 165"/>
                  <a:gd name="T17" fmla="*/ 83 h 166"/>
                  <a:gd name="T18" fmla="*/ 83 w 165"/>
                  <a:gd name="T19" fmla="*/ 12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166">
                    <a:moveTo>
                      <a:pt x="83" y="0"/>
                    </a:moveTo>
                    <a:cubicBezTo>
                      <a:pt x="37" y="0"/>
                      <a:pt x="0" y="37"/>
                      <a:pt x="0" y="83"/>
                    </a:cubicBezTo>
                    <a:cubicBezTo>
                      <a:pt x="0" y="129"/>
                      <a:pt x="37" y="166"/>
                      <a:pt x="83" y="166"/>
                    </a:cubicBezTo>
                    <a:cubicBezTo>
                      <a:pt x="128" y="166"/>
                      <a:pt x="165" y="129"/>
                      <a:pt x="165" y="83"/>
                    </a:cubicBezTo>
                    <a:cubicBezTo>
                      <a:pt x="165" y="37"/>
                      <a:pt x="128" y="0"/>
                      <a:pt x="83" y="0"/>
                    </a:cubicBezTo>
                    <a:close/>
                    <a:moveTo>
                      <a:pt x="83" y="125"/>
                    </a:moveTo>
                    <a:cubicBezTo>
                      <a:pt x="59" y="125"/>
                      <a:pt x="41" y="106"/>
                      <a:pt x="41" y="83"/>
                    </a:cubicBezTo>
                    <a:cubicBezTo>
                      <a:pt x="41" y="60"/>
                      <a:pt x="59" y="41"/>
                      <a:pt x="83" y="41"/>
                    </a:cubicBezTo>
                    <a:cubicBezTo>
                      <a:pt x="106" y="41"/>
                      <a:pt x="125" y="60"/>
                      <a:pt x="125" y="83"/>
                    </a:cubicBezTo>
                    <a:cubicBezTo>
                      <a:pt x="125" y="106"/>
                      <a:pt x="106" y="125"/>
                      <a:pt x="83"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Huawei Sans" panose="020C0503030203020204" pitchFamily="34" charset="0"/>
                  <a:ea typeface="+mj-ea"/>
                </a:endParaRPr>
              </a:p>
            </p:txBody>
          </p:sp>
        </p:grpSp>
        <p:grpSp>
          <p:nvGrpSpPr>
            <p:cNvPr id="63" name="组合 62"/>
            <p:cNvGrpSpPr>
              <a:grpSpLocks/>
            </p:cNvGrpSpPr>
            <p:nvPr/>
          </p:nvGrpSpPr>
          <p:grpSpPr bwMode="gray">
            <a:xfrm>
              <a:off x="3939030" y="4227573"/>
              <a:ext cx="849893" cy="803606"/>
              <a:chOff x="8873242" y="3853927"/>
              <a:chExt cx="1048064" cy="1040440"/>
            </a:xfrm>
          </p:grpSpPr>
          <p:sp>
            <p:nvSpPr>
              <p:cNvPr id="64" name="weight_115178"/>
              <p:cNvSpPr>
                <a:spLocks noChangeAspect="1"/>
              </p:cNvSpPr>
              <p:nvPr/>
            </p:nvSpPr>
            <p:spPr bwMode="gray">
              <a:xfrm>
                <a:off x="8873242" y="3853927"/>
                <a:ext cx="1048064" cy="1040440"/>
              </a:xfrm>
              <a:custGeom>
                <a:avLst/>
                <a:gdLst>
                  <a:gd name="T0" fmla="*/ 6831 w 6867"/>
                  <a:gd name="T1" fmla="*/ 6286 h 6827"/>
                  <a:gd name="T2" fmla="*/ 5765 w 6867"/>
                  <a:gd name="T3" fmla="*/ 2446 h 6827"/>
                  <a:gd name="T4" fmla="*/ 5353 w 6867"/>
                  <a:gd name="T5" fmla="*/ 2133 h 6827"/>
                  <a:gd name="T6" fmla="*/ 3860 w 6867"/>
                  <a:gd name="T7" fmla="*/ 2133 h 6827"/>
                  <a:gd name="T8" fmla="*/ 3860 w 6867"/>
                  <a:gd name="T9" fmla="*/ 2043 h 6827"/>
                  <a:gd name="T10" fmla="*/ 4500 w 6867"/>
                  <a:gd name="T11" fmla="*/ 1067 h 6827"/>
                  <a:gd name="T12" fmla="*/ 3433 w 6867"/>
                  <a:gd name="T13" fmla="*/ 0 h 6827"/>
                  <a:gd name="T14" fmla="*/ 2367 w 6867"/>
                  <a:gd name="T15" fmla="*/ 1067 h 6827"/>
                  <a:gd name="T16" fmla="*/ 3007 w 6867"/>
                  <a:gd name="T17" fmla="*/ 2043 h 6827"/>
                  <a:gd name="T18" fmla="*/ 3007 w 6867"/>
                  <a:gd name="T19" fmla="*/ 2133 h 6827"/>
                  <a:gd name="T20" fmla="*/ 1513 w 6867"/>
                  <a:gd name="T21" fmla="*/ 2133 h 6827"/>
                  <a:gd name="T22" fmla="*/ 1102 w 6867"/>
                  <a:gd name="T23" fmla="*/ 2446 h 6827"/>
                  <a:gd name="T24" fmla="*/ 36 w 6867"/>
                  <a:gd name="T25" fmla="*/ 6286 h 6827"/>
                  <a:gd name="T26" fmla="*/ 107 w 6867"/>
                  <a:gd name="T27" fmla="*/ 6658 h 6827"/>
                  <a:gd name="T28" fmla="*/ 447 w 6867"/>
                  <a:gd name="T29" fmla="*/ 6827 h 6827"/>
                  <a:gd name="T30" fmla="*/ 6420 w 6867"/>
                  <a:gd name="T31" fmla="*/ 6827 h 6827"/>
                  <a:gd name="T32" fmla="*/ 6760 w 6867"/>
                  <a:gd name="T33" fmla="*/ 6658 h 6827"/>
                  <a:gd name="T34" fmla="*/ 6831 w 6867"/>
                  <a:gd name="T35" fmla="*/ 6286 h 6827"/>
                  <a:gd name="T36" fmla="*/ 3433 w 6867"/>
                  <a:gd name="T37" fmla="*/ 853 h 6827"/>
                  <a:gd name="T38" fmla="*/ 3647 w 6867"/>
                  <a:gd name="T39" fmla="*/ 1067 h 6827"/>
                  <a:gd name="T40" fmla="*/ 3433 w 6867"/>
                  <a:gd name="T41" fmla="*/ 1280 h 6827"/>
                  <a:gd name="T42" fmla="*/ 3220 w 6867"/>
                  <a:gd name="T43" fmla="*/ 1067 h 6827"/>
                  <a:gd name="T44" fmla="*/ 3433 w 6867"/>
                  <a:gd name="T45" fmla="*/ 853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67" h="6827">
                    <a:moveTo>
                      <a:pt x="6831" y="6286"/>
                    </a:moveTo>
                    <a:lnTo>
                      <a:pt x="5765" y="2446"/>
                    </a:lnTo>
                    <a:cubicBezTo>
                      <a:pt x="5713" y="2261"/>
                      <a:pt x="5545" y="2133"/>
                      <a:pt x="5353" y="2133"/>
                    </a:cubicBezTo>
                    <a:lnTo>
                      <a:pt x="3860" y="2133"/>
                    </a:lnTo>
                    <a:lnTo>
                      <a:pt x="3860" y="2043"/>
                    </a:lnTo>
                    <a:cubicBezTo>
                      <a:pt x="4233" y="1878"/>
                      <a:pt x="4500" y="1503"/>
                      <a:pt x="4500" y="1067"/>
                    </a:cubicBezTo>
                    <a:cubicBezTo>
                      <a:pt x="4500" y="479"/>
                      <a:pt x="4021" y="0"/>
                      <a:pt x="3433" y="0"/>
                    </a:cubicBezTo>
                    <a:cubicBezTo>
                      <a:pt x="2845" y="0"/>
                      <a:pt x="2367" y="479"/>
                      <a:pt x="2367" y="1067"/>
                    </a:cubicBezTo>
                    <a:cubicBezTo>
                      <a:pt x="2367" y="1503"/>
                      <a:pt x="2633" y="1878"/>
                      <a:pt x="3007" y="2043"/>
                    </a:cubicBezTo>
                    <a:lnTo>
                      <a:pt x="3007" y="2133"/>
                    </a:lnTo>
                    <a:lnTo>
                      <a:pt x="1513" y="2133"/>
                    </a:lnTo>
                    <a:cubicBezTo>
                      <a:pt x="1322" y="2133"/>
                      <a:pt x="1154" y="2261"/>
                      <a:pt x="1102" y="2446"/>
                    </a:cubicBezTo>
                    <a:lnTo>
                      <a:pt x="36" y="6286"/>
                    </a:lnTo>
                    <a:cubicBezTo>
                      <a:pt x="0" y="6414"/>
                      <a:pt x="26" y="6552"/>
                      <a:pt x="107" y="6658"/>
                    </a:cubicBezTo>
                    <a:cubicBezTo>
                      <a:pt x="188" y="6764"/>
                      <a:pt x="313" y="6827"/>
                      <a:pt x="447" y="6827"/>
                    </a:cubicBezTo>
                    <a:lnTo>
                      <a:pt x="6420" y="6827"/>
                    </a:lnTo>
                    <a:cubicBezTo>
                      <a:pt x="6553" y="6827"/>
                      <a:pt x="6679" y="6764"/>
                      <a:pt x="6760" y="6658"/>
                    </a:cubicBezTo>
                    <a:cubicBezTo>
                      <a:pt x="6840" y="6552"/>
                      <a:pt x="6867" y="6414"/>
                      <a:pt x="6831" y="6286"/>
                    </a:cubicBezTo>
                    <a:close/>
                    <a:moveTo>
                      <a:pt x="3433" y="853"/>
                    </a:moveTo>
                    <a:cubicBezTo>
                      <a:pt x="3551" y="853"/>
                      <a:pt x="3647" y="949"/>
                      <a:pt x="3647" y="1067"/>
                    </a:cubicBezTo>
                    <a:cubicBezTo>
                      <a:pt x="3647" y="1184"/>
                      <a:pt x="3551" y="1280"/>
                      <a:pt x="3433" y="1280"/>
                    </a:cubicBezTo>
                    <a:cubicBezTo>
                      <a:pt x="3316" y="1280"/>
                      <a:pt x="3220" y="1184"/>
                      <a:pt x="3220" y="1067"/>
                    </a:cubicBezTo>
                    <a:cubicBezTo>
                      <a:pt x="3220" y="949"/>
                      <a:pt x="3316" y="853"/>
                      <a:pt x="3433" y="853"/>
                    </a:cubicBezTo>
                    <a:close/>
                  </a:path>
                </a:pathLst>
              </a:custGeom>
              <a:solidFill>
                <a:srgbClr val="00B0F0"/>
              </a:solidFill>
              <a:ln>
                <a:noFill/>
              </a:ln>
              <a:effectLst>
                <a:outerShdw blurRad="50800" dist="38100" algn="l" rotWithShape="0">
                  <a:prstClr val="black">
                    <a:alpha val="40000"/>
                  </a:prstClr>
                </a:outerShdw>
              </a:effectLst>
            </p:spPr>
            <p:txBody>
              <a:bodyPr wrap="square"/>
              <a:lstStyle/>
              <a:p>
                <a:endParaRPr lang="zh-CN" altLang="en-US" sz="1200">
                  <a:latin typeface="Huawei Sans" panose="020C0503030203020204" pitchFamily="34" charset="0"/>
                  <a:ea typeface="+mj-ea"/>
                </a:endParaRPr>
              </a:p>
            </p:txBody>
          </p:sp>
          <p:sp>
            <p:nvSpPr>
              <p:cNvPr id="65" name="文本框 64"/>
              <p:cNvSpPr txBox="1"/>
              <p:nvPr/>
            </p:nvSpPr>
            <p:spPr bwMode="gray">
              <a:xfrm>
                <a:off x="9010160" y="4417550"/>
                <a:ext cx="731348" cy="302794"/>
              </a:xfrm>
              <a:prstGeom prst="rect">
                <a:avLst/>
              </a:prstGeom>
              <a:noFill/>
            </p:spPr>
            <p:txBody>
              <a:bodyPr wrap="square" rtlCol="0">
                <a:spAutoFit/>
              </a:bodyPr>
              <a:lstStyle/>
              <a:p>
                <a:pPr algn="ctr"/>
                <a:r>
                  <a:rPr sz="1200">
                    <a:solidFill>
                      <a:schemeClr val="bg1"/>
                    </a:solidFill>
                    <a:latin typeface="Huawei Sans" panose="020C0503030203020204" pitchFamily="34" charset="0"/>
                  </a:rPr>
                  <a:t>VR/AR</a:t>
                </a:r>
                <a:endParaRPr lang="zh-CN" altLang="en-US" sz="1200" dirty="0">
                  <a:solidFill>
                    <a:schemeClr val="bg1"/>
                  </a:solidFill>
                  <a:latin typeface="Huawei Sans" panose="020C0503030203020204" pitchFamily="34" charset="0"/>
                  <a:ea typeface="+mj-ea"/>
                </a:endParaRPr>
              </a:p>
            </p:txBody>
          </p:sp>
        </p:grpSp>
        <p:grpSp>
          <p:nvGrpSpPr>
            <p:cNvPr id="66" name="组合 65"/>
            <p:cNvGrpSpPr>
              <a:grpSpLocks/>
            </p:cNvGrpSpPr>
            <p:nvPr/>
          </p:nvGrpSpPr>
          <p:grpSpPr bwMode="gray">
            <a:xfrm>
              <a:off x="5091165" y="4237302"/>
              <a:ext cx="962149" cy="803606"/>
              <a:chOff x="8800894" y="3853927"/>
              <a:chExt cx="1186495" cy="1040440"/>
            </a:xfrm>
          </p:grpSpPr>
          <p:sp>
            <p:nvSpPr>
              <p:cNvPr id="67" name="weight_115178"/>
              <p:cNvSpPr>
                <a:spLocks noChangeAspect="1"/>
              </p:cNvSpPr>
              <p:nvPr/>
            </p:nvSpPr>
            <p:spPr bwMode="gray">
              <a:xfrm>
                <a:off x="8873242" y="3853927"/>
                <a:ext cx="1048064" cy="1040440"/>
              </a:xfrm>
              <a:custGeom>
                <a:avLst/>
                <a:gdLst>
                  <a:gd name="T0" fmla="*/ 6831 w 6867"/>
                  <a:gd name="T1" fmla="*/ 6286 h 6827"/>
                  <a:gd name="T2" fmla="*/ 5765 w 6867"/>
                  <a:gd name="T3" fmla="*/ 2446 h 6827"/>
                  <a:gd name="T4" fmla="*/ 5353 w 6867"/>
                  <a:gd name="T5" fmla="*/ 2133 h 6827"/>
                  <a:gd name="T6" fmla="*/ 3860 w 6867"/>
                  <a:gd name="T7" fmla="*/ 2133 h 6827"/>
                  <a:gd name="T8" fmla="*/ 3860 w 6867"/>
                  <a:gd name="T9" fmla="*/ 2043 h 6827"/>
                  <a:gd name="T10" fmla="*/ 4500 w 6867"/>
                  <a:gd name="T11" fmla="*/ 1067 h 6827"/>
                  <a:gd name="T12" fmla="*/ 3433 w 6867"/>
                  <a:gd name="T13" fmla="*/ 0 h 6827"/>
                  <a:gd name="T14" fmla="*/ 2367 w 6867"/>
                  <a:gd name="T15" fmla="*/ 1067 h 6827"/>
                  <a:gd name="T16" fmla="*/ 3007 w 6867"/>
                  <a:gd name="T17" fmla="*/ 2043 h 6827"/>
                  <a:gd name="T18" fmla="*/ 3007 w 6867"/>
                  <a:gd name="T19" fmla="*/ 2133 h 6827"/>
                  <a:gd name="T20" fmla="*/ 1513 w 6867"/>
                  <a:gd name="T21" fmla="*/ 2133 h 6827"/>
                  <a:gd name="T22" fmla="*/ 1102 w 6867"/>
                  <a:gd name="T23" fmla="*/ 2446 h 6827"/>
                  <a:gd name="T24" fmla="*/ 36 w 6867"/>
                  <a:gd name="T25" fmla="*/ 6286 h 6827"/>
                  <a:gd name="T26" fmla="*/ 107 w 6867"/>
                  <a:gd name="T27" fmla="*/ 6658 h 6827"/>
                  <a:gd name="T28" fmla="*/ 447 w 6867"/>
                  <a:gd name="T29" fmla="*/ 6827 h 6827"/>
                  <a:gd name="T30" fmla="*/ 6420 w 6867"/>
                  <a:gd name="T31" fmla="*/ 6827 h 6827"/>
                  <a:gd name="T32" fmla="*/ 6760 w 6867"/>
                  <a:gd name="T33" fmla="*/ 6658 h 6827"/>
                  <a:gd name="T34" fmla="*/ 6831 w 6867"/>
                  <a:gd name="T35" fmla="*/ 6286 h 6827"/>
                  <a:gd name="T36" fmla="*/ 3433 w 6867"/>
                  <a:gd name="T37" fmla="*/ 853 h 6827"/>
                  <a:gd name="T38" fmla="*/ 3647 w 6867"/>
                  <a:gd name="T39" fmla="*/ 1067 h 6827"/>
                  <a:gd name="T40" fmla="*/ 3433 w 6867"/>
                  <a:gd name="T41" fmla="*/ 1280 h 6827"/>
                  <a:gd name="T42" fmla="*/ 3220 w 6867"/>
                  <a:gd name="T43" fmla="*/ 1067 h 6827"/>
                  <a:gd name="T44" fmla="*/ 3433 w 6867"/>
                  <a:gd name="T45" fmla="*/ 853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67" h="6827">
                    <a:moveTo>
                      <a:pt x="6831" y="6286"/>
                    </a:moveTo>
                    <a:lnTo>
                      <a:pt x="5765" y="2446"/>
                    </a:lnTo>
                    <a:cubicBezTo>
                      <a:pt x="5713" y="2261"/>
                      <a:pt x="5545" y="2133"/>
                      <a:pt x="5353" y="2133"/>
                    </a:cubicBezTo>
                    <a:lnTo>
                      <a:pt x="3860" y="2133"/>
                    </a:lnTo>
                    <a:lnTo>
                      <a:pt x="3860" y="2043"/>
                    </a:lnTo>
                    <a:cubicBezTo>
                      <a:pt x="4233" y="1878"/>
                      <a:pt x="4500" y="1503"/>
                      <a:pt x="4500" y="1067"/>
                    </a:cubicBezTo>
                    <a:cubicBezTo>
                      <a:pt x="4500" y="479"/>
                      <a:pt x="4021" y="0"/>
                      <a:pt x="3433" y="0"/>
                    </a:cubicBezTo>
                    <a:cubicBezTo>
                      <a:pt x="2845" y="0"/>
                      <a:pt x="2367" y="479"/>
                      <a:pt x="2367" y="1067"/>
                    </a:cubicBezTo>
                    <a:cubicBezTo>
                      <a:pt x="2367" y="1503"/>
                      <a:pt x="2633" y="1878"/>
                      <a:pt x="3007" y="2043"/>
                    </a:cubicBezTo>
                    <a:lnTo>
                      <a:pt x="3007" y="2133"/>
                    </a:lnTo>
                    <a:lnTo>
                      <a:pt x="1513" y="2133"/>
                    </a:lnTo>
                    <a:cubicBezTo>
                      <a:pt x="1322" y="2133"/>
                      <a:pt x="1154" y="2261"/>
                      <a:pt x="1102" y="2446"/>
                    </a:cubicBezTo>
                    <a:lnTo>
                      <a:pt x="36" y="6286"/>
                    </a:lnTo>
                    <a:cubicBezTo>
                      <a:pt x="0" y="6414"/>
                      <a:pt x="26" y="6552"/>
                      <a:pt x="107" y="6658"/>
                    </a:cubicBezTo>
                    <a:cubicBezTo>
                      <a:pt x="188" y="6764"/>
                      <a:pt x="313" y="6827"/>
                      <a:pt x="447" y="6827"/>
                    </a:cubicBezTo>
                    <a:lnTo>
                      <a:pt x="6420" y="6827"/>
                    </a:lnTo>
                    <a:cubicBezTo>
                      <a:pt x="6553" y="6827"/>
                      <a:pt x="6679" y="6764"/>
                      <a:pt x="6760" y="6658"/>
                    </a:cubicBezTo>
                    <a:cubicBezTo>
                      <a:pt x="6840" y="6552"/>
                      <a:pt x="6867" y="6414"/>
                      <a:pt x="6831" y="6286"/>
                    </a:cubicBezTo>
                    <a:close/>
                    <a:moveTo>
                      <a:pt x="3433" y="853"/>
                    </a:moveTo>
                    <a:cubicBezTo>
                      <a:pt x="3551" y="853"/>
                      <a:pt x="3647" y="949"/>
                      <a:pt x="3647" y="1067"/>
                    </a:cubicBezTo>
                    <a:cubicBezTo>
                      <a:pt x="3647" y="1184"/>
                      <a:pt x="3551" y="1280"/>
                      <a:pt x="3433" y="1280"/>
                    </a:cubicBezTo>
                    <a:cubicBezTo>
                      <a:pt x="3316" y="1280"/>
                      <a:pt x="3220" y="1184"/>
                      <a:pt x="3220" y="1067"/>
                    </a:cubicBezTo>
                    <a:cubicBezTo>
                      <a:pt x="3220" y="949"/>
                      <a:pt x="3316" y="853"/>
                      <a:pt x="3433" y="853"/>
                    </a:cubicBezTo>
                    <a:close/>
                  </a:path>
                </a:pathLst>
              </a:custGeom>
              <a:solidFill>
                <a:srgbClr val="00B0F0"/>
              </a:solidFill>
              <a:ln>
                <a:noFill/>
              </a:ln>
              <a:effectLst>
                <a:outerShdw blurRad="50800" dist="38100" algn="l" rotWithShape="0">
                  <a:prstClr val="black">
                    <a:alpha val="40000"/>
                  </a:prstClr>
                </a:outerShdw>
              </a:effectLst>
            </p:spPr>
            <p:txBody>
              <a:bodyPr wrap="square"/>
              <a:lstStyle/>
              <a:p>
                <a:endParaRPr lang="zh-CN" altLang="en-US" sz="1200">
                  <a:latin typeface="Huawei Sans" panose="020C0503030203020204" pitchFamily="34" charset="0"/>
                  <a:ea typeface="+mj-ea"/>
                </a:endParaRPr>
              </a:p>
            </p:txBody>
          </p:sp>
          <p:sp>
            <p:nvSpPr>
              <p:cNvPr id="68" name="文本框 67"/>
              <p:cNvSpPr txBox="1"/>
              <p:nvPr/>
            </p:nvSpPr>
            <p:spPr bwMode="gray">
              <a:xfrm>
                <a:off x="8800894" y="4302217"/>
                <a:ext cx="1186495" cy="302794"/>
              </a:xfrm>
              <a:prstGeom prst="rect">
                <a:avLst/>
              </a:prstGeom>
              <a:noFill/>
            </p:spPr>
            <p:txBody>
              <a:bodyPr wrap="square" rtlCol="0">
                <a:spAutoFit/>
              </a:bodyPr>
              <a:lstStyle/>
              <a:p>
                <a:pPr algn="ctr"/>
                <a:r>
                  <a:rPr sz="1200" dirty="0">
                    <a:solidFill>
                      <a:schemeClr val="bg1"/>
                    </a:solidFill>
                    <a:latin typeface="Huawei Sans" panose="020C0503030203020204" pitchFamily="34" charset="0"/>
                  </a:rPr>
                  <a:t>Live streaming</a:t>
                </a:r>
                <a:endParaRPr lang="zh-CN" altLang="en-US" sz="1200" dirty="0">
                  <a:solidFill>
                    <a:schemeClr val="bg1"/>
                  </a:solidFill>
                  <a:latin typeface="Huawei Sans" panose="020C0503030203020204" pitchFamily="34" charset="0"/>
                  <a:ea typeface="+mj-ea"/>
                </a:endParaRPr>
              </a:p>
            </p:txBody>
          </p:sp>
        </p:grpSp>
        <p:sp>
          <p:nvSpPr>
            <p:cNvPr id="69" name="文本框 68"/>
            <p:cNvSpPr txBox="1"/>
            <p:nvPr/>
          </p:nvSpPr>
          <p:spPr bwMode="gray">
            <a:xfrm>
              <a:off x="4352668" y="5040504"/>
              <a:ext cx="1733585" cy="259855"/>
            </a:xfrm>
            <a:prstGeom prst="rect">
              <a:avLst/>
            </a:prstGeom>
            <a:noFill/>
          </p:spPr>
          <p:txBody>
            <a:bodyPr wrap="square" rtlCol="0">
              <a:spAutoFit/>
            </a:bodyPr>
            <a:lstStyle/>
            <a:p>
              <a:pPr algn="ctr"/>
              <a:r>
                <a:rPr sz="1400" dirty="0">
                  <a:solidFill>
                    <a:srgbClr val="FFF2CC"/>
                  </a:solidFill>
                  <a:latin typeface="Huawei Sans" panose="020C0503030203020204" pitchFamily="34" charset="0"/>
                </a:rPr>
                <a:t>Traditional networks are overloaded.</a:t>
              </a:r>
              <a:endParaRPr lang="zh-CN" altLang="en-US" sz="1400" dirty="0">
                <a:solidFill>
                  <a:srgbClr val="FFF2CC"/>
                </a:solidFill>
                <a:latin typeface="Huawei Sans" panose="020C0503030203020204" pitchFamily="34" charset="0"/>
                <a:ea typeface="+mj-ea"/>
              </a:endParaRPr>
            </a:p>
          </p:txBody>
        </p:sp>
        <p:pic>
          <p:nvPicPr>
            <p:cNvPr id="70" name="Picture 44"/>
            <p:cNvPicPr>
              <a:picLocks noChangeAspect="1"/>
            </p:cNvPicPr>
            <p:nvPr/>
          </p:nvPicPr>
          <p:blipFill>
            <a:blip r:embed="rId3" cstate="print">
              <a:duotone>
                <a:srgbClr val="FF0000">
                  <a:shade val="45000"/>
                  <a:satMod val="135000"/>
                </a:srgbClr>
                <a:prstClr val="white"/>
              </a:duotone>
              <a:extLst>
                <a:ext uri="{28A0092B-C50C-407E-A947-70E740481C1C}">
                  <a14:useLocalDpi xmlns:a14="http://schemas.microsoft.com/office/drawing/2010/main" val="0"/>
                </a:ext>
              </a:extLst>
            </a:blip>
            <a:stretch>
              <a:fillRect/>
            </a:stretch>
          </p:blipFill>
          <p:spPr bwMode="gray">
            <a:xfrm rot="5400000">
              <a:off x="7053603" y="4427603"/>
              <a:ext cx="512331" cy="614015"/>
            </a:xfrm>
            <a:prstGeom prst="rect">
              <a:avLst/>
            </a:prstGeom>
          </p:spPr>
        </p:pic>
        <p:sp>
          <p:nvSpPr>
            <p:cNvPr id="80" name="Freeform 65"/>
            <p:cNvSpPr>
              <a:spLocks noEditPoints="1"/>
            </p:cNvSpPr>
            <p:nvPr/>
          </p:nvSpPr>
          <p:spPr bwMode="gray">
            <a:xfrm>
              <a:off x="6566193" y="4312519"/>
              <a:ext cx="103188" cy="112713"/>
            </a:xfrm>
            <a:custGeom>
              <a:avLst/>
              <a:gdLst>
                <a:gd name="T0" fmla="*/ 40 w 54"/>
                <a:gd name="T1" fmla="*/ 34 h 59"/>
                <a:gd name="T2" fmla="*/ 41 w 54"/>
                <a:gd name="T3" fmla="*/ 4 h 59"/>
                <a:gd name="T4" fmla="*/ 29 w 54"/>
                <a:gd name="T5" fmla="*/ 1 h 59"/>
                <a:gd name="T6" fmla="*/ 12 w 54"/>
                <a:gd name="T7" fmla="*/ 13 h 59"/>
                <a:gd name="T8" fmla="*/ 1 w 54"/>
                <a:gd name="T9" fmla="*/ 50 h 59"/>
                <a:gd name="T10" fmla="*/ 0 w 54"/>
                <a:gd name="T11" fmla="*/ 59 h 59"/>
                <a:gd name="T12" fmla="*/ 8 w 54"/>
                <a:gd name="T13" fmla="*/ 56 h 59"/>
                <a:gd name="T14" fmla="*/ 40 w 54"/>
                <a:gd name="T15" fmla="*/ 34 h 59"/>
                <a:gd name="T16" fmla="*/ 20 w 54"/>
                <a:gd name="T17" fmla="*/ 19 h 59"/>
                <a:gd name="T18" fmla="*/ 20 w 54"/>
                <a:gd name="T19" fmla="*/ 19 h 59"/>
                <a:gd name="T20" fmla="*/ 30 w 54"/>
                <a:gd name="T21" fmla="*/ 12 h 59"/>
                <a:gd name="T22" fmla="*/ 34 w 54"/>
                <a:gd name="T23" fmla="*/ 13 h 59"/>
                <a:gd name="T24" fmla="*/ 36 w 54"/>
                <a:gd name="T25" fmla="*/ 17 h 59"/>
                <a:gd name="T26" fmla="*/ 32 w 54"/>
                <a:gd name="T27" fmla="*/ 28 h 59"/>
                <a:gd name="T28" fmla="*/ 13 w 54"/>
                <a:gd name="T29" fmla="*/ 42 h 59"/>
                <a:gd name="T30" fmla="*/ 20 w 54"/>
                <a:gd name="T31" fmla="*/ 1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4" h="59">
                  <a:moveTo>
                    <a:pt x="40" y="34"/>
                  </a:moveTo>
                  <a:cubicBezTo>
                    <a:pt x="54" y="16"/>
                    <a:pt x="44" y="7"/>
                    <a:pt x="41" y="4"/>
                  </a:cubicBezTo>
                  <a:cubicBezTo>
                    <a:pt x="37" y="1"/>
                    <a:pt x="33" y="0"/>
                    <a:pt x="29" y="1"/>
                  </a:cubicBezTo>
                  <a:cubicBezTo>
                    <a:pt x="23" y="2"/>
                    <a:pt x="17" y="6"/>
                    <a:pt x="12" y="13"/>
                  </a:cubicBezTo>
                  <a:cubicBezTo>
                    <a:pt x="3" y="25"/>
                    <a:pt x="1" y="49"/>
                    <a:pt x="1" y="50"/>
                  </a:cubicBezTo>
                  <a:cubicBezTo>
                    <a:pt x="0" y="59"/>
                    <a:pt x="0" y="59"/>
                    <a:pt x="0" y="59"/>
                  </a:cubicBezTo>
                  <a:cubicBezTo>
                    <a:pt x="8" y="56"/>
                    <a:pt x="8" y="56"/>
                    <a:pt x="8" y="56"/>
                  </a:cubicBezTo>
                  <a:cubicBezTo>
                    <a:pt x="9" y="55"/>
                    <a:pt x="31" y="46"/>
                    <a:pt x="40" y="34"/>
                  </a:cubicBezTo>
                  <a:close/>
                  <a:moveTo>
                    <a:pt x="20" y="19"/>
                  </a:moveTo>
                  <a:cubicBezTo>
                    <a:pt x="20" y="19"/>
                    <a:pt x="20" y="19"/>
                    <a:pt x="20" y="19"/>
                  </a:cubicBezTo>
                  <a:cubicBezTo>
                    <a:pt x="24" y="15"/>
                    <a:pt x="27" y="12"/>
                    <a:pt x="30" y="12"/>
                  </a:cubicBezTo>
                  <a:cubicBezTo>
                    <a:pt x="31" y="11"/>
                    <a:pt x="32" y="11"/>
                    <a:pt x="34" y="13"/>
                  </a:cubicBezTo>
                  <a:cubicBezTo>
                    <a:pt x="36" y="14"/>
                    <a:pt x="36" y="15"/>
                    <a:pt x="36" y="17"/>
                  </a:cubicBezTo>
                  <a:cubicBezTo>
                    <a:pt x="36" y="20"/>
                    <a:pt x="35" y="24"/>
                    <a:pt x="32" y="28"/>
                  </a:cubicBezTo>
                  <a:cubicBezTo>
                    <a:pt x="28" y="33"/>
                    <a:pt x="20" y="38"/>
                    <a:pt x="13" y="42"/>
                  </a:cubicBezTo>
                  <a:cubicBezTo>
                    <a:pt x="14" y="34"/>
                    <a:pt x="16" y="25"/>
                    <a:pt x="20" y="19"/>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zh-CN" altLang="en-US" sz="1600">
                <a:latin typeface="Huawei Sans" panose="020C0503030203020204" pitchFamily="34" charset="0"/>
              </a:endParaRPr>
            </a:p>
          </p:txBody>
        </p:sp>
        <p:sp>
          <p:nvSpPr>
            <p:cNvPr id="81" name="Freeform 65"/>
            <p:cNvSpPr>
              <a:spLocks noEditPoints="1"/>
            </p:cNvSpPr>
            <p:nvPr/>
          </p:nvSpPr>
          <p:spPr bwMode="gray">
            <a:xfrm>
              <a:off x="6807189" y="4451463"/>
              <a:ext cx="103188" cy="112713"/>
            </a:xfrm>
            <a:custGeom>
              <a:avLst/>
              <a:gdLst>
                <a:gd name="T0" fmla="*/ 40 w 54"/>
                <a:gd name="T1" fmla="*/ 34 h 59"/>
                <a:gd name="T2" fmla="*/ 41 w 54"/>
                <a:gd name="T3" fmla="*/ 4 h 59"/>
                <a:gd name="T4" fmla="*/ 29 w 54"/>
                <a:gd name="T5" fmla="*/ 1 h 59"/>
                <a:gd name="T6" fmla="*/ 12 w 54"/>
                <a:gd name="T7" fmla="*/ 13 h 59"/>
                <a:gd name="T8" fmla="*/ 1 w 54"/>
                <a:gd name="T9" fmla="*/ 50 h 59"/>
                <a:gd name="T10" fmla="*/ 0 w 54"/>
                <a:gd name="T11" fmla="*/ 59 h 59"/>
                <a:gd name="T12" fmla="*/ 8 w 54"/>
                <a:gd name="T13" fmla="*/ 56 h 59"/>
                <a:gd name="T14" fmla="*/ 40 w 54"/>
                <a:gd name="T15" fmla="*/ 34 h 59"/>
                <a:gd name="T16" fmla="*/ 20 w 54"/>
                <a:gd name="T17" fmla="*/ 19 h 59"/>
                <a:gd name="T18" fmla="*/ 20 w 54"/>
                <a:gd name="T19" fmla="*/ 19 h 59"/>
                <a:gd name="T20" fmla="*/ 30 w 54"/>
                <a:gd name="T21" fmla="*/ 12 h 59"/>
                <a:gd name="T22" fmla="*/ 34 w 54"/>
                <a:gd name="T23" fmla="*/ 13 h 59"/>
                <a:gd name="T24" fmla="*/ 36 w 54"/>
                <a:gd name="T25" fmla="*/ 17 h 59"/>
                <a:gd name="T26" fmla="*/ 32 w 54"/>
                <a:gd name="T27" fmla="*/ 28 h 59"/>
                <a:gd name="T28" fmla="*/ 13 w 54"/>
                <a:gd name="T29" fmla="*/ 42 h 59"/>
                <a:gd name="T30" fmla="*/ 20 w 54"/>
                <a:gd name="T31" fmla="*/ 1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4" h="59">
                  <a:moveTo>
                    <a:pt x="40" y="34"/>
                  </a:moveTo>
                  <a:cubicBezTo>
                    <a:pt x="54" y="16"/>
                    <a:pt x="44" y="7"/>
                    <a:pt x="41" y="4"/>
                  </a:cubicBezTo>
                  <a:cubicBezTo>
                    <a:pt x="37" y="1"/>
                    <a:pt x="33" y="0"/>
                    <a:pt x="29" y="1"/>
                  </a:cubicBezTo>
                  <a:cubicBezTo>
                    <a:pt x="23" y="2"/>
                    <a:pt x="17" y="6"/>
                    <a:pt x="12" y="13"/>
                  </a:cubicBezTo>
                  <a:cubicBezTo>
                    <a:pt x="3" y="25"/>
                    <a:pt x="1" y="49"/>
                    <a:pt x="1" y="50"/>
                  </a:cubicBezTo>
                  <a:cubicBezTo>
                    <a:pt x="0" y="59"/>
                    <a:pt x="0" y="59"/>
                    <a:pt x="0" y="59"/>
                  </a:cubicBezTo>
                  <a:cubicBezTo>
                    <a:pt x="8" y="56"/>
                    <a:pt x="8" y="56"/>
                    <a:pt x="8" y="56"/>
                  </a:cubicBezTo>
                  <a:cubicBezTo>
                    <a:pt x="9" y="55"/>
                    <a:pt x="31" y="46"/>
                    <a:pt x="40" y="34"/>
                  </a:cubicBezTo>
                  <a:close/>
                  <a:moveTo>
                    <a:pt x="20" y="19"/>
                  </a:moveTo>
                  <a:cubicBezTo>
                    <a:pt x="20" y="19"/>
                    <a:pt x="20" y="19"/>
                    <a:pt x="20" y="19"/>
                  </a:cubicBezTo>
                  <a:cubicBezTo>
                    <a:pt x="24" y="15"/>
                    <a:pt x="27" y="12"/>
                    <a:pt x="30" y="12"/>
                  </a:cubicBezTo>
                  <a:cubicBezTo>
                    <a:pt x="31" y="11"/>
                    <a:pt x="32" y="11"/>
                    <a:pt x="34" y="13"/>
                  </a:cubicBezTo>
                  <a:cubicBezTo>
                    <a:pt x="36" y="14"/>
                    <a:pt x="36" y="15"/>
                    <a:pt x="36" y="17"/>
                  </a:cubicBezTo>
                  <a:cubicBezTo>
                    <a:pt x="36" y="20"/>
                    <a:pt x="35" y="24"/>
                    <a:pt x="32" y="28"/>
                  </a:cubicBezTo>
                  <a:cubicBezTo>
                    <a:pt x="28" y="33"/>
                    <a:pt x="20" y="38"/>
                    <a:pt x="13" y="42"/>
                  </a:cubicBezTo>
                  <a:cubicBezTo>
                    <a:pt x="14" y="34"/>
                    <a:pt x="16" y="25"/>
                    <a:pt x="20" y="19"/>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zh-CN" altLang="en-US" sz="1600">
                <a:latin typeface="Huawei Sans" panose="020C0503030203020204" pitchFamily="34" charset="0"/>
              </a:endParaRPr>
            </a:p>
          </p:txBody>
        </p:sp>
        <p:sp>
          <p:nvSpPr>
            <p:cNvPr id="82" name="Freeform 65"/>
            <p:cNvSpPr>
              <a:spLocks noEditPoints="1"/>
            </p:cNvSpPr>
            <p:nvPr/>
          </p:nvSpPr>
          <p:spPr bwMode="gray">
            <a:xfrm>
              <a:off x="6723438" y="4308383"/>
              <a:ext cx="103188" cy="112713"/>
            </a:xfrm>
            <a:custGeom>
              <a:avLst/>
              <a:gdLst>
                <a:gd name="T0" fmla="*/ 40 w 54"/>
                <a:gd name="T1" fmla="*/ 34 h 59"/>
                <a:gd name="T2" fmla="*/ 41 w 54"/>
                <a:gd name="T3" fmla="*/ 4 h 59"/>
                <a:gd name="T4" fmla="*/ 29 w 54"/>
                <a:gd name="T5" fmla="*/ 1 h 59"/>
                <a:gd name="T6" fmla="*/ 12 w 54"/>
                <a:gd name="T7" fmla="*/ 13 h 59"/>
                <a:gd name="T8" fmla="*/ 1 w 54"/>
                <a:gd name="T9" fmla="*/ 50 h 59"/>
                <a:gd name="T10" fmla="*/ 0 w 54"/>
                <a:gd name="T11" fmla="*/ 59 h 59"/>
                <a:gd name="T12" fmla="*/ 8 w 54"/>
                <a:gd name="T13" fmla="*/ 56 h 59"/>
                <a:gd name="T14" fmla="*/ 40 w 54"/>
                <a:gd name="T15" fmla="*/ 34 h 59"/>
                <a:gd name="T16" fmla="*/ 20 w 54"/>
                <a:gd name="T17" fmla="*/ 19 h 59"/>
                <a:gd name="T18" fmla="*/ 20 w 54"/>
                <a:gd name="T19" fmla="*/ 19 h 59"/>
                <a:gd name="T20" fmla="*/ 30 w 54"/>
                <a:gd name="T21" fmla="*/ 12 h 59"/>
                <a:gd name="T22" fmla="*/ 34 w 54"/>
                <a:gd name="T23" fmla="*/ 13 h 59"/>
                <a:gd name="T24" fmla="*/ 36 w 54"/>
                <a:gd name="T25" fmla="*/ 17 h 59"/>
                <a:gd name="T26" fmla="*/ 32 w 54"/>
                <a:gd name="T27" fmla="*/ 28 h 59"/>
                <a:gd name="T28" fmla="*/ 13 w 54"/>
                <a:gd name="T29" fmla="*/ 42 h 59"/>
                <a:gd name="T30" fmla="*/ 20 w 54"/>
                <a:gd name="T31" fmla="*/ 1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4" h="59">
                  <a:moveTo>
                    <a:pt x="40" y="34"/>
                  </a:moveTo>
                  <a:cubicBezTo>
                    <a:pt x="54" y="16"/>
                    <a:pt x="44" y="7"/>
                    <a:pt x="41" y="4"/>
                  </a:cubicBezTo>
                  <a:cubicBezTo>
                    <a:pt x="37" y="1"/>
                    <a:pt x="33" y="0"/>
                    <a:pt x="29" y="1"/>
                  </a:cubicBezTo>
                  <a:cubicBezTo>
                    <a:pt x="23" y="2"/>
                    <a:pt x="17" y="6"/>
                    <a:pt x="12" y="13"/>
                  </a:cubicBezTo>
                  <a:cubicBezTo>
                    <a:pt x="3" y="25"/>
                    <a:pt x="1" y="49"/>
                    <a:pt x="1" y="50"/>
                  </a:cubicBezTo>
                  <a:cubicBezTo>
                    <a:pt x="0" y="59"/>
                    <a:pt x="0" y="59"/>
                    <a:pt x="0" y="59"/>
                  </a:cubicBezTo>
                  <a:cubicBezTo>
                    <a:pt x="8" y="56"/>
                    <a:pt x="8" y="56"/>
                    <a:pt x="8" y="56"/>
                  </a:cubicBezTo>
                  <a:cubicBezTo>
                    <a:pt x="9" y="55"/>
                    <a:pt x="31" y="46"/>
                    <a:pt x="40" y="34"/>
                  </a:cubicBezTo>
                  <a:close/>
                  <a:moveTo>
                    <a:pt x="20" y="19"/>
                  </a:moveTo>
                  <a:cubicBezTo>
                    <a:pt x="20" y="19"/>
                    <a:pt x="20" y="19"/>
                    <a:pt x="20" y="19"/>
                  </a:cubicBezTo>
                  <a:cubicBezTo>
                    <a:pt x="24" y="15"/>
                    <a:pt x="27" y="12"/>
                    <a:pt x="30" y="12"/>
                  </a:cubicBezTo>
                  <a:cubicBezTo>
                    <a:pt x="31" y="11"/>
                    <a:pt x="32" y="11"/>
                    <a:pt x="34" y="13"/>
                  </a:cubicBezTo>
                  <a:cubicBezTo>
                    <a:pt x="36" y="14"/>
                    <a:pt x="36" y="15"/>
                    <a:pt x="36" y="17"/>
                  </a:cubicBezTo>
                  <a:cubicBezTo>
                    <a:pt x="36" y="20"/>
                    <a:pt x="35" y="24"/>
                    <a:pt x="32" y="28"/>
                  </a:cubicBezTo>
                  <a:cubicBezTo>
                    <a:pt x="28" y="33"/>
                    <a:pt x="20" y="38"/>
                    <a:pt x="13" y="42"/>
                  </a:cubicBezTo>
                  <a:cubicBezTo>
                    <a:pt x="14" y="34"/>
                    <a:pt x="16" y="25"/>
                    <a:pt x="20" y="19"/>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zh-CN" altLang="en-US" sz="1600">
                <a:latin typeface="Huawei Sans" panose="020C0503030203020204" pitchFamily="34" charset="0"/>
              </a:endParaRPr>
            </a:p>
          </p:txBody>
        </p:sp>
      </p:grpSp>
    </p:spTree>
    <p:extLst>
      <p:ext uri="{BB962C8B-B14F-4D97-AF65-F5344CB8AC3E}">
        <p14:creationId xmlns:p14="http://schemas.microsoft.com/office/powerpoint/2010/main" val="7147260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0"/>
          </p:nvPr>
        </p:nvSpPr>
        <p:spPr/>
        <p:txBody>
          <a:bodyPr/>
          <a:lstStyle/>
          <a:p>
            <a:r>
              <a:rPr lang="en-US" sz="1800" dirty="0" smtClean="0"/>
              <a:t>Huawei iMaster NCE is a network automation and intelligence platform that integrates management, control, analysis, and AI functions.</a:t>
            </a:r>
            <a:endParaRPr lang="en-US" sz="1800" dirty="0"/>
          </a:p>
        </p:txBody>
      </p:sp>
      <p:sp>
        <p:nvSpPr>
          <p:cNvPr id="2" name="标题 1"/>
          <p:cNvSpPr>
            <a:spLocks noGrp="1"/>
          </p:cNvSpPr>
          <p:nvPr>
            <p:ph type="title"/>
          </p:nvPr>
        </p:nvSpPr>
        <p:spPr/>
        <p:txBody>
          <a:bodyPr/>
          <a:lstStyle/>
          <a:p>
            <a:r>
              <a:rPr lang="en-US" dirty="0" smtClean="0"/>
              <a:t>Huawei iMaster NCE</a:t>
            </a:r>
            <a:endParaRPr lang="en-US" altLang="zh-CN" dirty="0"/>
          </a:p>
        </p:txBody>
      </p:sp>
      <p:sp>
        <p:nvSpPr>
          <p:cNvPr id="32" name="文本占位符 5"/>
          <p:cNvSpPr txBox="1">
            <a:spLocks/>
          </p:cNvSpPr>
          <p:nvPr/>
        </p:nvSpPr>
        <p:spPr bwMode="auto">
          <a:xfrm>
            <a:off x="6087210" y="1932270"/>
            <a:ext cx="5419458" cy="3869995"/>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Arial"/>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Arial"/>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Arial"/>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Arial"/>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Arial"/>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a:lstStyle>
          <a:p>
            <a:pPr algn="l">
              <a:lnSpc>
                <a:spcPct val="120000"/>
              </a:lnSpc>
            </a:pPr>
            <a:r>
              <a:rPr sz="1600" dirty="0">
                <a:latin typeface="Huawei Sans" panose="020C0503030203020204" pitchFamily="34" charset="0"/>
              </a:rPr>
              <a:t>In terms of management and control, iMaster NCE </a:t>
            </a:r>
            <a:r>
              <a:rPr lang="en-US" sz="1600" dirty="0" smtClean="0">
                <a:latin typeface="Huawei Sans" panose="020C0503030203020204" pitchFamily="34" charset="0"/>
              </a:rPr>
              <a:t>allows you to</a:t>
            </a:r>
            <a:r>
              <a:rPr sz="1600" dirty="0" smtClean="0">
                <a:latin typeface="Huawei Sans" panose="020C0503030203020204" pitchFamily="34" charset="0"/>
              </a:rPr>
              <a:t>:</a:t>
            </a:r>
            <a:endParaRPr lang="en-US" altLang="zh-CN" sz="1600" dirty="0" smtClean="0">
              <a:latin typeface="Huawei Sans" panose="020C0503030203020204" pitchFamily="34" charset="0"/>
            </a:endParaRPr>
          </a:p>
          <a:p>
            <a:pPr marL="654050" lvl="1" indent="-328613">
              <a:lnSpc>
                <a:spcPct val="120000"/>
              </a:lnSpc>
            </a:pPr>
            <a:r>
              <a:rPr lang="en-US" sz="1400" dirty="0">
                <a:latin typeface="Huawei Sans" panose="020C0503030203020204" pitchFamily="34" charset="0"/>
              </a:rPr>
              <a:t>Manage and control traditional devices through traditional technologies such as CLI and SNMP.</a:t>
            </a:r>
            <a:endParaRPr lang="en-US" altLang="zh-CN" sz="1400" dirty="0" smtClean="0">
              <a:latin typeface="Huawei Sans" panose="020C0503030203020204" pitchFamily="34" charset="0"/>
            </a:endParaRPr>
          </a:p>
          <a:p>
            <a:pPr marL="654050" lvl="1" indent="-328613">
              <a:lnSpc>
                <a:spcPct val="120000"/>
              </a:lnSpc>
            </a:pPr>
            <a:r>
              <a:rPr lang="en-US" sz="1400" dirty="0">
                <a:latin typeface="Huawei Sans" panose="020C0503030203020204" pitchFamily="34" charset="0"/>
              </a:rPr>
              <a:t>Manage and control SDN-capable networks through NETCONF (based on the YANG model).</a:t>
            </a:r>
            <a:endParaRPr lang="en-US" altLang="zh-CN" sz="1400" dirty="0" smtClean="0">
              <a:latin typeface="Huawei Sans" panose="020C0503030203020204" pitchFamily="34" charset="0"/>
            </a:endParaRPr>
          </a:p>
          <a:p>
            <a:pPr algn="l">
              <a:lnSpc>
                <a:spcPct val="120000"/>
              </a:lnSpc>
            </a:pPr>
            <a:r>
              <a:rPr sz="1600" dirty="0" smtClean="0">
                <a:latin typeface="Huawei Sans" panose="020C0503030203020204" pitchFamily="34" charset="0"/>
              </a:rPr>
              <a:t>iMaster </a:t>
            </a:r>
            <a:r>
              <a:rPr sz="1600" dirty="0">
                <a:latin typeface="Huawei Sans" panose="020C0503030203020204" pitchFamily="34" charset="0"/>
              </a:rPr>
              <a:t>NCE collects network data through protocols such as SNMP and telemetry, performs intelligent big data analysis based on AI algorithms, and displays device and network status in multiple dimensions through dashboards and reports, helping O&amp;M personnel quickly detect and handle device and network exceptions and ensuring normal running of devices and networks.</a:t>
            </a:r>
            <a:endParaRPr lang="en-US" altLang="zh-CN" sz="1600" dirty="0" smtClean="0">
              <a:latin typeface="Huawei Sans" panose="020C0503030203020204" pitchFamily="34" charset="0"/>
            </a:endParaRPr>
          </a:p>
        </p:txBody>
      </p:sp>
      <p:grpSp>
        <p:nvGrpSpPr>
          <p:cNvPr id="7" name="组合 6"/>
          <p:cNvGrpSpPr/>
          <p:nvPr/>
        </p:nvGrpSpPr>
        <p:grpSpPr>
          <a:xfrm>
            <a:off x="800084" y="2096126"/>
            <a:ext cx="5078279" cy="3911675"/>
            <a:chOff x="1097420" y="1870353"/>
            <a:chExt cx="5078279" cy="3911675"/>
          </a:xfrm>
        </p:grpSpPr>
        <p:sp>
          <p:nvSpPr>
            <p:cNvPr id="5" name="文本框 4"/>
            <p:cNvSpPr txBox="1"/>
            <p:nvPr/>
          </p:nvSpPr>
          <p:spPr>
            <a:xfrm>
              <a:off x="5030766" y="4665172"/>
              <a:ext cx="1002197" cy="307777"/>
            </a:xfrm>
            <a:prstGeom prst="rect">
              <a:avLst/>
            </a:prstGeom>
            <a:noFill/>
          </p:spPr>
          <p:txBody>
            <a:bodyPr wrap="square" rtlCol="0">
              <a:spAutoFit/>
            </a:bodyPr>
            <a:lstStyle/>
            <a:p>
              <a:pPr defTabSz="914217" hangingPunct="0"/>
              <a:r>
                <a:rPr sz="1400">
                  <a:latin typeface="Huawei Sans" panose="020C0503030203020204" pitchFamily="34" charset="0"/>
                </a:rPr>
                <a:t>Telemetry</a:t>
              </a:r>
              <a:endParaRPr lang="zh-CN" altLang="en-US" sz="1400" kern="0" dirty="0">
                <a:latin typeface="Huawei Sans" panose="020C0503030203020204" pitchFamily="34" charset="0"/>
                <a:ea typeface="方正兰亭黑简体" panose="02000000000000000000" pitchFamily="2" charset="-122"/>
                <a:cs typeface="+mn-ea"/>
                <a:sym typeface="+mn-lt"/>
              </a:endParaRPr>
            </a:p>
          </p:txBody>
        </p:sp>
        <p:sp>
          <p:nvSpPr>
            <p:cNvPr id="8" name="矩形 7"/>
            <p:cNvSpPr/>
            <p:nvPr/>
          </p:nvSpPr>
          <p:spPr>
            <a:xfrm>
              <a:off x="1097420" y="2511380"/>
              <a:ext cx="5078279" cy="3270648"/>
            </a:xfrm>
            <a:prstGeom prst="rect">
              <a:avLst/>
            </a:prstGeom>
            <a:no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zh-CN" altLang="en-US" sz="1600" dirty="0">
                <a:solidFill>
                  <a:srgbClr val="666666"/>
                </a:solidFill>
                <a:latin typeface="Huawei Sans" panose="020C0503030203020204" pitchFamily="34" charset="0"/>
                <a:ea typeface="方正兰亭黑简体" panose="02000000000000000000" pitchFamily="2" charset="-122"/>
                <a:cs typeface="+mn-ea"/>
                <a:sym typeface="+mn-lt"/>
              </a:endParaRPr>
            </a:p>
          </p:txBody>
        </p:sp>
        <p:sp>
          <p:nvSpPr>
            <p:cNvPr id="10" name="矩形 9"/>
            <p:cNvSpPr/>
            <p:nvPr/>
          </p:nvSpPr>
          <p:spPr>
            <a:xfrm>
              <a:off x="1407771" y="5187382"/>
              <a:ext cx="1107144" cy="458226"/>
            </a:xfrm>
            <a:prstGeom prst="rect">
              <a:avLst/>
            </a:prstGeom>
            <a:solidFill>
              <a:srgbClr val="F2FBFE"/>
            </a:solidFill>
            <a:ln w="3175">
              <a:solidFill>
                <a:srgbClr val="00B0F0"/>
              </a:solidFill>
              <a:prstDash val="solid"/>
              <a:miter lim="800000"/>
              <a:headEnd/>
              <a:tailEnd/>
            </a:ln>
          </p:spPr>
          <p:txBody>
            <a:bodyPr wrap="square" anchor="ctr"/>
            <a:lstStyle/>
            <a:p>
              <a:pPr algn="ctr" defTabSz="1219200" fontAlgn="base">
                <a:spcBef>
                  <a:spcPct val="0"/>
                </a:spcBef>
                <a:spcAft>
                  <a:spcPct val="0"/>
                </a:spcAft>
              </a:pPr>
              <a:r>
                <a:rPr sz="1400">
                  <a:latin typeface="Huawei Sans" panose="020C0503030203020204" pitchFamily="34" charset="0"/>
                </a:rPr>
                <a:t>Traditional devices</a:t>
              </a:r>
              <a:endParaRPr lang="en-US" altLang="zh-CN" sz="1400" dirty="0">
                <a:latin typeface="Huawei Sans" panose="020C0503030203020204" pitchFamily="34" charset="0"/>
                <a:ea typeface="方正兰亭黑简体" panose="02000000000000000000" pitchFamily="2" charset="-122"/>
                <a:cs typeface="+mn-ea"/>
                <a:sym typeface="+mn-lt"/>
              </a:endParaRPr>
            </a:p>
          </p:txBody>
        </p:sp>
        <p:sp>
          <p:nvSpPr>
            <p:cNvPr id="11" name="矩形 10"/>
            <p:cNvSpPr/>
            <p:nvPr/>
          </p:nvSpPr>
          <p:spPr>
            <a:xfrm>
              <a:off x="2675923" y="5187382"/>
              <a:ext cx="3075107" cy="458226"/>
            </a:xfrm>
            <a:prstGeom prst="rect">
              <a:avLst/>
            </a:prstGeom>
            <a:solidFill>
              <a:srgbClr val="F2FBFE"/>
            </a:solidFill>
            <a:ln w="3175">
              <a:solidFill>
                <a:srgbClr val="00B0F0"/>
              </a:solidFill>
              <a:prstDash val="solid"/>
              <a:miter lim="800000"/>
              <a:headEnd/>
              <a:tailEnd/>
            </a:ln>
          </p:spPr>
          <p:txBody>
            <a:bodyPr wrap="square" anchor="ctr"/>
            <a:lstStyle/>
            <a:p>
              <a:pPr algn="ctr" defTabSz="1219200"/>
              <a:r>
                <a:rPr sz="1400">
                  <a:latin typeface="Huawei Sans" panose="020C0503030203020204" pitchFamily="34" charset="0"/>
                </a:rPr>
                <a:t>SDN-capable network devices</a:t>
              </a:r>
              <a:endParaRPr lang="zh-CN" altLang="en-US" sz="1400" dirty="0">
                <a:latin typeface="Huawei Sans" panose="020C0503030203020204" pitchFamily="34" charset="0"/>
                <a:ea typeface="方正兰亭黑简体" panose="02000000000000000000" pitchFamily="2" charset="-122"/>
                <a:cs typeface="+mn-ea"/>
                <a:sym typeface="+mn-lt"/>
              </a:endParaRPr>
            </a:p>
          </p:txBody>
        </p:sp>
        <p:sp>
          <p:nvSpPr>
            <p:cNvPr id="12" name="文本框 11"/>
            <p:cNvSpPr txBox="1"/>
            <p:nvPr/>
          </p:nvSpPr>
          <p:spPr>
            <a:xfrm>
              <a:off x="3424607" y="4665172"/>
              <a:ext cx="1556836" cy="307777"/>
            </a:xfrm>
            <a:prstGeom prst="rect">
              <a:avLst/>
            </a:prstGeom>
            <a:noFill/>
          </p:spPr>
          <p:txBody>
            <a:bodyPr wrap="square" rtlCol="0">
              <a:spAutoFit/>
            </a:bodyPr>
            <a:lstStyle/>
            <a:p>
              <a:pPr defTabSz="914217" hangingPunct="0"/>
              <a:r>
                <a:rPr sz="1400">
                  <a:latin typeface="Huawei Sans" panose="020C0503030203020204" pitchFamily="34" charset="0"/>
                </a:rPr>
                <a:t>NETCONF/YANG</a:t>
              </a:r>
              <a:endParaRPr lang="en-US" altLang="zh-CN" sz="1400" kern="0" dirty="0" smtClean="0">
                <a:latin typeface="Huawei Sans" panose="020C0503030203020204" pitchFamily="34" charset="0"/>
                <a:ea typeface="方正兰亭黑简体" panose="02000000000000000000" pitchFamily="2" charset="-122"/>
                <a:cs typeface="+mn-ea"/>
                <a:sym typeface="+mn-lt"/>
              </a:endParaRPr>
            </a:p>
          </p:txBody>
        </p:sp>
        <p:sp>
          <p:nvSpPr>
            <p:cNvPr id="13" name="文本框 12"/>
            <p:cNvSpPr txBox="1"/>
            <p:nvPr/>
          </p:nvSpPr>
          <p:spPr>
            <a:xfrm>
              <a:off x="1975422" y="4663379"/>
              <a:ext cx="1008609" cy="307777"/>
            </a:xfrm>
            <a:prstGeom prst="rect">
              <a:avLst/>
            </a:prstGeom>
            <a:noFill/>
          </p:spPr>
          <p:txBody>
            <a:bodyPr wrap="square" rtlCol="0">
              <a:spAutoFit/>
            </a:bodyPr>
            <a:lstStyle/>
            <a:p>
              <a:pPr defTabSz="914217" hangingPunct="0"/>
              <a:r>
                <a:rPr sz="1400">
                  <a:latin typeface="Huawei Sans" panose="020C0503030203020204" pitchFamily="34" charset="0"/>
                </a:rPr>
                <a:t>CLI/SNMP</a:t>
              </a:r>
              <a:endParaRPr lang="zh-CN" altLang="en-US" sz="1400" kern="0" dirty="0">
                <a:latin typeface="Huawei Sans" panose="020C0503030203020204" pitchFamily="34" charset="0"/>
                <a:ea typeface="方正兰亭黑简体" panose="02000000000000000000" pitchFamily="2" charset="-122"/>
                <a:cs typeface="+mn-ea"/>
                <a:sym typeface="+mn-lt"/>
              </a:endParaRPr>
            </a:p>
          </p:txBody>
        </p:sp>
        <p:cxnSp>
          <p:nvCxnSpPr>
            <p:cNvPr id="15" name="直接箭头连接符 14"/>
            <p:cNvCxnSpPr/>
            <p:nvPr/>
          </p:nvCxnSpPr>
          <p:spPr>
            <a:xfrm>
              <a:off x="3393511" y="4502995"/>
              <a:ext cx="0" cy="680925"/>
            </a:xfrm>
            <a:prstGeom prst="straightConnector1">
              <a:avLst/>
            </a:prstGeom>
            <a:noFill/>
            <a:ln w="15875" cap="flat" cmpd="sng" algn="ctr">
              <a:solidFill>
                <a:srgbClr val="00B0F0"/>
              </a:solidFill>
              <a:prstDash val="solid"/>
              <a:headEnd type="triangle"/>
              <a:tailEnd type="triangle"/>
            </a:ln>
            <a:effectLst/>
          </p:spPr>
        </p:cxnSp>
        <p:cxnSp>
          <p:nvCxnSpPr>
            <p:cNvPr id="16" name="直接箭头连接符 15"/>
            <p:cNvCxnSpPr/>
            <p:nvPr/>
          </p:nvCxnSpPr>
          <p:spPr>
            <a:xfrm>
              <a:off x="5079536" y="4502995"/>
              <a:ext cx="0" cy="680925"/>
            </a:xfrm>
            <a:prstGeom prst="straightConnector1">
              <a:avLst/>
            </a:prstGeom>
            <a:noFill/>
            <a:ln w="15875" cap="flat" cmpd="sng" algn="ctr">
              <a:solidFill>
                <a:srgbClr val="00B0F0"/>
              </a:solidFill>
              <a:prstDash val="solid"/>
              <a:headEnd type="triangle"/>
              <a:tailEnd type="triangle"/>
            </a:ln>
            <a:effectLst/>
          </p:spPr>
        </p:cxnSp>
        <p:cxnSp>
          <p:nvCxnSpPr>
            <p:cNvPr id="17" name="直接箭头连接符 16"/>
            <p:cNvCxnSpPr/>
            <p:nvPr/>
          </p:nvCxnSpPr>
          <p:spPr>
            <a:xfrm>
              <a:off x="1935827" y="4506457"/>
              <a:ext cx="0" cy="680925"/>
            </a:xfrm>
            <a:prstGeom prst="straightConnector1">
              <a:avLst/>
            </a:prstGeom>
            <a:noFill/>
            <a:ln w="15875" cap="flat" cmpd="sng" algn="ctr">
              <a:solidFill>
                <a:srgbClr val="00B0F0"/>
              </a:solidFill>
              <a:prstDash val="solid"/>
              <a:headEnd type="triangle"/>
              <a:tailEnd type="triangle"/>
            </a:ln>
            <a:effectLst/>
          </p:spPr>
        </p:cxnSp>
        <p:sp>
          <p:nvSpPr>
            <p:cNvPr id="18" name="圆角矩形 17"/>
            <p:cNvSpPr/>
            <p:nvPr/>
          </p:nvSpPr>
          <p:spPr bwMode="auto">
            <a:xfrm>
              <a:off x="1407771" y="2619513"/>
              <a:ext cx="4352295" cy="1883483"/>
            </a:xfrm>
            <a:prstGeom prst="roundRect">
              <a:avLst>
                <a:gd name="adj" fmla="val 3532"/>
              </a:avLst>
            </a:prstGeom>
            <a:solidFill>
              <a:srgbClr val="FFFFFF"/>
            </a:solidFill>
            <a:ln w="19050" cap="flat" cmpd="sng" algn="ctr">
              <a:solidFill>
                <a:srgbClr val="99DFF9"/>
              </a:solidFill>
              <a:prstDash val="sysDash"/>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dirty="0">
                <a:solidFill>
                  <a:srgbClr val="1D1D1A"/>
                </a:solidFill>
                <a:latin typeface="Huawei Sans" panose="020C0503030203020204" pitchFamily="34" charset="0"/>
                <a:ea typeface="方正兰亭黑简体" panose="02000000000000000000" pitchFamily="2" charset="-122"/>
                <a:sym typeface="+mn-lt"/>
              </a:endParaRPr>
            </a:p>
          </p:txBody>
        </p:sp>
        <p:sp>
          <p:nvSpPr>
            <p:cNvPr id="20" name="矩形 19"/>
            <p:cNvSpPr/>
            <p:nvPr/>
          </p:nvSpPr>
          <p:spPr>
            <a:xfrm>
              <a:off x="1597757" y="4053887"/>
              <a:ext cx="4019515" cy="310577"/>
            </a:xfrm>
            <a:prstGeom prst="rect">
              <a:avLst/>
            </a:prstGeom>
            <a:solidFill>
              <a:srgbClr val="F2FBFE"/>
            </a:solidFill>
            <a:ln w="9525">
              <a:solidFill>
                <a:srgbClr val="99DFF9"/>
              </a:solidFill>
              <a:prstDash val="solid"/>
              <a:miter lim="800000"/>
              <a:headEnd/>
              <a:tailEnd/>
            </a:ln>
            <a:extLst/>
          </p:spPr>
          <p:txBody>
            <a:bodyPr wrap="square" anchor="ctr"/>
            <a:lstStyle/>
            <a:p>
              <a:pPr algn="ctr" defTabSz="304800" eaLnBrk="0" fontAlgn="base" hangingPunct="0">
                <a:spcBef>
                  <a:spcPct val="0"/>
                </a:spcBef>
                <a:spcAft>
                  <a:spcPct val="0"/>
                </a:spcAft>
              </a:pPr>
              <a:r>
                <a:rPr sz="1400">
                  <a:latin typeface="Huawei Sans" panose="020C0503030203020204" pitchFamily="34" charset="0"/>
                </a:rPr>
                <a:t>Unified cloud-based platform</a:t>
              </a:r>
              <a:endParaRPr lang="zh-CN" altLang="en-US" sz="1400" dirty="0">
                <a:latin typeface="Huawei Sans" panose="020C0503030203020204" pitchFamily="34" charset="0"/>
                <a:ea typeface="方正兰亭黑简体" panose="02000000000000000000" pitchFamily="2" charset="-122"/>
                <a:cs typeface="+mn-ea"/>
                <a:sym typeface="+mn-lt"/>
              </a:endParaRPr>
            </a:p>
          </p:txBody>
        </p:sp>
        <p:grpSp>
          <p:nvGrpSpPr>
            <p:cNvPr id="38" name="组合 37"/>
            <p:cNvGrpSpPr/>
            <p:nvPr/>
          </p:nvGrpSpPr>
          <p:grpSpPr>
            <a:xfrm>
              <a:off x="1598629" y="3641495"/>
              <a:ext cx="4017770" cy="332429"/>
              <a:chOff x="1595922" y="3290232"/>
              <a:chExt cx="4017770" cy="332429"/>
            </a:xfrm>
          </p:grpSpPr>
          <p:sp>
            <p:nvSpPr>
              <p:cNvPr id="23" name="矩形 22"/>
              <p:cNvSpPr>
                <a:spLocks/>
              </p:cNvSpPr>
              <p:nvPr/>
            </p:nvSpPr>
            <p:spPr>
              <a:xfrm>
                <a:off x="1595922" y="3290232"/>
                <a:ext cx="1582584" cy="332429"/>
              </a:xfrm>
              <a:prstGeom prst="rect">
                <a:avLst/>
              </a:prstGeom>
              <a:solidFill>
                <a:srgbClr val="EC7061"/>
              </a:solidFill>
              <a:ln w="12700">
                <a:noFill/>
                <a:prstDash val="solid"/>
                <a:miter lim="800000"/>
                <a:headEnd/>
                <a:tailEnd/>
              </a:ln>
              <a:extLst/>
            </p:spPr>
            <p:txBody>
              <a:bodyPr wrap="square" anchor="ctr"/>
              <a:lstStyle/>
              <a:p>
                <a:pPr algn="ctr" defTabSz="304800" eaLnBrk="0" fontAlgn="base" hangingPunct="0">
                  <a:spcBef>
                    <a:spcPct val="0"/>
                  </a:spcBef>
                  <a:spcAft>
                    <a:spcPct val="0"/>
                  </a:spcAft>
                </a:pPr>
                <a:r>
                  <a:rPr dirty="0">
                    <a:solidFill>
                      <a:srgbClr val="FFFFFF"/>
                    </a:solidFill>
                    <a:latin typeface="Huawei Sans" panose="020C0503030203020204" pitchFamily="34" charset="0"/>
                  </a:rPr>
                  <a:t>Management</a:t>
                </a:r>
                <a:endParaRPr lang="zh-CN" altLang="en-US" dirty="0">
                  <a:solidFill>
                    <a:srgbClr val="FFFFFF"/>
                  </a:solidFill>
                  <a:latin typeface="Huawei Sans" panose="020C0503030203020204" pitchFamily="34" charset="0"/>
                  <a:ea typeface="方正兰亭黑简体" panose="02000000000000000000" pitchFamily="2" charset="-122"/>
                  <a:cs typeface="+mn-ea"/>
                  <a:sym typeface="+mn-lt"/>
                </a:endParaRPr>
              </a:p>
            </p:txBody>
          </p:sp>
          <p:sp>
            <p:nvSpPr>
              <p:cNvPr id="24" name="矩形 23"/>
              <p:cNvSpPr>
                <a:spLocks/>
              </p:cNvSpPr>
              <p:nvPr/>
            </p:nvSpPr>
            <p:spPr>
              <a:xfrm>
                <a:off x="3316099" y="3290232"/>
                <a:ext cx="1080000" cy="332429"/>
              </a:xfrm>
              <a:prstGeom prst="rect">
                <a:avLst/>
              </a:prstGeom>
              <a:solidFill>
                <a:srgbClr val="EC7061"/>
              </a:solidFill>
              <a:ln w="12700">
                <a:noFill/>
                <a:prstDash val="solid"/>
                <a:miter lim="800000"/>
                <a:headEnd/>
                <a:tailEnd/>
              </a:ln>
              <a:extLst/>
            </p:spPr>
            <p:txBody>
              <a:bodyPr wrap="square" anchor="ctr"/>
              <a:lstStyle/>
              <a:p>
                <a:pPr algn="ctr" defTabSz="304800" eaLnBrk="0" fontAlgn="base" hangingPunct="0">
                  <a:spcBef>
                    <a:spcPct val="0"/>
                  </a:spcBef>
                  <a:spcAft>
                    <a:spcPct val="0"/>
                  </a:spcAft>
                </a:pPr>
                <a:r>
                  <a:rPr dirty="0">
                    <a:solidFill>
                      <a:srgbClr val="FFFFFF"/>
                    </a:solidFill>
                    <a:latin typeface="Huawei Sans" panose="020C0503030203020204" pitchFamily="34" charset="0"/>
                  </a:rPr>
                  <a:t>Control</a:t>
                </a:r>
                <a:endParaRPr lang="zh-CN" altLang="en-US" dirty="0">
                  <a:solidFill>
                    <a:srgbClr val="FFFFFF"/>
                  </a:solidFill>
                  <a:latin typeface="Huawei Sans" panose="020C0503030203020204" pitchFamily="34" charset="0"/>
                  <a:ea typeface="方正兰亭黑简体" panose="02000000000000000000" pitchFamily="2" charset="-122"/>
                  <a:cs typeface="+mn-ea"/>
                  <a:sym typeface="+mn-lt"/>
                </a:endParaRPr>
              </a:p>
            </p:txBody>
          </p:sp>
          <p:sp>
            <p:nvSpPr>
              <p:cNvPr id="25" name="矩形 24"/>
              <p:cNvSpPr>
                <a:spLocks/>
              </p:cNvSpPr>
              <p:nvPr/>
            </p:nvSpPr>
            <p:spPr>
              <a:xfrm>
                <a:off x="4533692" y="3290232"/>
                <a:ext cx="1080000" cy="332429"/>
              </a:xfrm>
              <a:prstGeom prst="rect">
                <a:avLst/>
              </a:prstGeom>
              <a:solidFill>
                <a:srgbClr val="EC7061"/>
              </a:solidFill>
              <a:ln w="12700">
                <a:noFill/>
                <a:prstDash val="solid"/>
                <a:miter lim="800000"/>
                <a:headEnd/>
                <a:tailEnd/>
              </a:ln>
              <a:extLst/>
            </p:spPr>
            <p:txBody>
              <a:bodyPr wrap="square" anchor="ctr"/>
              <a:lstStyle/>
              <a:p>
                <a:pPr algn="ctr" defTabSz="304800" eaLnBrk="0" fontAlgn="base" hangingPunct="0">
                  <a:spcBef>
                    <a:spcPct val="0"/>
                  </a:spcBef>
                  <a:spcAft>
                    <a:spcPct val="0"/>
                  </a:spcAft>
                </a:pPr>
                <a:r>
                  <a:rPr>
                    <a:solidFill>
                      <a:srgbClr val="FFFFFF"/>
                    </a:solidFill>
                    <a:latin typeface="Huawei Sans" panose="020C0503030203020204" pitchFamily="34" charset="0"/>
                  </a:rPr>
                  <a:t>Analysis</a:t>
                </a:r>
                <a:endParaRPr lang="en-US" altLang="zh-CN" dirty="0">
                  <a:solidFill>
                    <a:srgbClr val="FFFFFF"/>
                  </a:solidFill>
                  <a:latin typeface="Huawei Sans" panose="020C0503030203020204" pitchFamily="34" charset="0"/>
                  <a:ea typeface="方正兰亭黑简体" panose="02000000000000000000" pitchFamily="2" charset="-122"/>
                  <a:cs typeface="+mn-ea"/>
                  <a:sym typeface="+mn-lt"/>
                </a:endParaRPr>
              </a:p>
            </p:txBody>
          </p:sp>
        </p:grpSp>
        <p:sp>
          <p:nvSpPr>
            <p:cNvPr id="28" name="文本框 27"/>
            <p:cNvSpPr txBox="1"/>
            <p:nvPr/>
          </p:nvSpPr>
          <p:spPr>
            <a:xfrm>
              <a:off x="2816784" y="2612170"/>
              <a:ext cx="1713931" cy="400110"/>
            </a:xfrm>
            <a:prstGeom prst="rect">
              <a:avLst/>
            </a:prstGeom>
            <a:noFill/>
          </p:spPr>
          <p:txBody>
            <a:bodyPr wrap="square" rtlCol="0">
              <a:spAutoFit/>
            </a:bodyPr>
            <a:lstStyle/>
            <a:p>
              <a:pPr algn="l"/>
              <a:r>
                <a:rPr sz="2000" b="1" dirty="0">
                  <a:solidFill>
                    <a:srgbClr val="EC7061"/>
                  </a:solidFill>
                  <a:latin typeface="Huawei Sans" panose="020C0503030203020204" pitchFamily="34" charset="0"/>
                </a:rPr>
                <a:t>iMaster NCE</a:t>
              </a:r>
              <a:endParaRPr lang="zh-CN" altLang="en-US" sz="2000" b="1" dirty="0" smtClean="0">
                <a:solidFill>
                  <a:srgbClr val="EC7061"/>
                </a:solidFill>
                <a:latin typeface="Huawei Sans" panose="020C0503030203020204" pitchFamily="34" charset="0"/>
                <a:ea typeface="方正兰亭黑简体" panose="02000000000000000000" pitchFamily="2" charset="-122"/>
                <a:cs typeface="+mn-ea"/>
                <a:sym typeface="+mn-lt"/>
              </a:endParaRPr>
            </a:p>
          </p:txBody>
        </p:sp>
        <p:sp>
          <p:nvSpPr>
            <p:cNvPr id="36" name="矩形 35"/>
            <p:cNvSpPr/>
            <p:nvPr/>
          </p:nvSpPr>
          <p:spPr>
            <a:xfrm>
              <a:off x="1595050" y="2965649"/>
              <a:ext cx="4024929" cy="287416"/>
            </a:xfrm>
            <a:prstGeom prst="rect">
              <a:avLst/>
            </a:prstGeom>
            <a:solidFill>
              <a:srgbClr val="F2FBFE"/>
            </a:solidFill>
            <a:ln w="9525">
              <a:solidFill>
                <a:srgbClr val="99DFF9"/>
              </a:solidFill>
              <a:prstDash val="solid"/>
              <a:miter lim="800000"/>
              <a:headEnd/>
              <a:tailEnd/>
            </a:ln>
            <a:extLst/>
          </p:spPr>
          <p:txBody>
            <a:bodyPr wrap="square" anchor="ctr"/>
            <a:lstStyle/>
            <a:p>
              <a:pPr algn="ctr" defTabSz="304800" eaLnBrk="0" fontAlgn="base" hangingPunct="0">
                <a:spcBef>
                  <a:spcPct val="0"/>
                </a:spcBef>
                <a:spcAft>
                  <a:spcPct val="0"/>
                </a:spcAft>
              </a:pPr>
              <a:r>
                <a:rPr sz="1400">
                  <a:latin typeface="Huawei Sans" panose="020C0503030203020204" pitchFamily="34" charset="0"/>
                </a:rPr>
                <a:t>Open API</a:t>
              </a:r>
              <a:endParaRPr lang="zh-CN" altLang="en-US" sz="1400" dirty="0">
                <a:latin typeface="Huawei Sans" panose="020C0503030203020204" pitchFamily="34" charset="0"/>
                <a:ea typeface="方正兰亭黑简体" panose="02000000000000000000" pitchFamily="2" charset="-122"/>
                <a:cs typeface="+mn-ea"/>
                <a:sym typeface="+mn-lt"/>
              </a:endParaRPr>
            </a:p>
          </p:txBody>
        </p:sp>
        <p:sp>
          <p:nvSpPr>
            <p:cNvPr id="37" name="矩形 36"/>
            <p:cNvSpPr/>
            <p:nvPr/>
          </p:nvSpPr>
          <p:spPr>
            <a:xfrm>
              <a:off x="1598630" y="3305458"/>
              <a:ext cx="4017769" cy="283644"/>
            </a:xfrm>
            <a:prstGeom prst="rect">
              <a:avLst/>
            </a:prstGeom>
            <a:solidFill>
              <a:srgbClr val="F2FBFE"/>
            </a:solidFill>
            <a:ln w="9525">
              <a:solidFill>
                <a:srgbClr val="99DFF9"/>
              </a:solidFill>
              <a:prstDash val="solid"/>
              <a:miter lim="800000"/>
              <a:headEnd/>
              <a:tailEnd/>
            </a:ln>
            <a:extLst/>
          </p:spPr>
          <p:txBody>
            <a:bodyPr wrap="square" anchor="ctr"/>
            <a:lstStyle/>
            <a:p>
              <a:pPr algn="ctr" defTabSz="304800" eaLnBrk="0" fontAlgn="base" hangingPunct="0">
                <a:spcBef>
                  <a:spcPct val="0"/>
                </a:spcBef>
                <a:spcAft>
                  <a:spcPct val="0"/>
                </a:spcAft>
              </a:pPr>
              <a:r>
                <a:rPr sz="1400">
                  <a:latin typeface="Huawei Sans" panose="020C0503030203020204" pitchFamily="34" charset="0"/>
                </a:rPr>
                <a:t>Intent engine</a:t>
              </a:r>
              <a:endParaRPr lang="en-US" altLang="zh-CN" sz="1400" dirty="0">
                <a:latin typeface="Huawei Sans" panose="020C0503030203020204" pitchFamily="34" charset="0"/>
                <a:ea typeface="方正兰亭黑简体" panose="02000000000000000000" pitchFamily="2" charset="-122"/>
                <a:cs typeface="+mn-ea"/>
                <a:sym typeface="+mn-lt"/>
              </a:endParaRPr>
            </a:p>
          </p:txBody>
        </p:sp>
        <p:sp>
          <p:nvSpPr>
            <p:cNvPr id="26" name="矩形 25"/>
            <p:cNvSpPr/>
            <p:nvPr/>
          </p:nvSpPr>
          <p:spPr>
            <a:xfrm>
              <a:off x="1097421" y="1870353"/>
              <a:ext cx="5078278" cy="341406"/>
            </a:xfrm>
            <a:prstGeom prst="rect">
              <a:avLst/>
            </a:prstGeom>
            <a:solidFill>
              <a:srgbClr val="F2FBFE"/>
            </a:solidFill>
            <a:ln w="6350">
              <a:solidFill>
                <a:srgbClr val="00B0F0"/>
              </a:solidFill>
              <a:prstDash val="solid"/>
              <a:miter lim="800000"/>
              <a:headEnd/>
              <a:tailEnd/>
            </a:ln>
            <a:extLst/>
          </p:spPr>
          <p:txBody>
            <a:bodyPr wrap="square" anchor="ctr"/>
            <a:lstStyle/>
            <a:p>
              <a:pPr algn="ctr" defTabSz="304800" eaLnBrk="0" fontAlgn="base" hangingPunct="0">
                <a:spcBef>
                  <a:spcPct val="0"/>
                </a:spcBef>
                <a:spcAft>
                  <a:spcPct val="0"/>
                </a:spcAft>
              </a:pPr>
              <a:r>
                <a:rPr sz="1400">
                  <a:solidFill>
                    <a:srgbClr val="1D1D1A"/>
                  </a:solidFill>
                  <a:latin typeface="Huawei Sans" panose="020C0503030203020204" pitchFamily="34" charset="0"/>
                </a:rPr>
                <a:t>Cloud platform &amp; application</a:t>
              </a:r>
              <a:endParaRPr lang="en-US" altLang="zh-CN" sz="1400" dirty="0">
                <a:solidFill>
                  <a:srgbClr val="1D1D1A"/>
                </a:solidFill>
                <a:latin typeface="Huawei Sans" panose="020C0503030203020204" pitchFamily="34" charset="0"/>
                <a:ea typeface="方正兰亭黑简体" panose="02000000000000000000" pitchFamily="2" charset="-122"/>
                <a:cs typeface="+mn-ea"/>
                <a:sym typeface="+mn-lt"/>
              </a:endParaRPr>
            </a:p>
          </p:txBody>
        </p:sp>
        <p:cxnSp>
          <p:nvCxnSpPr>
            <p:cNvPr id="27" name="直接箭头连接符 26"/>
            <p:cNvCxnSpPr/>
            <p:nvPr/>
          </p:nvCxnSpPr>
          <p:spPr>
            <a:xfrm>
              <a:off x="3575890" y="2211759"/>
              <a:ext cx="0" cy="299621"/>
            </a:xfrm>
            <a:prstGeom prst="straightConnector1">
              <a:avLst/>
            </a:prstGeom>
            <a:noFill/>
            <a:ln w="15875" cap="flat" cmpd="sng" algn="ctr">
              <a:solidFill>
                <a:srgbClr val="00B0F0"/>
              </a:solidFill>
              <a:prstDash val="solid"/>
              <a:headEnd type="triangle"/>
              <a:tailEnd type="triangle"/>
            </a:ln>
            <a:effectLst/>
          </p:spPr>
        </p:cxnSp>
      </p:grpSp>
    </p:spTree>
    <p:extLst>
      <p:ext uri="{BB962C8B-B14F-4D97-AF65-F5344CB8AC3E}">
        <p14:creationId xmlns:p14="http://schemas.microsoft.com/office/powerpoint/2010/main" val="6179630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4872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7944D9B6-D36F-4521-90F0-D4B52E61A828}"/>
              </a:ext>
            </a:extLst>
          </p:cNvPr>
          <p:cNvSpPr/>
          <p:nvPr/>
        </p:nvSpPr>
        <p:spPr bwMode="auto">
          <a:xfrm>
            <a:off x="3209733" y="5360770"/>
            <a:ext cx="5832648" cy="1012464"/>
          </a:xfrm>
          <a:prstGeom prst="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ndParaRPr>
          </a:p>
        </p:txBody>
      </p:sp>
      <p:cxnSp>
        <p:nvCxnSpPr>
          <p:cNvPr id="23" name="直接连接符 22">
            <a:extLst>
              <a:ext uri="{FF2B5EF4-FFF2-40B4-BE49-F238E27FC236}">
                <a16:creationId xmlns:a16="http://schemas.microsoft.com/office/drawing/2014/main" xmlns="" id="{5C06ADFC-C405-4E72-BC0D-A53734D39A9E}"/>
              </a:ext>
            </a:extLst>
          </p:cNvPr>
          <p:cNvCxnSpPr>
            <a:cxnSpLocks/>
            <a:endCxn id="30" idx="0"/>
          </p:cNvCxnSpPr>
          <p:nvPr/>
        </p:nvCxnSpPr>
        <p:spPr bwMode="auto">
          <a:xfrm flipH="1">
            <a:off x="4487875" y="4598639"/>
            <a:ext cx="1467434" cy="90981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 name="文本占位符 2"/>
          <p:cNvSpPr>
            <a:spLocks noGrp="1"/>
          </p:cNvSpPr>
          <p:nvPr>
            <p:ph type="body" sz="quarter" idx="10"/>
          </p:nvPr>
        </p:nvSpPr>
        <p:spPr/>
        <p:txBody>
          <a:bodyPr wrap="square"/>
          <a:lstStyle/>
          <a:p>
            <a:r>
              <a:rPr sz="1800" dirty="0" smtClean="0">
                <a:latin typeface="Huawei Sans" panose="020C0503030203020204" pitchFamily="34" charset="0"/>
              </a:rPr>
              <a:t>NETCONF </a:t>
            </a:r>
            <a:r>
              <a:rPr sz="1800" dirty="0">
                <a:latin typeface="Huawei Sans" panose="020C0503030203020204" pitchFamily="34" charset="0"/>
              </a:rPr>
              <a:t>provides a network device management mechanism. You can use NETCONF to add, modify, or delete configurations of network devices, and obtain configurations and status of network devices.</a:t>
            </a:r>
          </a:p>
          <a:p>
            <a:endParaRPr lang="zh-CN" altLang="en-US" sz="2000" dirty="0">
              <a:latin typeface="Huawei Sans" panose="020C0503030203020204" pitchFamily="34" charset="0"/>
            </a:endParaRPr>
          </a:p>
        </p:txBody>
      </p:sp>
      <p:sp>
        <p:nvSpPr>
          <p:cNvPr id="2" name="标题 1"/>
          <p:cNvSpPr>
            <a:spLocks noGrp="1"/>
          </p:cNvSpPr>
          <p:nvPr>
            <p:ph type="title"/>
          </p:nvPr>
        </p:nvSpPr>
        <p:spPr/>
        <p:txBody>
          <a:bodyPr wrap="square"/>
          <a:lstStyle/>
          <a:p>
            <a:r>
              <a:rPr>
                <a:latin typeface="Huawei Sans" panose="020C0503030203020204" pitchFamily="34" charset="0"/>
              </a:rPr>
              <a:t>NETCONF Overview</a:t>
            </a:r>
            <a:endParaRPr lang="zh-CN" altLang="en-US">
              <a:latin typeface="Huawei Sans" panose="020C0503030203020204" pitchFamily="34" charset="0"/>
            </a:endParaRPr>
          </a:p>
        </p:txBody>
      </p:sp>
      <p:sp>
        <p:nvSpPr>
          <p:cNvPr id="30" name="矩形 29">
            <a:extLst>
              <a:ext uri="{FF2B5EF4-FFF2-40B4-BE49-F238E27FC236}">
                <a16:creationId xmlns:a16="http://schemas.microsoft.com/office/drawing/2014/main" xmlns="" id="{5CFCCD8D-0A25-46FF-8CB9-75564116A8B9}"/>
              </a:ext>
            </a:extLst>
          </p:cNvPr>
          <p:cNvSpPr/>
          <p:nvPr/>
        </p:nvSpPr>
        <p:spPr bwMode="auto">
          <a:xfrm>
            <a:off x="3461761" y="5508455"/>
            <a:ext cx="2052228" cy="756084"/>
          </a:xfrm>
          <a:prstGeom prst="rect">
            <a:avLst/>
          </a:prstGeom>
          <a:solidFill>
            <a:srgbClr val="F2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Huawei Sans" panose="020C0503030203020204" pitchFamily="34" charset="0"/>
            </a:endParaRPr>
          </a:p>
        </p:txBody>
      </p:sp>
      <p:sp>
        <p:nvSpPr>
          <p:cNvPr id="31" name="矩形: 圆角 5">
            <a:extLst>
              <a:ext uri="{FF2B5EF4-FFF2-40B4-BE49-F238E27FC236}">
                <a16:creationId xmlns:a16="http://schemas.microsoft.com/office/drawing/2014/main" xmlns="" id="{02EC7DDE-6ADD-4428-AF36-BF0A47D6C648}"/>
              </a:ext>
            </a:extLst>
          </p:cNvPr>
          <p:cNvSpPr/>
          <p:nvPr/>
        </p:nvSpPr>
        <p:spPr bwMode="auto">
          <a:xfrm>
            <a:off x="3601310" y="5580463"/>
            <a:ext cx="1837188" cy="360040"/>
          </a:xfrm>
          <a:prstGeom prst="roundRect">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ts val="2200"/>
              </a:lnSpc>
            </a:pPr>
            <a:r>
              <a:rPr sz="1400">
                <a:solidFill>
                  <a:schemeClr val="tx1"/>
                </a:solidFill>
                <a:latin typeface="Huawei Sans" panose="020C0503030203020204" pitchFamily="34" charset="0"/>
              </a:rPr>
              <a:t>NETCONF server</a:t>
            </a:r>
          </a:p>
        </p:txBody>
      </p:sp>
      <p:sp>
        <p:nvSpPr>
          <p:cNvPr id="32" name="文本框 31">
            <a:extLst>
              <a:ext uri="{FF2B5EF4-FFF2-40B4-BE49-F238E27FC236}">
                <a16:creationId xmlns:a16="http://schemas.microsoft.com/office/drawing/2014/main" xmlns="" id="{CCED106C-FE7B-4A89-854E-5D585CE70B46}"/>
              </a:ext>
            </a:extLst>
          </p:cNvPr>
          <p:cNvSpPr txBox="1"/>
          <p:nvPr/>
        </p:nvSpPr>
        <p:spPr bwMode="auto">
          <a:xfrm>
            <a:off x="4181841" y="5953203"/>
            <a:ext cx="747988"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sz="1400" b="1" dirty="0">
                <a:latin typeface="Huawei Sans" panose="020C0503030203020204" pitchFamily="34" charset="0"/>
              </a:rPr>
              <a:t>Device</a:t>
            </a:r>
            <a:endParaRPr lang="zh-CN" altLang="en-US" sz="1400" b="1" dirty="0">
              <a:latin typeface="Huawei Sans" panose="020C0503030203020204" pitchFamily="34" charset="0"/>
            </a:endParaRPr>
          </a:p>
        </p:txBody>
      </p:sp>
      <p:pic>
        <p:nvPicPr>
          <p:cNvPr id="7" name="图片 6" descr="接入交换机.png">
            <a:extLst>
              <a:ext uri="{FF2B5EF4-FFF2-40B4-BE49-F238E27FC236}">
                <a16:creationId xmlns:a16="http://schemas.microsoft.com/office/drawing/2014/main" xmlns="" id="{49235A04-8CF7-4862-861C-7B174330C2FE}"/>
              </a:ext>
            </a:extLst>
          </p:cNvPr>
          <p:cNvPicPr>
            <a:picLocks noChangeAspect="1"/>
          </p:cNvPicPr>
          <p:nvPr/>
        </p:nvPicPr>
        <p:blipFill>
          <a:blip r:embed="rId3" cstate="print"/>
          <a:stretch>
            <a:fillRect/>
          </a:stretch>
        </p:blipFill>
        <p:spPr>
          <a:xfrm>
            <a:off x="5874089" y="5570693"/>
            <a:ext cx="540000" cy="441818"/>
          </a:xfrm>
          <a:prstGeom prst="rect">
            <a:avLst/>
          </a:prstGeom>
        </p:spPr>
      </p:pic>
      <p:pic>
        <p:nvPicPr>
          <p:cNvPr id="8" name="图片 7" descr="接入交换机.png">
            <a:extLst>
              <a:ext uri="{FF2B5EF4-FFF2-40B4-BE49-F238E27FC236}">
                <a16:creationId xmlns:a16="http://schemas.microsoft.com/office/drawing/2014/main" xmlns="" id="{C9C5E838-5106-403A-9152-29A5A4A710A5}"/>
              </a:ext>
            </a:extLst>
          </p:cNvPr>
          <p:cNvPicPr>
            <a:picLocks noChangeAspect="1"/>
          </p:cNvPicPr>
          <p:nvPr/>
        </p:nvPicPr>
        <p:blipFill>
          <a:blip r:embed="rId3" cstate="print"/>
          <a:stretch>
            <a:fillRect/>
          </a:stretch>
        </p:blipFill>
        <p:spPr>
          <a:xfrm>
            <a:off x="6990213" y="5563455"/>
            <a:ext cx="540000" cy="441818"/>
          </a:xfrm>
          <a:prstGeom prst="rect">
            <a:avLst/>
          </a:prstGeom>
        </p:spPr>
      </p:pic>
      <p:pic>
        <p:nvPicPr>
          <p:cNvPr id="9" name="图片 8" descr="接入交换机.png">
            <a:extLst>
              <a:ext uri="{FF2B5EF4-FFF2-40B4-BE49-F238E27FC236}">
                <a16:creationId xmlns:a16="http://schemas.microsoft.com/office/drawing/2014/main" xmlns="" id="{62DB3881-6C29-4A45-8239-3602399C2116}"/>
              </a:ext>
            </a:extLst>
          </p:cNvPr>
          <p:cNvPicPr>
            <a:picLocks noChangeAspect="1"/>
          </p:cNvPicPr>
          <p:nvPr/>
        </p:nvPicPr>
        <p:blipFill>
          <a:blip r:embed="rId3" cstate="print"/>
          <a:stretch>
            <a:fillRect/>
          </a:stretch>
        </p:blipFill>
        <p:spPr>
          <a:xfrm>
            <a:off x="8178345" y="5563455"/>
            <a:ext cx="540000" cy="441818"/>
          </a:xfrm>
          <a:prstGeom prst="rect">
            <a:avLst/>
          </a:prstGeom>
        </p:spPr>
      </p:pic>
      <p:sp>
        <p:nvSpPr>
          <p:cNvPr id="10" name="文本框 9">
            <a:extLst>
              <a:ext uri="{FF2B5EF4-FFF2-40B4-BE49-F238E27FC236}">
                <a16:creationId xmlns:a16="http://schemas.microsoft.com/office/drawing/2014/main" xmlns="" id="{33072236-6362-4429-A63C-F8823418A506}"/>
              </a:ext>
            </a:extLst>
          </p:cNvPr>
          <p:cNvSpPr txBox="1"/>
          <p:nvPr/>
        </p:nvSpPr>
        <p:spPr bwMode="auto">
          <a:xfrm>
            <a:off x="5766017" y="6069130"/>
            <a:ext cx="869816"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sz="1400">
                <a:latin typeface="Huawei Sans" panose="020C0503030203020204" pitchFamily="34" charset="0"/>
              </a:rPr>
              <a:t>Device 1</a:t>
            </a:r>
            <a:endParaRPr lang="zh-CN" altLang="en-US" sz="1400" dirty="0">
              <a:latin typeface="Huawei Sans" panose="020C0503030203020204" pitchFamily="34" charset="0"/>
            </a:endParaRPr>
          </a:p>
        </p:txBody>
      </p:sp>
      <p:sp>
        <p:nvSpPr>
          <p:cNvPr id="11" name="文本框 10">
            <a:extLst>
              <a:ext uri="{FF2B5EF4-FFF2-40B4-BE49-F238E27FC236}">
                <a16:creationId xmlns:a16="http://schemas.microsoft.com/office/drawing/2014/main" xmlns="" id="{364F4306-29C7-4466-AE1A-AD2D8FE5DB27}"/>
              </a:ext>
            </a:extLst>
          </p:cNvPr>
          <p:cNvSpPr txBox="1"/>
          <p:nvPr/>
        </p:nvSpPr>
        <p:spPr bwMode="auto">
          <a:xfrm>
            <a:off x="6882141" y="6069130"/>
            <a:ext cx="869816"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sz="1400">
                <a:latin typeface="Huawei Sans" panose="020C0503030203020204" pitchFamily="34" charset="0"/>
              </a:rPr>
              <a:t>Device 2</a:t>
            </a:r>
            <a:endParaRPr lang="zh-CN" altLang="en-US" sz="1400" dirty="0">
              <a:latin typeface="Huawei Sans" panose="020C0503030203020204" pitchFamily="34" charset="0"/>
            </a:endParaRPr>
          </a:p>
        </p:txBody>
      </p:sp>
      <p:sp>
        <p:nvSpPr>
          <p:cNvPr id="12" name="文本框 11">
            <a:extLst>
              <a:ext uri="{FF2B5EF4-FFF2-40B4-BE49-F238E27FC236}">
                <a16:creationId xmlns:a16="http://schemas.microsoft.com/office/drawing/2014/main" xmlns="" id="{5A24D448-5F25-4996-A9B7-4B6FD70E7C6D}"/>
              </a:ext>
            </a:extLst>
          </p:cNvPr>
          <p:cNvSpPr txBox="1"/>
          <p:nvPr/>
        </p:nvSpPr>
        <p:spPr bwMode="auto">
          <a:xfrm>
            <a:off x="8070273" y="6069130"/>
            <a:ext cx="869816"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sz="1400">
                <a:latin typeface="Huawei Sans" panose="020C0503030203020204" pitchFamily="34" charset="0"/>
              </a:rPr>
              <a:t>Device 3</a:t>
            </a:r>
            <a:endParaRPr lang="zh-CN" altLang="en-US" sz="1400" dirty="0">
              <a:latin typeface="Huawei Sans" panose="020C0503030203020204" pitchFamily="34" charset="0"/>
            </a:endParaRPr>
          </a:p>
        </p:txBody>
      </p:sp>
      <p:sp>
        <p:nvSpPr>
          <p:cNvPr id="13" name="矩形 12">
            <a:extLst>
              <a:ext uri="{FF2B5EF4-FFF2-40B4-BE49-F238E27FC236}">
                <a16:creationId xmlns:a16="http://schemas.microsoft.com/office/drawing/2014/main" xmlns="" id="{B3266FF1-4051-43C3-AFEE-D1091507FF6D}"/>
              </a:ext>
            </a:extLst>
          </p:cNvPr>
          <p:cNvSpPr/>
          <p:nvPr/>
        </p:nvSpPr>
        <p:spPr bwMode="auto">
          <a:xfrm>
            <a:off x="4972693" y="2524265"/>
            <a:ext cx="2060384" cy="1062297"/>
          </a:xfrm>
          <a:prstGeom prst="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ndParaRPr>
          </a:p>
        </p:txBody>
      </p:sp>
      <p:cxnSp>
        <p:nvCxnSpPr>
          <p:cNvPr id="14" name="直接连接符 13">
            <a:extLst>
              <a:ext uri="{FF2B5EF4-FFF2-40B4-BE49-F238E27FC236}">
                <a16:creationId xmlns:a16="http://schemas.microsoft.com/office/drawing/2014/main" xmlns="" id="{B9D86CC9-E88F-4AC2-99D2-1BFC2E3B5826}"/>
              </a:ext>
            </a:extLst>
          </p:cNvPr>
          <p:cNvCxnSpPr>
            <a:cxnSpLocks/>
            <a:stCxn id="29" idx="2"/>
            <a:endCxn id="7" idx="0"/>
          </p:cNvCxnSpPr>
          <p:nvPr/>
        </p:nvCxnSpPr>
        <p:spPr bwMode="auto">
          <a:xfrm>
            <a:off x="6013230" y="4585939"/>
            <a:ext cx="130859" cy="98475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直接连接符 14">
            <a:extLst>
              <a:ext uri="{FF2B5EF4-FFF2-40B4-BE49-F238E27FC236}">
                <a16:creationId xmlns:a16="http://schemas.microsoft.com/office/drawing/2014/main" xmlns="" id="{5657056B-1D07-43DE-B1CA-DA391074DA61}"/>
              </a:ext>
            </a:extLst>
          </p:cNvPr>
          <p:cNvCxnSpPr>
            <a:cxnSpLocks/>
            <a:stCxn id="29" idx="2"/>
            <a:endCxn id="8" idx="0"/>
          </p:cNvCxnSpPr>
          <p:nvPr/>
        </p:nvCxnSpPr>
        <p:spPr bwMode="auto">
          <a:xfrm>
            <a:off x="6013230" y="4585939"/>
            <a:ext cx="1246983" cy="97751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直接连接符 15">
            <a:extLst>
              <a:ext uri="{FF2B5EF4-FFF2-40B4-BE49-F238E27FC236}">
                <a16:creationId xmlns:a16="http://schemas.microsoft.com/office/drawing/2014/main" xmlns="" id="{32F0759B-77D1-4B98-A685-1F4ECC482DCC}"/>
              </a:ext>
            </a:extLst>
          </p:cNvPr>
          <p:cNvCxnSpPr>
            <a:cxnSpLocks/>
            <a:stCxn id="29" idx="2"/>
            <a:endCxn id="9" idx="0"/>
          </p:cNvCxnSpPr>
          <p:nvPr/>
        </p:nvCxnSpPr>
        <p:spPr bwMode="auto">
          <a:xfrm>
            <a:off x="6013230" y="4585939"/>
            <a:ext cx="2435115" cy="977516"/>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17" name="组合 16">
            <a:extLst>
              <a:ext uri="{FF2B5EF4-FFF2-40B4-BE49-F238E27FC236}">
                <a16:creationId xmlns:a16="http://schemas.microsoft.com/office/drawing/2014/main" xmlns="" id="{393A3EE3-84A3-4902-8A4D-8EC4891B6551}"/>
              </a:ext>
            </a:extLst>
          </p:cNvPr>
          <p:cNvGrpSpPr/>
          <p:nvPr/>
        </p:nvGrpSpPr>
        <p:grpSpPr>
          <a:xfrm>
            <a:off x="5463898" y="4117205"/>
            <a:ext cx="1008112" cy="633001"/>
            <a:chOff x="8508268" y="3933056"/>
            <a:chExt cx="1008112" cy="633001"/>
          </a:xfrm>
        </p:grpSpPr>
        <p:pic>
          <p:nvPicPr>
            <p:cNvPr id="28" name="图片 27">
              <a:extLst>
                <a:ext uri="{FF2B5EF4-FFF2-40B4-BE49-F238E27FC236}">
                  <a16:creationId xmlns:a16="http://schemas.microsoft.com/office/drawing/2014/main" xmlns="" id="{67C950FE-ADFC-4D2F-8A8A-5175539FB5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8268" y="3933056"/>
              <a:ext cx="1008112" cy="633001"/>
            </a:xfrm>
            <a:prstGeom prst="rect">
              <a:avLst/>
            </a:prstGeom>
          </p:spPr>
        </p:pic>
        <p:sp>
          <p:nvSpPr>
            <p:cNvPr id="29" name="文本框 28">
              <a:extLst>
                <a:ext uri="{FF2B5EF4-FFF2-40B4-BE49-F238E27FC236}">
                  <a16:creationId xmlns:a16="http://schemas.microsoft.com/office/drawing/2014/main" xmlns="" id="{44B50A1F-28B7-4040-9B0B-5D18D62F76FE}"/>
                </a:ext>
              </a:extLst>
            </p:cNvPr>
            <p:cNvSpPr txBox="1"/>
            <p:nvPr/>
          </p:nvSpPr>
          <p:spPr bwMode="auto">
            <a:xfrm>
              <a:off x="8616280" y="4097687"/>
              <a:ext cx="882640"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sz="1400">
                  <a:latin typeface="Huawei Sans" panose="020C0503030203020204" pitchFamily="34" charset="0"/>
                </a:rPr>
                <a:t>Network</a:t>
              </a:r>
              <a:endParaRPr lang="zh-CN" altLang="en-US" sz="1400" dirty="0">
                <a:latin typeface="Huawei Sans" panose="020C0503030203020204" pitchFamily="34" charset="0"/>
              </a:endParaRPr>
            </a:p>
          </p:txBody>
        </p:sp>
      </p:grpSp>
      <p:grpSp>
        <p:nvGrpSpPr>
          <p:cNvPr id="22" name="组合 21">
            <a:extLst>
              <a:ext uri="{FF2B5EF4-FFF2-40B4-BE49-F238E27FC236}">
                <a16:creationId xmlns:a16="http://schemas.microsoft.com/office/drawing/2014/main" xmlns="" id="{6BAAC384-9D73-4F6C-BAEC-93C55F9E93E2}"/>
              </a:ext>
            </a:extLst>
          </p:cNvPr>
          <p:cNvGrpSpPr/>
          <p:nvPr/>
        </p:nvGrpSpPr>
        <p:grpSpPr>
          <a:xfrm>
            <a:off x="5640003" y="3817486"/>
            <a:ext cx="612068" cy="301651"/>
            <a:chOff x="5762452" y="3789834"/>
            <a:chExt cx="612068" cy="396044"/>
          </a:xfrm>
        </p:grpSpPr>
        <p:sp>
          <p:nvSpPr>
            <p:cNvPr id="26" name="箭头: 下 24">
              <a:extLst>
                <a:ext uri="{FF2B5EF4-FFF2-40B4-BE49-F238E27FC236}">
                  <a16:creationId xmlns:a16="http://schemas.microsoft.com/office/drawing/2014/main" xmlns="" id="{E1D76A44-4712-4A52-B845-9A5CC97311F6}"/>
                </a:ext>
              </a:extLst>
            </p:cNvPr>
            <p:cNvSpPr/>
            <p:nvPr/>
          </p:nvSpPr>
          <p:spPr bwMode="auto">
            <a:xfrm>
              <a:off x="5762452" y="3825838"/>
              <a:ext cx="216024" cy="360040"/>
            </a:xfrm>
            <a:prstGeom prst="downArrow">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Huawei Sans" panose="020C0503030203020204" pitchFamily="34" charset="0"/>
              </a:endParaRPr>
            </a:p>
          </p:txBody>
        </p:sp>
        <p:sp>
          <p:nvSpPr>
            <p:cNvPr id="27" name="箭头: 上 25">
              <a:extLst>
                <a:ext uri="{FF2B5EF4-FFF2-40B4-BE49-F238E27FC236}">
                  <a16:creationId xmlns:a16="http://schemas.microsoft.com/office/drawing/2014/main" xmlns="" id="{F26C38D1-D34C-4C14-992B-3C1BCF94EE49}"/>
                </a:ext>
              </a:extLst>
            </p:cNvPr>
            <p:cNvSpPr/>
            <p:nvPr/>
          </p:nvSpPr>
          <p:spPr bwMode="auto">
            <a:xfrm>
              <a:off x="6158496" y="3789834"/>
              <a:ext cx="216024" cy="360040"/>
            </a:xfrm>
            <a:prstGeom prst="upArrow">
              <a:avLst/>
            </a:prstGeom>
            <a:solidFill>
              <a:srgbClr val="EC7061"/>
            </a:solidFill>
            <a:ln w="9525" cap="flat" cmpd="sng" algn="ctr">
              <a:solidFill>
                <a:srgbClr val="EC706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Huawei Sans" panose="020C0503030203020204" pitchFamily="34" charset="0"/>
              </a:endParaRPr>
            </a:p>
          </p:txBody>
        </p:sp>
      </p:grpSp>
      <p:sp>
        <p:nvSpPr>
          <p:cNvPr id="24" name="矩形: 圆角 27">
            <a:extLst>
              <a:ext uri="{FF2B5EF4-FFF2-40B4-BE49-F238E27FC236}">
                <a16:creationId xmlns:a16="http://schemas.microsoft.com/office/drawing/2014/main" xmlns="" id="{2ED1B6ED-B5C0-48B4-8B67-35A3D99FB448}"/>
              </a:ext>
            </a:extLst>
          </p:cNvPr>
          <p:cNvSpPr/>
          <p:nvPr/>
        </p:nvSpPr>
        <p:spPr bwMode="auto">
          <a:xfrm>
            <a:off x="5225957" y="3480647"/>
            <a:ext cx="1620180" cy="324036"/>
          </a:xfrm>
          <a:prstGeom prst="roundRect">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ts val="2200"/>
              </a:lnSpc>
            </a:pPr>
            <a:r>
              <a:rPr sz="1400" dirty="0">
                <a:solidFill>
                  <a:schemeClr val="tx1"/>
                </a:solidFill>
                <a:latin typeface="Huawei Sans" panose="020C0503030203020204" pitchFamily="34" charset="0"/>
              </a:rPr>
              <a:t>NETCONF client</a:t>
            </a:r>
          </a:p>
        </p:txBody>
      </p:sp>
      <p:grpSp>
        <p:nvGrpSpPr>
          <p:cNvPr id="43" name="组合 42"/>
          <p:cNvGrpSpPr/>
          <p:nvPr/>
        </p:nvGrpSpPr>
        <p:grpSpPr>
          <a:xfrm>
            <a:off x="6622085" y="3862137"/>
            <a:ext cx="2026989" cy="703133"/>
            <a:chOff x="7664248" y="3781602"/>
            <a:chExt cx="1559122" cy="581102"/>
          </a:xfrm>
        </p:grpSpPr>
        <p:sp>
          <p:nvSpPr>
            <p:cNvPr id="40" name="任意多边形 39"/>
            <p:cNvSpPr/>
            <p:nvPr/>
          </p:nvSpPr>
          <p:spPr>
            <a:xfrm>
              <a:off x="7712575" y="3841574"/>
              <a:ext cx="1459564" cy="461159"/>
            </a:xfrm>
            <a:custGeom>
              <a:avLst/>
              <a:gdLst>
                <a:gd name="connsiteX0" fmla="*/ 0 w 1320800"/>
                <a:gd name="connsiteY0" fmla="*/ 0 h 377048"/>
                <a:gd name="connsiteX1" fmla="*/ 1320800 w 1320800"/>
                <a:gd name="connsiteY1" fmla="*/ 0 h 377048"/>
                <a:gd name="connsiteX2" fmla="*/ 1320800 w 1320800"/>
                <a:gd name="connsiteY2" fmla="*/ 377048 h 377048"/>
                <a:gd name="connsiteX3" fmla="*/ 0 w 1320800"/>
                <a:gd name="connsiteY3" fmla="*/ 377048 h 377048"/>
              </a:gdLst>
              <a:ahLst/>
              <a:cxnLst>
                <a:cxn ang="0">
                  <a:pos x="connsiteX0" y="connsiteY0"/>
                </a:cxn>
                <a:cxn ang="0">
                  <a:pos x="connsiteX1" y="connsiteY1"/>
                </a:cxn>
                <a:cxn ang="0">
                  <a:pos x="connsiteX2" y="connsiteY2"/>
                </a:cxn>
                <a:cxn ang="0">
                  <a:pos x="connsiteX3" y="connsiteY3"/>
                </a:cxn>
              </a:cxnLst>
              <a:rect l="l" t="t" r="r" b="b"/>
              <a:pathLst>
                <a:path w="1320800" h="377048">
                  <a:moveTo>
                    <a:pt x="0" y="0"/>
                  </a:moveTo>
                  <a:lnTo>
                    <a:pt x="1320800" y="0"/>
                  </a:lnTo>
                  <a:lnTo>
                    <a:pt x="1320800" y="377048"/>
                  </a:lnTo>
                  <a:lnTo>
                    <a:pt x="0" y="377048"/>
                  </a:lnTo>
                  <a:close/>
                </a:path>
              </a:pathLst>
            </a:custGeom>
            <a:solidFill>
              <a:srgbClr val="F2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400" kern="0">
                <a:latin typeface="Huawei Sans" panose="020C0503030203020204" pitchFamily="34" charset="0"/>
                <a:ea typeface="方正兰亭黑简体" panose="02000000000000000000" pitchFamily="2" charset="-122"/>
              </a:endParaRPr>
            </a:p>
          </p:txBody>
        </p:sp>
        <p:sp>
          <p:nvSpPr>
            <p:cNvPr id="25" name="文本框 24">
              <a:extLst>
                <a:ext uri="{FF2B5EF4-FFF2-40B4-BE49-F238E27FC236}">
                  <a16:creationId xmlns:a16="http://schemas.microsoft.com/office/drawing/2014/main" xmlns="" id="{DEA6771D-E4B2-45D2-A576-238A3B4842A4}"/>
                </a:ext>
              </a:extLst>
            </p:cNvPr>
            <p:cNvSpPr txBox="1"/>
            <p:nvPr/>
          </p:nvSpPr>
          <p:spPr bwMode="auto">
            <a:xfrm>
              <a:off x="7664248" y="3781602"/>
              <a:ext cx="1559122" cy="58110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sz="1600" b="1" dirty="0">
                  <a:latin typeface="Huawei Sans" panose="020C0503030203020204" pitchFamily="34" charset="0"/>
                </a:rPr>
                <a:t>NETCONF message exchange</a:t>
              </a:r>
              <a:endParaRPr lang="zh-CN" altLang="en-US" sz="1600" b="1" dirty="0">
                <a:latin typeface="Huawei Sans" panose="020C0503030203020204" pitchFamily="34" charset="0"/>
              </a:endParaRPr>
            </a:p>
          </p:txBody>
        </p:sp>
      </p:grpSp>
      <p:sp>
        <p:nvSpPr>
          <p:cNvPr id="33" name="文本框 32">
            <a:extLst>
              <a:ext uri="{FF2B5EF4-FFF2-40B4-BE49-F238E27FC236}">
                <a16:creationId xmlns:a16="http://schemas.microsoft.com/office/drawing/2014/main" xmlns="" id="{75DB4D2E-0296-40B4-BECE-CD8689E1E15D}"/>
              </a:ext>
            </a:extLst>
          </p:cNvPr>
          <p:cNvSpPr txBox="1"/>
          <p:nvPr/>
        </p:nvSpPr>
        <p:spPr>
          <a:xfrm>
            <a:off x="1006257" y="2918959"/>
            <a:ext cx="2742540" cy="2062103"/>
          </a:xfrm>
          <a:prstGeom prst="rect">
            <a:avLst/>
          </a:prstGeom>
          <a:solidFill>
            <a:srgbClr val="F2FBFE"/>
          </a:solidFill>
          <a:ln>
            <a:solidFill>
              <a:srgbClr val="99DFF9"/>
            </a:solidFill>
          </a:ln>
        </p:spPr>
        <p:txBody>
          <a:bodyPr wrap="square" rtlCol="0">
            <a:spAutoFit/>
          </a:bodyPr>
          <a:lstStyle/>
          <a:p>
            <a:pPr algn="l">
              <a:lnSpc>
                <a:spcPct val="160000"/>
              </a:lnSpc>
            </a:pPr>
            <a:r>
              <a:rPr sz="1600" dirty="0">
                <a:latin typeface="Huawei Sans" panose="020C0503030203020204" pitchFamily="34" charset="0"/>
              </a:rPr>
              <a:t>NETCONF has three objects:</a:t>
            </a:r>
            <a:endParaRPr lang="en-US" altLang="zh-CN" sz="1600" dirty="0">
              <a:latin typeface="Huawei Sans" panose="020C0503030203020204" pitchFamily="34" charset="0"/>
            </a:endParaRPr>
          </a:p>
          <a:p>
            <a:pPr marL="285750" indent="-285750">
              <a:lnSpc>
                <a:spcPct val="160000"/>
              </a:lnSpc>
              <a:buFont typeface="Huawei Sans" panose="020C0503030203020204" pitchFamily="34" charset="0"/>
              <a:buChar char="▫"/>
            </a:pPr>
            <a:r>
              <a:rPr sz="1600" dirty="0">
                <a:latin typeface="Huawei Sans" panose="020C0503030203020204" pitchFamily="34" charset="0"/>
              </a:rPr>
              <a:t>NETCONF client</a:t>
            </a:r>
            <a:endParaRPr lang="en-US" altLang="zh-CN" sz="1600" dirty="0">
              <a:latin typeface="Huawei Sans" panose="020C0503030203020204" pitchFamily="34" charset="0"/>
            </a:endParaRPr>
          </a:p>
          <a:p>
            <a:pPr marL="285750" indent="-285750">
              <a:lnSpc>
                <a:spcPct val="160000"/>
              </a:lnSpc>
              <a:buFont typeface="Huawei Sans" panose="020C0503030203020204" pitchFamily="34" charset="0"/>
              <a:buChar char="▫"/>
            </a:pPr>
            <a:r>
              <a:rPr sz="1600" dirty="0">
                <a:latin typeface="Huawei Sans" panose="020C0503030203020204" pitchFamily="34" charset="0"/>
              </a:rPr>
              <a:t>NETCONF server</a:t>
            </a:r>
            <a:endParaRPr lang="en-US" altLang="zh-CN" sz="1600" dirty="0">
              <a:latin typeface="Huawei Sans" panose="020C0503030203020204" pitchFamily="34" charset="0"/>
            </a:endParaRPr>
          </a:p>
          <a:p>
            <a:pPr marL="285750" indent="-285750">
              <a:lnSpc>
                <a:spcPct val="160000"/>
              </a:lnSpc>
              <a:buFont typeface="Huawei Sans" panose="020C0503030203020204" pitchFamily="34" charset="0"/>
              <a:buChar char="▫"/>
            </a:pPr>
            <a:r>
              <a:rPr sz="1600" dirty="0">
                <a:latin typeface="Huawei Sans" panose="020C0503030203020204" pitchFamily="34" charset="0"/>
              </a:rPr>
              <a:t>NETCONF message</a:t>
            </a:r>
            <a:endParaRPr lang="en-US" altLang="zh-CN" sz="1600" dirty="0">
              <a:latin typeface="Huawei Sans" panose="020C0503030203020204" pitchFamily="34" charset="0"/>
            </a:endParaRPr>
          </a:p>
        </p:txBody>
      </p:sp>
      <p:sp>
        <p:nvSpPr>
          <p:cNvPr id="42" name="圆角矩形标注 41"/>
          <p:cNvSpPr/>
          <p:nvPr/>
        </p:nvSpPr>
        <p:spPr bwMode="auto">
          <a:xfrm>
            <a:off x="8582469" y="2971958"/>
            <a:ext cx="2531008" cy="894205"/>
          </a:xfrm>
          <a:prstGeom prst="wedgeRoundRectCallout">
            <a:avLst>
              <a:gd name="adj1" fmla="val -58277"/>
              <a:gd name="adj2" fmla="val 56718"/>
              <a:gd name="adj3" fmla="val 16667"/>
            </a:avLst>
          </a:prstGeom>
          <a:solidFill>
            <a:srgbClr val="00B0F0">
              <a:alpha val="5000"/>
            </a:srgbClr>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4400" fontAlgn="b">
              <a:spcBef>
                <a:spcPct val="0"/>
              </a:spcBef>
              <a:spcAft>
                <a:spcPct val="0"/>
              </a:spcAft>
            </a:pPr>
            <a:r>
              <a:rPr sz="1400" dirty="0">
                <a:latin typeface="Huawei Sans" panose="020C0503030203020204" pitchFamily="34" charset="0"/>
              </a:rPr>
              <a:t>NETCONF requires that messages exchanged between a client and server be encoded using XML.</a:t>
            </a:r>
          </a:p>
        </p:txBody>
      </p:sp>
      <p:pic>
        <p:nvPicPr>
          <p:cNvPr id="37" name="图片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54322" y="2725693"/>
            <a:ext cx="1117815" cy="635428"/>
          </a:xfrm>
          <a:prstGeom prst="rect">
            <a:avLst/>
          </a:prstGeom>
        </p:spPr>
      </p:pic>
    </p:spTree>
    <p:extLst>
      <p:ext uri="{BB962C8B-B14F-4D97-AF65-F5344CB8AC3E}">
        <p14:creationId xmlns:p14="http://schemas.microsoft.com/office/powerpoint/2010/main" val="362568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smtClean="0"/>
              <a:t>The ever expanding network and increasing network devices present a significant challenge in managing networks effectively and providing high-quality network services. </a:t>
            </a:r>
            <a:endParaRPr lang="en-US" altLang="zh-CN" smtClean="0"/>
          </a:p>
          <a:p>
            <a:r>
              <a:rPr lang="en-US" smtClean="0"/>
              <a:t>There are many network management and O&amp;M methods, of which this course describes some of the most common.</a:t>
            </a:r>
            <a:endParaRPr lang="en-US" altLang="zh-CN" dirty="0" smtClean="0"/>
          </a:p>
        </p:txBody>
      </p:sp>
    </p:spTree>
    <p:extLst>
      <p:ext uri="{BB962C8B-B14F-4D97-AF65-F5344CB8AC3E}">
        <p14:creationId xmlns:p14="http://schemas.microsoft.com/office/powerpoint/2010/main" val="23685192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lstStyle/>
          <a:p>
            <a:r>
              <a:rPr>
                <a:latin typeface="Huawei Sans" panose="020C0503030203020204" pitchFamily="34" charset="0"/>
              </a:rPr>
              <a:t>NETCONF Advantages</a:t>
            </a:r>
            <a:endParaRPr lang="zh-CN" altLang="en-US">
              <a:latin typeface="Huawei Sans" panose="020C0503030203020204" pitchFamily="34" charset="0"/>
            </a:endParaRPr>
          </a:p>
        </p:txBody>
      </p:sp>
      <p:graphicFrame>
        <p:nvGraphicFramePr>
          <p:cNvPr id="15" name="表格 14"/>
          <p:cNvGraphicFramePr>
            <a:graphicFrameLocks noGrp="1"/>
          </p:cNvGraphicFramePr>
          <p:nvPr>
            <p:extLst>
              <p:ext uri="{D42A27DB-BD31-4B8C-83A1-F6EECF244321}">
                <p14:modId xmlns:p14="http://schemas.microsoft.com/office/powerpoint/2010/main" val="1152323755"/>
              </p:ext>
            </p:extLst>
          </p:nvPr>
        </p:nvGraphicFramePr>
        <p:xfrm>
          <a:off x="620132" y="1315467"/>
          <a:ext cx="10909300" cy="4927832"/>
        </p:xfrm>
        <a:graphic>
          <a:graphicData uri="http://schemas.openxmlformats.org/drawingml/2006/table">
            <a:tbl>
              <a:tblPr/>
              <a:tblGrid>
                <a:gridCol w="1760108">
                  <a:extLst>
                    <a:ext uri="{9D8B030D-6E8A-4147-A177-3AD203B41FA5}">
                      <a16:colId xmlns:a16="http://schemas.microsoft.com/office/drawing/2014/main" xmlns="" val="20000"/>
                    </a:ext>
                  </a:extLst>
                </a:gridCol>
                <a:gridCol w="5784108">
                  <a:extLst>
                    <a:ext uri="{9D8B030D-6E8A-4147-A177-3AD203B41FA5}">
                      <a16:colId xmlns:a16="http://schemas.microsoft.com/office/drawing/2014/main" xmlns="" val="20001"/>
                    </a:ext>
                  </a:extLst>
                </a:gridCol>
                <a:gridCol w="1758003"/>
                <a:gridCol w="1607081"/>
              </a:tblGrid>
              <a:tr h="590560">
                <a:tc>
                  <a:txBody>
                    <a:bodyPr/>
                    <a:lstStyle/>
                    <a:p>
                      <a:pPr algn="ctr">
                        <a:lnSpc>
                          <a:spcPct val="100000"/>
                        </a:lnSpc>
                      </a:pPr>
                      <a:r>
                        <a:rPr sz="1800" b="1" dirty="0">
                          <a:solidFill>
                            <a:schemeClr val="bg1"/>
                          </a:solidFill>
                          <a:latin typeface="Huawei Sans" panose="020C0503030203020204" pitchFamily="34" charset="0"/>
                        </a:rPr>
                        <a:t>Function</a:t>
                      </a:r>
                      <a:endParaRPr lang="zh-CN" altLang="en-US" sz="18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137160" marR="137160" marT="137160" marB="13716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lnSpc>
                          <a:spcPct val="100000"/>
                        </a:lnSpc>
                      </a:pPr>
                      <a:r>
                        <a:rPr sz="1800" b="1" dirty="0">
                          <a:solidFill>
                            <a:schemeClr val="bg1"/>
                          </a:solidFill>
                          <a:latin typeface="Huawei Sans" panose="020C0503030203020204" pitchFamily="34" charset="0"/>
                        </a:rPr>
                        <a:t>NETCONF</a:t>
                      </a:r>
                      <a:endParaRPr lang="zh-CN" altLang="en-US" sz="18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137160" marR="137160" marT="137160" marB="13716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lnSpc>
                          <a:spcPct val="100000"/>
                        </a:lnSpc>
                      </a:pPr>
                      <a:r>
                        <a:rPr sz="1800" b="1">
                          <a:solidFill>
                            <a:schemeClr val="bg1"/>
                          </a:solidFill>
                          <a:latin typeface="Huawei Sans" panose="020C0503030203020204" pitchFamily="34" charset="0"/>
                        </a:rPr>
                        <a:t>SNMP</a:t>
                      </a:r>
                      <a:endParaRPr lang="zh-CN" altLang="en-US" sz="18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137160" marR="137160" marT="137160" marB="13716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a:lnSpc>
                          <a:spcPct val="100000"/>
                        </a:lnSpc>
                      </a:pPr>
                      <a:r>
                        <a:rPr sz="1800" b="1">
                          <a:solidFill>
                            <a:schemeClr val="bg1"/>
                          </a:solidFill>
                          <a:latin typeface="Huawei Sans" panose="020C0503030203020204" pitchFamily="34" charset="0"/>
                        </a:rPr>
                        <a:t>CLI</a:t>
                      </a:r>
                      <a:endParaRPr lang="zh-CN" altLang="en-US" sz="1800" b="1" dirty="0">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137160" marR="137160" marT="137160" marB="13716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987676">
                <a:tc>
                  <a:txBody>
                    <a:bodyPr/>
                    <a:lstStyle/>
                    <a:p>
                      <a:pPr algn="ctr">
                        <a:lnSpc>
                          <a:spcPct val="100000"/>
                        </a:lnSpc>
                      </a:pPr>
                      <a:r>
                        <a:rPr sz="1600">
                          <a:latin typeface="Huawei Sans" panose="020C0503030203020204" pitchFamily="34" charset="0"/>
                        </a:rPr>
                        <a:t>Interface type</a:t>
                      </a:r>
                      <a:endParaRPr lang="en-US"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137160" marR="137160" marT="137160" marB="13716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sz="1600">
                          <a:latin typeface="Huawei Sans" panose="020C0503030203020204" pitchFamily="34" charset="0"/>
                        </a:rPr>
                        <a:t>Machine-machine interface: The interface definition is complete and standard, and the interface is easy to control and use.</a:t>
                      </a:r>
                      <a:endParaRPr lang="zh-CN" altLang="en-US"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137160" marR="137160" marT="137160" marB="13716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a:lnSpc>
                          <a:spcPct val="100000"/>
                        </a:lnSpc>
                      </a:pPr>
                      <a:r>
                        <a:rPr sz="1600">
                          <a:latin typeface="Huawei Sans" panose="020C0503030203020204" pitchFamily="34" charset="0"/>
                        </a:rPr>
                        <a:t>Machine-to-machine interface</a:t>
                      </a:r>
                      <a:endParaRPr lang="zh-CN" altLang="en-US"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137160" marR="137160" marT="137160" marB="13716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a:lnSpc>
                          <a:spcPct val="100000"/>
                        </a:lnSpc>
                      </a:pPr>
                      <a:r>
                        <a:rPr sz="1600">
                          <a:latin typeface="Huawei Sans" panose="020C0503030203020204" pitchFamily="34" charset="0"/>
                        </a:rPr>
                        <a:t>Man-machine interface</a:t>
                      </a:r>
                      <a:endParaRPr lang="zh-CN" altLang="en-US"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137160" marR="137160" marT="137160" marB="13716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r h="987676">
                <a:tc>
                  <a:txBody>
                    <a:bodyPr/>
                    <a:lstStyle/>
                    <a:p>
                      <a:pPr algn="ctr">
                        <a:lnSpc>
                          <a:spcPct val="100000"/>
                        </a:lnSpc>
                      </a:pPr>
                      <a:r>
                        <a:rPr sz="1600">
                          <a:latin typeface="Huawei Sans" panose="020C0503030203020204" pitchFamily="34" charset="0"/>
                        </a:rPr>
                        <a:t>Operation efficiency</a:t>
                      </a:r>
                      <a:endParaRPr lang="en-US"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137160" marR="137160" marT="137160" marB="13716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a:lnSpc>
                          <a:spcPct val="100000"/>
                        </a:lnSpc>
                      </a:pPr>
                      <a:r>
                        <a:rPr sz="1600">
                          <a:latin typeface="Huawei Sans" panose="020C0503030203020204" pitchFamily="34" charset="0"/>
                        </a:rPr>
                        <a:t>High: Object-based modeling is supported. Only one interaction is required for object operations. Operations such as filtering and batch processing are supported.</a:t>
                      </a:r>
                      <a:endParaRPr lang="en-US"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137160" marR="137160" marT="137160" marB="13716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a:lnSpc>
                          <a:spcPct val="100000"/>
                        </a:lnSpc>
                      </a:pPr>
                      <a:r>
                        <a:rPr sz="1600">
                          <a:latin typeface="Huawei Sans" panose="020C0503030203020204" pitchFamily="34" charset="0"/>
                        </a:rPr>
                        <a:t>Medium</a:t>
                      </a:r>
                      <a:endParaRPr lang="en-US"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137160" marR="137160" marT="137160" marB="13716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a:lnSpc>
                          <a:spcPct val="100000"/>
                        </a:lnSpc>
                      </a:pPr>
                      <a:r>
                        <a:rPr sz="1600">
                          <a:latin typeface="Huawei Sans" panose="020C0503030203020204" pitchFamily="34" charset="0"/>
                        </a:rPr>
                        <a:t>Low</a:t>
                      </a:r>
                      <a:endParaRPr lang="en-US"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137160" marR="137160" marT="137160" marB="13716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2"/>
                  </a:ext>
                </a:extLst>
              </a:tr>
              <a:tr h="557752">
                <a:tc>
                  <a:txBody>
                    <a:bodyPr/>
                    <a:lstStyle/>
                    <a:p>
                      <a:pPr algn="ctr">
                        <a:lnSpc>
                          <a:spcPct val="100000"/>
                        </a:lnSpc>
                      </a:pPr>
                      <a:r>
                        <a:rPr sz="1600">
                          <a:latin typeface="Huawei Sans" panose="020C0503030203020204" pitchFamily="34" charset="0"/>
                        </a:rPr>
                        <a:t>Scalability</a:t>
                      </a:r>
                      <a:endParaRPr lang="en-US"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137160" marR="137160" marT="137160" marB="13716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a:lnSpc>
                          <a:spcPct val="100000"/>
                        </a:lnSpc>
                      </a:pPr>
                      <a:r>
                        <a:rPr sz="1600">
                          <a:latin typeface="Huawei Sans" panose="020C0503030203020204" pitchFamily="34" charset="0"/>
                        </a:rPr>
                        <a:t>Proprietary protocol capabilities can be extended.</a:t>
                      </a:r>
                      <a:endParaRPr lang="en-US"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137160" marR="137160" marT="137160" marB="13716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a:lnSpc>
                          <a:spcPct val="100000"/>
                        </a:lnSpc>
                      </a:pPr>
                      <a:r>
                        <a:rPr sz="1600">
                          <a:latin typeface="Huawei Sans" panose="020C0503030203020204" pitchFamily="34" charset="0"/>
                        </a:rPr>
                        <a:t>Weak</a:t>
                      </a:r>
                      <a:endParaRPr lang="en-US"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137160" marR="137160" marT="137160" marB="13716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a:lnSpc>
                          <a:spcPct val="100000"/>
                        </a:lnSpc>
                      </a:pPr>
                      <a:r>
                        <a:rPr sz="1600">
                          <a:latin typeface="Huawei Sans" panose="020C0503030203020204" pitchFamily="34" charset="0"/>
                        </a:rPr>
                        <a:t>Moderate</a:t>
                      </a:r>
                      <a:endParaRPr lang="en-US"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137160" marR="137160" marT="137160" marB="13716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3"/>
                  </a:ext>
                </a:extLst>
              </a:tr>
              <a:tr h="748240">
                <a:tc>
                  <a:txBody>
                    <a:bodyPr/>
                    <a:lstStyle/>
                    <a:p>
                      <a:pPr algn="ctr">
                        <a:lnSpc>
                          <a:spcPct val="100000"/>
                        </a:lnSpc>
                      </a:pPr>
                      <a:r>
                        <a:rPr sz="1600" dirty="0">
                          <a:latin typeface="Huawei Sans" panose="020C0503030203020204" pitchFamily="34" charset="0"/>
                        </a:rPr>
                        <a:t>Transaction</a:t>
                      </a:r>
                      <a:endParaRPr lang="en-US"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137160" marR="137160" marT="137160" marB="13716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a:lnSpc>
                          <a:spcPct val="100000"/>
                        </a:lnSpc>
                      </a:pPr>
                      <a:r>
                        <a:rPr sz="1600">
                          <a:latin typeface="Huawei Sans" panose="020C0503030203020204" pitchFamily="34" charset="0"/>
                        </a:rPr>
                        <a:t>Supports transaction processing mechanisms such as trial running, rollback upon errors, and configuration rollback.</a:t>
                      </a:r>
                      <a:endParaRPr lang="en-US"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137160" marR="137160" marT="137160" marB="13716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a:lnSpc>
                          <a:spcPct val="100000"/>
                        </a:lnSpc>
                      </a:pPr>
                      <a:r>
                        <a:rPr sz="1600">
                          <a:latin typeface="Huawei Sans" panose="020C0503030203020204" pitchFamily="34" charset="0"/>
                        </a:rPr>
                        <a:t>Not supported</a:t>
                      </a:r>
                      <a:endParaRPr lang="en-US"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137160" marR="137160" marT="137160" marB="13716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a:lnSpc>
                          <a:spcPct val="100000"/>
                        </a:lnSpc>
                      </a:pPr>
                      <a:r>
                        <a:rPr sz="1600">
                          <a:latin typeface="Huawei Sans" panose="020C0503030203020204" pitchFamily="34" charset="0"/>
                        </a:rPr>
                        <a:t>Partially supported</a:t>
                      </a:r>
                      <a:endParaRPr lang="en-US"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137160" marR="137160" marT="137160" marB="13716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r h="987676">
                <a:tc>
                  <a:txBody>
                    <a:bodyPr/>
                    <a:lstStyle/>
                    <a:p>
                      <a:pPr algn="ctr">
                        <a:lnSpc>
                          <a:spcPct val="100000"/>
                        </a:lnSpc>
                      </a:pPr>
                      <a:r>
                        <a:rPr sz="1600" dirty="0">
                          <a:latin typeface="Huawei Sans" panose="020C0503030203020204" pitchFamily="34" charset="0"/>
                        </a:rPr>
                        <a:t>Secure transmission</a:t>
                      </a:r>
                      <a:endParaRPr lang="en-US"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137160" marR="137160" marT="137160" marB="13716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a:lnSpc>
                          <a:spcPct val="100000"/>
                        </a:lnSpc>
                      </a:pPr>
                      <a:r>
                        <a:rPr sz="1600" dirty="0">
                          <a:latin typeface="Huawei Sans" panose="020C0503030203020204" pitchFamily="34" charset="0"/>
                        </a:rPr>
                        <a:t>Multiple security protocols: SSH, TLS, BEEP/TLS, and SOAP/HTTP/TLS</a:t>
                      </a:r>
                      <a:endParaRPr lang="en-US"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137160" marR="137160" marT="137160" marB="13716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a:lnSpc>
                          <a:spcPct val="100000"/>
                        </a:lnSpc>
                      </a:pPr>
                      <a:r>
                        <a:rPr sz="1600">
                          <a:latin typeface="Huawei Sans" panose="020C0503030203020204" pitchFamily="34" charset="0"/>
                        </a:rPr>
                        <a:t>Only SNMPv3 supports secure transmission.</a:t>
                      </a:r>
                      <a:endParaRPr lang="en-US"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137160" marR="137160" marT="137160" marB="13716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l">
                        <a:lnSpc>
                          <a:spcPct val="100000"/>
                        </a:lnSpc>
                      </a:pPr>
                      <a:r>
                        <a:rPr sz="1600" dirty="0">
                          <a:latin typeface="Huawei Sans" panose="020C0503030203020204" pitchFamily="34" charset="0"/>
                        </a:rPr>
                        <a:t>SSH</a:t>
                      </a:r>
                      <a:endParaRPr lang="en-US" sz="16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137160" marR="137160" marT="137160" marB="13716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420854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lstStyle/>
          <a:p>
            <a:pPr fontAlgn="auto"/>
            <a:r>
              <a:rPr>
                <a:latin typeface="Huawei Sans" panose="020C0503030203020204" pitchFamily="34" charset="0"/>
              </a:rPr>
              <a:t>Typical NETCONF Interaction</a:t>
            </a:r>
          </a:p>
        </p:txBody>
      </p:sp>
      <p:pic>
        <p:nvPicPr>
          <p:cNvPr id="14" name="图片 13" descr="接入交换机.png">
            <a:extLst>
              <a:ext uri="{FF2B5EF4-FFF2-40B4-BE49-F238E27FC236}">
                <a16:creationId xmlns:a16="http://schemas.microsoft.com/office/drawing/2014/main" xmlns="" id="{49235A04-8CF7-4862-861C-7B174330C2FE}"/>
              </a:ext>
            </a:extLst>
          </p:cNvPr>
          <p:cNvPicPr>
            <a:picLocks noChangeAspect="1"/>
          </p:cNvPicPr>
          <p:nvPr/>
        </p:nvPicPr>
        <p:blipFill>
          <a:blip r:embed="rId3" cstate="print"/>
          <a:stretch>
            <a:fillRect/>
          </a:stretch>
        </p:blipFill>
        <p:spPr>
          <a:xfrm>
            <a:off x="9272310" y="1541775"/>
            <a:ext cx="540000" cy="441818"/>
          </a:xfrm>
          <a:prstGeom prst="rect">
            <a:avLst/>
          </a:prstGeom>
        </p:spPr>
      </p:pic>
      <p:sp>
        <p:nvSpPr>
          <p:cNvPr id="57" name="内容占位符 2"/>
          <p:cNvSpPr txBox="1">
            <a:spLocks/>
          </p:cNvSpPr>
          <p:nvPr/>
        </p:nvSpPr>
        <p:spPr>
          <a:xfrm>
            <a:off x="795636" y="2709108"/>
            <a:ext cx="6304412" cy="3674453"/>
          </a:xfrm>
          <a:prstGeom prst="rect">
            <a:avLst/>
          </a:prstGeom>
          <a:solidFill>
            <a:srgbClr val="F2FBFE"/>
          </a:solidFill>
          <a:ln w="9525">
            <a:solidFill>
              <a:srgbClr val="99DFF9"/>
            </a:solidFill>
          </a:ln>
        </p:spPr>
        <p:txBody>
          <a:bodyPr wrap="square"/>
          <a:lstStyle>
            <a:lvl1pPr marL="342877" indent="-342877" algn="l" rtl="0" eaLnBrk="0" fontAlgn="base" hangingPunct="0">
              <a:spcBef>
                <a:spcPct val="20000"/>
              </a:spcBef>
              <a:spcAft>
                <a:spcPct val="0"/>
              </a:spcAft>
              <a:buClr>
                <a:srgbClr val="990000"/>
              </a:buClr>
              <a:buChar char="•"/>
              <a:defRPr sz="2400" b="1">
                <a:solidFill>
                  <a:schemeClr val="tx1"/>
                </a:solidFill>
                <a:latin typeface="Arial"/>
                <a:ea typeface="+mn-ea"/>
                <a:cs typeface="+mn-cs"/>
              </a:defRPr>
            </a:lvl1pPr>
            <a:lvl2pPr marL="742901" indent="-285730" algn="l" rtl="0" eaLnBrk="0" fontAlgn="base" hangingPunct="0">
              <a:spcBef>
                <a:spcPct val="20000"/>
              </a:spcBef>
              <a:spcAft>
                <a:spcPct val="0"/>
              </a:spcAft>
              <a:buFont typeface="Arial" charset="0"/>
              <a:buChar char="›"/>
              <a:defRPr sz="2000">
                <a:solidFill>
                  <a:schemeClr val="tx1"/>
                </a:solidFill>
                <a:latin typeface="Arial"/>
                <a:ea typeface="+mn-ea"/>
              </a:defRPr>
            </a:lvl2pPr>
            <a:lvl3pPr marL="1142923" indent="-228584" algn="l" rtl="0" eaLnBrk="0" fontAlgn="base" hangingPunct="0">
              <a:spcBef>
                <a:spcPct val="20000"/>
              </a:spcBef>
              <a:spcAft>
                <a:spcPct val="0"/>
              </a:spcAft>
              <a:buFont typeface="FrutigerNext LT Medium" pitchFamily="34" charset="0"/>
              <a:buChar char="»"/>
              <a:defRPr>
                <a:solidFill>
                  <a:schemeClr val="tx1"/>
                </a:solidFill>
                <a:latin typeface="Arial"/>
                <a:ea typeface="+mn-ea"/>
              </a:defRPr>
            </a:lvl3pPr>
            <a:lvl4pPr marL="1600093" indent="-228584" algn="l" rtl="0" eaLnBrk="0" fontAlgn="base" hangingPunct="0">
              <a:spcBef>
                <a:spcPct val="20000"/>
              </a:spcBef>
              <a:spcAft>
                <a:spcPct val="0"/>
              </a:spcAft>
              <a:buChar char="–"/>
              <a:defRPr sz="1600">
                <a:solidFill>
                  <a:schemeClr val="tx1"/>
                </a:solidFill>
                <a:latin typeface="Arial"/>
                <a:ea typeface="+mn-ea"/>
              </a:defRPr>
            </a:lvl4pPr>
            <a:lvl5pPr marL="2057263" indent="-228584" algn="l" rtl="0" eaLnBrk="0" fontAlgn="base" hangingPunct="0">
              <a:spcBef>
                <a:spcPct val="20000"/>
              </a:spcBef>
              <a:spcAft>
                <a:spcPct val="0"/>
              </a:spcAft>
              <a:buFont typeface="Arial" charset="0"/>
              <a:buChar char="~"/>
              <a:defRPr sz="1600">
                <a:solidFill>
                  <a:schemeClr val="tx1"/>
                </a:solidFill>
                <a:latin typeface="Arial"/>
                <a:ea typeface="+mn-ea"/>
              </a:defRPr>
            </a:lvl5pPr>
            <a:lvl6pPr marL="2514432" indent="-228584" algn="l" rtl="0" fontAlgn="base">
              <a:spcBef>
                <a:spcPct val="20000"/>
              </a:spcBef>
              <a:spcAft>
                <a:spcPct val="0"/>
              </a:spcAft>
              <a:buFont typeface="Arial" charset="0"/>
              <a:buChar char="~"/>
              <a:defRPr sz="1600">
                <a:solidFill>
                  <a:schemeClr val="tx1"/>
                </a:solidFill>
                <a:latin typeface="Arial"/>
                <a:ea typeface="+mn-ea"/>
              </a:defRPr>
            </a:lvl6pPr>
            <a:lvl7pPr marL="2971602" indent="-228584" algn="l" rtl="0" fontAlgn="base">
              <a:spcBef>
                <a:spcPct val="20000"/>
              </a:spcBef>
              <a:spcAft>
                <a:spcPct val="0"/>
              </a:spcAft>
              <a:buFont typeface="Arial" charset="0"/>
              <a:buChar char="~"/>
              <a:defRPr sz="1600">
                <a:solidFill>
                  <a:schemeClr val="tx1"/>
                </a:solidFill>
                <a:latin typeface="Arial"/>
                <a:ea typeface="+mn-ea"/>
              </a:defRPr>
            </a:lvl7pPr>
            <a:lvl8pPr marL="3428771" indent="-228584" algn="l" rtl="0" fontAlgn="base">
              <a:spcBef>
                <a:spcPct val="20000"/>
              </a:spcBef>
              <a:spcAft>
                <a:spcPct val="0"/>
              </a:spcAft>
              <a:buFont typeface="Arial" charset="0"/>
              <a:buChar char="~"/>
              <a:defRPr sz="1600">
                <a:solidFill>
                  <a:schemeClr val="tx1"/>
                </a:solidFill>
                <a:latin typeface="Arial"/>
                <a:ea typeface="+mn-ea"/>
              </a:defRPr>
            </a:lvl8pPr>
            <a:lvl9pPr marL="3885941" indent="-228584" algn="l" rtl="0" fontAlgn="base">
              <a:spcBef>
                <a:spcPct val="20000"/>
              </a:spcBef>
              <a:spcAft>
                <a:spcPct val="0"/>
              </a:spcAft>
              <a:buFont typeface="Arial" charset="0"/>
              <a:buChar char="~"/>
              <a:defRPr sz="1600">
                <a:solidFill>
                  <a:schemeClr val="tx1"/>
                </a:solidFill>
                <a:latin typeface="Arial"/>
                <a:ea typeface="+mn-ea"/>
              </a:defRPr>
            </a:lvl9pPr>
          </a:lstStyle>
          <a:p>
            <a:pPr>
              <a:lnSpc>
                <a:spcPct val="100000"/>
              </a:lnSpc>
              <a:buFontTx/>
              <a:buNone/>
            </a:pPr>
            <a:r>
              <a:rPr sz="1600" b="0" dirty="0">
                <a:latin typeface="Huawei Sans" panose="020C0503030203020204" pitchFamily="34" charset="0"/>
              </a:rPr>
              <a:t>&lt;?xml version="1.0" encoding="UTF-8"?&gt; </a:t>
            </a:r>
          </a:p>
          <a:p>
            <a:pPr>
              <a:lnSpc>
                <a:spcPct val="100000"/>
              </a:lnSpc>
              <a:buFontTx/>
              <a:buNone/>
            </a:pPr>
            <a:r>
              <a:rPr sz="1600" b="0" dirty="0">
                <a:latin typeface="Huawei Sans" panose="020C0503030203020204" pitchFamily="34" charset="0"/>
              </a:rPr>
              <a:t>&lt;</a:t>
            </a:r>
            <a:r>
              <a:rPr sz="1600" b="0" dirty="0" err="1">
                <a:latin typeface="Huawei Sans" panose="020C0503030203020204" pitchFamily="34" charset="0"/>
              </a:rPr>
              <a:t>rpc</a:t>
            </a:r>
            <a:r>
              <a:rPr sz="1600" b="0" dirty="0">
                <a:latin typeface="Huawei Sans" panose="020C0503030203020204" pitchFamily="34" charset="0"/>
              </a:rPr>
              <a:t> </a:t>
            </a:r>
            <a:r>
              <a:rPr sz="1600" b="0" dirty="0" err="1">
                <a:latin typeface="Huawei Sans" panose="020C0503030203020204" pitchFamily="34" charset="0"/>
              </a:rPr>
              <a:t>xmlns</a:t>
            </a:r>
            <a:r>
              <a:rPr sz="1600" b="0" dirty="0">
                <a:latin typeface="Huawei Sans" panose="020C0503030203020204" pitchFamily="34" charset="0"/>
              </a:rPr>
              <a:t>="urn:ietf:params:xml:ns:netconf:base:1.0" message-id= "101"&gt;</a:t>
            </a:r>
          </a:p>
          <a:p>
            <a:pPr>
              <a:lnSpc>
                <a:spcPct val="100000"/>
              </a:lnSpc>
              <a:buFontTx/>
              <a:buNone/>
            </a:pPr>
            <a:r>
              <a:rPr sz="1600" b="0" dirty="0">
                <a:latin typeface="Huawei Sans" panose="020C0503030203020204" pitchFamily="34" charset="0"/>
              </a:rPr>
              <a:t>  &lt;edit-</a:t>
            </a:r>
            <a:r>
              <a:rPr sz="1600" b="0" dirty="0" err="1">
                <a:latin typeface="Huawei Sans" panose="020C0503030203020204" pitchFamily="34" charset="0"/>
              </a:rPr>
              <a:t>config</a:t>
            </a:r>
            <a:r>
              <a:rPr sz="1600" b="0" dirty="0">
                <a:latin typeface="Huawei Sans" panose="020C0503030203020204" pitchFamily="34" charset="0"/>
              </a:rPr>
              <a:t>&gt; </a:t>
            </a:r>
          </a:p>
          <a:p>
            <a:pPr>
              <a:lnSpc>
                <a:spcPct val="100000"/>
              </a:lnSpc>
              <a:buFontTx/>
              <a:buNone/>
            </a:pPr>
            <a:r>
              <a:rPr sz="1600" b="0" dirty="0">
                <a:latin typeface="Huawei Sans" panose="020C0503030203020204" pitchFamily="34" charset="0"/>
              </a:rPr>
              <a:t>    &lt;target&gt; </a:t>
            </a:r>
          </a:p>
          <a:p>
            <a:pPr>
              <a:lnSpc>
                <a:spcPct val="100000"/>
              </a:lnSpc>
              <a:buFontTx/>
              <a:buNone/>
            </a:pPr>
            <a:r>
              <a:rPr sz="1600" b="0" dirty="0">
                <a:latin typeface="Huawei Sans" panose="020C0503030203020204" pitchFamily="34" charset="0"/>
              </a:rPr>
              <a:t>      &lt;running/&gt; </a:t>
            </a:r>
          </a:p>
          <a:p>
            <a:pPr>
              <a:lnSpc>
                <a:spcPct val="100000"/>
              </a:lnSpc>
              <a:buFontTx/>
              <a:buNone/>
            </a:pPr>
            <a:r>
              <a:rPr sz="1600" b="0" dirty="0">
                <a:latin typeface="Huawei Sans" panose="020C0503030203020204" pitchFamily="34" charset="0"/>
              </a:rPr>
              <a:t>    &lt;/target&gt; </a:t>
            </a:r>
          </a:p>
          <a:p>
            <a:pPr>
              <a:lnSpc>
                <a:spcPct val="100000"/>
              </a:lnSpc>
              <a:buFontTx/>
              <a:buNone/>
            </a:pPr>
            <a:r>
              <a:rPr sz="1600" b="0" dirty="0">
                <a:latin typeface="Huawei Sans" panose="020C0503030203020204" pitchFamily="34" charset="0"/>
              </a:rPr>
              <a:t>    &lt;</a:t>
            </a:r>
            <a:r>
              <a:rPr sz="1600" b="0" dirty="0" err="1">
                <a:latin typeface="Huawei Sans" panose="020C0503030203020204" pitchFamily="34" charset="0"/>
              </a:rPr>
              <a:t>config</a:t>
            </a:r>
            <a:r>
              <a:rPr sz="1600" b="0" dirty="0">
                <a:latin typeface="Huawei Sans" panose="020C0503030203020204" pitchFamily="34" charset="0"/>
              </a:rPr>
              <a:t>&gt; </a:t>
            </a:r>
            <a:endParaRPr lang="en-US" altLang="zh-CN" sz="1600" b="0" kern="0" dirty="0" smtClean="0">
              <a:latin typeface="Huawei Sans" panose="020C0503030203020204" pitchFamily="34" charset="0"/>
            </a:endParaRPr>
          </a:p>
          <a:p>
            <a:pPr>
              <a:lnSpc>
                <a:spcPct val="100000"/>
              </a:lnSpc>
              <a:buFontTx/>
              <a:buNone/>
            </a:pPr>
            <a:r>
              <a:rPr sz="1600" b="0" dirty="0">
                <a:latin typeface="Huawei Sans" panose="020C0503030203020204" pitchFamily="34" charset="0"/>
              </a:rPr>
              <a:t>	</a:t>
            </a:r>
            <a:r>
              <a:rPr sz="1800" b="0" dirty="0">
                <a:solidFill>
                  <a:srgbClr val="EC7061"/>
                </a:solidFill>
                <a:latin typeface="Huawei Sans" panose="020C0503030203020204" pitchFamily="34" charset="0"/>
              </a:rPr>
              <a:t>Configuration content in XML format</a:t>
            </a:r>
            <a:endParaRPr lang="en-US" altLang="zh-CN" sz="1800" b="0" kern="0" dirty="0">
              <a:solidFill>
                <a:srgbClr val="EC7061"/>
              </a:solidFill>
              <a:latin typeface="Huawei Sans" panose="020C0503030203020204" pitchFamily="34" charset="0"/>
            </a:endParaRPr>
          </a:p>
          <a:p>
            <a:pPr>
              <a:lnSpc>
                <a:spcPct val="100000"/>
              </a:lnSpc>
              <a:buFontTx/>
              <a:buNone/>
            </a:pPr>
            <a:r>
              <a:rPr sz="1600" b="0" dirty="0">
                <a:latin typeface="Huawei Sans" panose="020C0503030203020204" pitchFamily="34" charset="0"/>
              </a:rPr>
              <a:t>    &lt;/</a:t>
            </a:r>
            <a:r>
              <a:rPr sz="1600" b="0" dirty="0" err="1">
                <a:latin typeface="Huawei Sans" panose="020C0503030203020204" pitchFamily="34" charset="0"/>
              </a:rPr>
              <a:t>config</a:t>
            </a:r>
            <a:r>
              <a:rPr sz="1600" b="0" dirty="0">
                <a:latin typeface="Huawei Sans" panose="020C0503030203020204" pitchFamily="34" charset="0"/>
              </a:rPr>
              <a:t>&gt; </a:t>
            </a:r>
          </a:p>
          <a:p>
            <a:pPr>
              <a:lnSpc>
                <a:spcPct val="100000"/>
              </a:lnSpc>
              <a:buFontTx/>
              <a:buNone/>
            </a:pPr>
            <a:r>
              <a:rPr sz="1600" b="0" dirty="0">
                <a:latin typeface="Huawei Sans" panose="020C0503030203020204" pitchFamily="34" charset="0"/>
              </a:rPr>
              <a:t>  &lt;/edit-</a:t>
            </a:r>
            <a:r>
              <a:rPr sz="1600" b="0" dirty="0" err="1">
                <a:latin typeface="Huawei Sans" panose="020C0503030203020204" pitchFamily="34" charset="0"/>
              </a:rPr>
              <a:t>config</a:t>
            </a:r>
            <a:r>
              <a:rPr sz="1600" b="0" dirty="0">
                <a:latin typeface="Huawei Sans" panose="020C0503030203020204" pitchFamily="34" charset="0"/>
              </a:rPr>
              <a:t>&gt; </a:t>
            </a:r>
          </a:p>
          <a:p>
            <a:pPr>
              <a:lnSpc>
                <a:spcPct val="100000"/>
              </a:lnSpc>
              <a:buFontTx/>
              <a:buNone/>
            </a:pPr>
            <a:r>
              <a:rPr sz="1600" b="0" dirty="0">
                <a:latin typeface="Huawei Sans" panose="020C0503030203020204" pitchFamily="34" charset="0"/>
              </a:rPr>
              <a:t>&lt;/</a:t>
            </a:r>
            <a:r>
              <a:rPr sz="1600" b="0" dirty="0" err="1">
                <a:latin typeface="Huawei Sans" panose="020C0503030203020204" pitchFamily="34" charset="0"/>
              </a:rPr>
              <a:t>rpc</a:t>
            </a:r>
            <a:r>
              <a:rPr sz="1600" b="0" dirty="0">
                <a:latin typeface="Huawei Sans" panose="020C0503030203020204" pitchFamily="34" charset="0"/>
              </a:rPr>
              <a:t>&gt;</a:t>
            </a:r>
          </a:p>
        </p:txBody>
      </p:sp>
      <p:sp>
        <p:nvSpPr>
          <p:cNvPr id="64" name="Right Arrow 157"/>
          <p:cNvSpPr/>
          <p:nvPr/>
        </p:nvSpPr>
        <p:spPr>
          <a:xfrm>
            <a:off x="1594177" y="2314769"/>
            <a:ext cx="3771900"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5" name="直接箭头连接符 64">
            <a:extLst>
              <a:ext uri="{FF2B5EF4-FFF2-40B4-BE49-F238E27FC236}">
                <a16:creationId xmlns:a16="http://schemas.microsoft.com/office/drawing/2014/main" xmlns="" id="{7556BEAA-F6AC-4A68-B0F4-0DE64087E5D2}"/>
              </a:ext>
            </a:extLst>
          </p:cNvPr>
          <p:cNvCxnSpPr/>
          <p:nvPr/>
        </p:nvCxnSpPr>
        <p:spPr>
          <a:xfrm>
            <a:off x="2305976" y="3748282"/>
            <a:ext cx="1530366"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8" name="圆角矩形 67"/>
          <p:cNvSpPr/>
          <p:nvPr/>
        </p:nvSpPr>
        <p:spPr>
          <a:xfrm>
            <a:off x="4021416" y="3489186"/>
            <a:ext cx="2300253" cy="527076"/>
          </a:xfrm>
          <a:prstGeom prst="roundRect">
            <a:avLst>
              <a:gd name="adj" fmla="val 15000"/>
            </a:avLst>
          </a:prstGeom>
          <a:solidFill>
            <a:schemeClr val="bg1"/>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sz="1600" dirty="0">
                <a:solidFill>
                  <a:srgbClr val="1D1D1A"/>
                </a:solidFill>
                <a:latin typeface="Huawei Sans" panose="020C0503030203020204" pitchFamily="34" charset="0"/>
              </a:rPr>
              <a:t>This operation is to modify configuration.</a:t>
            </a: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 name="内容占位符 2"/>
          <p:cNvSpPr txBox="1">
            <a:spLocks/>
          </p:cNvSpPr>
          <p:nvPr/>
        </p:nvSpPr>
        <p:spPr>
          <a:xfrm>
            <a:off x="5908932" y="4565699"/>
            <a:ext cx="5646575" cy="1525288"/>
          </a:xfrm>
          <a:prstGeom prst="rect">
            <a:avLst/>
          </a:prstGeom>
          <a:solidFill>
            <a:srgbClr val="FFFFCC"/>
          </a:solidFill>
          <a:ln w="9525">
            <a:solidFill>
              <a:srgbClr val="FFD17D"/>
            </a:solidFill>
          </a:ln>
        </p:spPr>
        <p:txBody>
          <a:bodyPr wrap="square"/>
          <a:lstStyle>
            <a:defPPr>
              <a:defRPr lang="en-US"/>
            </a:defPPr>
            <a:lvl1pPr marL="342877" indent="-342877" eaLnBrk="0" fontAlgn="base" hangingPunct="0">
              <a:lnSpc>
                <a:spcPct val="100000"/>
              </a:lnSpc>
              <a:spcBef>
                <a:spcPct val="20000"/>
              </a:spcBef>
              <a:spcAft>
                <a:spcPct val="0"/>
              </a:spcAft>
              <a:buClr>
                <a:srgbClr val="990000"/>
              </a:buClr>
              <a:buFontTx/>
              <a:buNone/>
              <a:defRPr sz="1600" b="0" kern="0"/>
            </a:lvl1pPr>
            <a:lvl2pPr marL="742901" indent="-285730" eaLnBrk="0" fontAlgn="base" hangingPunct="0">
              <a:spcBef>
                <a:spcPct val="20000"/>
              </a:spcBef>
              <a:spcAft>
                <a:spcPct val="0"/>
              </a:spcAft>
              <a:buFont typeface="Arial" charset="0"/>
              <a:buChar char="›"/>
              <a:defRPr sz="2000"/>
            </a:lvl2pPr>
            <a:lvl3pPr marL="1142923" indent="-228584" eaLnBrk="0" fontAlgn="base" hangingPunct="0">
              <a:spcBef>
                <a:spcPct val="20000"/>
              </a:spcBef>
              <a:spcAft>
                <a:spcPct val="0"/>
              </a:spcAft>
              <a:buFont typeface="FrutigerNext LT Medium" pitchFamily="34" charset="0"/>
              <a:buChar char="»"/>
            </a:lvl3pPr>
            <a:lvl4pPr marL="1600093" indent="-228584" eaLnBrk="0" fontAlgn="base" hangingPunct="0">
              <a:spcBef>
                <a:spcPct val="20000"/>
              </a:spcBef>
              <a:spcAft>
                <a:spcPct val="0"/>
              </a:spcAft>
              <a:buChar char="–"/>
              <a:defRPr sz="1600"/>
            </a:lvl4pPr>
            <a:lvl5pPr marL="2057263" indent="-228584" eaLnBrk="0" fontAlgn="base" hangingPunct="0">
              <a:spcBef>
                <a:spcPct val="20000"/>
              </a:spcBef>
              <a:spcAft>
                <a:spcPct val="0"/>
              </a:spcAft>
              <a:buFont typeface="Arial" charset="0"/>
              <a:buChar char="~"/>
              <a:defRPr sz="1600"/>
            </a:lvl5pPr>
            <a:lvl6pPr marL="2514432" indent="-228584" fontAlgn="base">
              <a:spcBef>
                <a:spcPct val="20000"/>
              </a:spcBef>
              <a:spcAft>
                <a:spcPct val="0"/>
              </a:spcAft>
              <a:buFont typeface="Arial" charset="0"/>
              <a:buChar char="~"/>
              <a:defRPr sz="1600"/>
            </a:lvl6pPr>
            <a:lvl7pPr marL="2971602" indent="-228584" fontAlgn="base">
              <a:spcBef>
                <a:spcPct val="20000"/>
              </a:spcBef>
              <a:spcAft>
                <a:spcPct val="0"/>
              </a:spcAft>
              <a:buFont typeface="Arial" charset="0"/>
              <a:buChar char="~"/>
              <a:defRPr sz="1600"/>
            </a:lvl7pPr>
            <a:lvl8pPr marL="3428771" indent="-228584" fontAlgn="base">
              <a:spcBef>
                <a:spcPct val="20000"/>
              </a:spcBef>
              <a:spcAft>
                <a:spcPct val="0"/>
              </a:spcAft>
              <a:buFont typeface="Arial" charset="0"/>
              <a:buChar char="~"/>
              <a:defRPr sz="1600"/>
            </a:lvl8pPr>
            <a:lvl9pPr marL="3885941" indent="-228584" fontAlgn="base">
              <a:spcBef>
                <a:spcPct val="20000"/>
              </a:spcBef>
              <a:spcAft>
                <a:spcPct val="0"/>
              </a:spcAft>
              <a:buFont typeface="Arial" charset="0"/>
              <a:buChar char="~"/>
              <a:defRPr sz="1600"/>
            </a:lvl9pPr>
          </a:lstStyle>
          <a:p>
            <a:r>
              <a:rPr dirty="0">
                <a:latin typeface="Huawei Sans" panose="020C0503030203020204" pitchFamily="34" charset="0"/>
              </a:rPr>
              <a:t>&lt;?xml version="1.0" encoding="UTF-8"?&gt; </a:t>
            </a:r>
          </a:p>
          <a:p>
            <a:r>
              <a:rPr dirty="0">
                <a:latin typeface="Huawei Sans" panose="020C0503030203020204" pitchFamily="34" charset="0"/>
              </a:rPr>
              <a:t>&lt;</a:t>
            </a:r>
            <a:r>
              <a:rPr dirty="0" err="1">
                <a:latin typeface="Huawei Sans" panose="020C0503030203020204" pitchFamily="34" charset="0"/>
              </a:rPr>
              <a:t>rpc</a:t>
            </a:r>
            <a:r>
              <a:rPr dirty="0">
                <a:latin typeface="Huawei Sans" panose="020C0503030203020204" pitchFamily="34" charset="0"/>
              </a:rPr>
              <a:t>-reply message-id="101" </a:t>
            </a:r>
            <a:r>
              <a:rPr dirty="0" err="1">
                <a:latin typeface="Huawei Sans" panose="020C0503030203020204" pitchFamily="34" charset="0"/>
              </a:rPr>
              <a:t>xmlns</a:t>
            </a:r>
            <a:r>
              <a:rPr dirty="0">
                <a:latin typeface="Huawei Sans" panose="020C0503030203020204" pitchFamily="34" charset="0"/>
              </a:rPr>
              <a:t>="urn:ietf:params:xml:ns:netconf:base:1.0"&gt; </a:t>
            </a:r>
          </a:p>
          <a:p>
            <a:r>
              <a:rPr dirty="0">
                <a:latin typeface="Huawei Sans" panose="020C0503030203020204" pitchFamily="34" charset="0"/>
              </a:rPr>
              <a:t>  &lt;ok/&gt; </a:t>
            </a:r>
          </a:p>
          <a:p>
            <a:r>
              <a:rPr dirty="0">
                <a:latin typeface="Huawei Sans" panose="020C0503030203020204" pitchFamily="34" charset="0"/>
              </a:rPr>
              <a:t>&lt;/</a:t>
            </a:r>
            <a:r>
              <a:rPr dirty="0" err="1">
                <a:latin typeface="Huawei Sans" panose="020C0503030203020204" pitchFamily="34" charset="0"/>
              </a:rPr>
              <a:t>rpc</a:t>
            </a:r>
            <a:r>
              <a:rPr dirty="0">
                <a:latin typeface="Huawei Sans" panose="020C0503030203020204" pitchFamily="34" charset="0"/>
              </a:rPr>
              <a:t>-reply&gt;</a:t>
            </a:r>
            <a:endParaRPr lang="zh-CN" altLang="en-US" dirty="0">
              <a:latin typeface="Huawei Sans" panose="020C0503030203020204" pitchFamily="34" charset="0"/>
            </a:endParaRPr>
          </a:p>
        </p:txBody>
      </p:sp>
      <p:sp>
        <p:nvSpPr>
          <p:cNvPr id="81" name="Right Arrow 157"/>
          <p:cNvSpPr/>
          <p:nvPr/>
        </p:nvSpPr>
        <p:spPr>
          <a:xfrm flipH="1">
            <a:off x="6508057" y="4143925"/>
            <a:ext cx="3771900" cy="356242"/>
          </a:xfrm>
          <a:prstGeom prst="rightArrow">
            <a:avLst>
              <a:gd name="adj1" fmla="val 40000"/>
              <a:gd name="adj2" fmla="val 50000"/>
            </a:avLst>
          </a:prstGeom>
          <a:gradFill flip="none" rotWithShape="1">
            <a:gsLst>
              <a:gs pos="15000">
                <a:schemeClr val="bg1"/>
              </a:gs>
              <a:gs pos="81000">
                <a:srgbClr val="FFFFCC"/>
              </a:gs>
            </a:gsLst>
            <a:lin ang="0" scaled="1"/>
            <a:tileRect/>
          </a:gradFill>
          <a:ln w="15875">
            <a:gradFill flip="none" rotWithShape="1">
              <a:gsLst>
                <a:gs pos="0">
                  <a:schemeClr val="accent1">
                    <a:lumMod val="5000"/>
                    <a:lumOff val="95000"/>
                  </a:schemeClr>
                </a:gs>
                <a:gs pos="100000">
                  <a:srgbClr val="FFD17D"/>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文本框 27"/>
          <p:cNvSpPr txBox="1"/>
          <p:nvPr/>
        </p:nvSpPr>
        <p:spPr>
          <a:xfrm>
            <a:off x="3594083" y="2051205"/>
            <a:ext cx="598241" cy="369332"/>
          </a:xfrm>
          <a:prstGeom prst="rect">
            <a:avLst/>
          </a:prstGeom>
          <a:noFill/>
        </p:spPr>
        <p:txBody>
          <a:bodyPr wrap="square" rtlCol="0">
            <a:spAutoFit/>
          </a:bodyPr>
          <a:lstStyle/>
          <a:p>
            <a:r>
              <a:rPr dirty="0">
                <a:latin typeface="Huawei Sans" panose="020C0503030203020204" pitchFamily="34" charset="0"/>
              </a:rPr>
              <a:t>RPC</a:t>
            </a:r>
            <a:endParaRPr lang="zh-CN" altLang="en-US" dirty="0">
              <a:latin typeface="Huawei Sans" panose="020C0503030203020204" pitchFamily="34" charset="0"/>
            </a:endParaRPr>
          </a:p>
        </p:txBody>
      </p:sp>
      <p:cxnSp>
        <p:nvCxnSpPr>
          <p:cNvPr id="32" name="直接连接符 31"/>
          <p:cNvCxnSpPr>
            <a:endCxn id="14" idx="1"/>
          </p:cNvCxnSpPr>
          <p:nvPr/>
        </p:nvCxnSpPr>
        <p:spPr>
          <a:xfrm>
            <a:off x="2486526" y="1758516"/>
            <a:ext cx="6785784" cy="4168"/>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5366077" y="1428559"/>
            <a:ext cx="1824538" cy="369332"/>
          </a:xfrm>
          <a:prstGeom prst="rect">
            <a:avLst/>
          </a:prstGeom>
          <a:noFill/>
        </p:spPr>
        <p:txBody>
          <a:bodyPr wrap="square" rtlCol="0">
            <a:spAutoFit/>
          </a:bodyPr>
          <a:lstStyle/>
          <a:p>
            <a:r>
              <a:rPr>
                <a:latin typeface="Huawei Sans" panose="020C0503030203020204" pitchFamily="34" charset="0"/>
              </a:rPr>
              <a:t>SSH connection</a:t>
            </a:r>
          </a:p>
        </p:txBody>
      </p:sp>
      <p:sp>
        <p:nvSpPr>
          <p:cNvPr id="82" name="文本框 81"/>
          <p:cNvSpPr txBox="1"/>
          <p:nvPr/>
        </p:nvSpPr>
        <p:spPr>
          <a:xfrm>
            <a:off x="8461760" y="3803600"/>
            <a:ext cx="1261884" cy="369332"/>
          </a:xfrm>
          <a:prstGeom prst="rect">
            <a:avLst/>
          </a:prstGeom>
          <a:noFill/>
        </p:spPr>
        <p:txBody>
          <a:bodyPr wrap="square" rtlCol="0">
            <a:spAutoFit/>
          </a:bodyPr>
          <a:lstStyle/>
          <a:p>
            <a:r>
              <a:rPr dirty="0">
                <a:latin typeface="Huawei Sans" panose="020C0503030203020204" pitchFamily="34" charset="0"/>
              </a:rPr>
              <a:t>RPC-Reply</a:t>
            </a:r>
            <a:endParaRPr lang="zh-CN" altLang="en-US" dirty="0">
              <a:latin typeface="Huawei Sans" panose="020C0503030203020204" pitchFamily="34" charset="0"/>
            </a:endParaRPr>
          </a:p>
        </p:txBody>
      </p:sp>
      <p:cxnSp>
        <p:nvCxnSpPr>
          <p:cNvPr id="87" name="直接箭头连接符 86">
            <a:extLst>
              <a:ext uri="{FF2B5EF4-FFF2-40B4-BE49-F238E27FC236}">
                <a16:creationId xmlns:a16="http://schemas.microsoft.com/office/drawing/2014/main" xmlns="" id="{7556BEAA-F6AC-4A68-B0F4-0DE64087E5D2}"/>
              </a:ext>
            </a:extLst>
          </p:cNvPr>
          <p:cNvCxnSpPr/>
          <p:nvPr/>
        </p:nvCxnSpPr>
        <p:spPr>
          <a:xfrm>
            <a:off x="6792234" y="5566220"/>
            <a:ext cx="1530366" cy="0"/>
          </a:xfrm>
          <a:prstGeom prst="straightConnector1">
            <a:avLst/>
          </a:prstGeom>
          <a:ln w="25400">
            <a:solidFill>
              <a:srgbClr val="FFD17D"/>
            </a:solidFill>
            <a:tailEnd type="triangle"/>
          </a:ln>
        </p:spPr>
        <p:style>
          <a:lnRef idx="1">
            <a:schemeClr val="accent1"/>
          </a:lnRef>
          <a:fillRef idx="0">
            <a:schemeClr val="accent1"/>
          </a:fillRef>
          <a:effectRef idx="0">
            <a:schemeClr val="accent1"/>
          </a:effectRef>
          <a:fontRef idx="minor">
            <a:schemeClr val="tx1"/>
          </a:fontRef>
        </p:style>
      </p:cxnSp>
      <p:sp>
        <p:nvSpPr>
          <p:cNvPr id="88" name="圆角矩形 87"/>
          <p:cNvSpPr/>
          <p:nvPr/>
        </p:nvSpPr>
        <p:spPr>
          <a:xfrm>
            <a:off x="8507675" y="5390662"/>
            <a:ext cx="2095848" cy="360000"/>
          </a:xfrm>
          <a:prstGeom prst="roundRect">
            <a:avLst>
              <a:gd name="adj" fmla="val 15000"/>
            </a:avLst>
          </a:prstGeom>
          <a:solidFill>
            <a:schemeClr val="bg1"/>
          </a:solidFill>
          <a:ln w="12700" cap="flat" cmpd="sng" algn="ctr">
            <a:solidFill>
              <a:srgbClr val="FFD17D"/>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sz="1600" dirty="0">
                <a:solidFill>
                  <a:srgbClr val="1D1D1A"/>
                </a:solidFill>
                <a:latin typeface="Huawei Sans" panose="020C0503030203020204" pitchFamily="34" charset="0"/>
              </a:rPr>
              <a:t>Modified successfully.</a:t>
            </a:r>
            <a:endParaRPr lang="zh-CN" altLang="en-US"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1" name="图片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45515" y="1531941"/>
            <a:ext cx="1155441" cy="656817"/>
          </a:xfrm>
          <a:prstGeom prst="rect">
            <a:avLst/>
          </a:prstGeom>
        </p:spPr>
      </p:pic>
    </p:spTree>
    <p:extLst>
      <p:ext uri="{BB962C8B-B14F-4D97-AF65-F5344CB8AC3E}">
        <p14:creationId xmlns:p14="http://schemas.microsoft.com/office/powerpoint/2010/main" val="56992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7"/>
                                        </p:tgtEl>
                                        <p:attrNameLst>
                                          <p:attrName>style.visibility</p:attrName>
                                        </p:attrNameLst>
                                      </p:cBhvr>
                                      <p:to>
                                        <p:strVal val="visible"/>
                                      </p:to>
                                    </p:set>
                                    <p:anim calcmode="lin" valueType="num">
                                      <p:cBhvr additive="base">
                                        <p:cTn id="11" dur="500" fill="hold"/>
                                        <p:tgtEl>
                                          <p:spTgt spid="87"/>
                                        </p:tgtEl>
                                        <p:attrNameLst>
                                          <p:attrName>ppt_x</p:attrName>
                                        </p:attrNameLst>
                                      </p:cBhvr>
                                      <p:tavLst>
                                        <p:tav tm="0">
                                          <p:val>
                                            <p:strVal val="#ppt_x"/>
                                          </p:val>
                                        </p:tav>
                                        <p:tav tm="100000">
                                          <p:val>
                                            <p:strVal val="#ppt_x"/>
                                          </p:val>
                                        </p:tav>
                                      </p:tavLst>
                                    </p:anim>
                                    <p:anim calcmode="lin" valueType="num">
                                      <p:cBhvr additive="base">
                                        <p:cTn id="12"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sz="1600" dirty="0" smtClean="0"/>
              <a:t>Yet Another Next Generation (YANG) is a data modeling language that standardizes NETCONF data content.</a:t>
            </a:r>
          </a:p>
          <a:p>
            <a:r>
              <a:rPr lang="en-US" sz="1600" dirty="0" smtClean="0"/>
              <a:t>The YANG model defines the hierarchical structure of data and can be used for NETCONF-based operations. Modeling objects include configuration, status data, remote procedure calls, and notifications. This allows a complete description of all data exchanged between a NETCONF client and server.</a:t>
            </a:r>
            <a:endParaRPr lang="en-US" altLang="zh-CN" sz="1600" dirty="0"/>
          </a:p>
        </p:txBody>
      </p:sp>
      <p:sp>
        <p:nvSpPr>
          <p:cNvPr id="2" name="标题 1">
            <a:extLst>
              <a:ext uri="{FF2B5EF4-FFF2-40B4-BE49-F238E27FC236}">
                <a16:creationId xmlns:a16="http://schemas.microsoft.com/office/drawing/2014/main" xmlns="" id="{51791191-941D-4A32-957A-EBFC36DF875E}"/>
              </a:ext>
            </a:extLst>
          </p:cNvPr>
          <p:cNvSpPr>
            <a:spLocks noGrp="1"/>
          </p:cNvSpPr>
          <p:nvPr>
            <p:ph type="title"/>
          </p:nvPr>
        </p:nvSpPr>
        <p:spPr/>
        <p:txBody>
          <a:bodyPr/>
          <a:lstStyle/>
          <a:p>
            <a:r>
              <a:rPr lang="en-US" smtClean="0"/>
              <a:t>YANG Language Overview</a:t>
            </a:r>
            <a:endParaRPr lang="en-US" altLang="zh-CN"/>
          </a:p>
        </p:txBody>
      </p:sp>
      <p:sp>
        <p:nvSpPr>
          <p:cNvPr id="6" name="矩形 5">
            <a:extLst>
              <a:ext uri="{FF2B5EF4-FFF2-40B4-BE49-F238E27FC236}">
                <a16:creationId xmlns:a16="http://schemas.microsoft.com/office/drawing/2014/main" xmlns="" id="{909D5843-0B8C-4793-9509-7EF309CFB63C}"/>
              </a:ext>
            </a:extLst>
          </p:cNvPr>
          <p:cNvSpPr/>
          <p:nvPr/>
        </p:nvSpPr>
        <p:spPr>
          <a:xfrm>
            <a:off x="2919962" y="3543370"/>
            <a:ext cx="6357257" cy="369332"/>
          </a:xfrm>
          <a:prstGeom prst="rect">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ts val="2200"/>
              </a:lnSpc>
            </a:pPr>
            <a:r>
              <a:rPr sz="1600" dirty="0">
                <a:solidFill>
                  <a:schemeClr val="tx1"/>
                </a:solidFill>
                <a:latin typeface="Huawei Sans" panose="020C0503030203020204" pitchFamily="34" charset="0"/>
              </a:rPr>
              <a:t>A data model is an abstraction and expression of data features.</a:t>
            </a:r>
            <a:endParaRPr lang="en-US" altLang="zh-CN" sz="1600" dirty="0">
              <a:solidFill>
                <a:schemeClr val="tx1"/>
              </a:solidFill>
              <a:latin typeface="Huawei Sans" panose="020C0503030203020204" pitchFamily="34" charset="0"/>
              <a:ea typeface="方正兰亭黑简体" panose="02000000000000000000" pitchFamily="2" charset="-122"/>
            </a:endParaRPr>
          </a:p>
        </p:txBody>
      </p:sp>
      <p:sp>
        <p:nvSpPr>
          <p:cNvPr id="7" name="矩形 6">
            <a:extLst>
              <a:ext uri="{FF2B5EF4-FFF2-40B4-BE49-F238E27FC236}">
                <a16:creationId xmlns:a16="http://schemas.microsoft.com/office/drawing/2014/main" xmlns="" id="{909D5843-0B8C-4793-9509-7EF309CFB63C}"/>
              </a:ext>
            </a:extLst>
          </p:cNvPr>
          <p:cNvSpPr/>
          <p:nvPr/>
        </p:nvSpPr>
        <p:spPr>
          <a:xfrm>
            <a:off x="2919961" y="2935533"/>
            <a:ext cx="6357257" cy="357021"/>
          </a:xfrm>
          <a:prstGeom prst="rect">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lnSpc>
                <a:spcPts val="2200"/>
              </a:lnSpc>
            </a:pPr>
            <a:r>
              <a:rPr sz="1600">
                <a:solidFill>
                  <a:schemeClr val="tx1"/>
                </a:solidFill>
                <a:latin typeface="Huawei Sans" panose="020C0503030203020204" pitchFamily="34" charset="0"/>
              </a:rPr>
              <a:t>A model is an abstraction and expression of things.</a:t>
            </a:r>
          </a:p>
        </p:txBody>
      </p:sp>
      <p:sp>
        <p:nvSpPr>
          <p:cNvPr id="8" name="adult-man-with-moustache_57083"/>
          <p:cNvSpPr>
            <a:spLocks noChangeAspect="1"/>
          </p:cNvSpPr>
          <p:nvPr/>
        </p:nvSpPr>
        <p:spPr bwMode="auto">
          <a:xfrm>
            <a:off x="3406344" y="4242677"/>
            <a:ext cx="1274717" cy="1666087"/>
          </a:xfrm>
          <a:custGeom>
            <a:avLst/>
            <a:gdLst>
              <a:gd name="connsiteX0" fmla="*/ 231454 w 464038"/>
              <a:gd name="connsiteY0" fmla="*/ 522255 h 606510"/>
              <a:gd name="connsiteX1" fmla="*/ 248813 w 464038"/>
              <a:gd name="connsiteY1" fmla="*/ 539544 h 606510"/>
              <a:gd name="connsiteX2" fmla="*/ 231454 w 464038"/>
              <a:gd name="connsiteY2" fmla="*/ 556833 h 606510"/>
              <a:gd name="connsiteX3" fmla="*/ 214095 w 464038"/>
              <a:gd name="connsiteY3" fmla="*/ 539544 h 606510"/>
              <a:gd name="connsiteX4" fmla="*/ 231454 w 464038"/>
              <a:gd name="connsiteY4" fmla="*/ 522255 h 606510"/>
              <a:gd name="connsiteX5" fmla="*/ 103999 w 464038"/>
              <a:gd name="connsiteY5" fmla="*/ 443759 h 606510"/>
              <a:gd name="connsiteX6" fmla="*/ 29674 w 464038"/>
              <a:gd name="connsiteY6" fmla="*/ 514504 h 606510"/>
              <a:gd name="connsiteX7" fmla="*/ 29674 w 464038"/>
              <a:gd name="connsiteY7" fmla="*/ 576782 h 606510"/>
              <a:gd name="connsiteX8" fmla="*/ 231642 w 464038"/>
              <a:gd name="connsiteY8" fmla="*/ 576782 h 606510"/>
              <a:gd name="connsiteX9" fmla="*/ 232019 w 464038"/>
              <a:gd name="connsiteY9" fmla="*/ 576782 h 606510"/>
              <a:gd name="connsiteX10" fmla="*/ 232396 w 464038"/>
              <a:gd name="connsiteY10" fmla="*/ 576782 h 606510"/>
              <a:gd name="connsiteX11" fmla="*/ 434270 w 464038"/>
              <a:gd name="connsiteY11" fmla="*/ 576782 h 606510"/>
              <a:gd name="connsiteX12" fmla="*/ 434270 w 464038"/>
              <a:gd name="connsiteY12" fmla="*/ 514504 h 606510"/>
              <a:gd name="connsiteX13" fmla="*/ 360039 w 464038"/>
              <a:gd name="connsiteY13" fmla="*/ 443759 h 606510"/>
              <a:gd name="connsiteX14" fmla="*/ 349866 w 464038"/>
              <a:gd name="connsiteY14" fmla="*/ 447804 h 606510"/>
              <a:gd name="connsiteX15" fmla="*/ 232773 w 464038"/>
              <a:gd name="connsiteY15" fmla="*/ 497100 h 606510"/>
              <a:gd name="connsiteX16" fmla="*/ 232584 w 464038"/>
              <a:gd name="connsiteY16" fmla="*/ 497100 h 606510"/>
              <a:gd name="connsiteX17" fmla="*/ 232396 w 464038"/>
              <a:gd name="connsiteY17" fmla="*/ 497100 h 606510"/>
              <a:gd name="connsiteX18" fmla="*/ 232019 w 464038"/>
              <a:gd name="connsiteY18" fmla="*/ 497100 h 606510"/>
              <a:gd name="connsiteX19" fmla="*/ 231642 w 464038"/>
              <a:gd name="connsiteY19" fmla="*/ 497100 h 606510"/>
              <a:gd name="connsiteX20" fmla="*/ 231454 w 464038"/>
              <a:gd name="connsiteY20" fmla="*/ 497100 h 606510"/>
              <a:gd name="connsiteX21" fmla="*/ 231171 w 464038"/>
              <a:gd name="connsiteY21" fmla="*/ 497100 h 606510"/>
              <a:gd name="connsiteX22" fmla="*/ 114173 w 464038"/>
              <a:gd name="connsiteY22" fmla="*/ 447804 h 606510"/>
              <a:gd name="connsiteX23" fmla="*/ 103999 w 464038"/>
              <a:gd name="connsiteY23" fmla="*/ 443759 h 606510"/>
              <a:gd name="connsiteX24" fmla="*/ 112100 w 464038"/>
              <a:gd name="connsiteY24" fmla="*/ 413090 h 606510"/>
              <a:gd name="connsiteX25" fmla="*/ 116999 w 464038"/>
              <a:gd name="connsiteY25" fmla="*/ 413184 h 606510"/>
              <a:gd name="connsiteX26" fmla="*/ 117187 w 464038"/>
              <a:gd name="connsiteY26" fmla="*/ 413184 h 606510"/>
              <a:gd name="connsiteX27" fmla="*/ 117564 w 464038"/>
              <a:gd name="connsiteY27" fmla="*/ 413184 h 606510"/>
              <a:gd name="connsiteX28" fmla="*/ 118129 w 464038"/>
              <a:gd name="connsiteY28" fmla="*/ 413184 h 606510"/>
              <a:gd name="connsiteX29" fmla="*/ 118223 w 464038"/>
              <a:gd name="connsiteY29" fmla="*/ 413184 h 606510"/>
              <a:gd name="connsiteX30" fmla="*/ 132731 w 464038"/>
              <a:gd name="connsiteY30" fmla="*/ 422309 h 606510"/>
              <a:gd name="connsiteX31" fmla="*/ 231454 w 464038"/>
              <a:gd name="connsiteY31" fmla="*/ 467372 h 606510"/>
              <a:gd name="connsiteX32" fmla="*/ 232019 w 464038"/>
              <a:gd name="connsiteY32" fmla="*/ 467372 h 606510"/>
              <a:gd name="connsiteX33" fmla="*/ 232584 w 464038"/>
              <a:gd name="connsiteY33" fmla="*/ 467372 h 606510"/>
              <a:gd name="connsiteX34" fmla="*/ 331308 w 464038"/>
              <a:gd name="connsiteY34" fmla="*/ 422309 h 606510"/>
              <a:gd name="connsiteX35" fmla="*/ 345815 w 464038"/>
              <a:gd name="connsiteY35" fmla="*/ 413184 h 606510"/>
              <a:gd name="connsiteX36" fmla="*/ 346380 w 464038"/>
              <a:gd name="connsiteY36" fmla="*/ 413184 h 606510"/>
              <a:gd name="connsiteX37" fmla="*/ 346757 w 464038"/>
              <a:gd name="connsiteY37" fmla="*/ 413184 h 606510"/>
              <a:gd name="connsiteX38" fmla="*/ 347040 w 464038"/>
              <a:gd name="connsiteY38" fmla="*/ 413184 h 606510"/>
              <a:gd name="connsiteX39" fmla="*/ 351938 w 464038"/>
              <a:gd name="connsiteY39" fmla="*/ 413090 h 606510"/>
              <a:gd name="connsiteX40" fmla="*/ 464038 w 464038"/>
              <a:gd name="connsiteY40" fmla="*/ 514504 h 606510"/>
              <a:gd name="connsiteX41" fmla="*/ 464038 w 464038"/>
              <a:gd name="connsiteY41" fmla="*/ 606510 h 606510"/>
              <a:gd name="connsiteX42" fmla="*/ 232773 w 464038"/>
              <a:gd name="connsiteY42" fmla="*/ 606510 h 606510"/>
              <a:gd name="connsiteX43" fmla="*/ 232019 w 464038"/>
              <a:gd name="connsiteY43" fmla="*/ 606510 h 606510"/>
              <a:gd name="connsiteX44" fmla="*/ 231171 w 464038"/>
              <a:gd name="connsiteY44" fmla="*/ 606510 h 606510"/>
              <a:gd name="connsiteX45" fmla="*/ 0 w 464038"/>
              <a:gd name="connsiteY45" fmla="*/ 606510 h 606510"/>
              <a:gd name="connsiteX46" fmla="*/ 0 w 464038"/>
              <a:gd name="connsiteY46" fmla="*/ 514504 h 606510"/>
              <a:gd name="connsiteX47" fmla="*/ 112100 w 464038"/>
              <a:gd name="connsiteY47" fmla="*/ 413090 h 606510"/>
              <a:gd name="connsiteX48" fmla="*/ 230383 w 464038"/>
              <a:gd name="connsiteY48" fmla="*/ 287342 h 606510"/>
              <a:gd name="connsiteX49" fmla="*/ 230477 w 464038"/>
              <a:gd name="connsiteY49" fmla="*/ 287342 h 606510"/>
              <a:gd name="connsiteX50" fmla="*/ 230571 w 464038"/>
              <a:gd name="connsiteY50" fmla="*/ 287342 h 606510"/>
              <a:gd name="connsiteX51" fmla="*/ 231419 w 464038"/>
              <a:gd name="connsiteY51" fmla="*/ 287342 h 606510"/>
              <a:gd name="connsiteX52" fmla="*/ 232267 w 464038"/>
              <a:gd name="connsiteY52" fmla="*/ 287342 h 606510"/>
              <a:gd name="connsiteX53" fmla="*/ 232361 w 464038"/>
              <a:gd name="connsiteY53" fmla="*/ 287342 h 606510"/>
              <a:gd name="connsiteX54" fmla="*/ 232455 w 464038"/>
              <a:gd name="connsiteY54" fmla="*/ 287342 h 606510"/>
              <a:gd name="connsiteX55" fmla="*/ 313471 w 464038"/>
              <a:gd name="connsiteY55" fmla="*/ 312290 h 606510"/>
              <a:gd name="connsiteX56" fmla="*/ 317050 w 464038"/>
              <a:gd name="connsiteY56" fmla="*/ 318974 h 606510"/>
              <a:gd name="connsiteX57" fmla="*/ 309043 w 464038"/>
              <a:gd name="connsiteY57" fmla="*/ 326976 h 606510"/>
              <a:gd name="connsiteX58" fmla="*/ 308855 w 464038"/>
              <a:gd name="connsiteY58" fmla="*/ 326976 h 606510"/>
              <a:gd name="connsiteX59" fmla="*/ 232361 w 464038"/>
              <a:gd name="connsiteY59" fmla="*/ 322175 h 606510"/>
              <a:gd name="connsiteX60" fmla="*/ 231419 w 464038"/>
              <a:gd name="connsiteY60" fmla="*/ 322175 h 606510"/>
              <a:gd name="connsiteX61" fmla="*/ 230477 w 464038"/>
              <a:gd name="connsiteY61" fmla="*/ 322175 h 606510"/>
              <a:gd name="connsiteX62" fmla="*/ 153984 w 464038"/>
              <a:gd name="connsiteY62" fmla="*/ 326976 h 606510"/>
              <a:gd name="connsiteX63" fmla="*/ 153796 w 464038"/>
              <a:gd name="connsiteY63" fmla="*/ 326976 h 606510"/>
              <a:gd name="connsiteX64" fmla="*/ 145788 w 464038"/>
              <a:gd name="connsiteY64" fmla="*/ 318974 h 606510"/>
              <a:gd name="connsiteX65" fmla="*/ 149368 w 464038"/>
              <a:gd name="connsiteY65" fmla="*/ 312290 h 606510"/>
              <a:gd name="connsiteX66" fmla="*/ 230383 w 464038"/>
              <a:gd name="connsiteY66" fmla="*/ 287342 h 606510"/>
              <a:gd name="connsiteX67" fmla="*/ 293148 w 464038"/>
              <a:gd name="connsiteY67" fmla="*/ 219442 h 606510"/>
              <a:gd name="connsiteX68" fmla="*/ 277800 w 464038"/>
              <a:gd name="connsiteY68" fmla="*/ 234690 h 606510"/>
              <a:gd name="connsiteX69" fmla="*/ 293148 w 464038"/>
              <a:gd name="connsiteY69" fmla="*/ 250033 h 606510"/>
              <a:gd name="connsiteX70" fmla="*/ 308496 w 464038"/>
              <a:gd name="connsiteY70" fmla="*/ 234690 h 606510"/>
              <a:gd name="connsiteX71" fmla="*/ 293148 w 464038"/>
              <a:gd name="connsiteY71" fmla="*/ 219442 h 606510"/>
              <a:gd name="connsiteX72" fmla="*/ 169743 w 464038"/>
              <a:gd name="connsiteY72" fmla="*/ 219442 h 606510"/>
              <a:gd name="connsiteX73" fmla="*/ 154383 w 464038"/>
              <a:gd name="connsiteY73" fmla="*/ 234690 h 606510"/>
              <a:gd name="connsiteX74" fmla="*/ 169743 w 464038"/>
              <a:gd name="connsiteY74" fmla="*/ 250033 h 606510"/>
              <a:gd name="connsiteX75" fmla="*/ 185009 w 464038"/>
              <a:gd name="connsiteY75" fmla="*/ 234690 h 606510"/>
              <a:gd name="connsiteX76" fmla="*/ 169743 w 464038"/>
              <a:gd name="connsiteY76" fmla="*/ 219442 h 606510"/>
              <a:gd name="connsiteX77" fmla="*/ 299268 w 464038"/>
              <a:gd name="connsiteY77" fmla="*/ 201182 h 606510"/>
              <a:gd name="connsiteX78" fmla="*/ 329117 w 464038"/>
              <a:gd name="connsiteY78" fmla="*/ 231019 h 606510"/>
              <a:gd name="connsiteX79" fmla="*/ 299268 w 464038"/>
              <a:gd name="connsiteY79" fmla="*/ 260951 h 606510"/>
              <a:gd name="connsiteX80" fmla="*/ 269419 w 464038"/>
              <a:gd name="connsiteY80" fmla="*/ 231019 h 606510"/>
              <a:gd name="connsiteX81" fmla="*/ 299268 w 464038"/>
              <a:gd name="connsiteY81" fmla="*/ 201182 h 606510"/>
              <a:gd name="connsiteX82" fmla="*/ 163618 w 464038"/>
              <a:gd name="connsiteY82" fmla="*/ 201182 h 606510"/>
              <a:gd name="connsiteX83" fmla="*/ 193490 w 464038"/>
              <a:gd name="connsiteY83" fmla="*/ 231019 h 606510"/>
              <a:gd name="connsiteX84" fmla="*/ 163618 w 464038"/>
              <a:gd name="connsiteY84" fmla="*/ 260951 h 606510"/>
              <a:gd name="connsiteX85" fmla="*/ 133651 w 464038"/>
              <a:gd name="connsiteY85" fmla="*/ 231019 h 606510"/>
              <a:gd name="connsiteX86" fmla="*/ 163618 w 464038"/>
              <a:gd name="connsiteY86" fmla="*/ 201182 h 606510"/>
              <a:gd name="connsiteX87" fmla="*/ 168377 w 464038"/>
              <a:gd name="connsiteY87" fmla="*/ 109792 h 606510"/>
              <a:gd name="connsiteX88" fmla="*/ 157804 w 464038"/>
              <a:gd name="connsiteY88" fmla="*/ 114296 h 606510"/>
              <a:gd name="connsiteX89" fmla="*/ 59179 w 464038"/>
              <a:gd name="connsiteY89" fmla="*/ 179675 h 606510"/>
              <a:gd name="connsiteX90" fmla="*/ 52491 w 464038"/>
              <a:gd name="connsiteY90" fmla="*/ 181463 h 606510"/>
              <a:gd name="connsiteX91" fmla="*/ 27246 w 464038"/>
              <a:gd name="connsiteY91" fmla="*/ 226711 h 606510"/>
              <a:gd name="connsiteX92" fmla="*/ 58049 w 464038"/>
              <a:gd name="connsiteY92" fmla="*/ 267067 h 606510"/>
              <a:gd name="connsiteX93" fmla="*/ 59933 w 464038"/>
              <a:gd name="connsiteY93" fmla="*/ 266973 h 606510"/>
              <a:gd name="connsiteX94" fmla="*/ 69447 w 464038"/>
              <a:gd name="connsiteY94" fmla="*/ 266315 h 606510"/>
              <a:gd name="connsiteX95" fmla="*/ 73591 w 464038"/>
              <a:gd name="connsiteY95" fmla="*/ 274123 h 606510"/>
              <a:gd name="connsiteX96" fmla="*/ 232691 w 464038"/>
              <a:gd name="connsiteY96" fmla="*/ 379106 h 606510"/>
              <a:gd name="connsiteX97" fmla="*/ 391790 w 464038"/>
              <a:gd name="connsiteY97" fmla="*/ 274123 h 606510"/>
              <a:gd name="connsiteX98" fmla="*/ 395935 w 464038"/>
              <a:gd name="connsiteY98" fmla="*/ 266127 h 606510"/>
              <a:gd name="connsiteX99" fmla="*/ 404884 w 464038"/>
              <a:gd name="connsiteY99" fmla="*/ 266879 h 606510"/>
              <a:gd name="connsiteX100" fmla="*/ 407804 w 464038"/>
              <a:gd name="connsiteY100" fmla="*/ 267067 h 606510"/>
              <a:gd name="connsiteX101" fmla="*/ 435592 w 464038"/>
              <a:gd name="connsiteY101" fmla="*/ 226711 h 606510"/>
              <a:gd name="connsiteX102" fmla="*/ 412985 w 464038"/>
              <a:gd name="connsiteY102" fmla="*/ 181275 h 606510"/>
              <a:gd name="connsiteX103" fmla="*/ 411007 w 464038"/>
              <a:gd name="connsiteY103" fmla="*/ 180804 h 606510"/>
              <a:gd name="connsiteX104" fmla="*/ 178810 w 464038"/>
              <a:gd name="connsiteY104" fmla="*/ 114390 h 606510"/>
              <a:gd name="connsiteX105" fmla="*/ 168377 w 464038"/>
              <a:gd name="connsiteY105" fmla="*/ 109792 h 606510"/>
              <a:gd name="connsiteX106" fmla="*/ 229677 w 464038"/>
              <a:gd name="connsiteY106" fmla="*/ 0 h 606510"/>
              <a:gd name="connsiteX107" fmla="*/ 358821 w 464038"/>
              <a:gd name="connsiteY107" fmla="*/ 50046 h 606510"/>
              <a:gd name="connsiteX108" fmla="*/ 427491 w 464038"/>
              <a:gd name="connsiteY108" fmla="*/ 158039 h 606510"/>
              <a:gd name="connsiteX109" fmla="*/ 462344 w 464038"/>
              <a:gd name="connsiteY109" fmla="*/ 226711 h 606510"/>
              <a:gd name="connsiteX110" fmla="*/ 411572 w 464038"/>
              <a:gd name="connsiteY110" fmla="*/ 293689 h 606510"/>
              <a:gd name="connsiteX111" fmla="*/ 341960 w 464038"/>
              <a:gd name="connsiteY111" fmla="*/ 369605 h 606510"/>
              <a:gd name="connsiteX112" fmla="*/ 232691 w 464038"/>
              <a:gd name="connsiteY112" fmla="*/ 405822 h 606510"/>
              <a:gd name="connsiteX113" fmla="*/ 123422 w 464038"/>
              <a:gd name="connsiteY113" fmla="*/ 369605 h 606510"/>
              <a:gd name="connsiteX114" fmla="*/ 53716 w 464038"/>
              <a:gd name="connsiteY114" fmla="*/ 293689 h 606510"/>
              <a:gd name="connsiteX115" fmla="*/ 14530 w 464038"/>
              <a:gd name="connsiteY115" fmla="*/ 274217 h 606510"/>
              <a:gd name="connsiteX116" fmla="*/ 494 w 464038"/>
              <a:gd name="connsiteY116" fmla="*/ 226711 h 606510"/>
              <a:gd name="connsiteX117" fmla="*/ 37796 w 464038"/>
              <a:gd name="connsiteY117" fmla="*/ 158321 h 606510"/>
              <a:gd name="connsiteX118" fmla="*/ 103264 w 464038"/>
              <a:gd name="connsiteY118" fmla="*/ 50328 h 606510"/>
              <a:gd name="connsiteX119" fmla="*/ 229677 w 464038"/>
              <a:gd name="connsiteY119"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64038" h="606510">
                <a:moveTo>
                  <a:pt x="231454" y="522255"/>
                </a:moveTo>
                <a:cubicBezTo>
                  <a:pt x="241041" y="522255"/>
                  <a:pt x="248813" y="529996"/>
                  <a:pt x="248813" y="539544"/>
                </a:cubicBezTo>
                <a:cubicBezTo>
                  <a:pt x="248813" y="549092"/>
                  <a:pt x="241041" y="556833"/>
                  <a:pt x="231454" y="556833"/>
                </a:cubicBezTo>
                <a:cubicBezTo>
                  <a:pt x="221867" y="556833"/>
                  <a:pt x="214095" y="549092"/>
                  <a:pt x="214095" y="539544"/>
                </a:cubicBezTo>
                <a:cubicBezTo>
                  <a:pt x="214095" y="529996"/>
                  <a:pt x="221867" y="522255"/>
                  <a:pt x="231454" y="522255"/>
                </a:cubicBezTo>
                <a:close/>
                <a:moveTo>
                  <a:pt x="103999" y="443759"/>
                </a:moveTo>
                <a:cubicBezTo>
                  <a:pt x="69239" y="448180"/>
                  <a:pt x="29674" y="479602"/>
                  <a:pt x="29674" y="514504"/>
                </a:cubicBezTo>
                <a:lnTo>
                  <a:pt x="29674" y="576782"/>
                </a:lnTo>
                <a:lnTo>
                  <a:pt x="231642" y="576782"/>
                </a:lnTo>
                <a:lnTo>
                  <a:pt x="232019" y="576782"/>
                </a:lnTo>
                <a:lnTo>
                  <a:pt x="232396" y="576782"/>
                </a:lnTo>
                <a:lnTo>
                  <a:pt x="434270" y="576782"/>
                </a:lnTo>
                <a:lnTo>
                  <a:pt x="434270" y="514504"/>
                </a:lnTo>
                <a:cubicBezTo>
                  <a:pt x="434270" y="479602"/>
                  <a:pt x="394706" y="448180"/>
                  <a:pt x="360039" y="443759"/>
                </a:cubicBezTo>
                <a:cubicBezTo>
                  <a:pt x="355518" y="443006"/>
                  <a:pt x="352409" y="444605"/>
                  <a:pt x="349866" y="447804"/>
                </a:cubicBezTo>
                <a:cubicBezTo>
                  <a:pt x="325279" y="479602"/>
                  <a:pt x="285526" y="496818"/>
                  <a:pt x="232773" y="497100"/>
                </a:cubicBezTo>
                <a:cubicBezTo>
                  <a:pt x="232773" y="497100"/>
                  <a:pt x="232679" y="497100"/>
                  <a:pt x="232584" y="497100"/>
                </a:cubicBezTo>
                <a:cubicBezTo>
                  <a:pt x="232490" y="497100"/>
                  <a:pt x="232396" y="497100"/>
                  <a:pt x="232396" y="497100"/>
                </a:cubicBezTo>
                <a:cubicBezTo>
                  <a:pt x="232208" y="497100"/>
                  <a:pt x="232113" y="497100"/>
                  <a:pt x="232019" y="497100"/>
                </a:cubicBezTo>
                <a:cubicBezTo>
                  <a:pt x="231925" y="497100"/>
                  <a:pt x="231737" y="497100"/>
                  <a:pt x="231642" y="497100"/>
                </a:cubicBezTo>
                <a:cubicBezTo>
                  <a:pt x="231548" y="497100"/>
                  <a:pt x="231548" y="497100"/>
                  <a:pt x="231454" y="497100"/>
                </a:cubicBezTo>
                <a:cubicBezTo>
                  <a:pt x="231360" y="497100"/>
                  <a:pt x="231266" y="497100"/>
                  <a:pt x="231171" y="497100"/>
                </a:cubicBezTo>
                <a:cubicBezTo>
                  <a:pt x="178513" y="496818"/>
                  <a:pt x="138665" y="479602"/>
                  <a:pt x="114173" y="447804"/>
                </a:cubicBezTo>
                <a:cubicBezTo>
                  <a:pt x="111629" y="444605"/>
                  <a:pt x="108521" y="443006"/>
                  <a:pt x="103999" y="443759"/>
                </a:cubicBezTo>
                <a:close/>
                <a:moveTo>
                  <a:pt x="112100" y="413090"/>
                </a:moveTo>
                <a:lnTo>
                  <a:pt x="116999" y="413184"/>
                </a:lnTo>
                <a:cubicBezTo>
                  <a:pt x="117093" y="413184"/>
                  <a:pt x="117093" y="413184"/>
                  <a:pt x="117187" y="413184"/>
                </a:cubicBezTo>
                <a:cubicBezTo>
                  <a:pt x="117376" y="413184"/>
                  <a:pt x="117470" y="413184"/>
                  <a:pt x="117564" y="413184"/>
                </a:cubicBezTo>
                <a:lnTo>
                  <a:pt x="118129" y="413184"/>
                </a:lnTo>
                <a:lnTo>
                  <a:pt x="118223" y="413184"/>
                </a:lnTo>
                <a:cubicBezTo>
                  <a:pt x="124441" y="413560"/>
                  <a:pt x="129810" y="417135"/>
                  <a:pt x="132731" y="422309"/>
                </a:cubicBezTo>
                <a:cubicBezTo>
                  <a:pt x="150252" y="452884"/>
                  <a:pt x="183034" y="467184"/>
                  <a:pt x="231454" y="467372"/>
                </a:cubicBezTo>
                <a:cubicBezTo>
                  <a:pt x="231642" y="467372"/>
                  <a:pt x="231831" y="467372"/>
                  <a:pt x="232019" y="467372"/>
                </a:cubicBezTo>
                <a:cubicBezTo>
                  <a:pt x="232208" y="467372"/>
                  <a:pt x="232396" y="467372"/>
                  <a:pt x="232584" y="467372"/>
                </a:cubicBezTo>
                <a:cubicBezTo>
                  <a:pt x="281004" y="467184"/>
                  <a:pt x="313786" y="452884"/>
                  <a:pt x="331308" y="422309"/>
                </a:cubicBezTo>
                <a:cubicBezTo>
                  <a:pt x="334228" y="417135"/>
                  <a:pt x="339598" y="413560"/>
                  <a:pt x="345815" y="413184"/>
                </a:cubicBezTo>
                <a:lnTo>
                  <a:pt x="346380" y="413184"/>
                </a:lnTo>
                <a:cubicBezTo>
                  <a:pt x="346569" y="413184"/>
                  <a:pt x="346663" y="413184"/>
                  <a:pt x="346757" y="413184"/>
                </a:cubicBezTo>
                <a:cubicBezTo>
                  <a:pt x="346851" y="413184"/>
                  <a:pt x="346945" y="413184"/>
                  <a:pt x="347040" y="413184"/>
                </a:cubicBezTo>
                <a:lnTo>
                  <a:pt x="351938" y="413090"/>
                </a:lnTo>
                <a:cubicBezTo>
                  <a:pt x="402713" y="413090"/>
                  <a:pt x="464038" y="458623"/>
                  <a:pt x="464038" y="514504"/>
                </a:cubicBezTo>
                <a:lnTo>
                  <a:pt x="464038" y="606510"/>
                </a:lnTo>
                <a:lnTo>
                  <a:pt x="232773" y="606510"/>
                </a:lnTo>
                <a:lnTo>
                  <a:pt x="232019" y="606510"/>
                </a:lnTo>
                <a:lnTo>
                  <a:pt x="231171" y="606510"/>
                </a:lnTo>
                <a:lnTo>
                  <a:pt x="0" y="606510"/>
                </a:lnTo>
                <a:lnTo>
                  <a:pt x="0" y="514504"/>
                </a:lnTo>
                <a:cubicBezTo>
                  <a:pt x="0" y="458623"/>
                  <a:pt x="61326" y="413090"/>
                  <a:pt x="112100" y="413090"/>
                </a:cubicBezTo>
                <a:close/>
                <a:moveTo>
                  <a:pt x="230383" y="287342"/>
                </a:moveTo>
                <a:cubicBezTo>
                  <a:pt x="230383" y="287342"/>
                  <a:pt x="230383" y="287342"/>
                  <a:pt x="230477" y="287342"/>
                </a:cubicBezTo>
                <a:cubicBezTo>
                  <a:pt x="230477" y="287342"/>
                  <a:pt x="230571" y="287342"/>
                  <a:pt x="230571" y="287342"/>
                </a:cubicBezTo>
                <a:cubicBezTo>
                  <a:pt x="230854" y="287342"/>
                  <a:pt x="231137" y="287342"/>
                  <a:pt x="231419" y="287342"/>
                </a:cubicBezTo>
                <a:cubicBezTo>
                  <a:pt x="231702" y="287342"/>
                  <a:pt x="231984" y="287342"/>
                  <a:pt x="232267" y="287342"/>
                </a:cubicBezTo>
                <a:cubicBezTo>
                  <a:pt x="232267" y="287342"/>
                  <a:pt x="232267" y="287342"/>
                  <a:pt x="232361" y="287342"/>
                </a:cubicBezTo>
                <a:cubicBezTo>
                  <a:pt x="232361" y="287342"/>
                  <a:pt x="232455" y="287342"/>
                  <a:pt x="232455" y="287342"/>
                </a:cubicBezTo>
                <a:cubicBezTo>
                  <a:pt x="272398" y="287624"/>
                  <a:pt x="305086" y="305700"/>
                  <a:pt x="313471" y="312290"/>
                </a:cubicBezTo>
                <a:cubicBezTo>
                  <a:pt x="315637" y="313702"/>
                  <a:pt x="317050" y="316150"/>
                  <a:pt x="317050" y="318974"/>
                </a:cubicBezTo>
                <a:cubicBezTo>
                  <a:pt x="317050" y="323399"/>
                  <a:pt x="313471" y="326976"/>
                  <a:pt x="309043" y="326976"/>
                </a:cubicBezTo>
                <a:cubicBezTo>
                  <a:pt x="308949" y="326976"/>
                  <a:pt x="308855" y="326976"/>
                  <a:pt x="308855" y="326976"/>
                </a:cubicBezTo>
                <a:cubicBezTo>
                  <a:pt x="302260" y="327353"/>
                  <a:pt x="259680" y="322175"/>
                  <a:pt x="232361" y="322175"/>
                </a:cubicBezTo>
                <a:cubicBezTo>
                  <a:pt x="231984" y="322175"/>
                  <a:pt x="231702" y="322175"/>
                  <a:pt x="231419" y="322175"/>
                </a:cubicBezTo>
                <a:cubicBezTo>
                  <a:pt x="231042" y="322175"/>
                  <a:pt x="230760" y="322175"/>
                  <a:pt x="230477" y="322175"/>
                </a:cubicBezTo>
                <a:cubicBezTo>
                  <a:pt x="203158" y="322175"/>
                  <a:pt x="160578" y="327353"/>
                  <a:pt x="153984" y="326976"/>
                </a:cubicBezTo>
                <a:cubicBezTo>
                  <a:pt x="153890" y="326976"/>
                  <a:pt x="153890" y="326976"/>
                  <a:pt x="153796" y="326976"/>
                </a:cubicBezTo>
                <a:cubicBezTo>
                  <a:pt x="149368" y="326976"/>
                  <a:pt x="145788" y="323399"/>
                  <a:pt x="145788" y="318974"/>
                </a:cubicBezTo>
                <a:cubicBezTo>
                  <a:pt x="145788" y="316150"/>
                  <a:pt x="147201" y="313702"/>
                  <a:pt x="149368" y="312290"/>
                </a:cubicBezTo>
                <a:cubicBezTo>
                  <a:pt x="157658" y="305700"/>
                  <a:pt x="190441" y="287624"/>
                  <a:pt x="230383" y="287342"/>
                </a:cubicBezTo>
                <a:close/>
                <a:moveTo>
                  <a:pt x="293148" y="219442"/>
                </a:moveTo>
                <a:cubicBezTo>
                  <a:pt x="284673" y="219442"/>
                  <a:pt x="277800" y="226313"/>
                  <a:pt x="277800" y="234690"/>
                </a:cubicBezTo>
                <a:cubicBezTo>
                  <a:pt x="277800" y="243161"/>
                  <a:pt x="284673" y="250033"/>
                  <a:pt x="293148" y="250033"/>
                </a:cubicBezTo>
                <a:cubicBezTo>
                  <a:pt x="301622" y="250033"/>
                  <a:pt x="308402" y="243161"/>
                  <a:pt x="308496" y="234690"/>
                </a:cubicBezTo>
                <a:cubicBezTo>
                  <a:pt x="308496" y="226313"/>
                  <a:pt x="301622" y="219442"/>
                  <a:pt x="293148" y="219442"/>
                </a:cubicBezTo>
                <a:close/>
                <a:moveTo>
                  <a:pt x="169743" y="219442"/>
                </a:moveTo>
                <a:cubicBezTo>
                  <a:pt x="161262" y="219442"/>
                  <a:pt x="154383" y="226313"/>
                  <a:pt x="154383" y="234690"/>
                </a:cubicBezTo>
                <a:cubicBezTo>
                  <a:pt x="154383" y="243161"/>
                  <a:pt x="161262" y="250033"/>
                  <a:pt x="169743" y="250033"/>
                </a:cubicBezTo>
                <a:cubicBezTo>
                  <a:pt x="178224" y="250033"/>
                  <a:pt x="185009" y="243161"/>
                  <a:pt x="185009" y="234690"/>
                </a:cubicBezTo>
                <a:cubicBezTo>
                  <a:pt x="185009" y="226313"/>
                  <a:pt x="178224" y="219442"/>
                  <a:pt x="169743" y="219442"/>
                </a:cubicBezTo>
                <a:close/>
                <a:moveTo>
                  <a:pt x="299268" y="201182"/>
                </a:moveTo>
                <a:cubicBezTo>
                  <a:pt x="315746" y="201182"/>
                  <a:pt x="329117" y="214548"/>
                  <a:pt x="329117" y="231019"/>
                </a:cubicBezTo>
                <a:cubicBezTo>
                  <a:pt x="329117" y="247491"/>
                  <a:pt x="315746" y="260951"/>
                  <a:pt x="299268" y="260951"/>
                </a:cubicBezTo>
                <a:cubicBezTo>
                  <a:pt x="282696" y="260951"/>
                  <a:pt x="269419" y="247491"/>
                  <a:pt x="269419" y="231019"/>
                </a:cubicBezTo>
                <a:cubicBezTo>
                  <a:pt x="269419" y="214548"/>
                  <a:pt x="282790" y="201182"/>
                  <a:pt x="299268" y="201182"/>
                </a:cubicBezTo>
                <a:close/>
                <a:moveTo>
                  <a:pt x="163618" y="201182"/>
                </a:moveTo>
                <a:cubicBezTo>
                  <a:pt x="180109" y="201182"/>
                  <a:pt x="193490" y="214548"/>
                  <a:pt x="193490" y="231019"/>
                </a:cubicBezTo>
                <a:cubicBezTo>
                  <a:pt x="193490" y="247585"/>
                  <a:pt x="180109" y="260951"/>
                  <a:pt x="163618" y="260951"/>
                </a:cubicBezTo>
                <a:cubicBezTo>
                  <a:pt x="147033" y="260951"/>
                  <a:pt x="133651" y="247491"/>
                  <a:pt x="133651" y="231019"/>
                </a:cubicBezTo>
                <a:cubicBezTo>
                  <a:pt x="133651" y="214548"/>
                  <a:pt x="147033" y="201182"/>
                  <a:pt x="163618" y="201182"/>
                </a:cubicBezTo>
                <a:close/>
                <a:moveTo>
                  <a:pt x="168377" y="109792"/>
                </a:moveTo>
                <a:cubicBezTo>
                  <a:pt x="164704" y="109522"/>
                  <a:pt x="161007" y="110769"/>
                  <a:pt x="157804" y="114296"/>
                </a:cubicBezTo>
                <a:cubicBezTo>
                  <a:pt x="115415" y="160767"/>
                  <a:pt x="62665" y="179299"/>
                  <a:pt x="59179" y="179675"/>
                </a:cubicBezTo>
                <a:lnTo>
                  <a:pt x="52491" y="181463"/>
                </a:lnTo>
                <a:cubicBezTo>
                  <a:pt x="29036" y="187483"/>
                  <a:pt x="27246" y="217586"/>
                  <a:pt x="27246" y="226711"/>
                </a:cubicBezTo>
                <a:cubicBezTo>
                  <a:pt x="27246" y="253521"/>
                  <a:pt x="37608" y="267067"/>
                  <a:pt x="58049" y="267067"/>
                </a:cubicBezTo>
                <a:cubicBezTo>
                  <a:pt x="58520" y="267067"/>
                  <a:pt x="59273" y="267067"/>
                  <a:pt x="59933" y="266973"/>
                </a:cubicBezTo>
                <a:lnTo>
                  <a:pt x="69447" y="266315"/>
                </a:lnTo>
                <a:lnTo>
                  <a:pt x="73591" y="274123"/>
                </a:lnTo>
                <a:cubicBezTo>
                  <a:pt x="99684" y="324733"/>
                  <a:pt x="160536" y="379106"/>
                  <a:pt x="232691" y="379106"/>
                </a:cubicBezTo>
                <a:cubicBezTo>
                  <a:pt x="304752" y="379106"/>
                  <a:pt x="365698" y="324733"/>
                  <a:pt x="391790" y="274123"/>
                </a:cubicBezTo>
                <a:lnTo>
                  <a:pt x="395935" y="266127"/>
                </a:lnTo>
                <a:lnTo>
                  <a:pt x="404884" y="266879"/>
                </a:lnTo>
                <a:cubicBezTo>
                  <a:pt x="406014" y="266973"/>
                  <a:pt x="406956" y="267067"/>
                  <a:pt x="407804" y="267067"/>
                </a:cubicBezTo>
                <a:cubicBezTo>
                  <a:pt x="416847" y="267067"/>
                  <a:pt x="435592" y="267067"/>
                  <a:pt x="435592" y="226711"/>
                </a:cubicBezTo>
                <a:cubicBezTo>
                  <a:pt x="435592" y="208555"/>
                  <a:pt x="431730" y="185884"/>
                  <a:pt x="412985" y="181275"/>
                </a:cubicBezTo>
                <a:lnTo>
                  <a:pt x="411007" y="180804"/>
                </a:lnTo>
                <a:cubicBezTo>
                  <a:pt x="403282" y="181745"/>
                  <a:pt x="278188" y="195668"/>
                  <a:pt x="178810" y="114390"/>
                </a:cubicBezTo>
                <a:cubicBezTo>
                  <a:pt x="175701" y="111850"/>
                  <a:pt x="172051" y="110063"/>
                  <a:pt x="168377" y="109792"/>
                </a:cubicBezTo>
                <a:close/>
                <a:moveTo>
                  <a:pt x="229677" y="0"/>
                </a:moveTo>
                <a:cubicBezTo>
                  <a:pt x="275457" y="0"/>
                  <a:pt x="321331" y="17779"/>
                  <a:pt x="358821" y="50046"/>
                </a:cubicBezTo>
                <a:cubicBezTo>
                  <a:pt x="392638" y="79208"/>
                  <a:pt x="416753" y="117306"/>
                  <a:pt x="427491" y="158039"/>
                </a:cubicBezTo>
                <a:cubicBezTo>
                  <a:pt x="450099" y="167446"/>
                  <a:pt x="462344" y="191528"/>
                  <a:pt x="462344" y="226711"/>
                </a:cubicBezTo>
                <a:cubicBezTo>
                  <a:pt x="462344" y="281554"/>
                  <a:pt x="432201" y="292561"/>
                  <a:pt x="411572" y="293689"/>
                </a:cubicBezTo>
                <a:cubicBezTo>
                  <a:pt x="394899" y="323134"/>
                  <a:pt x="370408" y="349850"/>
                  <a:pt x="341960" y="369605"/>
                </a:cubicBezTo>
                <a:cubicBezTo>
                  <a:pt x="307860" y="393311"/>
                  <a:pt x="269993" y="405822"/>
                  <a:pt x="232691" y="405822"/>
                </a:cubicBezTo>
                <a:cubicBezTo>
                  <a:pt x="195295" y="405822"/>
                  <a:pt x="157521" y="393311"/>
                  <a:pt x="123422" y="369605"/>
                </a:cubicBezTo>
                <a:cubicBezTo>
                  <a:pt x="94974" y="349850"/>
                  <a:pt x="70483" y="323134"/>
                  <a:pt x="53716" y="293689"/>
                </a:cubicBezTo>
                <a:cubicBezTo>
                  <a:pt x="37325" y="292655"/>
                  <a:pt x="23855" y="285976"/>
                  <a:pt x="14530" y="274217"/>
                </a:cubicBezTo>
                <a:cubicBezTo>
                  <a:pt x="5204" y="262458"/>
                  <a:pt x="494" y="246466"/>
                  <a:pt x="494" y="226711"/>
                </a:cubicBezTo>
                <a:cubicBezTo>
                  <a:pt x="494" y="193692"/>
                  <a:pt x="14624" y="168293"/>
                  <a:pt x="37796" y="158321"/>
                </a:cubicBezTo>
                <a:cubicBezTo>
                  <a:pt x="48347" y="117212"/>
                  <a:pt x="71425" y="79114"/>
                  <a:pt x="103264" y="50328"/>
                </a:cubicBezTo>
                <a:cubicBezTo>
                  <a:pt x="139247" y="17873"/>
                  <a:pt x="184085" y="0"/>
                  <a:pt x="229677" y="0"/>
                </a:cubicBezTo>
                <a:close/>
              </a:path>
            </a:pathLst>
          </a:custGeom>
          <a:solidFill>
            <a:schemeClr val="accent1"/>
          </a:solidFill>
          <a:ln>
            <a:noFill/>
          </a:ln>
        </p:spPr>
        <p:txBody>
          <a:bodyPr wrap="square"/>
          <a:lstStyle/>
          <a:p>
            <a:endParaRPr lang="zh-CN" altLang="en-US">
              <a:latin typeface="Huawei Sans" panose="020C0503030203020204" pitchFamily="34" charset="0"/>
            </a:endParaRPr>
          </a:p>
        </p:txBody>
      </p:sp>
      <p:sp>
        <p:nvSpPr>
          <p:cNvPr id="9" name="圆角矩形标注 8"/>
          <p:cNvSpPr/>
          <p:nvPr/>
        </p:nvSpPr>
        <p:spPr bwMode="auto">
          <a:xfrm>
            <a:off x="1283304" y="4025096"/>
            <a:ext cx="2003104" cy="894205"/>
          </a:xfrm>
          <a:prstGeom prst="wedgeRoundRectCallout">
            <a:avLst>
              <a:gd name="adj1" fmla="val 58476"/>
              <a:gd name="adj2" fmla="val 82826"/>
              <a:gd name="adj3" fmla="val 16667"/>
            </a:avLst>
          </a:prstGeom>
          <a:solidFill>
            <a:srgbClr val="00B0F0">
              <a:alpha val="5000"/>
            </a:srgbClr>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4400" fontAlgn="b">
              <a:spcBef>
                <a:spcPct val="0"/>
              </a:spcBef>
              <a:spcAft>
                <a:spcPct val="0"/>
              </a:spcAft>
            </a:pPr>
            <a:r>
              <a:rPr sz="1400" dirty="0">
                <a:latin typeface="Huawei Sans" panose="020C0503030203020204" pitchFamily="34" charset="0"/>
              </a:rPr>
              <a:t>Name, gender, height, weight, age, skin color...</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10" name="组合 187"/>
          <p:cNvGrpSpPr>
            <a:grpSpLocks/>
          </p:cNvGrpSpPr>
          <p:nvPr/>
        </p:nvGrpSpPr>
        <p:grpSpPr bwMode="auto">
          <a:xfrm>
            <a:off x="6970374" y="4641057"/>
            <a:ext cx="2111149" cy="1025205"/>
            <a:chOff x="606425" y="985838"/>
            <a:chExt cx="998538" cy="327025"/>
          </a:xfrm>
          <a:solidFill>
            <a:srgbClr val="1AABE2"/>
          </a:solidFill>
        </p:grpSpPr>
        <p:sp>
          <p:nvSpPr>
            <p:cNvPr id="11" name="Freeform 49"/>
            <p:cNvSpPr>
              <a:spLocks noEditPoints="1"/>
            </p:cNvSpPr>
            <p:nvPr/>
          </p:nvSpPr>
          <p:spPr bwMode="auto">
            <a:xfrm>
              <a:off x="1123950" y="987425"/>
              <a:ext cx="481013" cy="325438"/>
            </a:xfrm>
            <a:custGeom>
              <a:avLst/>
              <a:gdLst>
                <a:gd name="T0" fmla="*/ 2147483647 w 1145"/>
                <a:gd name="T1" fmla="*/ 2147483647 h 777"/>
                <a:gd name="T2" fmla="*/ 2147483647 w 1145"/>
                <a:gd name="T3" fmla="*/ 2147483647 h 777"/>
                <a:gd name="T4" fmla="*/ 2147483647 w 1145"/>
                <a:gd name="T5" fmla="*/ 2147483647 h 777"/>
                <a:gd name="T6" fmla="*/ 2147483647 w 1145"/>
                <a:gd name="T7" fmla="*/ 2147483647 h 777"/>
                <a:gd name="T8" fmla="*/ 2147483647 w 1145"/>
                <a:gd name="T9" fmla="*/ 2147483647 h 777"/>
                <a:gd name="T10" fmla="*/ 2147483647 w 1145"/>
                <a:gd name="T11" fmla="*/ 2147483647 h 777"/>
                <a:gd name="T12" fmla="*/ 2147483647 w 1145"/>
                <a:gd name="T13" fmla="*/ 2147483647 h 777"/>
                <a:gd name="T14" fmla="*/ 2147483647 w 1145"/>
                <a:gd name="T15" fmla="*/ 2147483647 h 777"/>
                <a:gd name="T16" fmla="*/ 2147483647 w 1145"/>
                <a:gd name="T17" fmla="*/ 2147483647 h 777"/>
                <a:gd name="T18" fmla="*/ 2147483647 w 1145"/>
                <a:gd name="T19" fmla="*/ 2147483647 h 777"/>
                <a:gd name="T20" fmla="*/ 2147483647 w 1145"/>
                <a:gd name="T21" fmla="*/ 2147483647 h 777"/>
                <a:gd name="T22" fmla="*/ 2147483647 w 1145"/>
                <a:gd name="T23" fmla="*/ 2147483647 h 777"/>
                <a:gd name="T24" fmla="*/ 2147483647 w 1145"/>
                <a:gd name="T25" fmla="*/ 2147483647 h 777"/>
                <a:gd name="T26" fmla="*/ 2147483647 w 1145"/>
                <a:gd name="T27" fmla="*/ 2147483647 h 777"/>
                <a:gd name="T28" fmla="*/ 2147483647 w 1145"/>
                <a:gd name="T29" fmla="*/ 0 h 777"/>
                <a:gd name="T30" fmla="*/ 2147483647 w 1145"/>
                <a:gd name="T31" fmla="*/ 0 h 777"/>
                <a:gd name="T32" fmla="*/ 0 w 1145"/>
                <a:gd name="T33" fmla="*/ 2147483647 h 777"/>
                <a:gd name="T34" fmla="*/ 0 w 1145"/>
                <a:gd name="T35" fmla="*/ 2147483647 h 777"/>
                <a:gd name="T36" fmla="*/ 2147483647 w 1145"/>
                <a:gd name="T37" fmla="*/ 2147483647 h 777"/>
                <a:gd name="T38" fmla="*/ 0 w 1145"/>
                <a:gd name="T39" fmla="*/ 2147483647 h 777"/>
                <a:gd name="T40" fmla="*/ 0 w 1145"/>
                <a:gd name="T41" fmla="*/ 2147483647 h 777"/>
                <a:gd name="T42" fmla="*/ 2147483647 w 1145"/>
                <a:gd name="T43" fmla="*/ 2147483647 h 777"/>
                <a:gd name="T44" fmla="*/ 2147483647 w 1145"/>
                <a:gd name="T45" fmla="*/ 2147483647 h 777"/>
                <a:gd name="T46" fmla="*/ 2147483647 w 1145"/>
                <a:gd name="T47" fmla="*/ 2147483647 h 777"/>
                <a:gd name="T48" fmla="*/ 2147483647 w 1145"/>
                <a:gd name="T49" fmla="*/ 2147483647 h 777"/>
                <a:gd name="T50" fmla="*/ 2147483647 w 1145"/>
                <a:gd name="T51" fmla="*/ 2147483647 h 777"/>
                <a:gd name="T52" fmla="*/ 2147483647 w 1145"/>
                <a:gd name="T53" fmla="*/ 2147483647 h 777"/>
                <a:gd name="T54" fmla="*/ 2147483647 w 1145"/>
                <a:gd name="T55" fmla="*/ 2147483647 h 777"/>
                <a:gd name="T56" fmla="*/ 2147483647 w 1145"/>
                <a:gd name="T57" fmla="*/ 2147483647 h 777"/>
                <a:gd name="T58" fmla="*/ 2147483647 w 1145"/>
                <a:gd name="T59" fmla="*/ 2147483647 h 777"/>
                <a:gd name="T60" fmla="*/ 2147483647 w 1145"/>
                <a:gd name="T61" fmla="*/ 2147483647 h 777"/>
                <a:gd name="T62" fmla="*/ 2147483647 w 1145"/>
                <a:gd name="T63" fmla="*/ 2147483647 h 777"/>
                <a:gd name="T64" fmla="*/ 2147483647 w 1145"/>
                <a:gd name="T65" fmla="*/ 2147483647 h 777"/>
                <a:gd name="T66" fmla="*/ 2147483647 w 1145"/>
                <a:gd name="T67" fmla="*/ 2147483647 h 777"/>
                <a:gd name="T68" fmla="*/ 2147483647 w 1145"/>
                <a:gd name="T69" fmla="*/ 2147483647 h 777"/>
                <a:gd name="T70" fmla="*/ 2147483647 w 1145"/>
                <a:gd name="T71" fmla="*/ 2147483647 h 777"/>
                <a:gd name="T72" fmla="*/ 2147483647 w 1145"/>
                <a:gd name="T73" fmla="*/ 2147483647 h 777"/>
                <a:gd name="T74" fmla="*/ 2147483647 w 1145"/>
                <a:gd name="T75" fmla="*/ 2147483647 h 777"/>
                <a:gd name="T76" fmla="*/ 2147483647 w 1145"/>
                <a:gd name="T77" fmla="*/ 2147483647 h 777"/>
                <a:gd name="T78" fmla="*/ 2147483647 w 1145"/>
                <a:gd name="T79" fmla="*/ 2147483647 h 777"/>
                <a:gd name="T80" fmla="*/ 2147483647 w 1145"/>
                <a:gd name="T81" fmla="*/ 2147483647 h 777"/>
                <a:gd name="T82" fmla="*/ 2147483647 w 1145"/>
                <a:gd name="T83" fmla="*/ 2147483647 h 777"/>
                <a:gd name="T84" fmla="*/ 2147483647 w 1145"/>
                <a:gd name="T85" fmla="*/ 2147483647 h 777"/>
                <a:gd name="T86" fmla="*/ 2147483647 w 1145"/>
                <a:gd name="T87" fmla="*/ 2147483647 h 777"/>
                <a:gd name="T88" fmla="*/ 2147483647 w 1145"/>
                <a:gd name="T89" fmla="*/ 2147483647 h 777"/>
                <a:gd name="T90" fmla="*/ 2147483647 w 1145"/>
                <a:gd name="T91" fmla="*/ 2147483647 h 777"/>
                <a:gd name="T92" fmla="*/ 2147483647 w 1145"/>
                <a:gd name="T93" fmla="*/ 2147483647 h 777"/>
                <a:gd name="T94" fmla="*/ 2147483647 w 1145"/>
                <a:gd name="T95" fmla="*/ 2147483647 h 77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145"/>
                <a:gd name="T145" fmla="*/ 0 h 777"/>
                <a:gd name="T146" fmla="*/ 1145 w 1145"/>
                <a:gd name="T147" fmla="*/ 777 h 77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145" h="777">
                  <a:moveTo>
                    <a:pt x="877" y="337"/>
                  </a:moveTo>
                  <a:lnTo>
                    <a:pt x="877" y="337"/>
                  </a:lnTo>
                  <a:lnTo>
                    <a:pt x="687" y="337"/>
                  </a:lnTo>
                  <a:lnTo>
                    <a:pt x="79" y="337"/>
                  </a:lnTo>
                  <a:cubicBezTo>
                    <a:pt x="72" y="337"/>
                    <a:pt x="66" y="332"/>
                    <a:pt x="66" y="324"/>
                  </a:cubicBezTo>
                  <a:lnTo>
                    <a:pt x="66" y="80"/>
                  </a:lnTo>
                  <a:cubicBezTo>
                    <a:pt x="66" y="73"/>
                    <a:pt x="72" y="67"/>
                    <a:pt x="79" y="67"/>
                  </a:cubicBezTo>
                  <a:lnTo>
                    <a:pt x="1066" y="67"/>
                  </a:lnTo>
                  <a:cubicBezTo>
                    <a:pt x="1073" y="67"/>
                    <a:pt x="1079" y="73"/>
                    <a:pt x="1079" y="80"/>
                  </a:cubicBezTo>
                  <a:lnTo>
                    <a:pt x="1079" y="324"/>
                  </a:lnTo>
                  <a:cubicBezTo>
                    <a:pt x="1079" y="332"/>
                    <a:pt x="1073" y="337"/>
                    <a:pt x="1066" y="337"/>
                  </a:cubicBezTo>
                  <a:lnTo>
                    <a:pt x="877" y="337"/>
                  </a:lnTo>
                  <a:close/>
                  <a:moveTo>
                    <a:pt x="1145" y="80"/>
                  </a:moveTo>
                  <a:lnTo>
                    <a:pt x="1145" y="80"/>
                  </a:lnTo>
                  <a:cubicBezTo>
                    <a:pt x="1145" y="36"/>
                    <a:pt x="1110" y="0"/>
                    <a:pt x="1066" y="0"/>
                  </a:cubicBezTo>
                  <a:lnTo>
                    <a:pt x="79" y="0"/>
                  </a:lnTo>
                  <a:cubicBezTo>
                    <a:pt x="35" y="0"/>
                    <a:pt x="0" y="36"/>
                    <a:pt x="0" y="80"/>
                  </a:cubicBezTo>
                  <a:lnTo>
                    <a:pt x="0" y="324"/>
                  </a:lnTo>
                  <a:cubicBezTo>
                    <a:pt x="0" y="342"/>
                    <a:pt x="5" y="358"/>
                    <a:pt x="15" y="371"/>
                  </a:cubicBezTo>
                  <a:cubicBezTo>
                    <a:pt x="5" y="384"/>
                    <a:pt x="0" y="400"/>
                    <a:pt x="0" y="417"/>
                  </a:cubicBezTo>
                  <a:lnTo>
                    <a:pt x="0" y="662"/>
                  </a:lnTo>
                  <a:cubicBezTo>
                    <a:pt x="0" y="705"/>
                    <a:pt x="35" y="741"/>
                    <a:pt x="79" y="741"/>
                  </a:cubicBezTo>
                  <a:lnTo>
                    <a:pt x="609" y="741"/>
                  </a:lnTo>
                  <a:cubicBezTo>
                    <a:pt x="621" y="763"/>
                    <a:pt x="643" y="777"/>
                    <a:pt x="670" y="777"/>
                  </a:cubicBezTo>
                  <a:cubicBezTo>
                    <a:pt x="708" y="777"/>
                    <a:pt x="739" y="746"/>
                    <a:pt x="739" y="708"/>
                  </a:cubicBezTo>
                  <a:cubicBezTo>
                    <a:pt x="739" y="669"/>
                    <a:pt x="708" y="638"/>
                    <a:pt x="670" y="638"/>
                  </a:cubicBezTo>
                  <a:cubicBezTo>
                    <a:pt x="643" y="638"/>
                    <a:pt x="621" y="653"/>
                    <a:pt x="609" y="674"/>
                  </a:cubicBezTo>
                  <a:lnTo>
                    <a:pt x="79" y="674"/>
                  </a:lnTo>
                  <a:cubicBezTo>
                    <a:pt x="72" y="674"/>
                    <a:pt x="66" y="669"/>
                    <a:pt x="66" y="662"/>
                  </a:cubicBezTo>
                  <a:lnTo>
                    <a:pt x="66" y="417"/>
                  </a:lnTo>
                  <a:cubicBezTo>
                    <a:pt x="66" y="410"/>
                    <a:pt x="72" y="404"/>
                    <a:pt x="79" y="404"/>
                  </a:cubicBezTo>
                  <a:lnTo>
                    <a:pt x="687" y="404"/>
                  </a:lnTo>
                  <a:lnTo>
                    <a:pt x="877" y="404"/>
                  </a:lnTo>
                  <a:lnTo>
                    <a:pt x="1066" y="404"/>
                  </a:lnTo>
                  <a:cubicBezTo>
                    <a:pt x="1073" y="404"/>
                    <a:pt x="1079" y="410"/>
                    <a:pt x="1079" y="417"/>
                  </a:cubicBezTo>
                  <a:lnTo>
                    <a:pt x="1079" y="662"/>
                  </a:lnTo>
                  <a:cubicBezTo>
                    <a:pt x="1079" y="669"/>
                    <a:pt x="1073" y="674"/>
                    <a:pt x="1066" y="674"/>
                  </a:cubicBezTo>
                  <a:lnTo>
                    <a:pt x="943" y="674"/>
                  </a:lnTo>
                  <a:cubicBezTo>
                    <a:pt x="931" y="653"/>
                    <a:pt x="909" y="638"/>
                    <a:pt x="883" y="638"/>
                  </a:cubicBezTo>
                  <a:cubicBezTo>
                    <a:pt x="844" y="638"/>
                    <a:pt x="813" y="669"/>
                    <a:pt x="813" y="708"/>
                  </a:cubicBezTo>
                  <a:cubicBezTo>
                    <a:pt x="813" y="746"/>
                    <a:pt x="844" y="777"/>
                    <a:pt x="883" y="777"/>
                  </a:cubicBezTo>
                  <a:cubicBezTo>
                    <a:pt x="909" y="777"/>
                    <a:pt x="931" y="763"/>
                    <a:pt x="943" y="741"/>
                  </a:cubicBezTo>
                  <a:lnTo>
                    <a:pt x="1066" y="741"/>
                  </a:lnTo>
                  <a:cubicBezTo>
                    <a:pt x="1110" y="741"/>
                    <a:pt x="1145" y="705"/>
                    <a:pt x="1145" y="662"/>
                  </a:cubicBezTo>
                  <a:lnTo>
                    <a:pt x="1145" y="417"/>
                  </a:lnTo>
                  <a:cubicBezTo>
                    <a:pt x="1145" y="400"/>
                    <a:pt x="1140" y="384"/>
                    <a:pt x="1131" y="371"/>
                  </a:cubicBezTo>
                  <a:cubicBezTo>
                    <a:pt x="1140" y="358"/>
                    <a:pt x="1145" y="342"/>
                    <a:pt x="1145" y="324"/>
                  </a:cubicBezTo>
                  <a:lnTo>
                    <a:pt x="1145" y="80"/>
                  </a:lnTo>
                  <a:close/>
                </a:path>
              </a:pathLst>
            </a:custGeom>
            <a:grpFill/>
            <a:ln w="0">
              <a:noFill/>
              <a:round/>
              <a:headEnd/>
              <a:tailEnd/>
            </a:ln>
          </p:spPr>
          <p:txBody>
            <a:bodyPr wrap="square"/>
            <a:lstStyle/>
            <a:p>
              <a:endParaRPr lang="zh-CN" altLang="en-US">
                <a:latin typeface="Huawei Sans" panose="020C0503030203020204" pitchFamily="34" charset="0"/>
              </a:endParaRPr>
            </a:p>
          </p:txBody>
        </p:sp>
        <p:sp>
          <p:nvSpPr>
            <p:cNvPr id="12" name="Freeform 50"/>
            <p:cNvSpPr>
              <a:spLocks/>
            </p:cNvSpPr>
            <p:nvPr/>
          </p:nvSpPr>
          <p:spPr bwMode="auto">
            <a:xfrm>
              <a:off x="1193800" y="1055688"/>
              <a:ext cx="33338" cy="33338"/>
            </a:xfrm>
            <a:custGeom>
              <a:avLst/>
              <a:gdLst>
                <a:gd name="T0" fmla="*/ 0 w 80"/>
                <a:gd name="T1" fmla="*/ 2147483647 h 80"/>
                <a:gd name="T2" fmla="*/ 0 w 80"/>
                <a:gd name="T3" fmla="*/ 2147483647 h 80"/>
                <a:gd name="T4" fmla="*/ 2147483647 w 80"/>
                <a:gd name="T5" fmla="*/ 2147483647 h 80"/>
                <a:gd name="T6" fmla="*/ 2147483647 w 80"/>
                <a:gd name="T7" fmla="*/ 0 h 80"/>
                <a:gd name="T8" fmla="*/ 0 w 80"/>
                <a:gd name="T9" fmla="*/ 0 h 80"/>
                <a:gd name="T10" fmla="*/ 0 w 80"/>
                <a:gd name="T11" fmla="*/ 2147483647 h 80"/>
                <a:gd name="T12" fmla="*/ 0 60000 65536"/>
                <a:gd name="T13" fmla="*/ 0 60000 65536"/>
                <a:gd name="T14" fmla="*/ 0 60000 65536"/>
                <a:gd name="T15" fmla="*/ 0 60000 65536"/>
                <a:gd name="T16" fmla="*/ 0 60000 65536"/>
                <a:gd name="T17" fmla="*/ 0 60000 65536"/>
                <a:gd name="T18" fmla="*/ 0 w 80"/>
                <a:gd name="T19" fmla="*/ 0 h 80"/>
                <a:gd name="T20" fmla="*/ 80 w 80"/>
                <a:gd name="T21" fmla="*/ 80 h 80"/>
              </a:gdLst>
              <a:ahLst/>
              <a:cxnLst>
                <a:cxn ang="T12">
                  <a:pos x="T0" y="T1"/>
                </a:cxn>
                <a:cxn ang="T13">
                  <a:pos x="T2" y="T3"/>
                </a:cxn>
                <a:cxn ang="T14">
                  <a:pos x="T4" y="T5"/>
                </a:cxn>
                <a:cxn ang="T15">
                  <a:pos x="T6" y="T7"/>
                </a:cxn>
                <a:cxn ang="T16">
                  <a:pos x="T8" y="T9"/>
                </a:cxn>
                <a:cxn ang="T17">
                  <a:pos x="T10" y="T11"/>
                </a:cxn>
              </a:cxnLst>
              <a:rect l="T18" t="T19" r="T20" b="T21"/>
              <a:pathLst>
                <a:path w="80" h="80">
                  <a:moveTo>
                    <a:pt x="0" y="80"/>
                  </a:moveTo>
                  <a:lnTo>
                    <a:pt x="0" y="80"/>
                  </a:lnTo>
                  <a:lnTo>
                    <a:pt x="80" y="80"/>
                  </a:lnTo>
                  <a:lnTo>
                    <a:pt x="80" y="0"/>
                  </a:lnTo>
                  <a:lnTo>
                    <a:pt x="0" y="0"/>
                  </a:lnTo>
                  <a:lnTo>
                    <a:pt x="0" y="80"/>
                  </a:lnTo>
                  <a:close/>
                </a:path>
              </a:pathLst>
            </a:custGeom>
            <a:grpFill/>
            <a:ln w="0">
              <a:noFill/>
              <a:round/>
              <a:headEnd/>
              <a:tailEnd/>
            </a:ln>
          </p:spPr>
          <p:txBody>
            <a:bodyPr wrap="square"/>
            <a:lstStyle/>
            <a:p>
              <a:endParaRPr lang="zh-CN" altLang="en-US">
                <a:latin typeface="Huawei Sans" panose="020C0503030203020204" pitchFamily="34" charset="0"/>
              </a:endParaRPr>
            </a:p>
          </p:txBody>
        </p:sp>
        <p:sp>
          <p:nvSpPr>
            <p:cNvPr id="13" name="Freeform 51"/>
            <p:cNvSpPr>
              <a:spLocks/>
            </p:cNvSpPr>
            <p:nvPr/>
          </p:nvSpPr>
          <p:spPr bwMode="auto">
            <a:xfrm>
              <a:off x="1193800" y="1196975"/>
              <a:ext cx="33338" cy="33338"/>
            </a:xfrm>
            <a:custGeom>
              <a:avLst/>
              <a:gdLst>
                <a:gd name="T0" fmla="*/ 2147483647 w 80"/>
                <a:gd name="T1" fmla="*/ 0 h 80"/>
                <a:gd name="T2" fmla="*/ 2147483647 w 80"/>
                <a:gd name="T3" fmla="*/ 0 h 80"/>
                <a:gd name="T4" fmla="*/ 0 w 80"/>
                <a:gd name="T5" fmla="*/ 0 h 80"/>
                <a:gd name="T6" fmla="*/ 0 w 80"/>
                <a:gd name="T7" fmla="*/ 2147483647 h 80"/>
                <a:gd name="T8" fmla="*/ 2147483647 w 80"/>
                <a:gd name="T9" fmla="*/ 2147483647 h 80"/>
                <a:gd name="T10" fmla="*/ 2147483647 w 80"/>
                <a:gd name="T11" fmla="*/ 0 h 80"/>
                <a:gd name="T12" fmla="*/ 0 60000 65536"/>
                <a:gd name="T13" fmla="*/ 0 60000 65536"/>
                <a:gd name="T14" fmla="*/ 0 60000 65536"/>
                <a:gd name="T15" fmla="*/ 0 60000 65536"/>
                <a:gd name="T16" fmla="*/ 0 60000 65536"/>
                <a:gd name="T17" fmla="*/ 0 60000 65536"/>
                <a:gd name="T18" fmla="*/ 0 w 80"/>
                <a:gd name="T19" fmla="*/ 0 h 80"/>
                <a:gd name="T20" fmla="*/ 80 w 80"/>
                <a:gd name="T21" fmla="*/ 80 h 80"/>
              </a:gdLst>
              <a:ahLst/>
              <a:cxnLst>
                <a:cxn ang="T12">
                  <a:pos x="T0" y="T1"/>
                </a:cxn>
                <a:cxn ang="T13">
                  <a:pos x="T2" y="T3"/>
                </a:cxn>
                <a:cxn ang="T14">
                  <a:pos x="T4" y="T5"/>
                </a:cxn>
                <a:cxn ang="T15">
                  <a:pos x="T6" y="T7"/>
                </a:cxn>
                <a:cxn ang="T16">
                  <a:pos x="T8" y="T9"/>
                </a:cxn>
                <a:cxn ang="T17">
                  <a:pos x="T10" y="T11"/>
                </a:cxn>
              </a:cxnLst>
              <a:rect l="T18" t="T19" r="T20" b="T21"/>
              <a:pathLst>
                <a:path w="80" h="80">
                  <a:moveTo>
                    <a:pt x="80" y="0"/>
                  </a:moveTo>
                  <a:lnTo>
                    <a:pt x="80" y="0"/>
                  </a:lnTo>
                  <a:lnTo>
                    <a:pt x="0" y="0"/>
                  </a:lnTo>
                  <a:lnTo>
                    <a:pt x="0" y="80"/>
                  </a:lnTo>
                  <a:lnTo>
                    <a:pt x="80" y="80"/>
                  </a:lnTo>
                  <a:lnTo>
                    <a:pt x="80" y="0"/>
                  </a:lnTo>
                  <a:close/>
                </a:path>
              </a:pathLst>
            </a:custGeom>
            <a:grpFill/>
            <a:ln w="0">
              <a:noFill/>
              <a:round/>
              <a:headEnd/>
              <a:tailEnd/>
            </a:ln>
          </p:spPr>
          <p:txBody>
            <a:bodyPr wrap="square"/>
            <a:lstStyle/>
            <a:p>
              <a:endParaRPr lang="zh-CN" altLang="en-US">
                <a:latin typeface="Huawei Sans" panose="020C0503030203020204" pitchFamily="34" charset="0"/>
              </a:endParaRPr>
            </a:p>
          </p:txBody>
        </p:sp>
        <p:sp>
          <p:nvSpPr>
            <p:cNvPr id="14" name="Freeform 52"/>
            <p:cNvSpPr>
              <a:spLocks/>
            </p:cNvSpPr>
            <p:nvPr/>
          </p:nvSpPr>
          <p:spPr bwMode="auto">
            <a:xfrm>
              <a:off x="1246188" y="1196975"/>
              <a:ext cx="33338" cy="33338"/>
            </a:xfrm>
            <a:custGeom>
              <a:avLst/>
              <a:gdLst>
                <a:gd name="T0" fmla="*/ 2147483647 w 80"/>
                <a:gd name="T1" fmla="*/ 0 h 80"/>
                <a:gd name="T2" fmla="*/ 2147483647 w 80"/>
                <a:gd name="T3" fmla="*/ 0 h 80"/>
                <a:gd name="T4" fmla="*/ 0 w 80"/>
                <a:gd name="T5" fmla="*/ 0 h 80"/>
                <a:gd name="T6" fmla="*/ 0 w 80"/>
                <a:gd name="T7" fmla="*/ 2147483647 h 80"/>
                <a:gd name="T8" fmla="*/ 2147483647 w 80"/>
                <a:gd name="T9" fmla="*/ 2147483647 h 80"/>
                <a:gd name="T10" fmla="*/ 2147483647 w 80"/>
                <a:gd name="T11" fmla="*/ 0 h 80"/>
                <a:gd name="T12" fmla="*/ 0 60000 65536"/>
                <a:gd name="T13" fmla="*/ 0 60000 65536"/>
                <a:gd name="T14" fmla="*/ 0 60000 65536"/>
                <a:gd name="T15" fmla="*/ 0 60000 65536"/>
                <a:gd name="T16" fmla="*/ 0 60000 65536"/>
                <a:gd name="T17" fmla="*/ 0 60000 65536"/>
                <a:gd name="T18" fmla="*/ 0 w 80"/>
                <a:gd name="T19" fmla="*/ 0 h 80"/>
                <a:gd name="T20" fmla="*/ 80 w 80"/>
                <a:gd name="T21" fmla="*/ 80 h 80"/>
              </a:gdLst>
              <a:ahLst/>
              <a:cxnLst>
                <a:cxn ang="T12">
                  <a:pos x="T0" y="T1"/>
                </a:cxn>
                <a:cxn ang="T13">
                  <a:pos x="T2" y="T3"/>
                </a:cxn>
                <a:cxn ang="T14">
                  <a:pos x="T4" y="T5"/>
                </a:cxn>
                <a:cxn ang="T15">
                  <a:pos x="T6" y="T7"/>
                </a:cxn>
                <a:cxn ang="T16">
                  <a:pos x="T8" y="T9"/>
                </a:cxn>
                <a:cxn ang="T17">
                  <a:pos x="T10" y="T11"/>
                </a:cxn>
              </a:cxnLst>
              <a:rect l="T18" t="T19" r="T20" b="T21"/>
              <a:pathLst>
                <a:path w="80" h="80">
                  <a:moveTo>
                    <a:pt x="80" y="0"/>
                  </a:moveTo>
                  <a:lnTo>
                    <a:pt x="80" y="0"/>
                  </a:lnTo>
                  <a:lnTo>
                    <a:pt x="0" y="0"/>
                  </a:lnTo>
                  <a:lnTo>
                    <a:pt x="0" y="80"/>
                  </a:lnTo>
                  <a:lnTo>
                    <a:pt x="80" y="80"/>
                  </a:lnTo>
                  <a:lnTo>
                    <a:pt x="80" y="0"/>
                  </a:lnTo>
                  <a:close/>
                </a:path>
              </a:pathLst>
            </a:custGeom>
            <a:grpFill/>
            <a:ln w="0">
              <a:noFill/>
              <a:round/>
              <a:headEnd/>
              <a:tailEnd/>
            </a:ln>
          </p:spPr>
          <p:txBody>
            <a:bodyPr wrap="square"/>
            <a:lstStyle/>
            <a:p>
              <a:endParaRPr lang="zh-CN" altLang="en-US">
                <a:latin typeface="Huawei Sans" panose="020C0503030203020204" pitchFamily="34" charset="0"/>
              </a:endParaRPr>
            </a:p>
          </p:txBody>
        </p:sp>
        <p:sp>
          <p:nvSpPr>
            <p:cNvPr id="15" name="Freeform 53"/>
            <p:cNvSpPr>
              <a:spLocks/>
            </p:cNvSpPr>
            <p:nvPr/>
          </p:nvSpPr>
          <p:spPr bwMode="auto">
            <a:xfrm>
              <a:off x="1336675" y="1057275"/>
              <a:ext cx="201613" cy="28575"/>
            </a:xfrm>
            <a:custGeom>
              <a:avLst/>
              <a:gdLst>
                <a:gd name="T0" fmla="*/ 2147483647 w 480"/>
                <a:gd name="T1" fmla="*/ 0 h 66"/>
                <a:gd name="T2" fmla="*/ 2147483647 w 480"/>
                <a:gd name="T3" fmla="*/ 0 h 66"/>
                <a:gd name="T4" fmla="*/ 2147483647 w 480"/>
                <a:gd name="T5" fmla="*/ 0 h 66"/>
                <a:gd name="T6" fmla="*/ 0 w 480"/>
                <a:gd name="T7" fmla="*/ 2147483647 h 66"/>
                <a:gd name="T8" fmla="*/ 2147483647 w 480"/>
                <a:gd name="T9" fmla="*/ 2147483647 h 66"/>
                <a:gd name="T10" fmla="*/ 2147483647 w 480"/>
                <a:gd name="T11" fmla="*/ 2147483647 h 66"/>
                <a:gd name="T12" fmla="*/ 2147483647 w 480"/>
                <a:gd name="T13" fmla="*/ 2147483647 h 66"/>
                <a:gd name="T14" fmla="*/ 2147483647 w 480"/>
                <a:gd name="T15" fmla="*/ 0 h 66"/>
                <a:gd name="T16" fmla="*/ 0 60000 65536"/>
                <a:gd name="T17" fmla="*/ 0 60000 65536"/>
                <a:gd name="T18" fmla="*/ 0 60000 65536"/>
                <a:gd name="T19" fmla="*/ 0 60000 65536"/>
                <a:gd name="T20" fmla="*/ 0 60000 65536"/>
                <a:gd name="T21" fmla="*/ 0 60000 65536"/>
                <a:gd name="T22" fmla="*/ 0 60000 65536"/>
                <a:gd name="T23" fmla="*/ 0 60000 65536"/>
                <a:gd name="T24" fmla="*/ 0 w 480"/>
                <a:gd name="T25" fmla="*/ 0 h 66"/>
                <a:gd name="T26" fmla="*/ 480 w 480"/>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0" h="66">
                  <a:moveTo>
                    <a:pt x="446" y="0"/>
                  </a:moveTo>
                  <a:lnTo>
                    <a:pt x="446" y="0"/>
                  </a:lnTo>
                  <a:lnTo>
                    <a:pt x="33" y="0"/>
                  </a:lnTo>
                  <a:cubicBezTo>
                    <a:pt x="15" y="0"/>
                    <a:pt x="0" y="15"/>
                    <a:pt x="0" y="33"/>
                  </a:cubicBezTo>
                  <a:cubicBezTo>
                    <a:pt x="0" y="51"/>
                    <a:pt x="15" y="66"/>
                    <a:pt x="33" y="66"/>
                  </a:cubicBezTo>
                  <a:lnTo>
                    <a:pt x="446" y="66"/>
                  </a:lnTo>
                  <a:cubicBezTo>
                    <a:pt x="465" y="66"/>
                    <a:pt x="480" y="51"/>
                    <a:pt x="480" y="33"/>
                  </a:cubicBezTo>
                  <a:cubicBezTo>
                    <a:pt x="480" y="15"/>
                    <a:pt x="465" y="0"/>
                    <a:pt x="446" y="0"/>
                  </a:cubicBezTo>
                  <a:close/>
                </a:path>
              </a:pathLst>
            </a:custGeom>
            <a:grpFill/>
            <a:ln w="0">
              <a:noFill/>
              <a:round/>
              <a:headEnd/>
              <a:tailEnd/>
            </a:ln>
          </p:spPr>
          <p:txBody>
            <a:bodyPr wrap="square"/>
            <a:lstStyle/>
            <a:p>
              <a:endParaRPr lang="zh-CN" altLang="en-US">
                <a:latin typeface="Huawei Sans" panose="020C0503030203020204" pitchFamily="34" charset="0"/>
              </a:endParaRPr>
            </a:p>
          </p:txBody>
        </p:sp>
        <p:sp>
          <p:nvSpPr>
            <p:cNvPr id="16" name="Freeform 54"/>
            <p:cNvSpPr>
              <a:spLocks/>
            </p:cNvSpPr>
            <p:nvPr/>
          </p:nvSpPr>
          <p:spPr bwMode="auto">
            <a:xfrm>
              <a:off x="1336675" y="1200150"/>
              <a:ext cx="201613" cy="26988"/>
            </a:xfrm>
            <a:custGeom>
              <a:avLst/>
              <a:gdLst>
                <a:gd name="T0" fmla="*/ 2147483647 w 480"/>
                <a:gd name="T1" fmla="*/ 2147483647 h 66"/>
                <a:gd name="T2" fmla="*/ 2147483647 w 480"/>
                <a:gd name="T3" fmla="*/ 2147483647 h 66"/>
                <a:gd name="T4" fmla="*/ 2147483647 w 480"/>
                <a:gd name="T5" fmla="*/ 0 h 66"/>
                <a:gd name="T6" fmla="*/ 2147483647 w 480"/>
                <a:gd name="T7" fmla="*/ 0 h 66"/>
                <a:gd name="T8" fmla="*/ 0 w 480"/>
                <a:gd name="T9" fmla="*/ 2147483647 h 66"/>
                <a:gd name="T10" fmla="*/ 2147483647 w 480"/>
                <a:gd name="T11" fmla="*/ 2147483647 h 66"/>
                <a:gd name="T12" fmla="*/ 2147483647 w 480"/>
                <a:gd name="T13" fmla="*/ 2147483647 h 66"/>
                <a:gd name="T14" fmla="*/ 2147483647 w 480"/>
                <a:gd name="T15" fmla="*/ 2147483647 h 66"/>
                <a:gd name="T16" fmla="*/ 0 60000 65536"/>
                <a:gd name="T17" fmla="*/ 0 60000 65536"/>
                <a:gd name="T18" fmla="*/ 0 60000 65536"/>
                <a:gd name="T19" fmla="*/ 0 60000 65536"/>
                <a:gd name="T20" fmla="*/ 0 60000 65536"/>
                <a:gd name="T21" fmla="*/ 0 60000 65536"/>
                <a:gd name="T22" fmla="*/ 0 60000 65536"/>
                <a:gd name="T23" fmla="*/ 0 60000 65536"/>
                <a:gd name="T24" fmla="*/ 0 w 480"/>
                <a:gd name="T25" fmla="*/ 0 h 66"/>
                <a:gd name="T26" fmla="*/ 480 w 480"/>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0" h="66">
                  <a:moveTo>
                    <a:pt x="480" y="33"/>
                  </a:moveTo>
                  <a:lnTo>
                    <a:pt x="480" y="33"/>
                  </a:lnTo>
                  <a:cubicBezTo>
                    <a:pt x="480" y="15"/>
                    <a:pt x="465" y="0"/>
                    <a:pt x="446" y="0"/>
                  </a:cubicBezTo>
                  <a:lnTo>
                    <a:pt x="33" y="0"/>
                  </a:lnTo>
                  <a:cubicBezTo>
                    <a:pt x="15" y="0"/>
                    <a:pt x="0" y="15"/>
                    <a:pt x="0" y="33"/>
                  </a:cubicBezTo>
                  <a:cubicBezTo>
                    <a:pt x="0" y="51"/>
                    <a:pt x="15" y="66"/>
                    <a:pt x="33" y="66"/>
                  </a:cubicBezTo>
                  <a:lnTo>
                    <a:pt x="446" y="66"/>
                  </a:lnTo>
                  <a:cubicBezTo>
                    <a:pt x="465" y="66"/>
                    <a:pt x="480" y="51"/>
                    <a:pt x="480" y="33"/>
                  </a:cubicBezTo>
                  <a:close/>
                </a:path>
              </a:pathLst>
            </a:custGeom>
            <a:grpFill/>
            <a:ln w="0">
              <a:noFill/>
              <a:round/>
              <a:headEnd/>
              <a:tailEnd/>
            </a:ln>
          </p:spPr>
          <p:txBody>
            <a:bodyPr wrap="square"/>
            <a:lstStyle/>
            <a:p>
              <a:endParaRPr lang="zh-CN" altLang="en-US">
                <a:latin typeface="Huawei Sans" panose="020C0503030203020204" pitchFamily="34" charset="0"/>
              </a:endParaRPr>
            </a:p>
          </p:txBody>
        </p:sp>
        <p:sp>
          <p:nvSpPr>
            <p:cNvPr id="17" name="Freeform 55"/>
            <p:cNvSpPr>
              <a:spLocks/>
            </p:cNvSpPr>
            <p:nvPr/>
          </p:nvSpPr>
          <p:spPr bwMode="auto">
            <a:xfrm>
              <a:off x="606425" y="1128713"/>
              <a:ext cx="466725" cy="184150"/>
            </a:xfrm>
            <a:custGeom>
              <a:avLst/>
              <a:gdLst>
                <a:gd name="T0" fmla="*/ 2147483647 w 1113"/>
                <a:gd name="T1" fmla="*/ 0 h 439"/>
                <a:gd name="T2" fmla="*/ 2147483647 w 1113"/>
                <a:gd name="T3" fmla="*/ 0 h 439"/>
                <a:gd name="T4" fmla="*/ 2147483647 w 1113"/>
                <a:gd name="T5" fmla="*/ 0 h 439"/>
                <a:gd name="T6" fmla="*/ 0 w 1113"/>
                <a:gd name="T7" fmla="*/ 2147483647 h 439"/>
                <a:gd name="T8" fmla="*/ 0 w 1113"/>
                <a:gd name="T9" fmla="*/ 2147483647 h 439"/>
                <a:gd name="T10" fmla="*/ 2147483647 w 1113"/>
                <a:gd name="T11" fmla="*/ 2147483647 h 439"/>
                <a:gd name="T12" fmla="*/ 2147483647 w 1113"/>
                <a:gd name="T13" fmla="*/ 2147483647 h 439"/>
                <a:gd name="T14" fmla="*/ 2147483647 w 1113"/>
                <a:gd name="T15" fmla="*/ 2147483647 h 439"/>
                <a:gd name="T16" fmla="*/ 2147483647 w 1113"/>
                <a:gd name="T17" fmla="*/ 2147483647 h 439"/>
                <a:gd name="T18" fmla="*/ 2147483647 w 1113"/>
                <a:gd name="T19" fmla="*/ 2147483647 h 439"/>
                <a:gd name="T20" fmla="*/ 2147483647 w 1113"/>
                <a:gd name="T21" fmla="*/ 2147483647 h 439"/>
                <a:gd name="T22" fmla="*/ 2147483647 w 1113"/>
                <a:gd name="T23" fmla="*/ 2147483647 h 439"/>
                <a:gd name="T24" fmla="*/ 2147483647 w 1113"/>
                <a:gd name="T25" fmla="*/ 2147483647 h 439"/>
                <a:gd name="T26" fmla="*/ 2147483647 w 1113"/>
                <a:gd name="T27" fmla="*/ 2147483647 h 439"/>
                <a:gd name="T28" fmla="*/ 2147483647 w 1113"/>
                <a:gd name="T29" fmla="*/ 2147483647 h 439"/>
                <a:gd name="T30" fmla="*/ 2147483647 w 1113"/>
                <a:gd name="T31" fmla="*/ 2147483647 h 439"/>
                <a:gd name="T32" fmla="*/ 2147483647 w 1113"/>
                <a:gd name="T33" fmla="*/ 2147483647 h 439"/>
                <a:gd name="T34" fmla="*/ 2147483647 w 1113"/>
                <a:gd name="T35" fmla="*/ 2147483647 h 439"/>
                <a:gd name="T36" fmla="*/ 2147483647 w 1113"/>
                <a:gd name="T37" fmla="*/ 2147483647 h 439"/>
                <a:gd name="T38" fmla="*/ 2147483647 w 1113"/>
                <a:gd name="T39" fmla="*/ 2147483647 h 439"/>
                <a:gd name="T40" fmla="*/ 2147483647 w 1113"/>
                <a:gd name="T41" fmla="*/ 2147483647 h 439"/>
                <a:gd name="T42" fmla="*/ 2147483647 w 1113"/>
                <a:gd name="T43" fmla="*/ 2147483647 h 439"/>
                <a:gd name="T44" fmla="*/ 2147483647 w 1113"/>
                <a:gd name="T45" fmla="*/ 2147483647 h 439"/>
                <a:gd name="T46" fmla="*/ 2147483647 w 1113"/>
                <a:gd name="T47" fmla="*/ 2147483647 h 439"/>
                <a:gd name="T48" fmla="*/ 2147483647 w 1113"/>
                <a:gd name="T49" fmla="*/ 2147483647 h 439"/>
                <a:gd name="T50" fmla="*/ 2147483647 w 1113"/>
                <a:gd name="T51" fmla="*/ 2147483647 h 439"/>
                <a:gd name="T52" fmla="*/ 2147483647 w 1113"/>
                <a:gd name="T53" fmla="*/ 2147483647 h 439"/>
                <a:gd name="T54" fmla="*/ 2147483647 w 1113"/>
                <a:gd name="T55" fmla="*/ 0 h 43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13"/>
                <a:gd name="T85" fmla="*/ 0 h 439"/>
                <a:gd name="T86" fmla="*/ 1113 w 1113"/>
                <a:gd name="T87" fmla="*/ 439 h 43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13" h="439">
                  <a:moveTo>
                    <a:pt x="1034" y="0"/>
                  </a:moveTo>
                  <a:lnTo>
                    <a:pt x="1034" y="0"/>
                  </a:lnTo>
                  <a:lnTo>
                    <a:pt x="79" y="0"/>
                  </a:lnTo>
                  <a:cubicBezTo>
                    <a:pt x="36" y="0"/>
                    <a:pt x="0" y="36"/>
                    <a:pt x="0" y="80"/>
                  </a:cubicBezTo>
                  <a:lnTo>
                    <a:pt x="0" y="324"/>
                  </a:lnTo>
                  <a:cubicBezTo>
                    <a:pt x="0" y="368"/>
                    <a:pt x="36" y="403"/>
                    <a:pt x="79" y="403"/>
                  </a:cubicBezTo>
                  <a:lnTo>
                    <a:pt x="597" y="403"/>
                  </a:lnTo>
                  <a:cubicBezTo>
                    <a:pt x="609" y="425"/>
                    <a:pt x="631" y="439"/>
                    <a:pt x="657" y="439"/>
                  </a:cubicBezTo>
                  <a:cubicBezTo>
                    <a:pt x="696" y="439"/>
                    <a:pt x="727" y="408"/>
                    <a:pt x="727" y="370"/>
                  </a:cubicBezTo>
                  <a:cubicBezTo>
                    <a:pt x="727" y="332"/>
                    <a:pt x="696" y="300"/>
                    <a:pt x="657" y="300"/>
                  </a:cubicBezTo>
                  <a:cubicBezTo>
                    <a:pt x="631" y="300"/>
                    <a:pt x="608" y="315"/>
                    <a:pt x="597" y="337"/>
                  </a:cubicBezTo>
                  <a:lnTo>
                    <a:pt x="79" y="337"/>
                  </a:lnTo>
                  <a:cubicBezTo>
                    <a:pt x="72" y="337"/>
                    <a:pt x="67" y="331"/>
                    <a:pt x="67" y="324"/>
                  </a:cubicBezTo>
                  <a:lnTo>
                    <a:pt x="67" y="80"/>
                  </a:lnTo>
                  <a:cubicBezTo>
                    <a:pt x="67" y="73"/>
                    <a:pt x="72" y="67"/>
                    <a:pt x="79" y="67"/>
                  </a:cubicBezTo>
                  <a:lnTo>
                    <a:pt x="1034" y="67"/>
                  </a:lnTo>
                  <a:cubicBezTo>
                    <a:pt x="1041" y="67"/>
                    <a:pt x="1046" y="73"/>
                    <a:pt x="1046" y="80"/>
                  </a:cubicBezTo>
                  <a:lnTo>
                    <a:pt x="1046" y="324"/>
                  </a:lnTo>
                  <a:cubicBezTo>
                    <a:pt x="1046" y="331"/>
                    <a:pt x="1041" y="337"/>
                    <a:pt x="1034" y="337"/>
                  </a:cubicBezTo>
                  <a:lnTo>
                    <a:pt x="931" y="337"/>
                  </a:lnTo>
                  <a:cubicBezTo>
                    <a:pt x="919" y="315"/>
                    <a:pt x="896" y="300"/>
                    <a:pt x="870" y="300"/>
                  </a:cubicBezTo>
                  <a:cubicBezTo>
                    <a:pt x="832" y="300"/>
                    <a:pt x="801" y="332"/>
                    <a:pt x="801" y="370"/>
                  </a:cubicBezTo>
                  <a:cubicBezTo>
                    <a:pt x="801" y="408"/>
                    <a:pt x="832" y="439"/>
                    <a:pt x="870" y="439"/>
                  </a:cubicBezTo>
                  <a:cubicBezTo>
                    <a:pt x="896" y="439"/>
                    <a:pt x="919" y="425"/>
                    <a:pt x="931" y="403"/>
                  </a:cubicBezTo>
                  <a:lnTo>
                    <a:pt x="1034" y="403"/>
                  </a:lnTo>
                  <a:cubicBezTo>
                    <a:pt x="1077" y="403"/>
                    <a:pt x="1113" y="368"/>
                    <a:pt x="1113" y="324"/>
                  </a:cubicBezTo>
                  <a:lnTo>
                    <a:pt x="1113" y="80"/>
                  </a:lnTo>
                  <a:cubicBezTo>
                    <a:pt x="1113" y="36"/>
                    <a:pt x="1077" y="0"/>
                    <a:pt x="1034" y="0"/>
                  </a:cubicBezTo>
                  <a:close/>
                </a:path>
              </a:pathLst>
            </a:custGeom>
            <a:grpFill/>
            <a:ln w="0">
              <a:noFill/>
              <a:round/>
              <a:headEnd/>
              <a:tailEnd/>
            </a:ln>
          </p:spPr>
          <p:txBody>
            <a:bodyPr wrap="square"/>
            <a:lstStyle/>
            <a:p>
              <a:endParaRPr lang="zh-CN" altLang="en-US">
                <a:latin typeface="Huawei Sans" panose="020C0503030203020204" pitchFamily="34" charset="0"/>
              </a:endParaRPr>
            </a:p>
          </p:txBody>
        </p:sp>
        <p:sp>
          <p:nvSpPr>
            <p:cNvPr id="18" name="Freeform 56"/>
            <p:cNvSpPr>
              <a:spLocks/>
            </p:cNvSpPr>
            <p:nvPr/>
          </p:nvSpPr>
          <p:spPr bwMode="auto">
            <a:xfrm>
              <a:off x="747713" y="1196975"/>
              <a:ext cx="33338" cy="34925"/>
            </a:xfrm>
            <a:custGeom>
              <a:avLst/>
              <a:gdLst>
                <a:gd name="T0" fmla="*/ 0 w 80"/>
                <a:gd name="T1" fmla="*/ 2147483647 h 81"/>
                <a:gd name="T2" fmla="*/ 0 w 80"/>
                <a:gd name="T3" fmla="*/ 2147483647 h 81"/>
                <a:gd name="T4" fmla="*/ 2147483647 w 80"/>
                <a:gd name="T5" fmla="*/ 2147483647 h 81"/>
                <a:gd name="T6" fmla="*/ 2147483647 w 80"/>
                <a:gd name="T7" fmla="*/ 2147483647 h 81"/>
                <a:gd name="T8" fmla="*/ 2147483647 w 80"/>
                <a:gd name="T9" fmla="*/ 0 h 81"/>
                <a:gd name="T10" fmla="*/ 0 w 80"/>
                <a:gd name="T11" fmla="*/ 2147483647 h 81"/>
                <a:gd name="T12" fmla="*/ 0 60000 65536"/>
                <a:gd name="T13" fmla="*/ 0 60000 65536"/>
                <a:gd name="T14" fmla="*/ 0 60000 65536"/>
                <a:gd name="T15" fmla="*/ 0 60000 65536"/>
                <a:gd name="T16" fmla="*/ 0 60000 65536"/>
                <a:gd name="T17" fmla="*/ 0 60000 65536"/>
                <a:gd name="T18" fmla="*/ 0 w 80"/>
                <a:gd name="T19" fmla="*/ 0 h 81"/>
                <a:gd name="T20" fmla="*/ 80 w 80"/>
                <a:gd name="T21" fmla="*/ 81 h 81"/>
              </a:gdLst>
              <a:ahLst/>
              <a:cxnLst>
                <a:cxn ang="T12">
                  <a:pos x="T0" y="T1"/>
                </a:cxn>
                <a:cxn ang="T13">
                  <a:pos x="T2" y="T3"/>
                </a:cxn>
                <a:cxn ang="T14">
                  <a:pos x="T4" y="T5"/>
                </a:cxn>
                <a:cxn ang="T15">
                  <a:pos x="T6" y="T7"/>
                </a:cxn>
                <a:cxn ang="T16">
                  <a:pos x="T8" y="T9"/>
                </a:cxn>
                <a:cxn ang="T17">
                  <a:pos x="T10" y="T11"/>
                </a:cxn>
              </a:cxnLst>
              <a:rect l="T18" t="T19" r="T20" b="T21"/>
              <a:pathLst>
                <a:path w="80" h="81">
                  <a:moveTo>
                    <a:pt x="0" y="41"/>
                  </a:moveTo>
                  <a:lnTo>
                    <a:pt x="0" y="41"/>
                  </a:lnTo>
                  <a:cubicBezTo>
                    <a:pt x="0" y="63"/>
                    <a:pt x="18" y="81"/>
                    <a:pt x="40" y="81"/>
                  </a:cubicBezTo>
                  <a:cubicBezTo>
                    <a:pt x="62" y="81"/>
                    <a:pt x="80" y="63"/>
                    <a:pt x="80" y="41"/>
                  </a:cubicBezTo>
                  <a:cubicBezTo>
                    <a:pt x="80" y="18"/>
                    <a:pt x="62" y="0"/>
                    <a:pt x="40" y="0"/>
                  </a:cubicBezTo>
                  <a:cubicBezTo>
                    <a:pt x="18" y="0"/>
                    <a:pt x="0" y="18"/>
                    <a:pt x="0" y="41"/>
                  </a:cubicBezTo>
                  <a:close/>
                </a:path>
              </a:pathLst>
            </a:custGeom>
            <a:grpFill/>
            <a:ln w="0">
              <a:noFill/>
              <a:round/>
              <a:headEnd/>
              <a:tailEnd/>
            </a:ln>
          </p:spPr>
          <p:txBody>
            <a:bodyPr wrap="square"/>
            <a:lstStyle/>
            <a:p>
              <a:endParaRPr lang="zh-CN" altLang="en-US">
                <a:latin typeface="Huawei Sans" panose="020C0503030203020204" pitchFamily="34" charset="0"/>
              </a:endParaRPr>
            </a:p>
          </p:txBody>
        </p:sp>
        <p:sp>
          <p:nvSpPr>
            <p:cNvPr id="19" name="Freeform 57"/>
            <p:cNvSpPr>
              <a:spLocks/>
            </p:cNvSpPr>
            <p:nvPr/>
          </p:nvSpPr>
          <p:spPr bwMode="auto">
            <a:xfrm>
              <a:off x="677863" y="1196975"/>
              <a:ext cx="33338" cy="34925"/>
            </a:xfrm>
            <a:custGeom>
              <a:avLst/>
              <a:gdLst>
                <a:gd name="T0" fmla="*/ 0 w 80"/>
                <a:gd name="T1" fmla="*/ 2147483647 h 81"/>
                <a:gd name="T2" fmla="*/ 0 w 80"/>
                <a:gd name="T3" fmla="*/ 2147483647 h 81"/>
                <a:gd name="T4" fmla="*/ 2147483647 w 80"/>
                <a:gd name="T5" fmla="*/ 2147483647 h 81"/>
                <a:gd name="T6" fmla="*/ 2147483647 w 80"/>
                <a:gd name="T7" fmla="*/ 2147483647 h 81"/>
                <a:gd name="T8" fmla="*/ 2147483647 w 80"/>
                <a:gd name="T9" fmla="*/ 0 h 81"/>
                <a:gd name="T10" fmla="*/ 0 w 80"/>
                <a:gd name="T11" fmla="*/ 2147483647 h 81"/>
                <a:gd name="T12" fmla="*/ 0 60000 65536"/>
                <a:gd name="T13" fmla="*/ 0 60000 65536"/>
                <a:gd name="T14" fmla="*/ 0 60000 65536"/>
                <a:gd name="T15" fmla="*/ 0 60000 65536"/>
                <a:gd name="T16" fmla="*/ 0 60000 65536"/>
                <a:gd name="T17" fmla="*/ 0 60000 65536"/>
                <a:gd name="T18" fmla="*/ 0 w 80"/>
                <a:gd name="T19" fmla="*/ 0 h 81"/>
                <a:gd name="T20" fmla="*/ 80 w 80"/>
                <a:gd name="T21" fmla="*/ 81 h 81"/>
              </a:gdLst>
              <a:ahLst/>
              <a:cxnLst>
                <a:cxn ang="T12">
                  <a:pos x="T0" y="T1"/>
                </a:cxn>
                <a:cxn ang="T13">
                  <a:pos x="T2" y="T3"/>
                </a:cxn>
                <a:cxn ang="T14">
                  <a:pos x="T4" y="T5"/>
                </a:cxn>
                <a:cxn ang="T15">
                  <a:pos x="T6" y="T7"/>
                </a:cxn>
                <a:cxn ang="T16">
                  <a:pos x="T8" y="T9"/>
                </a:cxn>
                <a:cxn ang="T17">
                  <a:pos x="T10" y="T11"/>
                </a:cxn>
              </a:cxnLst>
              <a:rect l="T18" t="T19" r="T20" b="T21"/>
              <a:pathLst>
                <a:path w="80" h="81">
                  <a:moveTo>
                    <a:pt x="0" y="41"/>
                  </a:moveTo>
                  <a:lnTo>
                    <a:pt x="0" y="41"/>
                  </a:lnTo>
                  <a:cubicBezTo>
                    <a:pt x="0" y="63"/>
                    <a:pt x="18" y="81"/>
                    <a:pt x="40" y="81"/>
                  </a:cubicBezTo>
                  <a:cubicBezTo>
                    <a:pt x="62" y="81"/>
                    <a:pt x="80" y="63"/>
                    <a:pt x="80" y="41"/>
                  </a:cubicBezTo>
                  <a:cubicBezTo>
                    <a:pt x="80" y="18"/>
                    <a:pt x="62" y="0"/>
                    <a:pt x="40" y="0"/>
                  </a:cubicBezTo>
                  <a:cubicBezTo>
                    <a:pt x="18" y="0"/>
                    <a:pt x="0" y="18"/>
                    <a:pt x="0" y="41"/>
                  </a:cubicBezTo>
                  <a:close/>
                </a:path>
              </a:pathLst>
            </a:custGeom>
            <a:grpFill/>
            <a:ln w="0">
              <a:noFill/>
              <a:round/>
              <a:headEnd/>
              <a:tailEnd/>
            </a:ln>
          </p:spPr>
          <p:txBody>
            <a:bodyPr wrap="square"/>
            <a:lstStyle/>
            <a:p>
              <a:endParaRPr lang="zh-CN" altLang="en-US">
                <a:latin typeface="Huawei Sans" panose="020C0503030203020204" pitchFamily="34" charset="0"/>
              </a:endParaRPr>
            </a:p>
          </p:txBody>
        </p:sp>
        <p:sp>
          <p:nvSpPr>
            <p:cNvPr id="20" name="Freeform 58"/>
            <p:cNvSpPr>
              <a:spLocks/>
            </p:cNvSpPr>
            <p:nvPr/>
          </p:nvSpPr>
          <p:spPr bwMode="auto">
            <a:xfrm>
              <a:off x="606425" y="985838"/>
              <a:ext cx="28575" cy="133350"/>
            </a:xfrm>
            <a:custGeom>
              <a:avLst/>
              <a:gdLst>
                <a:gd name="T0" fmla="*/ 2147483647 w 67"/>
                <a:gd name="T1" fmla="*/ 2147483647 h 316"/>
                <a:gd name="T2" fmla="*/ 2147483647 w 67"/>
                <a:gd name="T3" fmla="*/ 2147483647 h 316"/>
                <a:gd name="T4" fmla="*/ 2147483647 w 67"/>
                <a:gd name="T5" fmla="*/ 2147483647 h 316"/>
                <a:gd name="T6" fmla="*/ 2147483647 w 67"/>
                <a:gd name="T7" fmla="*/ 2147483647 h 316"/>
                <a:gd name="T8" fmla="*/ 2147483647 w 67"/>
                <a:gd name="T9" fmla="*/ 0 h 316"/>
                <a:gd name="T10" fmla="*/ 0 w 67"/>
                <a:gd name="T11" fmla="*/ 2147483647 h 316"/>
                <a:gd name="T12" fmla="*/ 0 w 67"/>
                <a:gd name="T13" fmla="*/ 2147483647 h 316"/>
                <a:gd name="T14" fmla="*/ 2147483647 w 67"/>
                <a:gd name="T15" fmla="*/ 2147483647 h 316"/>
                <a:gd name="T16" fmla="*/ 0 60000 65536"/>
                <a:gd name="T17" fmla="*/ 0 60000 65536"/>
                <a:gd name="T18" fmla="*/ 0 60000 65536"/>
                <a:gd name="T19" fmla="*/ 0 60000 65536"/>
                <a:gd name="T20" fmla="*/ 0 60000 65536"/>
                <a:gd name="T21" fmla="*/ 0 60000 65536"/>
                <a:gd name="T22" fmla="*/ 0 60000 65536"/>
                <a:gd name="T23" fmla="*/ 0 60000 65536"/>
                <a:gd name="T24" fmla="*/ 0 w 67"/>
                <a:gd name="T25" fmla="*/ 0 h 316"/>
                <a:gd name="T26" fmla="*/ 67 w 67"/>
                <a:gd name="T27" fmla="*/ 316 h 3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7" h="316">
                  <a:moveTo>
                    <a:pt x="33" y="316"/>
                  </a:moveTo>
                  <a:lnTo>
                    <a:pt x="33" y="316"/>
                  </a:lnTo>
                  <a:cubicBezTo>
                    <a:pt x="52" y="316"/>
                    <a:pt x="67" y="301"/>
                    <a:pt x="67" y="283"/>
                  </a:cubicBezTo>
                  <a:lnTo>
                    <a:pt x="67" y="33"/>
                  </a:lnTo>
                  <a:cubicBezTo>
                    <a:pt x="67" y="15"/>
                    <a:pt x="52" y="0"/>
                    <a:pt x="33" y="0"/>
                  </a:cubicBezTo>
                  <a:cubicBezTo>
                    <a:pt x="15" y="0"/>
                    <a:pt x="0" y="15"/>
                    <a:pt x="0" y="33"/>
                  </a:cubicBezTo>
                  <a:lnTo>
                    <a:pt x="0" y="283"/>
                  </a:lnTo>
                  <a:cubicBezTo>
                    <a:pt x="0" y="301"/>
                    <a:pt x="15" y="316"/>
                    <a:pt x="33" y="316"/>
                  </a:cubicBezTo>
                  <a:close/>
                </a:path>
              </a:pathLst>
            </a:custGeom>
            <a:grpFill/>
            <a:ln w="0">
              <a:noFill/>
              <a:round/>
              <a:headEnd/>
              <a:tailEnd/>
            </a:ln>
          </p:spPr>
          <p:txBody>
            <a:bodyPr wrap="square"/>
            <a:lstStyle/>
            <a:p>
              <a:endParaRPr lang="zh-CN" altLang="en-US">
                <a:latin typeface="Huawei Sans" panose="020C0503030203020204" pitchFamily="34" charset="0"/>
              </a:endParaRPr>
            </a:p>
          </p:txBody>
        </p:sp>
        <p:sp>
          <p:nvSpPr>
            <p:cNvPr id="21" name="Freeform 59"/>
            <p:cNvSpPr>
              <a:spLocks/>
            </p:cNvSpPr>
            <p:nvPr/>
          </p:nvSpPr>
          <p:spPr bwMode="auto">
            <a:xfrm>
              <a:off x="1044575" y="985838"/>
              <a:ext cx="28575" cy="133350"/>
            </a:xfrm>
            <a:custGeom>
              <a:avLst/>
              <a:gdLst>
                <a:gd name="T0" fmla="*/ 2147483647 w 67"/>
                <a:gd name="T1" fmla="*/ 0 h 316"/>
                <a:gd name="T2" fmla="*/ 2147483647 w 67"/>
                <a:gd name="T3" fmla="*/ 0 h 316"/>
                <a:gd name="T4" fmla="*/ 0 w 67"/>
                <a:gd name="T5" fmla="*/ 2147483647 h 316"/>
                <a:gd name="T6" fmla="*/ 0 w 67"/>
                <a:gd name="T7" fmla="*/ 2147483647 h 316"/>
                <a:gd name="T8" fmla="*/ 2147483647 w 67"/>
                <a:gd name="T9" fmla="*/ 2147483647 h 316"/>
                <a:gd name="T10" fmla="*/ 2147483647 w 67"/>
                <a:gd name="T11" fmla="*/ 2147483647 h 316"/>
                <a:gd name="T12" fmla="*/ 2147483647 w 67"/>
                <a:gd name="T13" fmla="*/ 2147483647 h 316"/>
                <a:gd name="T14" fmla="*/ 2147483647 w 67"/>
                <a:gd name="T15" fmla="*/ 0 h 316"/>
                <a:gd name="T16" fmla="*/ 0 60000 65536"/>
                <a:gd name="T17" fmla="*/ 0 60000 65536"/>
                <a:gd name="T18" fmla="*/ 0 60000 65536"/>
                <a:gd name="T19" fmla="*/ 0 60000 65536"/>
                <a:gd name="T20" fmla="*/ 0 60000 65536"/>
                <a:gd name="T21" fmla="*/ 0 60000 65536"/>
                <a:gd name="T22" fmla="*/ 0 60000 65536"/>
                <a:gd name="T23" fmla="*/ 0 60000 65536"/>
                <a:gd name="T24" fmla="*/ 0 w 67"/>
                <a:gd name="T25" fmla="*/ 0 h 316"/>
                <a:gd name="T26" fmla="*/ 67 w 67"/>
                <a:gd name="T27" fmla="*/ 316 h 3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7" h="316">
                  <a:moveTo>
                    <a:pt x="34" y="0"/>
                  </a:moveTo>
                  <a:lnTo>
                    <a:pt x="34" y="0"/>
                  </a:lnTo>
                  <a:cubicBezTo>
                    <a:pt x="15" y="0"/>
                    <a:pt x="0" y="15"/>
                    <a:pt x="0" y="33"/>
                  </a:cubicBezTo>
                  <a:lnTo>
                    <a:pt x="0" y="283"/>
                  </a:lnTo>
                  <a:cubicBezTo>
                    <a:pt x="0" y="301"/>
                    <a:pt x="15" y="316"/>
                    <a:pt x="34" y="316"/>
                  </a:cubicBezTo>
                  <a:cubicBezTo>
                    <a:pt x="52" y="316"/>
                    <a:pt x="67" y="301"/>
                    <a:pt x="67" y="283"/>
                  </a:cubicBezTo>
                  <a:lnTo>
                    <a:pt x="67" y="33"/>
                  </a:lnTo>
                  <a:cubicBezTo>
                    <a:pt x="67" y="15"/>
                    <a:pt x="52" y="0"/>
                    <a:pt x="34" y="0"/>
                  </a:cubicBezTo>
                  <a:close/>
                </a:path>
              </a:pathLst>
            </a:custGeom>
            <a:grpFill/>
            <a:ln w="0">
              <a:noFill/>
              <a:round/>
              <a:headEnd/>
              <a:tailEnd/>
            </a:ln>
          </p:spPr>
          <p:txBody>
            <a:bodyPr wrap="square"/>
            <a:lstStyle/>
            <a:p>
              <a:endParaRPr lang="zh-CN" altLang="en-US">
                <a:latin typeface="Huawei Sans" panose="020C0503030203020204" pitchFamily="34" charset="0"/>
              </a:endParaRPr>
            </a:p>
          </p:txBody>
        </p:sp>
        <p:sp>
          <p:nvSpPr>
            <p:cNvPr id="22" name="Freeform 60"/>
            <p:cNvSpPr>
              <a:spLocks/>
            </p:cNvSpPr>
            <p:nvPr/>
          </p:nvSpPr>
          <p:spPr bwMode="auto">
            <a:xfrm>
              <a:off x="830263" y="1198563"/>
              <a:ext cx="168275" cy="28575"/>
            </a:xfrm>
            <a:custGeom>
              <a:avLst/>
              <a:gdLst>
                <a:gd name="T0" fmla="*/ 2147483647 w 399"/>
                <a:gd name="T1" fmla="*/ 2147483647 h 67"/>
                <a:gd name="T2" fmla="*/ 2147483647 w 399"/>
                <a:gd name="T3" fmla="*/ 2147483647 h 67"/>
                <a:gd name="T4" fmla="*/ 2147483647 w 399"/>
                <a:gd name="T5" fmla="*/ 0 h 67"/>
                <a:gd name="T6" fmla="*/ 2147483647 w 399"/>
                <a:gd name="T7" fmla="*/ 0 h 67"/>
                <a:gd name="T8" fmla="*/ 0 w 399"/>
                <a:gd name="T9" fmla="*/ 2147483647 h 67"/>
                <a:gd name="T10" fmla="*/ 2147483647 w 399"/>
                <a:gd name="T11" fmla="*/ 2147483647 h 67"/>
                <a:gd name="T12" fmla="*/ 2147483647 w 399"/>
                <a:gd name="T13" fmla="*/ 2147483647 h 67"/>
                <a:gd name="T14" fmla="*/ 2147483647 w 399"/>
                <a:gd name="T15" fmla="*/ 2147483647 h 67"/>
                <a:gd name="T16" fmla="*/ 0 60000 65536"/>
                <a:gd name="T17" fmla="*/ 0 60000 65536"/>
                <a:gd name="T18" fmla="*/ 0 60000 65536"/>
                <a:gd name="T19" fmla="*/ 0 60000 65536"/>
                <a:gd name="T20" fmla="*/ 0 60000 65536"/>
                <a:gd name="T21" fmla="*/ 0 60000 65536"/>
                <a:gd name="T22" fmla="*/ 0 60000 65536"/>
                <a:gd name="T23" fmla="*/ 0 60000 65536"/>
                <a:gd name="T24" fmla="*/ 0 w 399"/>
                <a:gd name="T25" fmla="*/ 0 h 67"/>
                <a:gd name="T26" fmla="*/ 399 w 399"/>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9" h="67">
                  <a:moveTo>
                    <a:pt x="399" y="34"/>
                  </a:moveTo>
                  <a:lnTo>
                    <a:pt x="399" y="34"/>
                  </a:lnTo>
                  <a:cubicBezTo>
                    <a:pt x="399" y="15"/>
                    <a:pt x="384" y="0"/>
                    <a:pt x="366" y="0"/>
                  </a:cubicBezTo>
                  <a:lnTo>
                    <a:pt x="34" y="0"/>
                  </a:lnTo>
                  <a:cubicBezTo>
                    <a:pt x="15" y="0"/>
                    <a:pt x="0" y="15"/>
                    <a:pt x="0" y="34"/>
                  </a:cubicBezTo>
                  <a:cubicBezTo>
                    <a:pt x="0" y="52"/>
                    <a:pt x="15" y="67"/>
                    <a:pt x="34" y="67"/>
                  </a:cubicBezTo>
                  <a:lnTo>
                    <a:pt x="366" y="67"/>
                  </a:lnTo>
                  <a:cubicBezTo>
                    <a:pt x="384" y="67"/>
                    <a:pt x="399" y="52"/>
                    <a:pt x="399" y="34"/>
                  </a:cubicBezTo>
                  <a:close/>
                </a:path>
              </a:pathLst>
            </a:custGeom>
            <a:grpFill/>
            <a:ln w="0">
              <a:noFill/>
              <a:round/>
              <a:headEnd/>
              <a:tailEnd/>
            </a:ln>
          </p:spPr>
          <p:txBody>
            <a:bodyPr wrap="square"/>
            <a:lstStyle/>
            <a:p>
              <a:endParaRPr lang="zh-CN" altLang="en-US">
                <a:latin typeface="Huawei Sans" panose="020C0503030203020204" pitchFamily="34" charset="0"/>
              </a:endParaRPr>
            </a:p>
          </p:txBody>
        </p:sp>
      </p:grpSp>
      <p:sp>
        <p:nvSpPr>
          <p:cNvPr id="23" name="文本框 22"/>
          <p:cNvSpPr txBox="1"/>
          <p:nvPr/>
        </p:nvSpPr>
        <p:spPr>
          <a:xfrm>
            <a:off x="3607354" y="5908764"/>
            <a:ext cx="889987" cy="369332"/>
          </a:xfrm>
          <a:prstGeom prst="rect">
            <a:avLst/>
          </a:prstGeom>
          <a:noFill/>
        </p:spPr>
        <p:txBody>
          <a:bodyPr wrap="square" rtlCol="0">
            <a:spAutoFit/>
          </a:bodyPr>
          <a:lstStyle/>
          <a:p>
            <a:r>
              <a:rPr dirty="0">
                <a:latin typeface="Huawei Sans" panose="020C0503030203020204" pitchFamily="34" charset="0"/>
              </a:rPr>
              <a:t>Person</a:t>
            </a:r>
          </a:p>
        </p:txBody>
      </p:sp>
      <p:sp>
        <p:nvSpPr>
          <p:cNvPr id="24" name="文本框 23"/>
          <p:cNvSpPr txBox="1"/>
          <p:nvPr/>
        </p:nvSpPr>
        <p:spPr>
          <a:xfrm>
            <a:off x="7625533" y="5820010"/>
            <a:ext cx="877163" cy="369332"/>
          </a:xfrm>
          <a:prstGeom prst="rect">
            <a:avLst/>
          </a:prstGeom>
          <a:noFill/>
        </p:spPr>
        <p:txBody>
          <a:bodyPr wrap="square" rtlCol="0">
            <a:spAutoFit/>
          </a:bodyPr>
          <a:lstStyle/>
          <a:p>
            <a:r>
              <a:rPr dirty="0">
                <a:latin typeface="Huawei Sans" panose="020C0503030203020204" pitchFamily="34" charset="0"/>
              </a:rPr>
              <a:t>Router</a:t>
            </a:r>
            <a:endParaRPr lang="zh-CN" altLang="en-US" dirty="0">
              <a:latin typeface="Huawei Sans" panose="020C0503030203020204" pitchFamily="34" charset="0"/>
            </a:endParaRPr>
          </a:p>
        </p:txBody>
      </p:sp>
      <p:sp>
        <p:nvSpPr>
          <p:cNvPr id="26" name="圆角矩形标注 25"/>
          <p:cNvSpPr/>
          <p:nvPr/>
        </p:nvSpPr>
        <p:spPr bwMode="auto">
          <a:xfrm flipH="1">
            <a:off x="9331137" y="4025096"/>
            <a:ext cx="2009490" cy="894205"/>
          </a:xfrm>
          <a:prstGeom prst="wedgeRoundRectCallout">
            <a:avLst>
              <a:gd name="adj1" fmla="val 58476"/>
              <a:gd name="adj2" fmla="val 82826"/>
              <a:gd name="adj3" fmla="val 16667"/>
            </a:avLst>
          </a:prstGeom>
          <a:solidFill>
            <a:srgbClr val="00B0F0">
              <a:alpha val="5000"/>
            </a:srgbClr>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4400" fontAlgn="b">
              <a:spcBef>
                <a:spcPct val="0"/>
              </a:spcBef>
              <a:spcAft>
                <a:spcPct val="0"/>
              </a:spcAft>
            </a:pPr>
            <a:r>
              <a:rPr sz="1400" dirty="0">
                <a:latin typeface="Huawei Sans" panose="020C0503030203020204" pitchFamily="34" charset="0"/>
              </a:rPr>
              <a:t>Interface, routing protocol, IP address, routing table...</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2606094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sz="1600" dirty="0" smtClean="0"/>
              <a:t>A YANG file is loaded on the NETCONF client (such as the NMS or SDN controller).</a:t>
            </a:r>
            <a:endParaRPr lang="en-US" altLang="zh-CN" sz="1600" dirty="0" smtClean="0"/>
          </a:p>
          <a:p>
            <a:r>
              <a:rPr lang="en-US" sz="1600" dirty="0" smtClean="0"/>
              <a:t>The YANG file is used to convert data into XML-format NETCONF messages before they are sent to the device.</a:t>
            </a:r>
            <a:endParaRPr lang="en-US" sz="1600" dirty="0"/>
          </a:p>
        </p:txBody>
      </p:sp>
      <p:sp>
        <p:nvSpPr>
          <p:cNvPr id="2" name="标题 1"/>
          <p:cNvSpPr>
            <a:spLocks noGrp="1"/>
          </p:cNvSpPr>
          <p:nvPr>
            <p:ph type="title"/>
          </p:nvPr>
        </p:nvSpPr>
        <p:spPr/>
        <p:txBody>
          <a:bodyPr/>
          <a:lstStyle/>
          <a:p>
            <a:r>
              <a:rPr lang="en-US" smtClean="0"/>
              <a:t>YANG and XML (1)</a:t>
            </a:r>
            <a:endParaRPr lang="en-US" altLang="zh-CN" dirty="0"/>
          </a:p>
        </p:txBody>
      </p:sp>
      <p:grpSp>
        <p:nvGrpSpPr>
          <p:cNvPr id="8" name="组合 7"/>
          <p:cNvGrpSpPr/>
          <p:nvPr/>
        </p:nvGrpSpPr>
        <p:grpSpPr>
          <a:xfrm>
            <a:off x="1475738" y="2393809"/>
            <a:ext cx="2679793" cy="3721694"/>
            <a:chOff x="4702129" y="2408189"/>
            <a:chExt cx="2679793" cy="3721694"/>
          </a:xfrm>
        </p:grpSpPr>
        <p:sp>
          <p:nvSpPr>
            <p:cNvPr id="32" name="矩形 31"/>
            <p:cNvSpPr/>
            <p:nvPr/>
          </p:nvSpPr>
          <p:spPr>
            <a:xfrm>
              <a:off x="4702129" y="2408189"/>
              <a:ext cx="2679793" cy="3354235"/>
            </a:xfrm>
            <a:prstGeom prst="rect">
              <a:avLst/>
            </a:prstGeom>
            <a:solidFill>
              <a:srgbClr val="F2FBFE"/>
            </a:solidFill>
            <a:ln w="9525" cap="flat" cmpd="sng" algn="ctr">
              <a:solidFill>
                <a:srgbClr val="99DFF9"/>
              </a:solidFill>
              <a:prstDash val="solid"/>
              <a:miter lim="800000"/>
            </a:ln>
            <a:effectLst/>
          </p:spPr>
          <p:txBody>
            <a:bodyPr rot="0" spcFirstLastPara="0" vertOverflow="overflow" horzOverflow="overflow" vert="horz" wrap="square" lIns="144000" tIns="0" rIns="0" bIns="0" numCol="1" spcCol="0" rtlCol="0" fromWordArt="0" anchor="ctr" anchorCtr="0" forceAA="0" compatLnSpc="1">
              <a:prstTxWarp prst="textNoShape">
                <a:avLst/>
              </a:prstTxWarp>
              <a:noAutofit/>
            </a:bodyPr>
            <a:lstStyle/>
            <a:p>
              <a:r>
                <a:rPr sz="1600" dirty="0">
                  <a:solidFill>
                    <a:srgbClr val="1D1D1A"/>
                  </a:solidFill>
                  <a:latin typeface="Huawei Sans" panose="020C0503030203020204" pitchFamily="34" charset="0"/>
                </a:rPr>
                <a:t>list server {</a:t>
              </a:r>
            </a:p>
            <a:p>
              <a:r>
                <a:rPr sz="1600" dirty="0">
                  <a:solidFill>
                    <a:srgbClr val="1D1D1A"/>
                  </a:solidFill>
                  <a:latin typeface="Huawei Sans" panose="020C0503030203020204" pitchFamily="34" charset="0"/>
                </a:rPr>
                <a:t>  key "name";</a:t>
              </a:r>
            </a:p>
            <a:p>
              <a:r>
                <a:rPr sz="1600" dirty="0">
                  <a:solidFill>
                    <a:srgbClr val="1D1D1A"/>
                  </a:solidFill>
                  <a:latin typeface="Huawei Sans" panose="020C0503030203020204" pitchFamily="34" charset="0"/>
                </a:rPr>
                <a:t>  unique "</a:t>
              </a:r>
              <a:r>
                <a:rPr sz="1600" dirty="0" err="1">
                  <a:solidFill>
                    <a:srgbClr val="1D1D1A"/>
                  </a:solidFill>
                  <a:latin typeface="Huawei Sans" panose="020C0503030203020204" pitchFamily="34" charset="0"/>
                </a:rPr>
                <a:t>ip</a:t>
              </a:r>
              <a:r>
                <a:rPr sz="1600" dirty="0">
                  <a:solidFill>
                    <a:srgbClr val="1D1D1A"/>
                  </a:solidFill>
                  <a:latin typeface="Huawei Sans" panose="020C0503030203020204" pitchFamily="34" charset="0"/>
                </a:rPr>
                <a:t> port";</a:t>
              </a:r>
            </a:p>
            <a:p>
              <a:r>
                <a:rPr sz="1600" dirty="0">
                  <a:solidFill>
                    <a:srgbClr val="1D1D1A"/>
                  </a:solidFill>
                  <a:latin typeface="Huawei Sans" panose="020C0503030203020204" pitchFamily="34" charset="0"/>
                </a:rPr>
                <a:t>  leaf name {</a:t>
              </a:r>
            </a:p>
            <a:p>
              <a:r>
                <a:rPr sz="1600" dirty="0">
                  <a:solidFill>
                    <a:srgbClr val="1D1D1A"/>
                  </a:solidFill>
                  <a:latin typeface="Huawei Sans" panose="020C0503030203020204" pitchFamily="34" charset="0"/>
                </a:rPr>
                <a:t>    type string;</a:t>
              </a:r>
            </a:p>
            <a:p>
              <a:r>
                <a:rPr sz="1600" dirty="0">
                  <a:solidFill>
                    <a:srgbClr val="1D1D1A"/>
                  </a:solidFill>
                  <a:latin typeface="Huawei Sans" panose="020C0503030203020204" pitchFamily="34" charset="0"/>
                </a:rPr>
                <a:t>  }</a:t>
              </a:r>
            </a:p>
            <a:p>
              <a:r>
                <a:rPr sz="1600" dirty="0">
                  <a:solidFill>
                    <a:srgbClr val="1D1D1A"/>
                  </a:solidFill>
                  <a:latin typeface="Huawei Sans" panose="020C0503030203020204" pitchFamily="34" charset="0"/>
                </a:rPr>
                <a:t>  leaf </a:t>
              </a:r>
              <a:r>
                <a:rPr sz="1600" dirty="0" err="1">
                  <a:solidFill>
                    <a:srgbClr val="1D1D1A"/>
                  </a:solidFill>
                  <a:latin typeface="Huawei Sans" panose="020C0503030203020204" pitchFamily="34" charset="0"/>
                </a:rPr>
                <a:t>ip</a:t>
              </a:r>
              <a:r>
                <a:rPr sz="1600" dirty="0">
                  <a:solidFill>
                    <a:srgbClr val="1D1D1A"/>
                  </a:solidFill>
                  <a:latin typeface="Huawei Sans" panose="020C0503030203020204" pitchFamily="34" charset="0"/>
                </a:rPr>
                <a:t> {</a:t>
              </a:r>
            </a:p>
            <a:p>
              <a:r>
                <a:rPr sz="1600" dirty="0">
                  <a:solidFill>
                    <a:srgbClr val="1D1D1A"/>
                  </a:solidFill>
                  <a:latin typeface="Huawei Sans" panose="020C0503030203020204" pitchFamily="34" charset="0"/>
                </a:rPr>
                <a:t>    type </a:t>
              </a:r>
              <a:r>
                <a:rPr sz="1600" dirty="0" err="1">
                  <a:solidFill>
                    <a:srgbClr val="1D1D1A"/>
                  </a:solidFill>
                  <a:latin typeface="Huawei Sans" panose="020C0503030203020204" pitchFamily="34" charset="0"/>
                </a:rPr>
                <a:t>inet:ip-address</a:t>
              </a:r>
              <a:r>
                <a:rPr sz="1600" dirty="0">
                  <a:solidFill>
                    <a:srgbClr val="1D1D1A"/>
                  </a:solidFill>
                  <a:latin typeface="Huawei Sans" panose="020C0503030203020204" pitchFamily="34" charset="0"/>
                </a:rPr>
                <a:t>;</a:t>
              </a:r>
            </a:p>
            <a:p>
              <a:r>
                <a:rPr sz="1600" dirty="0">
                  <a:solidFill>
                    <a:srgbClr val="1D1D1A"/>
                  </a:solidFill>
                  <a:latin typeface="Huawei Sans" panose="020C0503030203020204" pitchFamily="34" charset="0"/>
                </a:rPr>
                <a:t>  }</a:t>
              </a:r>
            </a:p>
            <a:p>
              <a:r>
                <a:rPr sz="1600" dirty="0">
                  <a:solidFill>
                    <a:srgbClr val="1D1D1A"/>
                  </a:solidFill>
                  <a:latin typeface="Huawei Sans" panose="020C0503030203020204" pitchFamily="34" charset="0"/>
                </a:rPr>
                <a:t>  leaf port {</a:t>
              </a:r>
            </a:p>
            <a:p>
              <a:r>
                <a:rPr sz="1600" dirty="0">
                  <a:solidFill>
                    <a:srgbClr val="1D1D1A"/>
                  </a:solidFill>
                  <a:latin typeface="Huawei Sans" panose="020C0503030203020204" pitchFamily="34" charset="0"/>
                </a:rPr>
                <a:t>    type </a:t>
              </a:r>
              <a:r>
                <a:rPr sz="1600" dirty="0" err="1">
                  <a:solidFill>
                    <a:srgbClr val="1D1D1A"/>
                  </a:solidFill>
                  <a:latin typeface="Huawei Sans" panose="020C0503030203020204" pitchFamily="34" charset="0"/>
                </a:rPr>
                <a:t>inet:port-number</a:t>
              </a:r>
              <a:r>
                <a:rPr sz="1600" dirty="0">
                  <a:solidFill>
                    <a:srgbClr val="1D1D1A"/>
                  </a:solidFill>
                  <a:latin typeface="Huawei Sans" panose="020C0503030203020204" pitchFamily="34" charset="0"/>
                </a:rPr>
                <a:t>;</a:t>
              </a:r>
            </a:p>
            <a:p>
              <a:r>
                <a:rPr sz="1600" dirty="0">
                  <a:solidFill>
                    <a:srgbClr val="1D1D1A"/>
                  </a:solidFill>
                  <a:latin typeface="Huawei Sans" panose="020C0503030203020204" pitchFamily="34" charset="0"/>
                </a:rPr>
                <a:t>  }</a:t>
              </a:r>
            </a:p>
            <a:p>
              <a:r>
                <a:rPr sz="1600" dirty="0">
                  <a:solidFill>
                    <a:srgbClr val="1D1D1A"/>
                  </a:solidFill>
                  <a:latin typeface="Huawei Sans" panose="020C0503030203020204" pitchFamily="34" charset="0"/>
                </a:rPr>
                <a:t>}</a:t>
              </a:r>
              <a:endPar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文本框 32"/>
            <p:cNvSpPr txBox="1"/>
            <p:nvPr/>
          </p:nvSpPr>
          <p:spPr>
            <a:xfrm>
              <a:off x="5407877" y="5760551"/>
              <a:ext cx="1202573" cy="369332"/>
            </a:xfrm>
            <a:prstGeom prst="rect">
              <a:avLst/>
            </a:prstGeom>
            <a:noFill/>
          </p:spPr>
          <p:txBody>
            <a:bodyPr wrap="square" rtlCol="0">
              <a:spAutoFit/>
            </a:bodyPr>
            <a:lstStyle/>
            <a:p>
              <a:r>
                <a:rPr>
                  <a:latin typeface="Huawei Sans" panose="020C0503030203020204" pitchFamily="34" charset="0"/>
                </a:rPr>
                <a:t>YANG file</a:t>
              </a:r>
              <a:endParaRPr lang="zh-CN" altLang="en-US">
                <a:latin typeface="Huawei Sans" panose="020C0503030203020204" pitchFamily="34" charset="0"/>
              </a:endParaRPr>
            </a:p>
          </p:txBody>
        </p:sp>
      </p:grpSp>
      <p:sp>
        <p:nvSpPr>
          <p:cNvPr id="34" name="文本框 33"/>
          <p:cNvSpPr txBox="1"/>
          <p:nvPr/>
        </p:nvSpPr>
        <p:spPr>
          <a:xfrm>
            <a:off x="4222511" y="3584380"/>
            <a:ext cx="479618" cy="707886"/>
          </a:xfrm>
          <a:prstGeom prst="rect">
            <a:avLst/>
          </a:prstGeom>
          <a:noFill/>
        </p:spPr>
        <p:txBody>
          <a:bodyPr wrap="square" rtlCol="0">
            <a:spAutoFit/>
          </a:bodyPr>
          <a:lstStyle/>
          <a:p>
            <a:r>
              <a:rPr sz="4000">
                <a:latin typeface="Huawei Sans" panose="020C0503030203020204" pitchFamily="34" charset="0"/>
              </a:rPr>
              <a:t>+</a:t>
            </a:r>
            <a:endParaRPr lang="zh-CN" altLang="en-US" sz="4000">
              <a:latin typeface="Huawei Sans" panose="020C0503030203020204" pitchFamily="34" charset="0"/>
            </a:endParaRPr>
          </a:p>
        </p:txBody>
      </p:sp>
      <p:sp>
        <p:nvSpPr>
          <p:cNvPr id="37" name="文本框 36"/>
          <p:cNvSpPr txBox="1"/>
          <p:nvPr/>
        </p:nvSpPr>
        <p:spPr>
          <a:xfrm>
            <a:off x="7381922" y="3716240"/>
            <a:ext cx="479618" cy="707886"/>
          </a:xfrm>
          <a:prstGeom prst="rect">
            <a:avLst/>
          </a:prstGeom>
          <a:noFill/>
        </p:spPr>
        <p:txBody>
          <a:bodyPr wrap="square" rtlCol="0">
            <a:spAutoFit/>
          </a:bodyPr>
          <a:lstStyle/>
          <a:p>
            <a:r>
              <a:rPr sz="4000">
                <a:latin typeface="Huawei Sans" panose="020C0503030203020204" pitchFamily="34" charset="0"/>
              </a:rPr>
              <a:t>=</a:t>
            </a:r>
            <a:endParaRPr lang="zh-CN" altLang="en-US" sz="4000">
              <a:latin typeface="Huawei Sans" panose="020C0503030203020204" pitchFamily="34" charset="0"/>
            </a:endParaRPr>
          </a:p>
        </p:txBody>
      </p:sp>
      <p:grpSp>
        <p:nvGrpSpPr>
          <p:cNvPr id="7" name="组合 6"/>
          <p:cNvGrpSpPr/>
          <p:nvPr/>
        </p:nvGrpSpPr>
        <p:grpSpPr>
          <a:xfrm>
            <a:off x="8010375" y="2429054"/>
            <a:ext cx="2679793" cy="3693174"/>
            <a:chOff x="1413164" y="2408189"/>
            <a:chExt cx="2679793" cy="3693174"/>
          </a:xfrm>
        </p:grpSpPr>
        <p:sp>
          <p:nvSpPr>
            <p:cNvPr id="36" name="矩形 35"/>
            <p:cNvSpPr/>
            <p:nvPr/>
          </p:nvSpPr>
          <p:spPr>
            <a:xfrm>
              <a:off x="1413164" y="2408189"/>
              <a:ext cx="2679793" cy="3354235"/>
            </a:xfrm>
            <a:prstGeom prst="rect">
              <a:avLst/>
            </a:prstGeom>
            <a:solidFill>
              <a:srgbClr val="F2FBFE"/>
            </a:solidFill>
            <a:ln w="9525" cap="flat" cmpd="sng" algn="ctr">
              <a:solidFill>
                <a:srgbClr val="99DFF9"/>
              </a:solidFill>
              <a:prstDash val="solid"/>
              <a:miter lim="800000"/>
            </a:ln>
            <a:effectLst/>
          </p:spPr>
          <p:txBody>
            <a:bodyPr rot="0" spcFirstLastPara="0" vertOverflow="overflow" horzOverflow="overflow" vert="horz" wrap="square" lIns="144000" tIns="0" rIns="0" bIns="0" numCol="1" spcCol="0" rtlCol="0" fromWordArt="0" anchor="ctr" anchorCtr="0" forceAA="0" compatLnSpc="1">
              <a:prstTxWarp prst="textNoShape">
                <a:avLst/>
              </a:prstTxWarp>
              <a:noAutofit/>
            </a:bodyPr>
            <a:lstStyle/>
            <a:p>
              <a:r>
                <a:rPr sz="1600" dirty="0">
                  <a:solidFill>
                    <a:srgbClr val="1D1D1A"/>
                  </a:solidFill>
                  <a:latin typeface="Huawei Sans" panose="020C0503030203020204" pitchFamily="34" charset="0"/>
                </a:rPr>
                <a:t>&lt;server&gt;</a:t>
              </a:r>
            </a:p>
            <a:p>
              <a:r>
                <a:rPr sz="1600" dirty="0">
                  <a:solidFill>
                    <a:srgbClr val="1D1D1A"/>
                  </a:solidFill>
                  <a:latin typeface="Huawei Sans" panose="020C0503030203020204" pitchFamily="34" charset="0"/>
                </a:rPr>
                <a:t>  &lt;name&gt;</a:t>
              </a:r>
              <a:r>
                <a:rPr sz="1600" dirty="0" err="1">
                  <a:solidFill>
                    <a:srgbClr val="1D1D1A"/>
                  </a:solidFill>
                  <a:latin typeface="Huawei Sans" panose="020C0503030203020204" pitchFamily="34" charset="0"/>
                </a:rPr>
                <a:t>smtp</a:t>
              </a:r>
              <a:r>
                <a:rPr sz="1600" dirty="0">
                  <a:solidFill>
                    <a:srgbClr val="1D1D1A"/>
                  </a:solidFill>
                  <a:latin typeface="Huawei Sans" panose="020C0503030203020204" pitchFamily="34" charset="0"/>
                </a:rPr>
                <a:t>&lt;/name&gt;</a:t>
              </a:r>
            </a:p>
            <a:p>
              <a:r>
                <a:rPr sz="1600" dirty="0">
                  <a:solidFill>
                    <a:srgbClr val="1D1D1A"/>
                  </a:solidFill>
                  <a:latin typeface="Huawei Sans" panose="020C0503030203020204" pitchFamily="34" charset="0"/>
                </a:rPr>
                <a:t>  &lt;</a:t>
              </a:r>
              <a:r>
                <a:rPr sz="1600" dirty="0" err="1">
                  <a:solidFill>
                    <a:srgbClr val="1D1D1A"/>
                  </a:solidFill>
                  <a:latin typeface="Huawei Sans" panose="020C0503030203020204" pitchFamily="34" charset="0"/>
                </a:rPr>
                <a:t>ip</a:t>
              </a:r>
              <a:r>
                <a:rPr sz="1600" dirty="0">
                  <a:solidFill>
                    <a:srgbClr val="1D1D1A"/>
                  </a:solidFill>
                  <a:latin typeface="Huawei Sans" panose="020C0503030203020204" pitchFamily="34" charset="0"/>
                </a:rPr>
                <a:t>&gt;192.0.2.1&lt;/</a:t>
              </a:r>
              <a:r>
                <a:rPr sz="1600" dirty="0" err="1">
                  <a:solidFill>
                    <a:srgbClr val="1D1D1A"/>
                  </a:solidFill>
                  <a:latin typeface="Huawei Sans" panose="020C0503030203020204" pitchFamily="34" charset="0"/>
                </a:rPr>
                <a:t>ip</a:t>
              </a:r>
              <a:r>
                <a:rPr sz="1600" dirty="0">
                  <a:solidFill>
                    <a:srgbClr val="1D1D1A"/>
                  </a:solidFill>
                  <a:latin typeface="Huawei Sans" panose="020C0503030203020204" pitchFamily="34" charset="0"/>
                </a:rPr>
                <a:t>&gt;</a:t>
              </a:r>
            </a:p>
            <a:p>
              <a:r>
                <a:rPr sz="1600" dirty="0">
                  <a:solidFill>
                    <a:srgbClr val="1D1D1A"/>
                  </a:solidFill>
                  <a:latin typeface="Huawei Sans" panose="020C0503030203020204" pitchFamily="34" charset="0"/>
                </a:rPr>
                <a:t>  &lt;port&gt;25&lt;/port&gt;</a:t>
              </a:r>
            </a:p>
            <a:p>
              <a:r>
                <a:rPr sz="1600" dirty="0">
                  <a:solidFill>
                    <a:srgbClr val="1D1D1A"/>
                  </a:solidFill>
                  <a:latin typeface="Huawei Sans" panose="020C0503030203020204" pitchFamily="34" charset="0"/>
                </a:rPr>
                <a:t>&lt;/server&gt;</a:t>
              </a:r>
            </a:p>
            <a:p>
              <a:r>
                <a:rPr sz="1600" dirty="0">
                  <a:solidFill>
                    <a:srgbClr val="1D1D1A"/>
                  </a:solidFill>
                  <a:latin typeface="Huawei Sans" panose="020C0503030203020204" pitchFamily="34" charset="0"/>
                </a:rPr>
                <a:t>&lt;server&gt;</a:t>
              </a:r>
            </a:p>
            <a:p>
              <a:r>
                <a:rPr sz="1600" dirty="0">
                  <a:solidFill>
                    <a:srgbClr val="1D1D1A"/>
                  </a:solidFill>
                  <a:latin typeface="Huawei Sans" panose="020C0503030203020204" pitchFamily="34" charset="0"/>
                </a:rPr>
                <a:t>  &lt;name&gt;http&lt;/name&gt;</a:t>
              </a:r>
            </a:p>
            <a:p>
              <a:r>
                <a:rPr sz="1600" dirty="0">
                  <a:solidFill>
                    <a:srgbClr val="1D1D1A"/>
                  </a:solidFill>
                  <a:latin typeface="Huawei Sans" panose="020C0503030203020204" pitchFamily="34" charset="0"/>
                </a:rPr>
                <a:t>  &lt;</a:t>
              </a:r>
              <a:r>
                <a:rPr sz="1600" dirty="0" err="1">
                  <a:solidFill>
                    <a:srgbClr val="1D1D1A"/>
                  </a:solidFill>
                  <a:latin typeface="Huawei Sans" panose="020C0503030203020204" pitchFamily="34" charset="0"/>
                </a:rPr>
                <a:t>ip</a:t>
              </a:r>
              <a:r>
                <a:rPr sz="1600" dirty="0">
                  <a:solidFill>
                    <a:srgbClr val="1D1D1A"/>
                  </a:solidFill>
                  <a:latin typeface="Huawei Sans" panose="020C0503030203020204" pitchFamily="34" charset="0"/>
                </a:rPr>
                <a:t>&gt;192.0.2.1&lt;/</a:t>
              </a:r>
              <a:r>
                <a:rPr sz="1600" dirty="0" err="1">
                  <a:solidFill>
                    <a:srgbClr val="1D1D1A"/>
                  </a:solidFill>
                  <a:latin typeface="Huawei Sans" panose="020C0503030203020204" pitchFamily="34" charset="0"/>
                </a:rPr>
                <a:t>ip</a:t>
              </a:r>
              <a:r>
                <a:rPr sz="1600" dirty="0">
                  <a:solidFill>
                    <a:srgbClr val="1D1D1A"/>
                  </a:solidFill>
                  <a:latin typeface="Huawei Sans" panose="020C0503030203020204" pitchFamily="34" charset="0"/>
                </a:rPr>
                <a:t>&gt;</a:t>
              </a:r>
            </a:p>
            <a:p>
              <a:r>
                <a:rPr sz="1600" dirty="0">
                  <a:solidFill>
                    <a:srgbClr val="1D1D1A"/>
                  </a:solidFill>
                  <a:latin typeface="Huawei Sans" panose="020C0503030203020204" pitchFamily="34" charset="0"/>
                </a:rPr>
                <a:t>&lt;/server&gt;</a:t>
              </a:r>
            </a:p>
            <a:p>
              <a:r>
                <a:rPr sz="1600" dirty="0">
                  <a:solidFill>
                    <a:srgbClr val="1D1D1A"/>
                  </a:solidFill>
                  <a:latin typeface="Huawei Sans" panose="020C0503030203020204" pitchFamily="34" charset="0"/>
                </a:rPr>
                <a:t>&lt;server&gt;</a:t>
              </a:r>
            </a:p>
            <a:p>
              <a:r>
                <a:rPr sz="1600" dirty="0">
                  <a:solidFill>
                    <a:srgbClr val="1D1D1A"/>
                  </a:solidFill>
                  <a:latin typeface="Huawei Sans" panose="020C0503030203020204" pitchFamily="34" charset="0"/>
                </a:rPr>
                <a:t>  &lt;name&gt;ftp&lt;/name&gt;</a:t>
              </a:r>
            </a:p>
            <a:p>
              <a:r>
                <a:rPr sz="1600" dirty="0">
                  <a:solidFill>
                    <a:srgbClr val="1D1D1A"/>
                  </a:solidFill>
                  <a:latin typeface="Huawei Sans" panose="020C0503030203020204" pitchFamily="34" charset="0"/>
                </a:rPr>
                <a:t>  &lt;</a:t>
              </a:r>
              <a:r>
                <a:rPr sz="1600" dirty="0" err="1">
                  <a:solidFill>
                    <a:srgbClr val="1D1D1A"/>
                  </a:solidFill>
                  <a:latin typeface="Huawei Sans" panose="020C0503030203020204" pitchFamily="34" charset="0"/>
                </a:rPr>
                <a:t>ip</a:t>
              </a:r>
              <a:r>
                <a:rPr sz="1600" dirty="0">
                  <a:solidFill>
                    <a:srgbClr val="1D1D1A"/>
                  </a:solidFill>
                  <a:latin typeface="Huawei Sans" panose="020C0503030203020204" pitchFamily="34" charset="0"/>
                </a:rPr>
                <a:t>&gt;192.0.2.1&lt;/</a:t>
              </a:r>
              <a:r>
                <a:rPr sz="1600" dirty="0" err="1">
                  <a:solidFill>
                    <a:srgbClr val="1D1D1A"/>
                  </a:solidFill>
                  <a:latin typeface="Huawei Sans" panose="020C0503030203020204" pitchFamily="34" charset="0"/>
                </a:rPr>
                <a:t>ip</a:t>
              </a:r>
              <a:r>
                <a:rPr sz="1600" dirty="0">
                  <a:solidFill>
                    <a:srgbClr val="1D1D1A"/>
                  </a:solidFill>
                  <a:latin typeface="Huawei Sans" panose="020C0503030203020204" pitchFamily="34" charset="0"/>
                </a:rPr>
                <a:t>&gt;</a:t>
              </a:r>
            </a:p>
            <a:p>
              <a:r>
                <a:rPr sz="1600" dirty="0">
                  <a:solidFill>
                    <a:srgbClr val="1D1D1A"/>
                  </a:solidFill>
                  <a:latin typeface="Huawei Sans" panose="020C0503030203020204" pitchFamily="34" charset="0"/>
                </a:rPr>
                <a:t>&lt;/server&gt;</a:t>
              </a:r>
            </a:p>
          </p:txBody>
        </p:sp>
        <p:sp>
          <p:nvSpPr>
            <p:cNvPr id="38" name="文本框 37"/>
            <p:cNvSpPr txBox="1"/>
            <p:nvPr/>
          </p:nvSpPr>
          <p:spPr>
            <a:xfrm>
              <a:off x="2452539" y="5732031"/>
              <a:ext cx="649537" cy="369332"/>
            </a:xfrm>
            <a:prstGeom prst="rect">
              <a:avLst/>
            </a:prstGeom>
            <a:noFill/>
          </p:spPr>
          <p:txBody>
            <a:bodyPr wrap="square" rtlCol="0">
              <a:spAutoFit/>
            </a:bodyPr>
            <a:lstStyle/>
            <a:p>
              <a:r>
                <a:rPr>
                  <a:latin typeface="Huawei Sans" panose="020C0503030203020204" pitchFamily="34" charset="0"/>
                </a:rPr>
                <a:t>XML</a:t>
              </a:r>
              <a:endParaRPr lang="zh-CN" altLang="en-US">
                <a:latin typeface="Huawei Sans" panose="020C0503030203020204" pitchFamily="34" charset="0"/>
              </a:endParaRPr>
            </a:p>
          </p:txBody>
        </p:sp>
      </p:grpSp>
      <p:grpSp>
        <p:nvGrpSpPr>
          <p:cNvPr id="10" name="组合 9"/>
          <p:cNvGrpSpPr/>
          <p:nvPr/>
        </p:nvGrpSpPr>
        <p:grpSpPr>
          <a:xfrm>
            <a:off x="4769037" y="2408189"/>
            <a:ext cx="2154250" cy="3719675"/>
            <a:chOff x="8044435" y="2408189"/>
            <a:chExt cx="2154250" cy="3719675"/>
          </a:xfrm>
        </p:grpSpPr>
        <p:sp>
          <p:nvSpPr>
            <p:cNvPr id="35" name="文本框 34"/>
            <p:cNvSpPr txBox="1"/>
            <p:nvPr/>
          </p:nvSpPr>
          <p:spPr>
            <a:xfrm>
              <a:off x="8798394" y="5758532"/>
              <a:ext cx="691215" cy="369332"/>
            </a:xfrm>
            <a:prstGeom prst="rect">
              <a:avLst/>
            </a:prstGeom>
            <a:noFill/>
          </p:spPr>
          <p:txBody>
            <a:bodyPr wrap="square" rtlCol="0">
              <a:spAutoFit/>
            </a:bodyPr>
            <a:lstStyle/>
            <a:p>
              <a:r>
                <a:rPr>
                  <a:latin typeface="Huawei Sans" panose="020C0503030203020204" pitchFamily="34" charset="0"/>
                </a:rPr>
                <a:t>Data</a:t>
              </a:r>
              <a:endParaRPr lang="zh-CN" altLang="en-US">
                <a:latin typeface="Huawei Sans" panose="020C0503030203020204" pitchFamily="34" charset="0"/>
              </a:endParaRPr>
            </a:p>
          </p:txBody>
        </p:sp>
        <p:grpSp>
          <p:nvGrpSpPr>
            <p:cNvPr id="39" name="组合 38"/>
            <p:cNvGrpSpPr/>
            <p:nvPr/>
          </p:nvGrpSpPr>
          <p:grpSpPr>
            <a:xfrm>
              <a:off x="8044435" y="2408189"/>
              <a:ext cx="2154250" cy="3354235"/>
              <a:chOff x="5219727" y="1715222"/>
              <a:chExt cx="1538416" cy="3231654"/>
            </a:xfrm>
          </p:grpSpPr>
          <p:sp>
            <p:nvSpPr>
              <p:cNvPr id="40" name="矩形 39"/>
              <p:cNvSpPr/>
              <p:nvPr/>
            </p:nvSpPr>
            <p:spPr>
              <a:xfrm>
                <a:off x="5219727" y="1715222"/>
                <a:ext cx="1538416" cy="1077218"/>
              </a:xfrm>
              <a:prstGeom prst="rect">
                <a:avLst/>
              </a:prstGeom>
              <a:solidFill>
                <a:srgbClr val="F3FBFE"/>
              </a:solidFill>
              <a:ln w="9525" cap="flat" cmpd="sng" algn="ctr">
                <a:solidFill>
                  <a:srgbClr val="99DFF9"/>
                </a:solidFill>
                <a:prstDash val="solid"/>
                <a:miter lim="800000"/>
              </a:ln>
              <a:effectLst/>
            </p:spPr>
            <p:txBody>
              <a:bodyPr rot="0" spcFirstLastPara="0" vertOverflow="overflow" horzOverflow="overflow" vert="horz" wrap="square" lIns="144000" tIns="0" rIns="0" bIns="0" numCol="1" spcCol="0" rtlCol="0" fromWordArt="0" anchor="ctr" anchorCtr="0" forceAA="0" compatLnSpc="1">
                <a:prstTxWarp prst="textNoShape">
                  <a:avLst/>
                </a:prstTxWarp>
                <a:noAutofit/>
              </a:bodyPr>
              <a:lstStyle/>
              <a:p>
                <a:r>
                  <a:rPr sz="1600" dirty="0">
                    <a:solidFill>
                      <a:srgbClr val="1D1D1A"/>
                    </a:solidFill>
                    <a:latin typeface="Huawei Sans" panose="020C0503030203020204" pitchFamily="34" charset="0"/>
                  </a:rPr>
                  <a:t>name="</a:t>
                </a:r>
                <a:r>
                  <a:rPr sz="1600" dirty="0" err="1">
                    <a:solidFill>
                      <a:srgbClr val="1D1D1A"/>
                    </a:solidFill>
                    <a:latin typeface="Huawei Sans" panose="020C0503030203020204" pitchFamily="34" charset="0"/>
                  </a:rPr>
                  <a:t>smtp</a:t>
                </a:r>
                <a:r>
                  <a:rPr sz="1600" dirty="0">
                    <a:solidFill>
                      <a:srgbClr val="1D1D1A"/>
                    </a:solidFill>
                    <a:latin typeface="Huawei Sans" panose="020C0503030203020204" pitchFamily="34" charset="0"/>
                  </a:rPr>
                  <a:t>"</a:t>
                </a:r>
              </a:p>
              <a:p>
                <a:r>
                  <a:rPr sz="1600" dirty="0" err="1">
                    <a:solidFill>
                      <a:srgbClr val="1D1D1A"/>
                    </a:solidFill>
                    <a:latin typeface="Huawei Sans" panose="020C0503030203020204" pitchFamily="34" charset="0"/>
                  </a:rPr>
                  <a:t>ip</a:t>
                </a:r>
                <a:r>
                  <a:rPr sz="1600" dirty="0">
                    <a:solidFill>
                      <a:srgbClr val="1D1D1A"/>
                    </a:solidFill>
                    <a:latin typeface="Huawei Sans" panose="020C0503030203020204" pitchFamily="34" charset="0"/>
                  </a:rPr>
                  <a:t>=192.0.2.1</a:t>
                </a:r>
              </a:p>
              <a:p>
                <a:r>
                  <a:rPr sz="1600" dirty="0">
                    <a:solidFill>
                      <a:srgbClr val="1D1D1A"/>
                    </a:solidFill>
                    <a:latin typeface="Huawei Sans" panose="020C0503030203020204" pitchFamily="34" charset="0"/>
                  </a:rPr>
                  <a:t>port=25</a:t>
                </a:r>
              </a:p>
            </p:txBody>
          </p:sp>
          <p:sp>
            <p:nvSpPr>
              <p:cNvPr id="41" name="矩形 40"/>
              <p:cNvSpPr/>
              <p:nvPr/>
            </p:nvSpPr>
            <p:spPr>
              <a:xfrm>
                <a:off x="5219727" y="2792440"/>
                <a:ext cx="1538416" cy="1077218"/>
              </a:xfrm>
              <a:prstGeom prst="rect">
                <a:avLst/>
              </a:prstGeom>
              <a:solidFill>
                <a:srgbClr val="F3FBFE"/>
              </a:solidFill>
              <a:ln w="9525" cap="flat" cmpd="sng" algn="ctr">
                <a:solidFill>
                  <a:srgbClr val="99DFF9"/>
                </a:solidFill>
                <a:prstDash val="solid"/>
                <a:miter lim="800000"/>
              </a:ln>
              <a:effectLst/>
            </p:spPr>
            <p:txBody>
              <a:bodyPr rot="0" spcFirstLastPara="0" vertOverflow="overflow" horzOverflow="overflow" vert="horz" wrap="square" lIns="144000" tIns="0" rIns="0" bIns="0" numCol="1" spcCol="0" rtlCol="0" fromWordArt="0" anchor="ctr" anchorCtr="0" forceAA="0" compatLnSpc="1">
                <a:prstTxWarp prst="textNoShape">
                  <a:avLst/>
                </a:prstTxWarp>
                <a:noAutofit/>
              </a:bodyPr>
              <a:lstStyle/>
              <a:p>
                <a:r>
                  <a:rPr sz="1600">
                    <a:solidFill>
                      <a:srgbClr val="1D1D1A"/>
                    </a:solidFill>
                    <a:latin typeface="Huawei Sans" panose="020C0503030203020204" pitchFamily="34" charset="0"/>
                  </a:rPr>
                  <a:t>name="http"</a:t>
                </a:r>
              </a:p>
              <a:p>
                <a:r>
                  <a:rPr sz="1600">
                    <a:solidFill>
                      <a:srgbClr val="1D1D1A"/>
                    </a:solidFill>
                    <a:latin typeface="Huawei Sans" panose="020C0503030203020204" pitchFamily="34" charset="0"/>
                  </a:rPr>
                  <a:t>ip=192.0.2.1</a:t>
                </a:r>
              </a:p>
              <a:p>
                <a:r>
                  <a:rPr sz="1600">
                    <a:solidFill>
                      <a:srgbClr val="1D1D1A"/>
                    </a:solidFill>
                    <a:latin typeface="Huawei Sans" panose="020C0503030203020204" pitchFamily="34" charset="0"/>
                  </a:rPr>
                  <a:t>port=</a:t>
                </a:r>
              </a:p>
            </p:txBody>
          </p:sp>
          <p:sp>
            <p:nvSpPr>
              <p:cNvPr id="42" name="矩形 41"/>
              <p:cNvSpPr/>
              <p:nvPr/>
            </p:nvSpPr>
            <p:spPr>
              <a:xfrm>
                <a:off x="5219727" y="3869658"/>
                <a:ext cx="1538416" cy="1077218"/>
              </a:xfrm>
              <a:prstGeom prst="rect">
                <a:avLst/>
              </a:prstGeom>
              <a:solidFill>
                <a:srgbClr val="F3FBFE"/>
              </a:solidFill>
              <a:ln w="9525" cap="flat" cmpd="sng" algn="ctr">
                <a:solidFill>
                  <a:srgbClr val="99DFF9"/>
                </a:solidFill>
                <a:prstDash val="solid"/>
                <a:miter lim="800000"/>
              </a:ln>
              <a:effectLst/>
            </p:spPr>
            <p:txBody>
              <a:bodyPr rot="0" spcFirstLastPara="0" vertOverflow="overflow" horzOverflow="overflow" vert="horz" wrap="square" lIns="144000" tIns="0" rIns="0" bIns="0" numCol="1" spcCol="0" rtlCol="0" fromWordArt="0" anchor="ctr" anchorCtr="0" forceAA="0" compatLnSpc="1">
                <a:prstTxWarp prst="textNoShape">
                  <a:avLst/>
                </a:prstTxWarp>
                <a:noAutofit/>
              </a:bodyPr>
              <a:lstStyle/>
              <a:p>
                <a:r>
                  <a:rPr sz="1600">
                    <a:solidFill>
                      <a:srgbClr val="1D1D1A"/>
                    </a:solidFill>
                    <a:latin typeface="Huawei Sans" panose="020C0503030203020204" pitchFamily="34" charset="0"/>
                  </a:rPr>
                  <a:t>name="ftp"</a:t>
                </a:r>
              </a:p>
              <a:p>
                <a:r>
                  <a:rPr sz="1600">
                    <a:solidFill>
                      <a:srgbClr val="1D1D1A"/>
                    </a:solidFill>
                    <a:latin typeface="Huawei Sans" panose="020C0503030203020204" pitchFamily="34" charset="0"/>
                  </a:rPr>
                  <a:t>ip=192.0.2.1</a:t>
                </a:r>
              </a:p>
              <a:p>
                <a:r>
                  <a:rPr sz="1600">
                    <a:solidFill>
                      <a:srgbClr val="1D1D1A"/>
                    </a:solidFill>
                    <a:latin typeface="Huawei Sans" panose="020C0503030203020204" pitchFamily="34" charset="0"/>
                  </a:rPr>
                  <a:t>port=</a:t>
                </a:r>
                <a:endParaRPr lang="en-US" altLang="zh-CN" sz="1600" kern="0" dirty="0">
                  <a:solidFill>
                    <a:srgbClr val="1D1D1A"/>
                  </a:solidFill>
                  <a:latin typeface="Huawei Sans" panose="020C0503030203020204" pitchFamily="34" charset="0"/>
                  <a:ea typeface="方正兰亭黑简体" panose="02000000000000000000" pitchFamily="2" charset="-122"/>
                </a:endParaRPr>
              </a:p>
            </p:txBody>
          </p:sp>
        </p:grpSp>
      </p:grpSp>
    </p:spTree>
    <p:extLst>
      <p:ext uri="{BB962C8B-B14F-4D97-AF65-F5344CB8AC3E}">
        <p14:creationId xmlns:p14="http://schemas.microsoft.com/office/powerpoint/2010/main" val="36976407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wrap="square"/>
          <a:lstStyle/>
          <a:p>
            <a:r>
              <a:rPr sz="1600" dirty="0">
                <a:latin typeface="Huawei Sans" panose="020C0503030203020204" pitchFamily="34" charset="0"/>
              </a:rPr>
              <a:t>A YANG file is loaded on the NETCONF server (such as a router or switch).</a:t>
            </a:r>
            <a:endParaRPr lang="en-US" altLang="zh-CN" sz="1600" dirty="0">
              <a:latin typeface="Huawei Sans" panose="020C0503030203020204" pitchFamily="34" charset="0"/>
            </a:endParaRPr>
          </a:p>
          <a:p>
            <a:r>
              <a:rPr sz="1600" dirty="0">
                <a:latin typeface="Huawei Sans" panose="020C0503030203020204" pitchFamily="34" charset="0"/>
              </a:rPr>
              <a:t>The YANG file is used to convert received XML-format NETCONF messages into data for subsequent processing. </a:t>
            </a:r>
            <a:endParaRPr lang="zh-CN" altLang="en-US" sz="1600" dirty="0">
              <a:latin typeface="Huawei Sans" panose="020C0503030203020204" pitchFamily="34" charset="0"/>
            </a:endParaRPr>
          </a:p>
          <a:p>
            <a:endParaRPr lang="zh-CN" altLang="en-US" sz="1600" dirty="0">
              <a:latin typeface="Huawei Sans" panose="020C0503030203020204" pitchFamily="34" charset="0"/>
            </a:endParaRPr>
          </a:p>
        </p:txBody>
      </p:sp>
      <p:sp>
        <p:nvSpPr>
          <p:cNvPr id="2" name="标题 1"/>
          <p:cNvSpPr>
            <a:spLocks noGrp="1"/>
          </p:cNvSpPr>
          <p:nvPr>
            <p:ph type="title"/>
          </p:nvPr>
        </p:nvSpPr>
        <p:spPr/>
        <p:txBody>
          <a:bodyPr wrap="square"/>
          <a:lstStyle/>
          <a:p>
            <a:r>
              <a:rPr>
                <a:latin typeface="Huawei Sans" panose="020C0503030203020204" pitchFamily="34" charset="0"/>
              </a:rPr>
              <a:t>YANG and XML (2)</a:t>
            </a:r>
            <a:endParaRPr lang="zh-CN" altLang="en-US" dirty="0">
              <a:latin typeface="Huawei Sans" panose="020C0503030203020204" pitchFamily="34" charset="0"/>
            </a:endParaRPr>
          </a:p>
        </p:txBody>
      </p:sp>
      <p:sp>
        <p:nvSpPr>
          <p:cNvPr id="5" name="矩形 4"/>
          <p:cNvSpPr/>
          <p:nvPr/>
        </p:nvSpPr>
        <p:spPr>
          <a:xfrm>
            <a:off x="4702129" y="2408189"/>
            <a:ext cx="2679793" cy="3354235"/>
          </a:xfrm>
          <a:prstGeom prst="rect">
            <a:avLst/>
          </a:prstGeom>
          <a:solidFill>
            <a:srgbClr val="F3FBFE"/>
          </a:solidFill>
          <a:ln w="9525" cap="flat" cmpd="sng" algn="ctr">
            <a:solidFill>
              <a:srgbClr val="99DFF9"/>
            </a:solidFill>
            <a:prstDash val="solid"/>
            <a:miter lim="800000"/>
          </a:ln>
          <a:effectLst/>
        </p:spPr>
        <p:txBody>
          <a:bodyPr rot="0" spcFirstLastPara="0" vertOverflow="overflow" horzOverflow="overflow" vert="horz" wrap="square" lIns="144000" tIns="0" rIns="0" bIns="0" numCol="1" spcCol="0" rtlCol="0" fromWordArt="0" anchor="ctr" anchorCtr="0" forceAA="0" compatLnSpc="1">
            <a:prstTxWarp prst="textNoShape">
              <a:avLst/>
            </a:prstTxWarp>
            <a:noAutofit/>
          </a:bodyPr>
          <a:lstStyle/>
          <a:p>
            <a:r>
              <a:rPr sz="1600" dirty="0">
                <a:solidFill>
                  <a:srgbClr val="1D1D1A"/>
                </a:solidFill>
                <a:latin typeface="Huawei Sans" panose="020C0503030203020204" pitchFamily="34" charset="0"/>
              </a:rPr>
              <a:t>list server {</a:t>
            </a:r>
          </a:p>
          <a:p>
            <a:r>
              <a:rPr sz="1600" dirty="0">
                <a:solidFill>
                  <a:srgbClr val="1D1D1A"/>
                </a:solidFill>
                <a:latin typeface="Huawei Sans" panose="020C0503030203020204" pitchFamily="34" charset="0"/>
              </a:rPr>
              <a:t>  key "name";</a:t>
            </a:r>
          </a:p>
          <a:p>
            <a:r>
              <a:rPr sz="1600" dirty="0">
                <a:solidFill>
                  <a:srgbClr val="1D1D1A"/>
                </a:solidFill>
                <a:latin typeface="Huawei Sans" panose="020C0503030203020204" pitchFamily="34" charset="0"/>
              </a:rPr>
              <a:t>  unique "</a:t>
            </a:r>
            <a:r>
              <a:rPr sz="1600" dirty="0" err="1">
                <a:solidFill>
                  <a:srgbClr val="1D1D1A"/>
                </a:solidFill>
                <a:latin typeface="Huawei Sans" panose="020C0503030203020204" pitchFamily="34" charset="0"/>
              </a:rPr>
              <a:t>ip</a:t>
            </a:r>
            <a:r>
              <a:rPr sz="1600" dirty="0">
                <a:solidFill>
                  <a:srgbClr val="1D1D1A"/>
                </a:solidFill>
                <a:latin typeface="Huawei Sans" panose="020C0503030203020204" pitchFamily="34" charset="0"/>
              </a:rPr>
              <a:t> port";</a:t>
            </a:r>
          </a:p>
          <a:p>
            <a:r>
              <a:rPr sz="1600" dirty="0">
                <a:solidFill>
                  <a:srgbClr val="1D1D1A"/>
                </a:solidFill>
                <a:latin typeface="Huawei Sans" panose="020C0503030203020204" pitchFamily="34" charset="0"/>
              </a:rPr>
              <a:t>  leaf name {</a:t>
            </a:r>
          </a:p>
          <a:p>
            <a:r>
              <a:rPr sz="1600" dirty="0">
                <a:solidFill>
                  <a:srgbClr val="1D1D1A"/>
                </a:solidFill>
                <a:latin typeface="Huawei Sans" panose="020C0503030203020204" pitchFamily="34" charset="0"/>
              </a:rPr>
              <a:t>    type string;</a:t>
            </a:r>
          </a:p>
          <a:p>
            <a:r>
              <a:rPr sz="1600" dirty="0">
                <a:solidFill>
                  <a:srgbClr val="1D1D1A"/>
                </a:solidFill>
                <a:latin typeface="Huawei Sans" panose="020C0503030203020204" pitchFamily="34" charset="0"/>
              </a:rPr>
              <a:t>  }</a:t>
            </a:r>
          </a:p>
          <a:p>
            <a:r>
              <a:rPr sz="1600" dirty="0">
                <a:solidFill>
                  <a:srgbClr val="1D1D1A"/>
                </a:solidFill>
                <a:latin typeface="Huawei Sans" panose="020C0503030203020204" pitchFamily="34" charset="0"/>
              </a:rPr>
              <a:t>  leaf </a:t>
            </a:r>
            <a:r>
              <a:rPr sz="1600" dirty="0" err="1">
                <a:solidFill>
                  <a:srgbClr val="1D1D1A"/>
                </a:solidFill>
                <a:latin typeface="Huawei Sans" panose="020C0503030203020204" pitchFamily="34" charset="0"/>
              </a:rPr>
              <a:t>ip</a:t>
            </a:r>
            <a:r>
              <a:rPr sz="1600" dirty="0">
                <a:solidFill>
                  <a:srgbClr val="1D1D1A"/>
                </a:solidFill>
                <a:latin typeface="Huawei Sans" panose="020C0503030203020204" pitchFamily="34" charset="0"/>
              </a:rPr>
              <a:t> {</a:t>
            </a:r>
          </a:p>
          <a:p>
            <a:r>
              <a:rPr sz="1600" dirty="0">
                <a:solidFill>
                  <a:srgbClr val="1D1D1A"/>
                </a:solidFill>
                <a:latin typeface="Huawei Sans" panose="020C0503030203020204" pitchFamily="34" charset="0"/>
              </a:rPr>
              <a:t>    type </a:t>
            </a:r>
            <a:r>
              <a:rPr sz="1600" dirty="0" err="1">
                <a:solidFill>
                  <a:srgbClr val="1D1D1A"/>
                </a:solidFill>
                <a:latin typeface="Huawei Sans" panose="020C0503030203020204" pitchFamily="34" charset="0"/>
              </a:rPr>
              <a:t>inet:ip-address</a:t>
            </a:r>
            <a:r>
              <a:rPr sz="1600" dirty="0">
                <a:solidFill>
                  <a:srgbClr val="1D1D1A"/>
                </a:solidFill>
                <a:latin typeface="Huawei Sans" panose="020C0503030203020204" pitchFamily="34" charset="0"/>
              </a:rPr>
              <a:t>;</a:t>
            </a:r>
          </a:p>
          <a:p>
            <a:r>
              <a:rPr sz="1600" dirty="0">
                <a:solidFill>
                  <a:srgbClr val="1D1D1A"/>
                </a:solidFill>
                <a:latin typeface="Huawei Sans" panose="020C0503030203020204" pitchFamily="34" charset="0"/>
              </a:rPr>
              <a:t>  }</a:t>
            </a:r>
          </a:p>
          <a:p>
            <a:r>
              <a:rPr sz="1600" dirty="0">
                <a:solidFill>
                  <a:srgbClr val="1D1D1A"/>
                </a:solidFill>
                <a:latin typeface="Huawei Sans" panose="020C0503030203020204" pitchFamily="34" charset="0"/>
              </a:rPr>
              <a:t>  leaf port {</a:t>
            </a:r>
          </a:p>
          <a:p>
            <a:r>
              <a:rPr sz="1600" dirty="0">
                <a:solidFill>
                  <a:srgbClr val="1D1D1A"/>
                </a:solidFill>
                <a:latin typeface="Huawei Sans" panose="020C0503030203020204" pitchFamily="34" charset="0"/>
              </a:rPr>
              <a:t>    type </a:t>
            </a:r>
            <a:r>
              <a:rPr sz="1600" dirty="0" err="1">
                <a:solidFill>
                  <a:srgbClr val="1D1D1A"/>
                </a:solidFill>
                <a:latin typeface="Huawei Sans" panose="020C0503030203020204" pitchFamily="34" charset="0"/>
              </a:rPr>
              <a:t>inet:port-number</a:t>
            </a:r>
            <a:r>
              <a:rPr sz="1600" dirty="0">
                <a:solidFill>
                  <a:srgbClr val="1D1D1A"/>
                </a:solidFill>
                <a:latin typeface="Huawei Sans" panose="020C0503030203020204" pitchFamily="34" charset="0"/>
              </a:rPr>
              <a:t>;</a:t>
            </a:r>
          </a:p>
          <a:p>
            <a:r>
              <a:rPr sz="1600" dirty="0">
                <a:solidFill>
                  <a:srgbClr val="1D1D1A"/>
                </a:solidFill>
                <a:latin typeface="Huawei Sans" panose="020C0503030203020204" pitchFamily="34" charset="0"/>
              </a:rPr>
              <a:t>  }</a:t>
            </a:r>
          </a:p>
          <a:p>
            <a:r>
              <a:rPr sz="1600" dirty="0">
                <a:solidFill>
                  <a:srgbClr val="1D1D1A"/>
                </a:solidFill>
                <a:latin typeface="Huawei Sans" panose="020C0503030203020204" pitchFamily="34" charset="0"/>
              </a:rPr>
              <a:t>}</a:t>
            </a:r>
            <a:endPar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文本框 5"/>
          <p:cNvSpPr txBox="1"/>
          <p:nvPr/>
        </p:nvSpPr>
        <p:spPr>
          <a:xfrm>
            <a:off x="5461852" y="5762424"/>
            <a:ext cx="1202573" cy="369332"/>
          </a:xfrm>
          <a:prstGeom prst="rect">
            <a:avLst/>
          </a:prstGeom>
          <a:noFill/>
        </p:spPr>
        <p:txBody>
          <a:bodyPr wrap="square" rtlCol="0">
            <a:spAutoFit/>
          </a:bodyPr>
          <a:lstStyle/>
          <a:p>
            <a:r>
              <a:rPr>
                <a:latin typeface="Huawei Sans" panose="020C0503030203020204" pitchFamily="34" charset="0"/>
              </a:rPr>
              <a:t>YANG file</a:t>
            </a:r>
            <a:endParaRPr lang="zh-CN" altLang="en-US" dirty="0">
              <a:latin typeface="Huawei Sans" panose="020C0503030203020204" pitchFamily="34" charset="0"/>
            </a:endParaRPr>
          </a:p>
        </p:txBody>
      </p:sp>
      <p:sp>
        <p:nvSpPr>
          <p:cNvPr id="9" name="文本框 8"/>
          <p:cNvSpPr txBox="1"/>
          <p:nvPr/>
        </p:nvSpPr>
        <p:spPr>
          <a:xfrm>
            <a:off x="4222511" y="3584380"/>
            <a:ext cx="479618" cy="707886"/>
          </a:xfrm>
          <a:prstGeom prst="rect">
            <a:avLst/>
          </a:prstGeom>
          <a:noFill/>
        </p:spPr>
        <p:txBody>
          <a:bodyPr wrap="square" rtlCol="0">
            <a:spAutoFit/>
          </a:bodyPr>
          <a:lstStyle/>
          <a:p>
            <a:r>
              <a:rPr sz="4000">
                <a:latin typeface="Huawei Sans" panose="020C0503030203020204" pitchFamily="34" charset="0"/>
              </a:rPr>
              <a:t>+</a:t>
            </a:r>
            <a:endParaRPr lang="zh-CN" altLang="en-US" sz="4000">
              <a:latin typeface="Huawei Sans" panose="020C0503030203020204" pitchFamily="34" charset="0"/>
            </a:endParaRPr>
          </a:p>
        </p:txBody>
      </p:sp>
      <p:sp>
        <p:nvSpPr>
          <p:cNvPr id="15" name="文本框 14"/>
          <p:cNvSpPr txBox="1"/>
          <p:nvPr/>
        </p:nvSpPr>
        <p:spPr>
          <a:xfrm>
            <a:off x="8750817" y="5768457"/>
            <a:ext cx="691215" cy="369332"/>
          </a:xfrm>
          <a:prstGeom prst="rect">
            <a:avLst/>
          </a:prstGeom>
          <a:noFill/>
        </p:spPr>
        <p:txBody>
          <a:bodyPr wrap="square" rtlCol="0">
            <a:spAutoFit/>
          </a:bodyPr>
          <a:lstStyle/>
          <a:p>
            <a:r>
              <a:rPr>
                <a:latin typeface="Huawei Sans" panose="020C0503030203020204" pitchFamily="34" charset="0"/>
              </a:rPr>
              <a:t>Data</a:t>
            </a:r>
            <a:endParaRPr lang="zh-CN" altLang="en-US" dirty="0">
              <a:latin typeface="Huawei Sans" panose="020C0503030203020204" pitchFamily="34" charset="0"/>
            </a:endParaRPr>
          </a:p>
        </p:txBody>
      </p:sp>
      <p:sp>
        <p:nvSpPr>
          <p:cNvPr id="18" name="矩形 17"/>
          <p:cNvSpPr/>
          <p:nvPr/>
        </p:nvSpPr>
        <p:spPr>
          <a:xfrm>
            <a:off x="1413164" y="2408189"/>
            <a:ext cx="2679793" cy="3354235"/>
          </a:xfrm>
          <a:prstGeom prst="rect">
            <a:avLst/>
          </a:prstGeom>
          <a:solidFill>
            <a:srgbClr val="F3FBFE"/>
          </a:solidFill>
          <a:ln w="9525" cap="flat" cmpd="sng" algn="ctr">
            <a:solidFill>
              <a:srgbClr val="99DFF9"/>
            </a:solidFill>
            <a:prstDash val="solid"/>
            <a:miter lim="800000"/>
          </a:ln>
          <a:effectLst/>
        </p:spPr>
        <p:txBody>
          <a:bodyPr rot="0" spcFirstLastPara="0" vertOverflow="overflow" horzOverflow="overflow" vert="horz" wrap="square" lIns="144000" tIns="0" rIns="0" bIns="0" numCol="1" spcCol="0" rtlCol="0" fromWordArt="0" anchor="ctr" anchorCtr="0" forceAA="0" compatLnSpc="1">
            <a:prstTxWarp prst="textNoShape">
              <a:avLst/>
            </a:prstTxWarp>
            <a:noAutofit/>
          </a:bodyPr>
          <a:lstStyle/>
          <a:p>
            <a:r>
              <a:rPr sz="1600">
                <a:solidFill>
                  <a:srgbClr val="1D1D1A"/>
                </a:solidFill>
                <a:latin typeface="Huawei Sans" panose="020C0503030203020204" pitchFamily="34" charset="0"/>
              </a:rPr>
              <a:t>&lt;server&gt;</a:t>
            </a:r>
          </a:p>
          <a:p>
            <a:r>
              <a:rPr sz="1600">
                <a:solidFill>
                  <a:srgbClr val="1D1D1A"/>
                </a:solidFill>
                <a:latin typeface="Huawei Sans" panose="020C0503030203020204" pitchFamily="34" charset="0"/>
              </a:rPr>
              <a:t>  &lt;name&gt;smtp&lt;/name&gt;</a:t>
            </a:r>
          </a:p>
          <a:p>
            <a:r>
              <a:rPr sz="1600">
                <a:solidFill>
                  <a:srgbClr val="1D1D1A"/>
                </a:solidFill>
                <a:latin typeface="Huawei Sans" panose="020C0503030203020204" pitchFamily="34" charset="0"/>
              </a:rPr>
              <a:t>  &lt;ip&gt;192.0.2.1&lt;/ip&gt;</a:t>
            </a:r>
          </a:p>
          <a:p>
            <a:r>
              <a:rPr sz="1600">
                <a:solidFill>
                  <a:srgbClr val="1D1D1A"/>
                </a:solidFill>
                <a:latin typeface="Huawei Sans" panose="020C0503030203020204" pitchFamily="34" charset="0"/>
              </a:rPr>
              <a:t>  &lt;port&gt;25&lt;/port&gt;</a:t>
            </a:r>
          </a:p>
          <a:p>
            <a:r>
              <a:rPr sz="1600">
                <a:solidFill>
                  <a:srgbClr val="1D1D1A"/>
                </a:solidFill>
                <a:latin typeface="Huawei Sans" panose="020C0503030203020204" pitchFamily="34" charset="0"/>
              </a:rPr>
              <a:t>&lt;/server&gt;</a:t>
            </a:r>
          </a:p>
          <a:p>
            <a:r>
              <a:rPr sz="1600">
                <a:solidFill>
                  <a:srgbClr val="1D1D1A"/>
                </a:solidFill>
                <a:latin typeface="Huawei Sans" panose="020C0503030203020204" pitchFamily="34" charset="0"/>
              </a:rPr>
              <a:t>&lt;server&gt;</a:t>
            </a:r>
          </a:p>
          <a:p>
            <a:r>
              <a:rPr sz="1600">
                <a:solidFill>
                  <a:srgbClr val="1D1D1A"/>
                </a:solidFill>
                <a:latin typeface="Huawei Sans" panose="020C0503030203020204" pitchFamily="34" charset="0"/>
              </a:rPr>
              <a:t>  &lt;name&gt;http&lt;/name&gt;</a:t>
            </a:r>
          </a:p>
          <a:p>
            <a:r>
              <a:rPr sz="1600">
                <a:solidFill>
                  <a:srgbClr val="1D1D1A"/>
                </a:solidFill>
                <a:latin typeface="Huawei Sans" panose="020C0503030203020204" pitchFamily="34" charset="0"/>
              </a:rPr>
              <a:t>  &lt;ip&gt;192.0.2.1&lt;/ip&gt;</a:t>
            </a:r>
          </a:p>
          <a:p>
            <a:r>
              <a:rPr sz="1600">
                <a:solidFill>
                  <a:srgbClr val="1D1D1A"/>
                </a:solidFill>
                <a:latin typeface="Huawei Sans" panose="020C0503030203020204" pitchFamily="34" charset="0"/>
              </a:rPr>
              <a:t>&lt;/server&gt;</a:t>
            </a:r>
          </a:p>
          <a:p>
            <a:r>
              <a:rPr sz="1600">
                <a:solidFill>
                  <a:srgbClr val="1D1D1A"/>
                </a:solidFill>
                <a:latin typeface="Huawei Sans" panose="020C0503030203020204" pitchFamily="34" charset="0"/>
              </a:rPr>
              <a:t>&lt;server&gt;</a:t>
            </a:r>
          </a:p>
          <a:p>
            <a:r>
              <a:rPr sz="1600">
                <a:solidFill>
                  <a:srgbClr val="1D1D1A"/>
                </a:solidFill>
                <a:latin typeface="Huawei Sans" panose="020C0503030203020204" pitchFamily="34" charset="0"/>
              </a:rPr>
              <a:t>  &lt;name&gt;ftp&lt;/name&gt;</a:t>
            </a:r>
          </a:p>
          <a:p>
            <a:r>
              <a:rPr sz="1600">
                <a:solidFill>
                  <a:srgbClr val="1D1D1A"/>
                </a:solidFill>
                <a:latin typeface="Huawei Sans" panose="020C0503030203020204" pitchFamily="34" charset="0"/>
              </a:rPr>
              <a:t>  &lt;ip&gt;192.0.2.1&lt;/ip&gt;</a:t>
            </a:r>
          </a:p>
          <a:p>
            <a:r>
              <a:rPr sz="1600">
                <a:solidFill>
                  <a:srgbClr val="1D1D1A"/>
                </a:solidFill>
                <a:latin typeface="Huawei Sans" panose="020C0503030203020204" pitchFamily="34" charset="0"/>
              </a:rPr>
              <a:t>&lt;/server&gt;</a:t>
            </a:r>
          </a:p>
        </p:txBody>
      </p:sp>
      <p:sp>
        <p:nvSpPr>
          <p:cNvPr id="19" name="文本框 18"/>
          <p:cNvSpPr txBox="1"/>
          <p:nvPr/>
        </p:nvSpPr>
        <p:spPr>
          <a:xfrm>
            <a:off x="7381922" y="3716240"/>
            <a:ext cx="479618" cy="707886"/>
          </a:xfrm>
          <a:prstGeom prst="rect">
            <a:avLst/>
          </a:prstGeom>
          <a:noFill/>
        </p:spPr>
        <p:txBody>
          <a:bodyPr wrap="square" rtlCol="0">
            <a:spAutoFit/>
          </a:bodyPr>
          <a:lstStyle/>
          <a:p>
            <a:r>
              <a:rPr sz="4000">
                <a:latin typeface="Huawei Sans" panose="020C0503030203020204" pitchFamily="34" charset="0"/>
              </a:rPr>
              <a:t>=</a:t>
            </a:r>
            <a:endParaRPr lang="zh-CN" altLang="en-US" sz="4000">
              <a:latin typeface="Huawei Sans" panose="020C0503030203020204" pitchFamily="34" charset="0"/>
            </a:endParaRPr>
          </a:p>
        </p:txBody>
      </p:sp>
      <p:sp>
        <p:nvSpPr>
          <p:cNvPr id="21" name="文本框 20"/>
          <p:cNvSpPr txBox="1"/>
          <p:nvPr/>
        </p:nvSpPr>
        <p:spPr>
          <a:xfrm>
            <a:off x="2255139" y="5762424"/>
            <a:ext cx="649537" cy="369332"/>
          </a:xfrm>
          <a:prstGeom prst="rect">
            <a:avLst/>
          </a:prstGeom>
          <a:noFill/>
        </p:spPr>
        <p:txBody>
          <a:bodyPr wrap="square" rtlCol="0">
            <a:spAutoFit/>
          </a:bodyPr>
          <a:lstStyle/>
          <a:p>
            <a:r>
              <a:rPr>
                <a:latin typeface="Huawei Sans" panose="020C0503030203020204" pitchFamily="34" charset="0"/>
              </a:rPr>
              <a:t>XML</a:t>
            </a:r>
            <a:endParaRPr lang="zh-CN" altLang="en-US" dirty="0">
              <a:latin typeface="Huawei Sans" panose="020C0503030203020204" pitchFamily="34" charset="0"/>
            </a:endParaRPr>
          </a:p>
        </p:txBody>
      </p:sp>
      <p:grpSp>
        <p:nvGrpSpPr>
          <p:cNvPr id="23" name="组合 22"/>
          <p:cNvGrpSpPr/>
          <p:nvPr/>
        </p:nvGrpSpPr>
        <p:grpSpPr>
          <a:xfrm>
            <a:off x="8044435" y="2408189"/>
            <a:ext cx="2154250" cy="3354235"/>
            <a:chOff x="5219727" y="1715222"/>
            <a:chExt cx="1538416" cy="3231654"/>
          </a:xfrm>
        </p:grpSpPr>
        <p:sp>
          <p:nvSpPr>
            <p:cNvPr id="12" name="矩形 11"/>
            <p:cNvSpPr/>
            <p:nvPr/>
          </p:nvSpPr>
          <p:spPr>
            <a:xfrm>
              <a:off x="5219727" y="1715222"/>
              <a:ext cx="1538416" cy="1077218"/>
            </a:xfrm>
            <a:prstGeom prst="rect">
              <a:avLst/>
            </a:prstGeom>
            <a:solidFill>
              <a:srgbClr val="F2FBFE"/>
            </a:solidFill>
            <a:ln w="9525" cap="flat" cmpd="sng" algn="ctr">
              <a:solidFill>
                <a:srgbClr val="99DFF9"/>
              </a:solidFill>
              <a:prstDash val="solid"/>
              <a:miter lim="800000"/>
            </a:ln>
            <a:effectLst/>
          </p:spPr>
          <p:txBody>
            <a:bodyPr rot="0" spcFirstLastPara="0" vertOverflow="overflow" horzOverflow="overflow" vert="horz" wrap="square" lIns="144000" tIns="0" rIns="0" bIns="0" numCol="1" spcCol="0" rtlCol="0" fromWordArt="0" anchor="ctr" anchorCtr="0" forceAA="0" compatLnSpc="1">
              <a:prstTxWarp prst="textNoShape">
                <a:avLst/>
              </a:prstTxWarp>
              <a:noAutofit/>
            </a:bodyPr>
            <a:lstStyle/>
            <a:p>
              <a:r>
                <a:rPr sz="1600">
                  <a:solidFill>
                    <a:srgbClr val="1D1D1A"/>
                  </a:solidFill>
                  <a:latin typeface="Huawei Sans" panose="020C0503030203020204" pitchFamily="34" charset="0"/>
                </a:rPr>
                <a:t>name="smtp"</a:t>
              </a:r>
            </a:p>
            <a:p>
              <a:r>
                <a:rPr sz="1600">
                  <a:solidFill>
                    <a:srgbClr val="1D1D1A"/>
                  </a:solidFill>
                  <a:latin typeface="Huawei Sans" panose="020C0503030203020204" pitchFamily="34" charset="0"/>
                </a:rPr>
                <a:t>ip=192.0.2.1</a:t>
              </a:r>
            </a:p>
            <a:p>
              <a:r>
                <a:rPr sz="1600">
                  <a:solidFill>
                    <a:srgbClr val="1D1D1A"/>
                  </a:solidFill>
                  <a:latin typeface="Huawei Sans" panose="020C0503030203020204" pitchFamily="34" charset="0"/>
                </a:rPr>
                <a:t>port=25</a:t>
              </a:r>
            </a:p>
          </p:txBody>
        </p:sp>
        <p:sp>
          <p:nvSpPr>
            <p:cNvPr id="13" name="矩形 12"/>
            <p:cNvSpPr/>
            <p:nvPr/>
          </p:nvSpPr>
          <p:spPr>
            <a:xfrm>
              <a:off x="5219727" y="2792440"/>
              <a:ext cx="1538416" cy="1077218"/>
            </a:xfrm>
            <a:prstGeom prst="rect">
              <a:avLst/>
            </a:prstGeom>
            <a:solidFill>
              <a:srgbClr val="F2FBFE"/>
            </a:solidFill>
            <a:ln w="9525" cap="flat" cmpd="sng" algn="ctr">
              <a:solidFill>
                <a:srgbClr val="99DFF9"/>
              </a:solidFill>
              <a:prstDash val="solid"/>
              <a:miter lim="800000"/>
            </a:ln>
            <a:effectLst/>
          </p:spPr>
          <p:txBody>
            <a:bodyPr rot="0" spcFirstLastPara="0" vertOverflow="overflow" horzOverflow="overflow" vert="horz" wrap="square" lIns="144000" tIns="0" rIns="0" bIns="0" numCol="1" spcCol="0" rtlCol="0" fromWordArt="0" anchor="ctr" anchorCtr="0" forceAA="0" compatLnSpc="1">
              <a:prstTxWarp prst="textNoShape">
                <a:avLst/>
              </a:prstTxWarp>
              <a:noAutofit/>
            </a:bodyPr>
            <a:lstStyle/>
            <a:p>
              <a:r>
                <a:rPr sz="1600">
                  <a:solidFill>
                    <a:srgbClr val="1D1D1A"/>
                  </a:solidFill>
                  <a:latin typeface="Huawei Sans" panose="020C0503030203020204" pitchFamily="34" charset="0"/>
                </a:rPr>
                <a:t>name="http"</a:t>
              </a:r>
            </a:p>
            <a:p>
              <a:r>
                <a:rPr sz="1600">
                  <a:solidFill>
                    <a:srgbClr val="1D1D1A"/>
                  </a:solidFill>
                  <a:latin typeface="Huawei Sans" panose="020C0503030203020204" pitchFamily="34" charset="0"/>
                </a:rPr>
                <a:t>ip=192.0.2.1</a:t>
              </a:r>
            </a:p>
            <a:p>
              <a:r>
                <a:rPr sz="1600">
                  <a:solidFill>
                    <a:srgbClr val="1D1D1A"/>
                  </a:solidFill>
                  <a:latin typeface="Huawei Sans" panose="020C0503030203020204" pitchFamily="34" charset="0"/>
                </a:rPr>
                <a:t>port=</a:t>
              </a:r>
            </a:p>
          </p:txBody>
        </p:sp>
        <p:sp>
          <p:nvSpPr>
            <p:cNvPr id="22" name="矩形 21"/>
            <p:cNvSpPr/>
            <p:nvPr/>
          </p:nvSpPr>
          <p:spPr>
            <a:xfrm>
              <a:off x="5219727" y="3869658"/>
              <a:ext cx="1538416" cy="1077218"/>
            </a:xfrm>
            <a:prstGeom prst="rect">
              <a:avLst/>
            </a:prstGeom>
            <a:solidFill>
              <a:srgbClr val="F2FBFE"/>
            </a:solidFill>
            <a:ln w="9525" cap="flat" cmpd="sng" algn="ctr">
              <a:solidFill>
                <a:srgbClr val="99DFF9"/>
              </a:solidFill>
              <a:prstDash val="solid"/>
              <a:miter lim="800000"/>
            </a:ln>
            <a:effectLst/>
          </p:spPr>
          <p:txBody>
            <a:bodyPr rot="0" spcFirstLastPara="0" vertOverflow="overflow" horzOverflow="overflow" vert="horz" wrap="square" lIns="144000" tIns="0" rIns="0" bIns="0" numCol="1" spcCol="0" rtlCol="0" fromWordArt="0" anchor="ctr" anchorCtr="0" forceAA="0" compatLnSpc="1">
              <a:prstTxWarp prst="textNoShape">
                <a:avLst/>
              </a:prstTxWarp>
              <a:noAutofit/>
            </a:bodyPr>
            <a:lstStyle/>
            <a:p>
              <a:r>
                <a:rPr sz="1600">
                  <a:solidFill>
                    <a:srgbClr val="1D1D1A"/>
                  </a:solidFill>
                  <a:latin typeface="Huawei Sans" panose="020C0503030203020204" pitchFamily="34" charset="0"/>
                </a:rPr>
                <a:t>name="ftp"</a:t>
              </a:r>
            </a:p>
            <a:p>
              <a:r>
                <a:rPr sz="1600">
                  <a:solidFill>
                    <a:srgbClr val="1D1D1A"/>
                  </a:solidFill>
                  <a:latin typeface="Huawei Sans" panose="020C0503030203020204" pitchFamily="34" charset="0"/>
                </a:rPr>
                <a:t>ip=192.0.2.1</a:t>
              </a:r>
            </a:p>
            <a:p>
              <a:r>
                <a:rPr sz="1600">
                  <a:solidFill>
                    <a:srgbClr val="1D1D1A"/>
                  </a:solidFill>
                  <a:latin typeface="Huawei Sans" panose="020C0503030203020204" pitchFamily="34" charset="0"/>
                </a:rPr>
                <a:t>port=</a:t>
              </a:r>
              <a:endParaRPr lang="en-US" altLang="zh-CN" sz="1600" kern="0" dirty="0">
                <a:solidFill>
                  <a:srgbClr val="1D1D1A"/>
                </a:solidFill>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1871469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sz="1600" dirty="0" smtClean="0"/>
              <a:t>Telemetry, also called network telemetry, is a technology that remotely collects data from physical or virtual devices at a high speed.</a:t>
            </a:r>
          </a:p>
          <a:p>
            <a:r>
              <a:rPr lang="en-US" sz="1600" dirty="0" smtClean="0"/>
              <a:t>Devices periodically send interface traffic statistics, CPU usage, and memory usage to collectors in push mode. Compared with the traditional pull mode, the push mode provides faster and more real-time data collection. </a:t>
            </a:r>
          </a:p>
          <a:p>
            <a:endParaRPr lang="en-US" altLang="zh-CN" sz="1600" dirty="0"/>
          </a:p>
        </p:txBody>
      </p:sp>
      <p:sp>
        <p:nvSpPr>
          <p:cNvPr id="3" name="标题 2"/>
          <p:cNvSpPr>
            <a:spLocks noGrp="1"/>
          </p:cNvSpPr>
          <p:nvPr>
            <p:ph type="title"/>
          </p:nvPr>
        </p:nvSpPr>
        <p:spPr/>
        <p:txBody>
          <a:bodyPr/>
          <a:lstStyle/>
          <a:p>
            <a:r>
              <a:rPr lang="en-US" smtClean="0"/>
              <a:t>Telemetry Overview</a:t>
            </a:r>
            <a:endParaRPr lang="en-US" altLang="zh-CN"/>
          </a:p>
        </p:txBody>
      </p:sp>
      <p:cxnSp>
        <p:nvCxnSpPr>
          <p:cNvPr id="23" name="直接连接符 22">
            <a:extLst>
              <a:ext uri="{FF2B5EF4-FFF2-40B4-BE49-F238E27FC236}">
                <a16:creationId xmlns:a16="http://schemas.microsoft.com/office/drawing/2014/main" xmlns="" id="{A36BF851-945C-4F9A-930C-342B704FB569}"/>
              </a:ext>
            </a:extLst>
          </p:cNvPr>
          <p:cNvCxnSpPr>
            <a:cxnSpLocks/>
          </p:cNvCxnSpPr>
          <p:nvPr/>
        </p:nvCxnSpPr>
        <p:spPr>
          <a:xfrm>
            <a:off x="1964491" y="3208897"/>
            <a:ext cx="0" cy="3096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xmlns="" id="{039B7F5F-BBB5-489D-BC53-2B6B09D8BAF7}"/>
              </a:ext>
            </a:extLst>
          </p:cNvPr>
          <p:cNvCxnSpPr/>
          <p:nvPr/>
        </p:nvCxnSpPr>
        <p:spPr>
          <a:xfrm>
            <a:off x="4625699" y="3222175"/>
            <a:ext cx="0" cy="3096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xmlns="" id="{366D846A-1799-46FB-9CAC-D4AA43FF55B0}"/>
              </a:ext>
            </a:extLst>
          </p:cNvPr>
          <p:cNvCxnSpPr>
            <a:cxnSpLocks/>
          </p:cNvCxnSpPr>
          <p:nvPr/>
        </p:nvCxnSpPr>
        <p:spPr>
          <a:xfrm flipH="1">
            <a:off x="2128954" y="3356932"/>
            <a:ext cx="2360554" cy="359962"/>
          </a:xfrm>
          <a:prstGeom prst="straightConnector1">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xmlns="" id="{AFD6B306-5283-42F1-8925-2D2A260AF0E1}"/>
              </a:ext>
            </a:extLst>
          </p:cNvPr>
          <p:cNvSpPr txBox="1"/>
          <p:nvPr/>
        </p:nvSpPr>
        <p:spPr>
          <a:xfrm rot="21120000">
            <a:off x="1999081" y="3240227"/>
            <a:ext cx="1840384" cy="276999"/>
          </a:xfrm>
          <a:prstGeom prst="rect">
            <a:avLst/>
          </a:prstGeom>
          <a:noFill/>
        </p:spPr>
        <p:txBody>
          <a:bodyPr wrap="square" rtlCol="0">
            <a:spAutoFit/>
          </a:bodyPr>
          <a:lstStyle/>
          <a:p>
            <a:pPr algn="ctr"/>
            <a:r>
              <a:rPr sz="1200" dirty="0">
                <a:solidFill>
                  <a:schemeClr val="accent2"/>
                </a:solidFill>
                <a:latin typeface="Huawei Sans" panose="020C0503030203020204" pitchFamily="34" charset="0"/>
              </a:rPr>
              <a:t>Request CPU usage 1.</a:t>
            </a:r>
            <a:endParaRPr lang="zh-CN" altLang="en-US" sz="1200" dirty="0">
              <a:solidFill>
                <a:schemeClr val="accent2"/>
              </a:solidFill>
              <a:latin typeface="Huawei Sans" panose="020C0503030203020204" pitchFamily="34" charset="0"/>
              <a:ea typeface="方正兰亭黑简体" panose="02000000000000000000" pitchFamily="2" charset="-122"/>
            </a:endParaRPr>
          </a:p>
        </p:txBody>
      </p:sp>
      <p:cxnSp>
        <p:nvCxnSpPr>
          <p:cNvPr id="28" name="直接箭头连接符 27">
            <a:extLst>
              <a:ext uri="{FF2B5EF4-FFF2-40B4-BE49-F238E27FC236}">
                <a16:creationId xmlns:a16="http://schemas.microsoft.com/office/drawing/2014/main" xmlns="" id="{93409A44-99B8-449F-BEAE-C068CA00A23B}"/>
              </a:ext>
            </a:extLst>
          </p:cNvPr>
          <p:cNvCxnSpPr>
            <a:cxnSpLocks/>
          </p:cNvCxnSpPr>
          <p:nvPr/>
        </p:nvCxnSpPr>
        <p:spPr>
          <a:xfrm>
            <a:off x="2134517" y="3929916"/>
            <a:ext cx="2383263" cy="474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xmlns="" id="{5B1B3C94-8C75-457B-9572-6B5DB680C0EB}"/>
              </a:ext>
            </a:extLst>
          </p:cNvPr>
          <p:cNvSpPr txBox="1"/>
          <p:nvPr/>
        </p:nvSpPr>
        <p:spPr>
          <a:xfrm rot="600000">
            <a:off x="2758042" y="3914966"/>
            <a:ext cx="1840384" cy="276999"/>
          </a:xfrm>
          <a:prstGeom prst="rect">
            <a:avLst/>
          </a:prstGeom>
          <a:noFill/>
        </p:spPr>
        <p:txBody>
          <a:bodyPr wrap="square" rtlCol="0">
            <a:spAutoFit/>
          </a:bodyPr>
          <a:lstStyle/>
          <a:p>
            <a:pPr algn="ctr"/>
            <a:r>
              <a:rPr sz="1200">
                <a:latin typeface="Huawei Sans" panose="020C0503030203020204" pitchFamily="34" charset="0"/>
              </a:rPr>
              <a:t>Time 1, usage 1</a:t>
            </a:r>
            <a:endParaRPr lang="zh-CN" altLang="en-US" sz="1200" dirty="0">
              <a:latin typeface="Huawei Sans" panose="020C0503030203020204" pitchFamily="34" charset="0"/>
              <a:ea typeface="方正兰亭黑简体" panose="02000000000000000000" pitchFamily="2" charset="-122"/>
            </a:endParaRPr>
          </a:p>
        </p:txBody>
      </p:sp>
      <p:cxnSp>
        <p:nvCxnSpPr>
          <p:cNvPr id="37" name="直接箭头连接符 36">
            <a:extLst>
              <a:ext uri="{FF2B5EF4-FFF2-40B4-BE49-F238E27FC236}">
                <a16:creationId xmlns:a16="http://schemas.microsoft.com/office/drawing/2014/main" xmlns="" id="{4241FFD5-12DF-4EDC-94D8-07603A5A2BC2}"/>
              </a:ext>
            </a:extLst>
          </p:cNvPr>
          <p:cNvCxnSpPr/>
          <p:nvPr/>
        </p:nvCxnSpPr>
        <p:spPr>
          <a:xfrm flipH="1">
            <a:off x="2089913" y="4466259"/>
            <a:ext cx="2421184" cy="303538"/>
          </a:xfrm>
          <a:prstGeom prst="straightConnector1">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xmlns="" id="{A559CC73-39EC-4792-9D07-F880064420FD}"/>
              </a:ext>
            </a:extLst>
          </p:cNvPr>
          <p:cNvSpPr txBox="1"/>
          <p:nvPr/>
        </p:nvSpPr>
        <p:spPr>
          <a:xfrm rot="21120000">
            <a:off x="1999081" y="4373260"/>
            <a:ext cx="1840384" cy="276999"/>
          </a:xfrm>
          <a:prstGeom prst="rect">
            <a:avLst/>
          </a:prstGeom>
          <a:noFill/>
        </p:spPr>
        <p:txBody>
          <a:bodyPr wrap="square" rtlCol="0">
            <a:spAutoFit/>
          </a:bodyPr>
          <a:lstStyle/>
          <a:p>
            <a:pPr algn="ctr"/>
            <a:r>
              <a:rPr sz="1200">
                <a:solidFill>
                  <a:schemeClr val="accent2"/>
                </a:solidFill>
                <a:latin typeface="Huawei Sans" panose="020C0503030203020204" pitchFamily="34" charset="0"/>
              </a:rPr>
              <a:t>Request CPU usage 2.</a:t>
            </a:r>
            <a:endParaRPr lang="zh-CN" altLang="en-US" sz="1200" dirty="0">
              <a:solidFill>
                <a:schemeClr val="accent2"/>
              </a:solidFill>
              <a:latin typeface="Huawei Sans" panose="020C0503030203020204" pitchFamily="34" charset="0"/>
              <a:ea typeface="方正兰亭黑简体" panose="02000000000000000000" pitchFamily="2" charset="-122"/>
            </a:endParaRPr>
          </a:p>
        </p:txBody>
      </p:sp>
      <p:cxnSp>
        <p:nvCxnSpPr>
          <p:cNvPr id="35" name="直接箭头连接符 34">
            <a:extLst>
              <a:ext uri="{FF2B5EF4-FFF2-40B4-BE49-F238E27FC236}">
                <a16:creationId xmlns:a16="http://schemas.microsoft.com/office/drawing/2014/main" xmlns="" id="{6F0EC733-60BD-424F-98A7-7DF253D473CB}"/>
              </a:ext>
            </a:extLst>
          </p:cNvPr>
          <p:cNvCxnSpPr/>
          <p:nvPr/>
        </p:nvCxnSpPr>
        <p:spPr>
          <a:xfrm>
            <a:off x="2087221" y="4950935"/>
            <a:ext cx="2421184" cy="3509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xmlns="" id="{A5D42B5F-D841-4644-94A9-550F34F96B0A}"/>
              </a:ext>
            </a:extLst>
          </p:cNvPr>
          <p:cNvSpPr txBox="1"/>
          <p:nvPr/>
        </p:nvSpPr>
        <p:spPr>
          <a:xfrm rot="600000">
            <a:off x="2758042" y="4878810"/>
            <a:ext cx="1840384" cy="276999"/>
          </a:xfrm>
          <a:prstGeom prst="rect">
            <a:avLst/>
          </a:prstGeom>
          <a:noFill/>
        </p:spPr>
        <p:txBody>
          <a:bodyPr wrap="square" rtlCol="0">
            <a:spAutoFit/>
          </a:bodyPr>
          <a:lstStyle/>
          <a:p>
            <a:pPr algn="ctr"/>
            <a:r>
              <a:rPr sz="1200">
                <a:latin typeface="Huawei Sans" panose="020C0503030203020204" pitchFamily="34" charset="0"/>
              </a:rPr>
              <a:t>Time 2, usage 2</a:t>
            </a:r>
            <a:endParaRPr lang="zh-CN" altLang="en-US" sz="1200" dirty="0">
              <a:latin typeface="Huawei Sans" panose="020C0503030203020204" pitchFamily="34" charset="0"/>
              <a:ea typeface="方正兰亭黑简体" panose="02000000000000000000" pitchFamily="2" charset="-122"/>
            </a:endParaRPr>
          </a:p>
        </p:txBody>
      </p:sp>
      <p:cxnSp>
        <p:nvCxnSpPr>
          <p:cNvPr id="63" name="直接箭头连接符 62">
            <a:extLst>
              <a:ext uri="{FF2B5EF4-FFF2-40B4-BE49-F238E27FC236}">
                <a16:creationId xmlns:a16="http://schemas.microsoft.com/office/drawing/2014/main" xmlns="" id="{00E37C2A-B97A-48CF-8B52-ED6999B33AD4}"/>
              </a:ext>
            </a:extLst>
          </p:cNvPr>
          <p:cNvCxnSpPr/>
          <p:nvPr/>
        </p:nvCxnSpPr>
        <p:spPr>
          <a:xfrm flipH="1">
            <a:off x="2089913" y="5376873"/>
            <a:ext cx="2421184" cy="303538"/>
          </a:xfrm>
          <a:prstGeom prst="straightConnector1">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xmlns="" id="{A151BAAB-2CAE-4B05-A9D4-C99A29A7200A}"/>
              </a:ext>
            </a:extLst>
          </p:cNvPr>
          <p:cNvSpPr txBox="1"/>
          <p:nvPr/>
        </p:nvSpPr>
        <p:spPr>
          <a:xfrm rot="21120000">
            <a:off x="1999081" y="5276250"/>
            <a:ext cx="1840384" cy="276999"/>
          </a:xfrm>
          <a:prstGeom prst="rect">
            <a:avLst/>
          </a:prstGeom>
          <a:noFill/>
        </p:spPr>
        <p:txBody>
          <a:bodyPr wrap="square" rtlCol="0">
            <a:spAutoFit/>
          </a:bodyPr>
          <a:lstStyle/>
          <a:p>
            <a:pPr algn="ctr"/>
            <a:r>
              <a:rPr sz="1200">
                <a:solidFill>
                  <a:schemeClr val="accent2"/>
                </a:solidFill>
                <a:latin typeface="Huawei Sans" panose="020C0503030203020204" pitchFamily="34" charset="0"/>
              </a:rPr>
              <a:t>Request CPU usage 3.</a:t>
            </a:r>
            <a:endParaRPr lang="zh-CN" altLang="en-US" sz="1200" dirty="0">
              <a:solidFill>
                <a:schemeClr val="accent2"/>
              </a:solidFill>
              <a:latin typeface="Huawei Sans" panose="020C0503030203020204" pitchFamily="34" charset="0"/>
              <a:ea typeface="方正兰亭黑简体" panose="02000000000000000000" pitchFamily="2" charset="-122"/>
            </a:endParaRPr>
          </a:p>
        </p:txBody>
      </p:sp>
      <p:cxnSp>
        <p:nvCxnSpPr>
          <p:cNvPr id="42" name="直接箭头连接符 41">
            <a:extLst>
              <a:ext uri="{FF2B5EF4-FFF2-40B4-BE49-F238E27FC236}">
                <a16:creationId xmlns:a16="http://schemas.microsoft.com/office/drawing/2014/main" xmlns="" id="{F27006F9-B9F7-40A3-A141-A1FCE2BAD4C0}"/>
              </a:ext>
            </a:extLst>
          </p:cNvPr>
          <p:cNvCxnSpPr/>
          <p:nvPr/>
        </p:nvCxnSpPr>
        <p:spPr>
          <a:xfrm>
            <a:off x="2087221" y="5925615"/>
            <a:ext cx="2421184" cy="3509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文本框 61">
            <a:extLst>
              <a:ext uri="{FF2B5EF4-FFF2-40B4-BE49-F238E27FC236}">
                <a16:creationId xmlns:a16="http://schemas.microsoft.com/office/drawing/2014/main" xmlns="" id="{00BA9949-DEF2-451B-86AC-FDC7078EEE00}"/>
              </a:ext>
            </a:extLst>
          </p:cNvPr>
          <p:cNvSpPr txBox="1"/>
          <p:nvPr/>
        </p:nvSpPr>
        <p:spPr>
          <a:xfrm rot="600000">
            <a:off x="2758042" y="5897436"/>
            <a:ext cx="1840384" cy="276999"/>
          </a:xfrm>
          <a:prstGeom prst="rect">
            <a:avLst/>
          </a:prstGeom>
          <a:noFill/>
        </p:spPr>
        <p:txBody>
          <a:bodyPr wrap="square" rtlCol="0">
            <a:spAutoFit/>
          </a:bodyPr>
          <a:lstStyle/>
          <a:p>
            <a:pPr algn="ctr"/>
            <a:r>
              <a:rPr sz="1200">
                <a:latin typeface="Huawei Sans" panose="020C0503030203020204" pitchFamily="34" charset="0"/>
              </a:rPr>
              <a:t>Time 3, usage 3</a:t>
            </a:r>
            <a:endParaRPr lang="zh-CN" altLang="en-US" sz="1200" dirty="0">
              <a:latin typeface="Huawei Sans" panose="020C0503030203020204" pitchFamily="34" charset="0"/>
              <a:ea typeface="方正兰亭黑简体" panose="02000000000000000000" pitchFamily="2" charset="-122"/>
            </a:endParaRPr>
          </a:p>
        </p:txBody>
      </p:sp>
      <p:sp>
        <p:nvSpPr>
          <p:cNvPr id="65" name="左大括号 64">
            <a:extLst>
              <a:ext uri="{FF2B5EF4-FFF2-40B4-BE49-F238E27FC236}">
                <a16:creationId xmlns:a16="http://schemas.microsoft.com/office/drawing/2014/main" xmlns="" id="{125E4458-68CE-46C0-891E-9D1CE442D88C}"/>
              </a:ext>
            </a:extLst>
          </p:cNvPr>
          <p:cNvSpPr/>
          <p:nvPr/>
        </p:nvSpPr>
        <p:spPr>
          <a:xfrm>
            <a:off x="7516229" y="3792768"/>
            <a:ext cx="135922" cy="661376"/>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wrap="square" rtlCol="0" anchor="ctr"/>
          <a:lstStyle/>
          <a:p>
            <a:pPr algn="ctr"/>
            <a:endParaRPr lang="zh-CN" altLang="en-US">
              <a:latin typeface="Huawei Sans" panose="020C0503030203020204" pitchFamily="34" charset="0"/>
              <a:ea typeface="方正兰亭黑简体" panose="02000000000000000000" pitchFamily="2" charset="-122"/>
            </a:endParaRPr>
          </a:p>
        </p:txBody>
      </p:sp>
      <p:sp>
        <p:nvSpPr>
          <p:cNvPr id="66" name="文本框 65">
            <a:extLst>
              <a:ext uri="{FF2B5EF4-FFF2-40B4-BE49-F238E27FC236}">
                <a16:creationId xmlns:a16="http://schemas.microsoft.com/office/drawing/2014/main" xmlns="" id="{4EA5B569-6754-438F-80BB-7006689820BF}"/>
              </a:ext>
            </a:extLst>
          </p:cNvPr>
          <p:cNvSpPr txBox="1"/>
          <p:nvPr/>
        </p:nvSpPr>
        <p:spPr>
          <a:xfrm>
            <a:off x="6294719" y="3988098"/>
            <a:ext cx="1159583" cy="369332"/>
          </a:xfrm>
          <a:prstGeom prst="rect">
            <a:avLst/>
          </a:prstGeom>
          <a:noFill/>
        </p:spPr>
        <p:txBody>
          <a:bodyPr wrap="square" rtlCol="0" anchor="ctr">
            <a:spAutoFit/>
          </a:bodyPr>
          <a:lstStyle/>
          <a:p>
            <a:pPr algn="ctr"/>
            <a:r>
              <a:rPr b="1">
                <a:solidFill>
                  <a:srgbClr val="EC7061"/>
                </a:solidFill>
                <a:latin typeface="Huawei Sans" panose="020C0503030203020204" pitchFamily="34" charset="0"/>
              </a:rPr>
              <a:t>T &lt; 1s</a:t>
            </a:r>
            <a:endParaRPr lang="zh-CN" altLang="en-US" b="1" dirty="0">
              <a:solidFill>
                <a:srgbClr val="EC7061"/>
              </a:solidFill>
              <a:latin typeface="Huawei Sans" panose="020C0503030203020204" pitchFamily="34" charset="0"/>
              <a:ea typeface="方正兰亭黑简体" panose="02000000000000000000" pitchFamily="2" charset="-122"/>
            </a:endParaRPr>
          </a:p>
        </p:txBody>
      </p:sp>
      <p:cxnSp>
        <p:nvCxnSpPr>
          <p:cNvPr id="67" name="直接连接符 66">
            <a:extLst>
              <a:ext uri="{FF2B5EF4-FFF2-40B4-BE49-F238E27FC236}">
                <a16:creationId xmlns:a16="http://schemas.microsoft.com/office/drawing/2014/main" xmlns="" id="{08090B10-9667-4BC7-AB79-2CF5D7279602}"/>
              </a:ext>
            </a:extLst>
          </p:cNvPr>
          <p:cNvCxnSpPr>
            <a:cxnSpLocks/>
          </p:cNvCxnSpPr>
          <p:nvPr/>
        </p:nvCxnSpPr>
        <p:spPr>
          <a:xfrm>
            <a:off x="7751042" y="3225522"/>
            <a:ext cx="0" cy="3096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xmlns="" id="{05147034-A12C-4FC6-9FB8-40E4FEF02C42}"/>
              </a:ext>
            </a:extLst>
          </p:cNvPr>
          <p:cNvCxnSpPr/>
          <p:nvPr/>
        </p:nvCxnSpPr>
        <p:spPr>
          <a:xfrm>
            <a:off x="10412251" y="3238800"/>
            <a:ext cx="0" cy="3096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xmlns="" id="{066B6505-0D68-4696-A1AE-9D225EF56843}"/>
              </a:ext>
            </a:extLst>
          </p:cNvPr>
          <p:cNvCxnSpPr/>
          <p:nvPr/>
        </p:nvCxnSpPr>
        <p:spPr>
          <a:xfrm flipH="1">
            <a:off x="7847522" y="3346985"/>
            <a:ext cx="2421184" cy="303538"/>
          </a:xfrm>
          <a:prstGeom prst="straightConnector1">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sp>
        <p:nvSpPr>
          <p:cNvPr id="71" name="文本框 70">
            <a:extLst>
              <a:ext uri="{FF2B5EF4-FFF2-40B4-BE49-F238E27FC236}">
                <a16:creationId xmlns:a16="http://schemas.microsoft.com/office/drawing/2014/main" xmlns="" id="{548A1559-4491-4E8A-ACCF-704C6ECD9ABB}"/>
              </a:ext>
            </a:extLst>
          </p:cNvPr>
          <p:cNvSpPr txBox="1"/>
          <p:nvPr/>
        </p:nvSpPr>
        <p:spPr>
          <a:xfrm rot="21120000">
            <a:off x="7714453" y="3049203"/>
            <a:ext cx="2589092" cy="461665"/>
          </a:xfrm>
          <a:prstGeom prst="rect">
            <a:avLst/>
          </a:prstGeom>
          <a:noFill/>
        </p:spPr>
        <p:txBody>
          <a:bodyPr wrap="square" rtlCol="0">
            <a:spAutoFit/>
          </a:bodyPr>
          <a:lstStyle/>
          <a:p>
            <a:pPr algn="ctr"/>
            <a:r>
              <a:rPr sz="1200" dirty="0">
                <a:solidFill>
                  <a:schemeClr val="accent2"/>
                </a:solidFill>
                <a:latin typeface="Huawei Sans" panose="020C0503030203020204" pitchFamily="34" charset="0"/>
              </a:rPr>
              <a:t>Subscribe to the CPU </a:t>
            </a:r>
            <a:r>
              <a:rPr lang="en-US" sz="1200" dirty="0" smtClean="0">
                <a:solidFill>
                  <a:schemeClr val="accent2"/>
                </a:solidFill>
                <a:latin typeface="Huawei Sans" panose="020C0503030203020204" pitchFamily="34" charset="0"/>
              </a:rPr>
              <a:t>usage</a:t>
            </a:r>
            <a:r>
              <a:rPr sz="1200" dirty="0" smtClean="0">
                <a:solidFill>
                  <a:schemeClr val="accent2"/>
                </a:solidFill>
                <a:latin typeface="Huawei Sans" panose="020C0503030203020204" pitchFamily="34" charset="0"/>
              </a:rPr>
              <a:t>.</a:t>
            </a:r>
            <a:endParaRPr lang="en-US" altLang="zh-CN" sz="1200" dirty="0">
              <a:solidFill>
                <a:schemeClr val="accent2"/>
              </a:solidFill>
              <a:latin typeface="Huawei Sans" panose="020C0503030203020204" pitchFamily="34" charset="0"/>
              <a:ea typeface="方正兰亭黑简体" panose="02000000000000000000" pitchFamily="2" charset="-122"/>
            </a:endParaRPr>
          </a:p>
          <a:p>
            <a:pPr algn="ctr"/>
            <a:r>
              <a:rPr sz="1200" dirty="0">
                <a:solidFill>
                  <a:schemeClr val="accent2"/>
                </a:solidFill>
                <a:latin typeface="Huawei Sans" panose="020C0503030203020204" pitchFamily="34" charset="0"/>
              </a:rPr>
              <a:t>Period: 1s</a:t>
            </a:r>
            <a:endParaRPr lang="zh-CN" altLang="en-US" sz="1200" dirty="0">
              <a:solidFill>
                <a:schemeClr val="accent2"/>
              </a:solidFill>
              <a:latin typeface="Huawei Sans" panose="020C0503030203020204" pitchFamily="34" charset="0"/>
              <a:ea typeface="方正兰亭黑简体" panose="02000000000000000000" pitchFamily="2" charset="-122"/>
            </a:endParaRPr>
          </a:p>
        </p:txBody>
      </p:sp>
      <p:cxnSp>
        <p:nvCxnSpPr>
          <p:cNvPr id="73" name="直接箭头连接符 72">
            <a:extLst>
              <a:ext uri="{FF2B5EF4-FFF2-40B4-BE49-F238E27FC236}">
                <a16:creationId xmlns:a16="http://schemas.microsoft.com/office/drawing/2014/main" xmlns="" id="{303B8F46-C0EA-4D4E-8DE5-7D6C49DB3B10}"/>
              </a:ext>
            </a:extLst>
          </p:cNvPr>
          <p:cNvCxnSpPr/>
          <p:nvPr/>
        </p:nvCxnSpPr>
        <p:spPr>
          <a:xfrm>
            <a:off x="7847522" y="3786361"/>
            <a:ext cx="2421184" cy="3509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xmlns="" id="{84642C95-B299-4399-8410-C49E542BD73B}"/>
              </a:ext>
            </a:extLst>
          </p:cNvPr>
          <p:cNvCxnSpPr/>
          <p:nvPr/>
        </p:nvCxnSpPr>
        <p:spPr>
          <a:xfrm>
            <a:off x="7838147" y="4454145"/>
            <a:ext cx="2421184" cy="3509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xmlns="" id="{85F2C35E-0AD6-4F8A-AB2D-E7D8B3815B47}"/>
              </a:ext>
            </a:extLst>
          </p:cNvPr>
          <p:cNvCxnSpPr/>
          <p:nvPr/>
        </p:nvCxnSpPr>
        <p:spPr>
          <a:xfrm>
            <a:off x="7838147" y="5121929"/>
            <a:ext cx="2421184" cy="3509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xmlns="" id="{63BEC29B-1208-41A4-AB61-2F47CBD00053}"/>
              </a:ext>
            </a:extLst>
          </p:cNvPr>
          <p:cNvCxnSpPr/>
          <p:nvPr/>
        </p:nvCxnSpPr>
        <p:spPr>
          <a:xfrm>
            <a:off x="7856896" y="5419399"/>
            <a:ext cx="2421184" cy="3509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文本框 76">
            <a:extLst>
              <a:ext uri="{FF2B5EF4-FFF2-40B4-BE49-F238E27FC236}">
                <a16:creationId xmlns:a16="http://schemas.microsoft.com/office/drawing/2014/main" xmlns="" id="{CE49BA1B-2711-4833-98DA-B2A54DACC910}"/>
              </a:ext>
            </a:extLst>
          </p:cNvPr>
          <p:cNvSpPr txBox="1"/>
          <p:nvPr/>
        </p:nvSpPr>
        <p:spPr>
          <a:xfrm rot="600000">
            <a:off x="8508968" y="3717833"/>
            <a:ext cx="1840384" cy="276999"/>
          </a:xfrm>
          <a:prstGeom prst="rect">
            <a:avLst/>
          </a:prstGeom>
          <a:noFill/>
        </p:spPr>
        <p:txBody>
          <a:bodyPr wrap="square" rtlCol="0">
            <a:spAutoFit/>
          </a:bodyPr>
          <a:lstStyle/>
          <a:p>
            <a:pPr algn="ctr"/>
            <a:r>
              <a:rPr sz="1200" dirty="0">
                <a:latin typeface="Huawei Sans" panose="020C0503030203020204" pitchFamily="34" charset="0"/>
              </a:rPr>
              <a:t>Time 1, usage 1</a:t>
            </a:r>
            <a:endParaRPr lang="zh-CN" altLang="en-US" sz="1200" dirty="0">
              <a:latin typeface="Huawei Sans" panose="020C0503030203020204" pitchFamily="34" charset="0"/>
              <a:ea typeface="方正兰亭黑简体" panose="02000000000000000000" pitchFamily="2" charset="-122"/>
            </a:endParaRPr>
          </a:p>
        </p:txBody>
      </p:sp>
      <p:sp>
        <p:nvSpPr>
          <p:cNvPr id="78" name="文本框 77">
            <a:extLst>
              <a:ext uri="{FF2B5EF4-FFF2-40B4-BE49-F238E27FC236}">
                <a16:creationId xmlns:a16="http://schemas.microsoft.com/office/drawing/2014/main" xmlns="" id="{16FD6C25-AC18-4A21-BA73-5BDDE556A9F2}"/>
              </a:ext>
            </a:extLst>
          </p:cNvPr>
          <p:cNvSpPr txBox="1"/>
          <p:nvPr/>
        </p:nvSpPr>
        <p:spPr>
          <a:xfrm rot="600000">
            <a:off x="8508968" y="4409015"/>
            <a:ext cx="1840384" cy="276999"/>
          </a:xfrm>
          <a:prstGeom prst="rect">
            <a:avLst/>
          </a:prstGeom>
          <a:noFill/>
          <a:ln>
            <a:noFill/>
          </a:ln>
        </p:spPr>
        <p:txBody>
          <a:bodyPr wrap="square" rtlCol="0">
            <a:spAutoFit/>
          </a:bodyPr>
          <a:lstStyle/>
          <a:p>
            <a:pPr algn="ctr"/>
            <a:r>
              <a:rPr sz="1200">
                <a:latin typeface="Huawei Sans" panose="020C0503030203020204" pitchFamily="34" charset="0"/>
              </a:rPr>
              <a:t>Time 2, usage 2</a:t>
            </a:r>
            <a:endParaRPr lang="zh-CN" altLang="en-US" sz="1200" dirty="0">
              <a:latin typeface="Huawei Sans" panose="020C0503030203020204" pitchFamily="34" charset="0"/>
              <a:ea typeface="方正兰亭黑简体" panose="02000000000000000000" pitchFamily="2" charset="-122"/>
            </a:endParaRPr>
          </a:p>
        </p:txBody>
      </p:sp>
      <p:sp>
        <p:nvSpPr>
          <p:cNvPr id="79" name="文本框 78">
            <a:extLst>
              <a:ext uri="{FF2B5EF4-FFF2-40B4-BE49-F238E27FC236}">
                <a16:creationId xmlns:a16="http://schemas.microsoft.com/office/drawing/2014/main" xmlns="" id="{93F2176A-BB45-4D6F-8C8B-C9DAC7DAFB58}"/>
              </a:ext>
            </a:extLst>
          </p:cNvPr>
          <p:cNvSpPr txBox="1"/>
          <p:nvPr/>
        </p:nvSpPr>
        <p:spPr>
          <a:xfrm rot="600000">
            <a:off x="8508968" y="5119150"/>
            <a:ext cx="1840384" cy="276999"/>
          </a:xfrm>
          <a:prstGeom prst="rect">
            <a:avLst/>
          </a:prstGeom>
          <a:noFill/>
          <a:ln>
            <a:noFill/>
          </a:ln>
        </p:spPr>
        <p:txBody>
          <a:bodyPr wrap="square" rtlCol="0">
            <a:spAutoFit/>
          </a:bodyPr>
          <a:lstStyle/>
          <a:p>
            <a:pPr algn="ctr"/>
            <a:r>
              <a:rPr sz="1200">
                <a:latin typeface="Huawei Sans" panose="020C0503030203020204" pitchFamily="34" charset="0"/>
              </a:rPr>
              <a:t>Time 3, usage 3</a:t>
            </a:r>
            <a:endParaRPr lang="zh-CN" altLang="en-US" sz="1200" dirty="0">
              <a:latin typeface="Huawei Sans" panose="020C0503030203020204" pitchFamily="34" charset="0"/>
              <a:ea typeface="方正兰亭黑简体" panose="02000000000000000000" pitchFamily="2" charset="-122"/>
            </a:endParaRPr>
          </a:p>
        </p:txBody>
      </p:sp>
      <p:cxnSp>
        <p:nvCxnSpPr>
          <p:cNvPr id="80" name="直接箭头连接符 79">
            <a:extLst>
              <a:ext uri="{FF2B5EF4-FFF2-40B4-BE49-F238E27FC236}">
                <a16:creationId xmlns:a16="http://schemas.microsoft.com/office/drawing/2014/main" xmlns="" id="{4E5201DE-3777-47CA-A609-BF101602037D}"/>
              </a:ext>
            </a:extLst>
          </p:cNvPr>
          <p:cNvCxnSpPr/>
          <p:nvPr/>
        </p:nvCxnSpPr>
        <p:spPr>
          <a:xfrm>
            <a:off x="7850060" y="5896647"/>
            <a:ext cx="2421184" cy="3509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文本框 80">
            <a:extLst>
              <a:ext uri="{FF2B5EF4-FFF2-40B4-BE49-F238E27FC236}">
                <a16:creationId xmlns:a16="http://schemas.microsoft.com/office/drawing/2014/main" xmlns="" id="{0C044517-8537-4B48-B2E3-2D2687FBF411}"/>
              </a:ext>
            </a:extLst>
          </p:cNvPr>
          <p:cNvSpPr txBox="1"/>
          <p:nvPr/>
        </p:nvSpPr>
        <p:spPr>
          <a:xfrm rot="600000">
            <a:off x="8512881" y="5881871"/>
            <a:ext cx="1840384" cy="276999"/>
          </a:xfrm>
          <a:prstGeom prst="rect">
            <a:avLst/>
          </a:prstGeom>
          <a:noFill/>
          <a:ln>
            <a:noFill/>
          </a:ln>
        </p:spPr>
        <p:txBody>
          <a:bodyPr wrap="square" rtlCol="0">
            <a:spAutoFit/>
          </a:bodyPr>
          <a:lstStyle/>
          <a:p>
            <a:pPr algn="ctr"/>
            <a:r>
              <a:rPr sz="1200">
                <a:latin typeface="Huawei Sans" panose="020C0503030203020204" pitchFamily="34" charset="0"/>
              </a:rPr>
              <a:t>Time n, usage n</a:t>
            </a:r>
            <a:endParaRPr lang="zh-CN" altLang="en-US" sz="1200" dirty="0">
              <a:latin typeface="Huawei Sans" panose="020C0503030203020204" pitchFamily="34" charset="0"/>
              <a:ea typeface="方正兰亭黑简体" panose="02000000000000000000" pitchFamily="2" charset="-122"/>
            </a:endParaRPr>
          </a:p>
        </p:txBody>
      </p:sp>
      <p:cxnSp>
        <p:nvCxnSpPr>
          <p:cNvPr id="82" name="直接箭头连接符 81">
            <a:extLst>
              <a:ext uri="{FF2B5EF4-FFF2-40B4-BE49-F238E27FC236}">
                <a16:creationId xmlns:a16="http://schemas.microsoft.com/office/drawing/2014/main" xmlns="" id="{4A7E224D-3627-40A3-AB47-8865DEF8AA49}"/>
              </a:ext>
            </a:extLst>
          </p:cNvPr>
          <p:cNvCxnSpPr/>
          <p:nvPr/>
        </p:nvCxnSpPr>
        <p:spPr>
          <a:xfrm>
            <a:off x="7850060" y="5322126"/>
            <a:ext cx="2421184" cy="3509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xmlns="" id="{7A0608D9-7875-4B1A-931E-06FC3B259700}"/>
              </a:ext>
            </a:extLst>
          </p:cNvPr>
          <p:cNvCxnSpPr/>
          <p:nvPr/>
        </p:nvCxnSpPr>
        <p:spPr>
          <a:xfrm>
            <a:off x="7850060" y="5504249"/>
            <a:ext cx="2421184" cy="3509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文本框 83">
            <a:extLst>
              <a:ext uri="{FF2B5EF4-FFF2-40B4-BE49-F238E27FC236}">
                <a16:creationId xmlns:a16="http://schemas.microsoft.com/office/drawing/2014/main" xmlns="" id="{A225CBF7-FCE1-4982-8E4E-3C5246D68E3D}"/>
              </a:ext>
            </a:extLst>
          </p:cNvPr>
          <p:cNvSpPr txBox="1"/>
          <p:nvPr/>
        </p:nvSpPr>
        <p:spPr>
          <a:xfrm>
            <a:off x="4673146" y="3724477"/>
            <a:ext cx="1534989" cy="369332"/>
          </a:xfrm>
          <a:prstGeom prst="rect">
            <a:avLst/>
          </a:prstGeom>
          <a:noFill/>
        </p:spPr>
        <p:txBody>
          <a:bodyPr wrap="square" rtlCol="0" anchor="ctr">
            <a:spAutoFit/>
          </a:bodyPr>
          <a:lstStyle/>
          <a:p>
            <a:pPr algn="ctr"/>
            <a:r>
              <a:rPr b="1">
                <a:solidFill>
                  <a:srgbClr val="EC7061"/>
                </a:solidFill>
                <a:latin typeface="Huawei Sans" panose="020C0503030203020204" pitchFamily="34" charset="0"/>
              </a:rPr>
              <a:t>T &gt; 5 min</a:t>
            </a:r>
            <a:endParaRPr lang="zh-CN" altLang="en-US" b="1" dirty="0">
              <a:solidFill>
                <a:srgbClr val="EC7061"/>
              </a:solidFill>
              <a:latin typeface="Huawei Sans" panose="020C0503030203020204" pitchFamily="34" charset="0"/>
              <a:ea typeface="方正兰亭黑简体" panose="02000000000000000000" pitchFamily="2" charset="-122"/>
            </a:endParaRPr>
          </a:p>
        </p:txBody>
      </p:sp>
      <p:sp>
        <p:nvSpPr>
          <p:cNvPr id="85" name="右大括号 84">
            <a:extLst>
              <a:ext uri="{FF2B5EF4-FFF2-40B4-BE49-F238E27FC236}">
                <a16:creationId xmlns:a16="http://schemas.microsoft.com/office/drawing/2014/main" xmlns="" id="{B4AFEE33-2511-44D7-9518-6C7E2028DD4D}"/>
              </a:ext>
            </a:extLst>
          </p:cNvPr>
          <p:cNvSpPr/>
          <p:nvPr/>
        </p:nvSpPr>
        <p:spPr>
          <a:xfrm>
            <a:off x="4695904" y="3449114"/>
            <a:ext cx="142877" cy="899549"/>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wrap="square" rtlCol="0" anchor="ctr"/>
          <a:lstStyle/>
          <a:p>
            <a:pPr algn="ctr"/>
            <a:endParaRPr lang="zh-CN" altLang="en-US">
              <a:latin typeface="Huawei Sans" panose="020C0503030203020204" pitchFamily="34" charset="0"/>
              <a:ea typeface="方正兰亭黑简体" panose="02000000000000000000" pitchFamily="2" charset="-122"/>
            </a:endParaRPr>
          </a:p>
        </p:txBody>
      </p:sp>
      <p:pic>
        <p:nvPicPr>
          <p:cNvPr id="86" name="图片 85">
            <a:extLst>
              <a:ext uri="{FF2B5EF4-FFF2-40B4-BE49-F238E27FC236}">
                <a16:creationId xmlns:a16="http://schemas.microsoft.com/office/drawing/2014/main" xmlns="" id="{D78703F9-F4FC-4377-9BFF-5A192FA66586}"/>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717811" y="2784639"/>
            <a:ext cx="540000" cy="442800"/>
          </a:xfrm>
          <a:prstGeom prst="rect">
            <a:avLst/>
          </a:prstGeom>
        </p:spPr>
      </p:pic>
      <p:pic>
        <p:nvPicPr>
          <p:cNvPr id="87" name="图片 86">
            <a:extLst>
              <a:ext uri="{FF2B5EF4-FFF2-40B4-BE49-F238E27FC236}">
                <a16:creationId xmlns:a16="http://schemas.microsoft.com/office/drawing/2014/main" xmlns="" id="{C12FAA44-A3BC-444C-AF97-69C08189C577}"/>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4330906" y="2778174"/>
            <a:ext cx="540000" cy="442800"/>
          </a:xfrm>
          <a:prstGeom prst="rect">
            <a:avLst/>
          </a:prstGeom>
        </p:spPr>
      </p:pic>
      <p:pic>
        <p:nvPicPr>
          <p:cNvPr id="88" name="图片 87">
            <a:extLst>
              <a:ext uri="{FF2B5EF4-FFF2-40B4-BE49-F238E27FC236}">
                <a16:creationId xmlns:a16="http://schemas.microsoft.com/office/drawing/2014/main" xmlns="" id="{E9EF3A66-CB40-477A-99F2-F70E73393D7D}"/>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478130" y="2796514"/>
            <a:ext cx="540000" cy="442800"/>
          </a:xfrm>
          <a:prstGeom prst="rect">
            <a:avLst/>
          </a:prstGeom>
        </p:spPr>
      </p:pic>
      <p:pic>
        <p:nvPicPr>
          <p:cNvPr id="89" name="图片 88">
            <a:extLst>
              <a:ext uri="{FF2B5EF4-FFF2-40B4-BE49-F238E27FC236}">
                <a16:creationId xmlns:a16="http://schemas.microsoft.com/office/drawing/2014/main" xmlns="" id="{30193E61-C453-4FCB-BC87-9F5540DFE747}"/>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0138724" y="2790049"/>
            <a:ext cx="540000" cy="442800"/>
          </a:xfrm>
          <a:prstGeom prst="rect">
            <a:avLst/>
          </a:prstGeom>
        </p:spPr>
      </p:pic>
      <p:sp>
        <p:nvSpPr>
          <p:cNvPr id="90" name="文本框 89">
            <a:extLst>
              <a:ext uri="{FF2B5EF4-FFF2-40B4-BE49-F238E27FC236}">
                <a16:creationId xmlns:a16="http://schemas.microsoft.com/office/drawing/2014/main" xmlns="" id="{E43076DE-3410-49BB-BDD3-AE05CD663D75}"/>
              </a:ext>
            </a:extLst>
          </p:cNvPr>
          <p:cNvSpPr txBox="1"/>
          <p:nvPr/>
        </p:nvSpPr>
        <p:spPr>
          <a:xfrm>
            <a:off x="6109756" y="4419934"/>
            <a:ext cx="1356317" cy="523220"/>
          </a:xfrm>
          <a:prstGeom prst="rect">
            <a:avLst/>
          </a:prstGeom>
          <a:noFill/>
        </p:spPr>
        <p:txBody>
          <a:bodyPr wrap="square" rtlCol="0">
            <a:spAutoFit/>
          </a:bodyPr>
          <a:lstStyle>
            <a:defPPr>
              <a:defRPr lang="zh-CN"/>
            </a:defPPr>
            <a:lvl1pPr>
              <a:lnSpc>
                <a:spcPct val="150000"/>
              </a:lnSpc>
              <a:defRPr sz="2000">
                <a:latin typeface="Arial" panose="020B0503020204020204" pitchFamily="34" charset="-122"/>
                <a:ea typeface="微软雅黑" panose="020B0503020204020204" pitchFamily="34" charset="-122"/>
              </a:defRPr>
            </a:lvl1pPr>
          </a:lstStyle>
          <a:p>
            <a:pPr>
              <a:lnSpc>
                <a:spcPct val="100000"/>
              </a:lnSpc>
            </a:pPr>
            <a:r>
              <a:rPr sz="1400" dirty="0">
                <a:latin typeface="Huawei Sans" panose="020C0503030203020204" pitchFamily="34" charset="0"/>
              </a:rPr>
              <a:t>"Subscription and push"</a:t>
            </a:r>
          </a:p>
        </p:txBody>
      </p:sp>
      <p:sp>
        <p:nvSpPr>
          <p:cNvPr id="91" name="文本框 90">
            <a:extLst>
              <a:ext uri="{FF2B5EF4-FFF2-40B4-BE49-F238E27FC236}">
                <a16:creationId xmlns:a16="http://schemas.microsoft.com/office/drawing/2014/main" xmlns="" id="{5DAF22CC-411A-4D91-8401-514A7DB4E1F9}"/>
              </a:ext>
            </a:extLst>
          </p:cNvPr>
          <p:cNvSpPr txBox="1"/>
          <p:nvPr/>
        </p:nvSpPr>
        <p:spPr>
          <a:xfrm>
            <a:off x="4728404" y="4419934"/>
            <a:ext cx="1413989" cy="307777"/>
          </a:xfrm>
          <a:prstGeom prst="rect">
            <a:avLst/>
          </a:prstGeom>
          <a:noFill/>
        </p:spPr>
        <p:txBody>
          <a:bodyPr wrap="square" rtlCol="0">
            <a:spAutoFit/>
          </a:bodyPr>
          <a:lstStyle>
            <a:defPPr>
              <a:defRPr lang="zh-CN"/>
            </a:defPPr>
            <a:lvl1pPr>
              <a:lnSpc>
                <a:spcPct val="150000"/>
              </a:lnSpc>
              <a:defRPr sz="2000">
                <a:latin typeface="Arial" panose="020B0503020204020204" pitchFamily="34" charset="-122"/>
                <a:ea typeface="微软雅黑" panose="020B0503020204020204" pitchFamily="34" charset="-122"/>
              </a:defRPr>
            </a:lvl1pPr>
          </a:lstStyle>
          <a:p>
            <a:pPr>
              <a:lnSpc>
                <a:spcPct val="100000"/>
              </a:lnSpc>
            </a:pPr>
            <a:r>
              <a:rPr sz="1400">
                <a:latin typeface="Huawei Sans" panose="020C0503030203020204" pitchFamily="34" charset="0"/>
              </a:rPr>
              <a:t>"Pull"</a:t>
            </a:r>
          </a:p>
        </p:txBody>
      </p:sp>
      <p:sp>
        <p:nvSpPr>
          <p:cNvPr id="92" name="文本框 91">
            <a:extLst>
              <a:ext uri="{FF2B5EF4-FFF2-40B4-BE49-F238E27FC236}">
                <a16:creationId xmlns:a16="http://schemas.microsoft.com/office/drawing/2014/main" xmlns="" id="{C9DFE1B4-D16C-442D-9197-4F31C5B29345}"/>
              </a:ext>
            </a:extLst>
          </p:cNvPr>
          <p:cNvSpPr txBox="1"/>
          <p:nvPr/>
        </p:nvSpPr>
        <p:spPr>
          <a:xfrm>
            <a:off x="4956532" y="5426821"/>
            <a:ext cx="2571160" cy="766047"/>
          </a:xfrm>
          <a:prstGeom prst="rect">
            <a:avLst/>
          </a:prstGeom>
          <a:solidFill>
            <a:srgbClr val="F2FBFE"/>
          </a:solidFill>
          <a:ln>
            <a:solidFill>
              <a:srgbClr val="99DFF9"/>
            </a:solidFill>
          </a:ln>
        </p:spPr>
        <p:txBody>
          <a:bodyPr wrap="square" rtlCol="0">
            <a:spAutoFit/>
          </a:bodyPr>
          <a:lstStyle/>
          <a:p>
            <a:pPr algn="ctr"/>
            <a:r>
              <a:rPr sz="1400" b="1" dirty="0">
                <a:latin typeface="Huawei Sans" panose="020C0503030203020204" pitchFamily="34" charset="0"/>
              </a:rPr>
              <a:t>Telemetry supports </a:t>
            </a:r>
            <a:endParaRPr lang="en-US" sz="1400" b="1" dirty="0" smtClean="0">
              <a:latin typeface="Huawei Sans" panose="020C0503030203020204" pitchFamily="34" charset="0"/>
            </a:endParaRPr>
          </a:p>
          <a:p>
            <a:pPr algn="ctr"/>
            <a:r>
              <a:rPr sz="1400" b="1" dirty="0" smtClean="0">
                <a:latin typeface="Huawei Sans" panose="020C0503030203020204" pitchFamily="34" charset="0"/>
              </a:rPr>
              <a:t>data </a:t>
            </a:r>
            <a:r>
              <a:rPr sz="1400" b="1" dirty="0">
                <a:latin typeface="Huawei Sans" panose="020C0503030203020204" pitchFamily="34" charset="0"/>
              </a:rPr>
              <a:t>collection </a:t>
            </a:r>
            <a:endParaRPr lang="en-US" altLang="zh-CN" sz="1400" b="1" dirty="0" smtClean="0">
              <a:latin typeface="Huawei Sans" panose="020C0503030203020204" pitchFamily="34" charset="0"/>
              <a:ea typeface="方正兰亭黑简体" panose="02000000000000000000" pitchFamily="2" charset="-122"/>
            </a:endParaRPr>
          </a:p>
          <a:p>
            <a:pPr algn="ctr"/>
            <a:r>
              <a:rPr sz="1400" b="1" dirty="0">
                <a:latin typeface="Huawei Sans" panose="020C0503030203020204" pitchFamily="34" charset="0"/>
              </a:rPr>
              <a:t>at the level of </a:t>
            </a:r>
            <a:r>
              <a:rPr sz="1400" b="1" dirty="0" err="1">
                <a:latin typeface="Huawei Sans" panose="020C0503030203020204" pitchFamily="34" charset="0"/>
              </a:rPr>
              <a:t>subseconds</a:t>
            </a:r>
            <a:r>
              <a:rPr sz="1400" b="1" dirty="0">
                <a:latin typeface="Huawei Sans" panose="020C0503030203020204" pitchFamily="34" charset="0"/>
              </a:rPr>
              <a:t>.</a:t>
            </a:r>
            <a:endParaRPr lang="en-US" altLang="zh-CN" sz="1400" b="1" dirty="0">
              <a:latin typeface="Huawei Sans" panose="020C0503030203020204" pitchFamily="34" charset="0"/>
              <a:ea typeface="方正兰亭黑简体" panose="02000000000000000000" pitchFamily="2" charset="-122"/>
            </a:endParaRPr>
          </a:p>
        </p:txBody>
      </p:sp>
      <p:sp>
        <p:nvSpPr>
          <p:cNvPr id="2" name="文本框 1"/>
          <p:cNvSpPr txBox="1"/>
          <p:nvPr/>
        </p:nvSpPr>
        <p:spPr>
          <a:xfrm>
            <a:off x="2805859" y="2713756"/>
            <a:ext cx="856325" cy="369332"/>
          </a:xfrm>
          <a:prstGeom prst="rect">
            <a:avLst/>
          </a:prstGeom>
          <a:noFill/>
        </p:spPr>
        <p:txBody>
          <a:bodyPr wrap="square" rtlCol="0">
            <a:spAutoFit/>
          </a:bodyPr>
          <a:lstStyle/>
          <a:p>
            <a:r>
              <a:rPr b="1" dirty="0">
                <a:latin typeface="Huawei Sans" panose="020C0503030203020204" pitchFamily="34" charset="0"/>
              </a:rPr>
              <a:t>SNMP</a:t>
            </a:r>
            <a:endParaRPr lang="zh-CN" altLang="en-US" b="1" dirty="0">
              <a:latin typeface="Huawei Sans" panose="020C0503030203020204" pitchFamily="34" charset="0"/>
            </a:endParaRPr>
          </a:p>
        </p:txBody>
      </p:sp>
      <p:sp>
        <p:nvSpPr>
          <p:cNvPr id="45" name="文本框 44"/>
          <p:cNvSpPr txBox="1"/>
          <p:nvPr/>
        </p:nvSpPr>
        <p:spPr>
          <a:xfrm>
            <a:off x="8410096" y="2713756"/>
            <a:ext cx="1314784" cy="369332"/>
          </a:xfrm>
          <a:prstGeom prst="rect">
            <a:avLst/>
          </a:prstGeom>
          <a:noFill/>
        </p:spPr>
        <p:txBody>
          <a:bodyPr wrap="square" rtlCol="0">
            <a:spAutoFit/>
          </a:bodyPr>
          <a:lstStyle/>
          <a:p>
            <a:r>
              <a:rPr b="1" dirty="0">
                <a:latin typeface="Huawei Sans" panose="020C0503030203020204" pitchFamily="34" charset="0"/>
              </a:rPr>
              <a:t>Telemetry</a:t>
            </a:r>
            <a:endParaRPr lang="zh-CN" altLang="en-US" b="1" dirty="0">
              <a:latin typeface="Huawei Sans" panose="020C0503030203020204" pitchFamily="34" charset="0"/>
            </a:endParaRPr>
          </a:p>
        </p:txBody>
      </p:sp>
    </p:spTree>
    <p:extLst>
      <p:ext uri="{BB962C8B-B14F-4D97-AF65-F5344CB8AC3E}">
        <p14:creationId xmlns:p14="http://schemas.microsoft.com/office/powerpoint/2010/main" val="926932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1000"/>
                                        <p:tgtEl>
                                          <p:spTgt spid="92"/>
                                        </p:tgtEl>
                                      </p:cBhvr>
                                    </p:animEffect>
                                    <p:anim calcmode="lin" valueType="num">
                                      <p:cBhvr>
                                        <p:cTn id="8" dur="1000" fill="hold"/>
                                        <p:tgtEl>
                                          <p:spTgt spid="92"/>
                                        </p:tgtEl>
                                        <p:attrNameLst>
                                          <p:attrName>ppt_x</p:attrName>
                                        </p:attrNameLst>
                                      </p:cBhvr>
                                      <p:tavLst>
                                        <p:tav tm="0">
                                          <p:val>
                                            <p:strVal val="#ppt_x"/>
                                          </p:val>
                                        </p:tav>
                                        <p:tav tm="100000">
                                          <p:val>
                                            <p:strVal val="#ppt_x"/>
                                          </p:val>
                                        </p:tav>
                                      </p:tavLst>
                                    </p:anim>
                                    <p:anim calcmode="lin" valueType="num">
                                      <p:cBhvr>
                                        <p:cTn id="9" dur="1000" fill="hold"/>
                                        <p:tgtEl>
                                          <p:spTgt spid="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sz="1800" dirty="0" smtClean="0"/>
              <a:t>(Single) On an SNMP-based network, which of the following runs the management process to manage the managed devices? (      )</a:t>
            </a:r>
            <a:endParaRPr lang="en-US" altLang="zh-CN" sz="1800" dirty="0" smtClean="0"/>
          </a:p>
          <a:p>
            <a:pPr lvl="1"/>
            <a:r>
              <a:rPr lang="en-US" sz="1600" dirty="0" smtClean="0"/>
              <a:t>NMS</a:t>
            </a:r>
            <a:endParaRPr lang="en-US" altLang="zh-CN" sz="1600" dirty="0" smtClean="0"/>
          </a:p>
          <a:p>
            <a:pPr lvl="1"/>
            <a:r>
              <a:rPr lang="en-US" sz="1600" dirty="0" smtClean="0"/>
              <a:t>Agent process</a:t>
            </a:r>
            <a:endParaRPr lang="en-US" altLang="zh-CN" sz="1600" dirty="0" smtClean="0"/>
          </a:p>
          <a:p>
            <a:pPr lvl="1"/>
            <a:r>
              <a:rPr lang="en-US" sz="1600" dirty="0" smtClean="0"/>
              <a:t>MIB</a:t>
            </a:r>
          </a:p>
          <a:p>
            <a:pPr lvl="1"/>
            <a:r>
              <a:rPr lang="en-US" sz="1600" dirty="0" smtClean="0"/>
              <a:t>SNMP</a:t>
            </a:r>
          </a:p>
          <a:p>
            <a:r>
              <a:rPr lang="en-US" altLang="zh-CN" sz="1800" dirty="0"/>
              <a:t>(</a:t>
            </a:r>
            <a:r>
              <a:rPr lang="en-US" altLang="zh-CN" sz="1800" dirty="0" smtClean="0"/>
              <a:t>Single) </a:t>
            </a:r>
            <a:r>
              <a:rPr lang="en-US" sz="1800" dirty="0" smtClean="0"/>
              <a:t>In SNMPv1, which of the following operations is used by a managed device to report traps?   (      )</a:t>
            </a:r>
            <a:endParaRPr lang="en-US" altLang="zh-CN" sz="1800" dirty="0" smtClean="0"/>
          </a:p>
          <a:p>
            <a:pPr lvl="1"/>
            <a:r>
              <a:rPr lang="en-US" sz="1600" dirty="0" smtClean="0"/>
              <a:t>Get-Request</a:t>
            </a:r>
            <a:endParaRPr lang="en-US" altLang="zh-CN" sz="1600" dirty="0" smtClean="0"/>
          </a:p>
          <a:p>
            <a:pPr lvl="1"/>
            <a:r>
              <a:rPr lang="en-US" sz="1600" dirty="0" smtClean="0"/>
              <a:t>Set-Request</a:t>
            </a:r>
          </a:p>
          <a:p>
            <a:pPr lvl="1"/>
            <a:r>
              <a:rPr lang="en-US" sz="1600" dirty="0" smtClean="0"/>
              <a:t>Trap</a:t>
            </a:r>
          </a:p>
          <a:p>
            <a:pPr lvl="1"/>
            <a:r>
              <a:rPr lang="en-US" sz="1600" dirty="0" smtClean="0"/>
              <a:t>Response</a:t>
            </a:r>
            <a:endParaRPr lang="en-US" altLang="zh-CN" sz="1600" dirty="0" smtClean="0"/>
          </a:p>
        </p:txBody>
      </p:sp>
    </p:spTree>
    <p:extLst>
      <p:ext uri="{BB962C8B-B14F-4D97-AF65-F5344CB8AC3E}">
        <p14:creationId xmlns:p14="http://schemas.microsoft.com/office/powerpoint/2010/main" val="23873828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wrap="square"/>
          <a:lstStyle/>
          <a:p>
            <a:pPr marL="404813" indent="-404813">
              <a:buFont typeface="+mj-lt"/>
              <a:buAutoNum type="arabicPeriod" startAt="3"/>
            </a:pPr>
            <a:r>
              <a:rPr sz="1800" smtClean="0">
                <a:latin typeface="Huawei Sans" panose="020C0503030203020204" pitchFamily="34" charset="0"/>
              </a:rPr>
              <a:t>YANG </a:t>
            </a:r>
            <a:r>
              <a:rPr sz="1800" dirty="0">
                <a:latin typeface="Huawei Sans" panose="020C0503030203020204" pitchFamily="34" charset="0"/>
              </a:rPr>
              <a:t>is a data modeling language. </a:t>
            </a:r>
            <a:r>
              <a:rPr sz="1800" dirty="0" smtClean="0">
                <a:latin typeface="Huawei Sans" panose="020C0503030203020204" pitchFamily="34" charset="0"/>
              </a:rPr>
              <a:t>(</a:t>
            </a:r>
            <a:r>
              <a:rPr lang="en-US" sz="1800" dirty="0" smtClean="0">
                <a:latin typeface="Huawei Sans" panose="020C0503030203020204" pitchFamily="34" charset="0"/>
              </a:rPr>
              <a:t>     </a:t>
            </a:r>
            <a:r>
              <a:rPr sz="1800" dirty="0" smtClean="0">
                <a:latin typeface="Huawei Sans" panose="020C0503030203020204" pitchFamily="34" charset="0"/>
              </a:rPr>
              <a:t>)</a:t>
            </a:r>
            <a:endParaRPr lang="en-US" altLang="zh-CN" sz="1800" dirty="0" smtClean="0">
              <a:latin typeface="Huawei Sans" panose="020C0503030203020204" pitchFamily="34" charset="0"/>
            </a:endParaRPr>
          </a:p>
          <a:p>
            <a:pPr lvl="1"/>
            <a:r>
              <a:rPr sz="1600" dirty="0" smtClean="0">
                <a:latin typeface="Huawei Sans" panose="020C0503030203020204" pitchFamily="34" charset="0"/>
              </a:rPr>
              <a:t>True</a:t>
            </a:r>
            <a:endParaRPr lang="zh-CN" altLang="en-US" sz="1600" dirty="0" smtClean="0">
              <a:latin typeface="Huawei Sans" panose="020C0503030203020204" pitchFamily="34" charset="0"/>
            </a:endParaRPr>
          </a:p>
          <a:p>
            <a:pPr lvl="1"/>
            <a:r>
              <a:rPr sz="1600" dirty="0" smtClean="0">
                <a:latin typeface="Huawei Sans" panose="020C0503030203020204" pitchFamily="34" charset="0"/>
              </a:rPr>
              <a:t>False</a:t>
            </a:r>
            <a:endParaRPr sz="1600" dirty="0">
              <a:latin typeface="Huawei Sans" panose="020C0503030203020204" pitchFamily="34" charset="0"/>
            </a:endParaRPr>
          </a:p>
          <a:p>
            <a:pPr marL="404813" indent="-404813">
              <a:buAutoNum type="arabicPeriod" startAt="3"/>
            </a:pPr>
            <a:r>
              <a:rPr sz="1800" smtClean="0">
                <a:latin typeface="Huawei Sans" panose="020C0503030203020204" pitchFamily="34" charset="0"/>
              </a:rPr>
              <a:t>Telemetry </a:t>
            </a:r>
            <a:r>
              <a:rPr sz="1800" dirty="0">
                <a:latin typeface="Huawei Sans" panose="020C0503030203020204" pitchFamily="34" charset="0"/>
              </a:rPr>
              <a:t>supports data collection at the level of </a:t>
            </a:r>
            <a:r>
              <a:rPr sz="1800" dirty="0" err="1">
                <a:latin typeface="Huawei Sans" panose="020C0503030203020204" pitchFamily="34" charset="0"/>
              </a:rPr>
              <a:t>subseconds</a:t>
            </a:r>
            <a:r>
              <a:rPr sz="1800" dirty="0">
                <a:latin typeface="Huawei Sans" panose="020C0503030203020204" pitchFamily="34" charset="0"/>
              </a:rPr>
              <a:t>. </a:t>
            </a:r>
            <a:r>
              <a:rPr sz="1800" dirty="0" smtClean="0">
                <a:latin typeface="Huawei Sans" panose="020C0503030203020204" pitchFamily="34" charset="0"/>
              </a:rPr>
              <a:t>(</a:t>
            </a:r>
            <a:r>
              <a:rPr lang="en-US" sz="1800" dirty="0" smtClean="0">
                <a:latin typeface="Huawei Sans" panose="020C0503030203020204" pitchFamily="34" charset="0"/>
              </a:rPr>
              <a:t>     </a:t>
            </a:r>
            <a:r>
              <a:rPr sz="1800" dirty="0" smtClean="0">
                <a:latin typeface="Huawei Sans" panose="020C0503030203020204" pitchFamily="34" charset="0"/>
              </a:rPr>
              <a:t>)</a:t>
            </a:r>
            <a:endParaRPr lang="en-US" altLang="zh-CN" sz="1800" dirty="0" smtClean="0">
              <a:latin typeface="Huawei Sans" panose="020C0503030203020204" pitchFamily="34" charset="0"/>
            </a:endParaRPr>
          </a:p>
          <a:p>
            <a:pPr lvl="1"/>
            <a:r>
              <a:rPr sz="1600" dirty="0" smtClean="0">
                <a:latin typeface="Huawei Sans" panose="020C0503030203020204" pitchFamily="34" charset="0"/>
              </a:rPr>
              <a:t>True</a:t>
            </a:r>
            <a:endParaRPr sz="1600" dirty="0">
              <a:latin typeface="Huawei Sans" panose="020C0503030203020204" pitchFamily="34" charset="0"/>
            </a:endParaRPr>
          </a:p>
          <a:p>
            <a:pPr lvl="1"/>
            <a:r>
              <a:rPr sz="1600" dirty="0" smtClean="0">
                <a:latin typeface="Huawei Sans" panose="020C0503030203020204" pitchFamily="34" charset="0"/>
              </a:rPr>
              <a:t>False</a:t>
            </a:r>
            <a:endParaRPr sz="1600" dirty="0">
              <a:latin typeface="Huawei Sans" panose="020C0503030203020204" pitchFamily="34" charset="0"/>
            </a:endParaRPr>
          </a:p>
          <a:p>
            <a:pPr lvl="1"/>
            <a:endParaRPr lang="en-US" altLang="zh-CN" sz="1600" dirty="0" smtClean="0">
              <a:latin typeface="Huawei Sans" panose="020C0503030203020204" pitchFamily="34" charset="0"/>
            </a:endParaRPr>
          </a:p>
          <a:p>
            <a:pPr>
              <a:buAutoNum type="arabicPeriod" startAt="3"/>
            </a:pPr>
            <a:endParaRPr lang="zh-CN" altLang="en-US" sz="1800" dirty="0">
              <a:latin typeface="Huawei Sans" panose="020C0503030203020204" pitchFamily="34" charset="0"/>
            </a:endParaRPr>
          </a:p>
        </p:txBody>
      </p:sp>
    </p:spTree>
    <p:extLst>
      <p:ext uri="{BB962C8B-B14F-4D97-AF65-F5344CB8AC3E}">
        <p14:creationId xmlns:p14="http://schemas.microsoft.com/office/powerpoint/2010/main" val="36102429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sz="quarter" idx="11"/>
          </p:nvPr>
        </p:nvSpPr>
        <p:spPr/>
        <p:txBody>
          <a:bodyPr/>
          <a:lstStyle/>
          <a:p>
            <a:r>
              <a:rPr lang="en-US" smtClean="0"/>
              <a:t>With the development of network technologies, more and more network management and O&amp;M methods are available. The common methods are as follows:</a:t>
            </a:r>
            <a:endParaRPr lang="en-US" altLang="zh-CN" smtClean="0"/>
          </a:p>
          <a:p>
            <a:pPr lvl="1"/>
            <a:r>
              <a:rPr lang="en-US" smtClean="0"/>
              <a:t>CLI mode or web system</a:t>
            </a:r>
            <a:endParaRPr lang="en-US" altLang="zh-CN" smtClean="0"/>
          </a:p>
          <a:p>
            <a:pPr lvl="1"/>
            <a:r>
              <a:rPr lang="en-US" smtClean="0"/>
              <a:t>SNMP</a:t>
            </a:r>
            <a:endParaRPr lang="en-US" altLang="zh-CN" smtClean="0"/>
          </a:p>
          <a:p>
            <a:pPr lvl="1"/>
            <a:r>
              <a:rPr lang="en-US" altLang="zh-CN" smtClean="0"/>
              <a:t>Huawei iMaster NCE's intelligent O&amp;M platform (covering management, control, and analysis)</a:t>
            </a:r>
          </a:p>
          <a:p>
            <a:endParaRPr lang="en-US" altLang="zh-CN" smtClean="0"/>
          </a:p>
          <a:p>
            <a:endParaRPr lang="en-US" altLang="zh-CN" dirty="0" smtClean="0"/>
          </a:p>
        </p:txBody>
      </p:sp>
    </p:spTree>
    <p:extLst>
      <p:ext uri="{BB962C8B-B14F-4D97-AF65-F5344CB8AC3E}">
        <p14:creationId xmlns:p14="http://schemas.microsoft.com/office/powerpoint/2010/main" val="1496042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79204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sz="quarter" idx="11"/>
          </p:nvPr>
        </p:nvSpPr>
        <p:spPr/>
        <p:txBody>
          <a:bodyPr/>
          <a:lstStyle/>
          <a:p>
            <a:r>
              <a:rPr lang="en-US" smtClean="0"/>
              <a:t>On completion of this course, you will be able to:</a:t>
            </a:r>
          </a:p>
          <a:p>
            <a:pPr lvl="1"/>
            <a:r>
              <a:rPr lang="en-US" smtClean="0"/>
              <a:t>Understand basic concepts of network management and O&amp;M.</a:t>
            </a:r>
            <a:endParaRPr lang="en-US" altLang="zh-CN" smtClean="0"/>
          </a:p>
          <a:p>
            <a:pPr lvl="1"/>
            <a:r>
              <a:rPr lang="en-US" smtClean="0"/>
              <a:t>Master common network management and O&amp;M methods.</a:t>
            </a:r>
            <a:endParaRPr lang="en-US" altLang="zh-CN" smtClean="0"/>
          </a:p>
          <a:p>
            <a:pPr lvl="1"/>
            <a:r>
              <a:rPr lang="en-US" smtClean="0"/>
              <a:t>Describe basic functions of network management and O&amp;M.</a:t>
            </a:r>
            <a:endParaRPr lang="en-US" altLang="zh-CN" smtClean="0"/>
          </a:p>
          <a:p>
            <a:pPr lvl="1"/>
            <a:r>
              <a:rPr lang="en-US" smtClean="0"/>
              <a:t>Understand the fundamentals of SNMP.</a:t>
            </a:r>
            <a:endParaRPr lang="en-US" altLang="zh-CN" smtClean="0"/>
          </a:p>
          <a:p>
            <a:pPr lvl="1"/>
            <a:r>
              <a:rPr lang="en-US" smtClean="0"/>
              <a:t>Understand Huawei iMaster NCE and related technologies.</a:t>
            </a:r>
          </a:p>
          <a:p>
            <a:endParaRPr lang="en-US" altLang="zh-CN" dirty="0"/>
          </a:p>
        </p:txBody>
      </p:sp>
    </p:spTree>
    <p:extLst>
      <p:ext uri="{BB962C8B-B14F-4D97-AF65-F5344CB8AC3E}">
        <p14:creationId xmlns:p14="http://schemas.microsoft.com/office/powerpoint/2010/main" val="2940121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b="1" dirty="0" smtClean="0"/>
              <a:t>Basic Concepts of Network Management and O&amp;M</a:t>
            </a:r>
            <a:endParaRPr lang="en-US" altLang="zh-CN" b="1" dirty="0" smtClean="0"/>
          </a:p>
          <a:p>
            <a:r>
              <a:rPr lang="en-US" dirty="0" smtClean="0">
                <a:solidFill>
                  <a:schemeClr val="bg1">
                    <a:lumMod val="50000"/>
                  </a:schemeClr>
                </a:solidFill>
              </a:rPr>
              <a:t>SNMP Fundamentals and Configuration</a:t>
            </a:r>
            <a:endParaRPr lang="en-US" altLang="zh-CN" dirty="0" smtClean="0">
              <a:solidFill>
                <a:schemeClr val="bg1">
                  <a:lumMod val="50000"/>
                </a:schemeClr>
              </a:solidFill>
            </a:endParaRPr>
          </a:p>
          <a:p>
            <a:r>
              <a:rPr lang="en-US" dirty="0" smtClean="0">
                <a:solidFill>
                  <a:schemeClr val="bg1">
                    <a:lumMod val="50000"/>
                  </a:schemeClr>
                </a:solidFill>
              </a:rPr>
              <a:t>Network Management Based on Huawei iMaster NCE</a:t>
            </a:r>
          </a:p>
          <a:p>
            <a:endParaRPr lang="en-US" altLang="zh-CN" dirty="0">
              <a:solidFill>
                <a:schemeClr val="bg1">
                  <a:lumMod val="50000"/>
                </a:schemeClr>
              </a:solidFill>
            </a:endParaRPr>
          </a:p>
        </p:txBody>
      </p:sp>
    </p:spTree>
    <p:extLst>
      <p:ext uri="{BB962C8B-B14F-4D97-AF65-F5344CB8AC3E}">
        <p14:creationId xmlns:p14="http://schemas.microsoft.com/office/powerpoint/2010/main" val="10275890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wrap="square"/>
          <a:lstStyle/>
          <a:p>
            <a:r>
              <a:rPr sz="2000" dirty="0">
                <a:latin typeface="Huawei Sans" panose="020C0503030203020204" pitchFamily="34" charset="0"/>
              </a:rPr>
              <a:t>Network management and O&amp;M plays an </a:t>
            </a:r>
            <a:r>
              <a:rPr sz="2000" dirty="0" smtClean="0">
                <a:latin typeface="Huawei Sans" panose="020C0503030203020204" pitchFamily="34" charset="0"/>
              </a:rPr>
              <a:t>impo</a:t>
            </a:r>
            <a:r>
              <a:rPr lang="en-US" sz="2000" dirty="0" smtClean="0"/>
              <a:t>rta</a:t>
            </a:r>
            <a:r>
              <a:rPr sz="2000" dirty="0" smtClean="0">
                <a:latin typeface="Huawei Sans" panose="020C0503030203020204" pitchFamily="34" charset="0"/>
              </a:rPr>
              <a:t>nt </a:t>
            </a:r>
            <a:r>
              <a:rPr sz="2000" dirty="0">
                <a:latin typeface="Huawei Sans" panose="020C0503030203020204" pitchFamily="34" charset="0"/>
              </a:rPr>
              <a:t>role on a communications network. It ensures that devices work properly and the communications network runs properly to provide efficient, reliable, and secure communications services.</a:t>
            </a:r>
            <a:endParaRPr lang="zh-CN" altLang="en-US" sz="2000" dirty="0">
              <a:latin typeface="Huawei Sans" panose="020C0503030203020204" pitchFamily="34" charset="0"/>
            </a:endParaRPr>
          </a:p>
        </p:txBody>
      </p:sp>
      <p:sp>
        <p:nvSpPr>
          <p:cNvPr id="2" name="标题 1"/>
          <p:cNvSpPr>
            <a:spLocks noGrp="1"/>
          </p:cNvSpPr>
          <p:nvPr>
            <p:ph type="title"/>
          </p:nvPr>
        </p:nvSpPr>
        <p:spPr/>
        <p:txBody>
          <a:bodyPr wrap="square"/>
          <a:lstStyle/>
          <a:p>
            <a:r>
              <a:rPr>
                <a:latin typeface="Huawei Sans" panose="020C0503030203020204" pitchFamily="34" charset="0"/>
              </a:rPr>
              <a:t>What Is Network Management and O&amp;M?</a:t>
            </a:r>
            <a:endParaRPr lang="zh-CN" altLang="en-US" dirty="0">
              <a:latin typeface="Huawei Sans" panose="020C0503030203020204" pitchFamily="34" charset="0"/>
            </a:endParaRPr>
          </a:p>
        </p:txBody>
      </p:sp>
      <p:sp>
        <p:nvSpPr>
          <p:cNvPr id="84" name="文本框 83"/>
          <p:cNvSpPr txBox="1"/>
          <p:nvPr/>
        </p:nvSpPr>
        <p:spPr>
          <a:xfrm>
            <a:off x="6900490" y="6025310"/>
            <a:ext cx="4376153" cy="338554"/>
          </a:xfrm>
          <a:prstGeom prst="rect">
            <a:avLst/>
          </a:prstGeom>
          <a:noFill/>
        </p:spPr>
        <p:txBody>
          <a:bodyPr wrap="square" rtlCol="0">
            <a:spAutoFit/>
          </a:bodyPr>
          <a:lstStyle/>
          <a:p>
            <a:pPr algn="ctr"/>
            <a:r>
              <a:rPr sz="1600" dirty="0">
                <a:latin typeface="Huawei Sans" panose="020C0503030203020204" pitchFamily="34" charset="0"/>
              </a:rPr>
              <a:t>Common enterprise network architecture</a:t>
            </a:r>
            <a:endParaRPr lang="zh-CN" altLang="en-US" sz="1600" dirty="0">
              <a:latin typeface="Huawei Sans" panose="020C0503030203020204" pitchFamily="34" charset="0"/>
            </a:endParaRPr>
          </a:p>
        </p:txBody>
      </p:sp>
      <p:pic>
        <p:nvPicPr>
          <p:cNvPr id="86" name="图片 8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953416" y="4360028"/>
            <a:ext cx="540000" cy="442800"/>
          </a:xfrm>
          <a:prstGeom prst="rect">
            <a:avLst/>
          </a:prstGeom>
        </p:spPr>
      </p:pic>
      <p:cxnSp>
        <p:nvCxnSpPr>
          <p:cNvPr id="71" name="Straight Connector 361"/>
          <p:cNvCxnSpPr/>
          <p:nvPr/>
        </p:nvCxnSpPr>
        <p:spPr bwMode="auto">
          <a:xfrm>
            <a:off x="7198374" y="4176712"/>
            <a:ext cx="216024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2" name="Straight Connector 365"/>
          <p:cNvCxnSpPr/>
          <p:nvPr/>
        </p:nvCxnSpPr>
        <p:spPr bwMode="auto">
          <a:xfrm>
            <a:off x="7198374" y="4113212"/>
            <a:ext cx="216024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3" name="直接连接符 52"/>
          <p:cNvCxnSpPr/>
          <p:nvPr/>
        </p:nvCxnSpPr>
        <p:spPr bwMode="auto">
          <a:xfrm>
            <a:off x="7204426" y="3029897"/>
            <a:ext cx="0" cy="1267785"/>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74" name="直接连接符 52"/>
          <p:cNvCxnSpPr/>
          <p:nvPr/>
        </p:nvCxnSpPr>
        <p:spPr bwMode="auto">
          <a:xfrm>
            <a:off x="9363426" y="3029897"/>
            <a:ext cx="0" cy="1267785"/>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75" name="Oval 370"/>
          <p:cNvSpPr/>
          <p:nvPr/>
        </p:nvSpPr>
        <p:spPr bwMode="auto">
          <a:xfrm>
            <a:off x="8214292" y="4032291"/>
            <a:ext cx="128404" cy="238043"/>
          </a:xfrm>
          <a:prstGeom prst="ellips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base" latinLnBrk="0" hangingPunct="0">
              <a:lnSpc>
                <a:spcPct val="100000"/>
              </a:lnSpc>
              <a:spcBef>
                <a:spcPct val="0"/>
              </a:spcBef>
              <a:spcAft>
                <a:spcPct val="0"/>
              </a:spcAft>
              <a:buClrTx/>
              <a:buSzTx/>
              <a:buFontTx/>
              <a:buNone/>
              <a:tabLst/>
            </a:pPr>
            <a:endParaRPr kumimoji="0" lang="zh-CN" altLang="en-US" sz="2100" b="0" i="0" u="none" strike="noStrike" cap="none" normalizeH="0" baseline="0" smtClean="0">
              <a:ln>
                <a:noFill/>
              </a:ln>
              <a:solidFill>
                <a:schemeClr val="tx1"/>
              </a:solidFill>
              <a:effectLst/>
              <a:latin typeface="Huawei Sans" panose="020C0503030203020204" pitchFamily="34" charset="0"/>
              <a:ea typeface="ＭＳ Ｐゴシック" pitchFamily="34" charset="-128"/>
            </a:endParaRPr>
          </a:p>
        </p:txBody>
      </p:sp>
      <p:cxnSp>
        <p:nvCxnSpPr>
          <p:cNvPr id="76" name="直接连接符 64"/>
          <p:cNvCxnSpPr/>
          <p:nvPr/>
        </p:nvCxnSpPr>
        <p:spPr bwMode="auto">
          <a:xfrm>
            <a:off x="7469154" y="3273058"/>
            <a:ext cx="2052228" cy="0"/>
          </a:xfrm>
          <a:prstGeom prst="line">
            <a:avLst/>
          </a:prstGeom>
          <a:solidFill>
            <a:schemeClr val="accent1"/>
          </a:solidFill>
          <a:ln w="19050" cap="flat" cmpd="sng" algn="ctr">
            <a:solidFill>
              <a:schemeClr val="tx1"/>
            </a:solidFill>
            <a:prstDash val="sysDot"/>
            <a:round/>
            <a:headEnd type="none" w="med" len="med"/>
            <a:tailEnd type="none" w="med" len="med"/>
          </a:ln>
          <a:effectLst/>
        </p:spPr>
      </p:cxnSp>
      <p:cxnSp>
        <p:nvCxnSpPr>
          <p:cNvPr id="77" name="直接连接符 52"/>
          <p:cNvCxnSpPr/>
          <p:nvPr/>
        </p:nvCxnSpPr>
        <p:spPr bwMode="auto">
          <a:xfrm flipH="1">
            <a:off x="6975974" y="4927076"/>
            <a:ext cx="3935824"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79" name="直接连接符 52"/>
          <p:cNvCxnSpPr/>
          <p:nvPr/>
        </p:nvCxnSpPr>
        <p:spPr bwMode="auto">
          <a:xfrm>
            <a:off x="7204426" y="4258848"/>
            <a:ext cx="0" cy="66822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0" name="直接连接符 52"/>
          <p:cNvCxnSpPr/>
          <p:nvPr/>
        </p:nvCxnSpPr>
        <p:spPr bwMode="auto">
          <a:xfrm>
            <a:off x="6975974" y="4927510"/>
            <a:ext cx="0" cy="735051"/>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2" name="直接连接符 52"/>
          <p:cNvCxnSpPr/>
          <p:nvPr/>
        </p:nvCxnSpPr>
        <p:spPr bwMode="auto">
          <a:xfrm>
            <a:off x="8284074" y="4927510"/>
            <a:ext cx="0" cy="735051"/>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3" name="直接连接符 52"/>
          <p:cNvCxnSpPr/>
          <p:nvPr/>
        </p:nvCxnSpPr>
        <p:spPr bwMode="auto">
          <a:xfrm>
            <a:off x="9579474" y="4927510"/>
            <a:ext cx="0" cy="735051"/>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9" name="直接连接符 52"/>
          <p:cNvCxnSpPr/>
          <p:nvPr/>
        </p:nvCxnSpPr>
        <p:spPr bwMode="auto">
          <a:xfrm>
            <a:off x="10900274" y="4927510"/>
            <a:ext cx="0" cy="735051"/>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90" name="直接连接符 52"/>
          <p:cNvCxnSpPr/>
          <p:nvPr/>
        </p:nvCxnSpPr>
        <p:spPr bwMode="auto">
          <a:xfrm>
            <a:off x="9363426" y="4109446"/>
            <a:ext cx="0" cy="943965"/>
          </a:xfrm>
          <a:prstGeom prst="line">
            <a:avLst/>
          </a:prstGeom>
          <a:solidFill>
            <a:schemeClr val="accent1"/>
          </a:solidFill>
          <a:ln w="25400" cap="flat" cmpd="sng" algn="ctr">
            <a:solidFill>
              <a:schemeClr val="bg1">
                <a:lumMod val="75000"/>
              </a:schemeClr>
            </a:solidFill>
            <a:prstDash val="solid"/>
            <a:round/>
            <a:headEnd type="none" w="med" len="med"/>
            <a:tailEnd type="none" w="med" len="med"/>
          </a:ln>
          <a:effectLst/>
        </p:spPr>
      </p:cxnSp>
      <p:cxnSp>
        <p:nvCxnSpPr>
          <p:cNvPr id="91" name="直接连接符 52"/>
          <p:cNvCxnSpPr/>
          <p:nvPr/>
        </p:nvCxnSpPr>
        <p:spPr bwMode="auto">
          <a:xfrm flipH="1">
            <a:off x="7103810" y="5056905"/>
            <a:ext cx="3935824" cy="0"/>
          </a:xfrm>
          <a:prstGeom prst="line">
            <a:avLst/>
          </a:prstGeom>
          <a:solidFill>
            <a:schemeClr val="accent1"/>
          </a:solidFill>
          <a:ln w="25400" cap="flat" cmpd="sng" algn="ctr">
            <a:solidFill>
              <a:schemeClr val="bg1">
                <a:lumMod val="75000"/>
              </a:schemeClr>
            </a:solidFill>
            <a:prstDash val="solid"/>
            <a:round/>
            <a:headEnd type="none" w="med" len="med"/>
            <a:tailEnd type="none" w="med" len="med"/>
          </a:ln>
          <a:effectLst/>
        </p:spPr>
      </p:cxnSp>
      <p:cxnSp>
        <p:nvCxnSpPr>
          <p:cNvPr id="92" name="直接连接符 52"/>
          <p:cNvCxnSpPr/>
          <p:nvPr/>
        </p:nvCxnSpPr>
        <p:spPr bwMode="auto">
          <a:xfrm>
            <a:off x="7115674" y="5063142"/>
            <a:ext cx="0" cy="735051"/>
          </a:xfrm>
          <a:prstGeom prst="line">
            <a:avLst/>
          </a:prstGeom>
          <a:solidFill>
            <a:schemeClr val="accent1"/>
          </a:solidFill>
          <a:ln w="25400" cap="flat" cmpd="sng" algn="ctr">
            <a:solidFill>
              <a:schemeClr val="bg1">
                <a:lumMod val="75000"/>
              </a:schemeClr>
            </a:solidFill>
            <a:prstDash val="solid"/>
            <a:round/>
            <a:headEnd type="none" w="med" len="med"/>
            <a:tailEnd type="none" w="med" len="med"/>
          </a:ln>
          <a:effectLst/>
        </p:spPr>
      </p:cxnSp>
      <p:cxnSp>
        <p:nvCxnSpPr>
          <p:cNvPr id="93" name="直接连接符 52"/>
          <p:cNvCxnSpPr/>
          <p:nvPr/>
        </p:nvCxnSpPr>
        <p:spPr bwMode="auto">
          <a:xfrm>
            <a:off x="8423774" y="5063142"/>
            <a:ext cx="0" cy="735051"/>
          </a:xfrm>
          <a:prstGeom prst="line">
            <a:avLst/>
          </a:prstGeom>
          <a:solidFill>
            <a:schemeClr val="accent1"/>
          </a:solidFill>
          <a:ln w="25400" cap="flat" cmpd="sng" algn="ctr">
            <a:solidFill>
              <a:schemeClr val="bg1">
                <a:lumMod val="75000"/>
              </a:schemeClr>
            </a:solidFill>
            <a:prstDash val="solid"/>
            <a:round/>
            <a:headEnd type="none" w="med" len="med"/>
            <a:tailEnd type="none" w="med" len="med"/>
          </a:ln>
          <a:effectLst/>
        </p:spPr>
      </p:cxnSp>
      <p:cxnSp>
        <p:nvCxnSpPr>
          <p:cNvPr id="94" name="直接连接符 52"/>
          <p:cNvCxnSpPr/>
          <p:nvPr/>
        </p:nvCxnSpPr>
        <p:spPr bwMode="auto">
          <a:xfrm>
            <a:off x="9719174" y="5063142"/>
            <a:ext cx="0" cy="735051"/>
          </a:xfrm>
          <a:prstGeom prst="line">
            <a:avLst/>
          </a:prstGeom>
          <a:solidFill>
            <a:schemeClr val="accent1"/>
          </a:solidFill>
          <a:ln w="25400" cap="flat" cmpd="sng" algn="ctr">
            <a:solidFill>
              <a:schemeClr val="bg1">
                <a:lumMod val="75000"/>
              </a:schemeClr>
            </a:solidFill>
            <a:prstDash val="solid"/>
            <a:round/>
            <a:headEnd type="none" w="med" len="med"/>
            <a:tailEnd type="none" w="med" len="med"/>
          </a:ln>
          <a:effectLst/>
        </p:spPr>
      </p:cxnSp>
      <p:cxnSp>
        <p:nvCxnSpPr>
          <p:cNvPr id="95" name="直接连接符 52"/>
          <p:cNvCxnSpPr/>
          <p:nvPr/>
        </p:nvCxnSpPr>
        <p:spPr bwMode="auto">
          <a:xfrm>
            <a:off x="11039974" y="5063142"/>
            <a:ext cx="0" cy="735051"/>
          </a:xfrm>
          <a:prstGeom prst="line">
            <a:avLst/>
          </a:prstGeom>
          <a:solidFill>
            <a:schemeClr val="accent1"/>
          </a:solidFill>
          <a:ln w="25400" cap="flat" cmpd="sng" algn="ctr">
            <a:solidFill>
              <a:schemeClr val="bg1">
                <a:lumMod val="75000"/>
              </a:schemeClr>
            </a:solidFill>
            <a:prstDash val="solid"/>
            <a:round/>
            <a:headEnd type="none" w="med" len="med"/>
            <a:tailEnd type="none" w="med" len="med"/>
          </a:ln>
          <a:effectLst/>
        </p:spPr>
      </p:cxnSp>
      <p:cxnSp>
        <p:nvCxnSpPr>
          <p:cNvPr id="96" name="直接连接符 52"/>
          <p:cNvCxnSpPr/>
          <p:nvPr/>
        </p:nvCxnSpPr>
        <p:spPr bwMode="auto">
          <a:xfrm>
            <a:off x="6055450" y="4529462"/>
            <a:ext cx="1130632"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97" name="直接连接符 52"/>
          <p:cNvCxnSpPr/>
          <p:nvPr/>
        </p:nvCxnSpPr>
        <p:spPr bwMode="auto">
          <a:xfrm>
            <a:off x="6055450" y="4656462"/>
            <a:ext cx="3303164" cy="0"/>
          </a:xfrm>
          <a:prstGeom prst="line">
            <a:avLst/>
          </a:prstGeom>
          <a:solidFill>
            <a:schemeClr val="accent1"/>
          </a:solidFill>
          <a:ln w="25400" cap="flat" cmpd="sng" algn="ctr">
            <a:solidFill>
              <a:schemeClr val="bg1">
                <a:lumMod val="75000"/>
              </a:schemeClr>
            </a:solidFill>
            <a:prstDash val="solid"/>
            <a:round/>
            <a:headEnd type="none" w="med" len="med"/>
            <a:tailEnd type="none" w="med" len="med"/>
          </a:ln>
          <a:effectLst/>
        </p:spPr>
      </p:cxnSp>
      <p:cxnSp>
        <p:nvCxnSpPr>
          <p:cNvPr id="98" name="直接连接符 52"/>
          <p:cNvCxnSpPr>
            <a:stCxn id="117" idx="3"/>
            <a:endCxn id="107" idx="1"/>
          </p:cNvCxnSpPr>
          <p:nvPr/>
        </p:nvCxnSpPr>
        <p:spPr bwMode="auto">
          <a:xfrm flipV="1">
            <a:off x="4993074" y="4565410"/>
            <a:ext cx="954392" cy="16018"/>
          </a:xfrm>
          <a:prstGeom prst="line">
            <a:avLst/>
          </a:prstGeom>
          <a:solidFill>
            <a:schemeClr val="accent1"/>
          </a:solidFill>
          <a:ln w="25400" cap="flat" cmpd="sng" algn="ctr">
            <a:solidFill>
              <a:schemeClr val="tx1"/>
            </a:solidFill>
            <a:prstDash val="solid"/>
            <a:round/>
            <a:headEnd type="none" w="med" len="med"/>
            <a:tailEnd type="none" w="med" len="med"/>
          </a:ln>
          <a:effectLst/>
        </p:spPr>
      </p:cxnSp>
      <p:pic>
        <p:nvPicPr>
          <p:cNvPr id="105" name="图片 10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977863" y="3864374"/>
            <a:ext cx="540000" cy="442800"/>
          </a:xfrm>
          <a:prstGeom prst="rect">
            <a:avLst/>
          </a:prstGeom>
        </p:spPr>
      </p:pic>
      <p:pic>
        <p:nvPicPr>
          <p:cNvPr id="106" name="图片 10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75974" y="3021766"/>
            <a:ext cx="540000" cy="442174"/>
          </a:xfrm>
          <a:prstGeom prst="rect">
            <a:avLst/>
          </a:prstGeom>
        </p:spPr>
      </p:pic>
      <p:pic>
        <p:nvPicPr>
          <p:cNvPr id="107" name="图片 106"/>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5947466" y="4344010"/>
            <a:ext cx="540000" cy="442800"/>
          </a:xfrm>
          <a:prstGeom prst="rect">
            <a:avLst/>
          </a:prstGeom>
        </p:spPr>
      </p:pic>
      <p:pic>
        <p:nvPicPr>
          <p:cNvPr id="108" name="图片 107"/>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9090456" y="3864374"/>
            <a:ext cx="540000" cy="442800"/>
          </a:xfrm>
          <a:prstGeom prst="rect">
            <a:avLst/>
          </a:prstGeom>
        </p:spPr>
      </p:pic>
      <p:pic>
        <p:nvPicPr>
          <p:cNvPr id="109" name="图片 10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88567" y="3021766"/>
            <a:ext cx="540000" cy="442174"/>
          </a:xfrm>
          <a:prstGeom prst="rect">
            <a:avLst/>
          </a:prstGeom>
        </p:spPr>
      </p:pic>
      <p:pic>
        <p:nvPicPr>
          <p:cNvPr id="110" name="图片 109"/>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6767920" y="5479940"/>
            <a:ext cx="540000" cy="442800"/>
          </a:xfrm>
          <a:prstGeom prst="rect">
            <a:avLst/>
          </a:prstGeom>
        </p:spPr>
      </p:pic>
      <p:pic>
        <p:nvPicPr>
          <p:cNvPr id="111" name="图片 110"/>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8076213" y="5479940"/>
            <a:ext cx="540000" cy="442800"/>
          </a:xfrm>
          <a:prstGeom prst="rect">
            <a:avLst/>
          </a:prstGeom>
        </p:spPr>
      </p:pic>
      <p:pic>
        <p:nvPicPr>
          <p:cNvPr id="112" name="图片 111"/>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0692800" y="5479940"/>
            <a:ext cx="540000" cy="442800"/>
          </a:xfrm>
          <a:prstGeom prst="rect">
            <a:avLst/>
          </a:prstGeom>
        </p:spPr>
      </p:pic>
      <p:pic>
        <p:nvPicPr>
          <p:cNvPr id="113" name="图片 112"/>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9384506" y="5479940"/>
            <a:ext cx="540000" cy="442800"/>
          </a:xfrm>
          <a:prstGeom prst="rect">
            <a:avLst/>
          </a:prstGeom>
        </p:spPr>
      </p:pic>
      <p:pic>
        <p:nvPicPr>
          <p:cNvPr id="114" name="图片 1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37345" y="2620001"/>
            <a:ext cx="810701" cy="408398"/>
          </a:xfrm>
          <a:prstGeom prst="rect">
            <a:avLst/>
          </a:prstGeom>
        </p:spPr>
      </p:pic>
      <p:cxnSp>
        <p:nvCxnSpPr>
          <p:cNvPr id="115" name="直接连接符 52"/>
          <p:cNvCxnSpPr>
            <a:stCxn id="114" idx="1"/>
            <a:endCxn id="106" idx="0"/>
          </p:cNvCxnSpPr>
          <p:nvPr/>
        </p:nvCxnSpPr>
        <p:spPr bwMode="auto">
          <a:xfrm flipH="1">
            <a:off x="7245974" y="2824200"/>
            <a:ext cx="691371" cy="197566"/>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116" name="直接连接符 52"/>
          <p:cNvCxnSpPr>
            <a:stCxn id="114" idx="3"/>
            <a:endCxn id="109" idx="0"/>
          </p:cNvCxnSpPr>
          <p:nvPr/>
        </p:nvCxnSpPr>
        <p:spPr bwMode="auto">
          <a:xfrm>
            <a:off x="8748046" y="2824200"/>
            <a:ext cx="610521" cy="197566"/>
          </a:xfrm>
          <a:prstGeom prst="line">
            <a:avLst/>
          </a:prstGeom>
          <a:solidFill>
            <a:schemeClr val="accent1"/>
          </a:solidFill>
          <a:ln w="25400" cap="flat" cmpd="sng" algn="ctr">
            <a:solidFill>
              <a:schemeClr val="tx1"/>
            </a:solidFill>
            <a:prstDash val="solid"/>
            <a:round/>
            <a:headEnd type="none" w="med" len="med"/>
            <a:tailEnd type="none" w="med" len="med"/>
          </a:ln>
          <a:effectLst/>
        </p:spPr>
      </p:cxnSp>
      <p:pic>
        <p:nvPicPr>
          <p:cNvPr id="117" name="图片 116"/>
          <p:cNvPicPr>
            <a:picLocks/>
          </p:cNvPicPr>
          <p:nvPr/>
        </p:nvPicPr>
        <p:blipFill>
          <a:blip r:embed="rId8" cstate="print">
            <a:extLst>
              <a:ext uri="{28A0092B-C50C-407E-A947-70E740481C1C}">
                <a14:useLocalDpi xmlns:a14="http://schemas.microsoft.com/office/drawing/2010/main" val="0"/>
              </a:ext>
            </a:extLst>
          </a:blip>
          <a:stretch>
            <a:fillRect/>
          </a:stretch>
        </p:blipFill>
        <p:spPr>
          <a:xfrm>
            <a:off x="4453074" y="4360028"/>
            <a:ext cx="540000" cy="442800"/>
          </a:xfrm>
          <a:prstGeom prst="rect">
            <a:avLst/>
          </a:prstGeom>
        </p:spPr>
      </p:pic>
      <p:sp>
        <p:nvSpPr>
          <p:cNvPr id="120" name="TextBox 718"/>
          <p:cNvSpPr txBox="1"/>
          <p:nvPr/>
        </p:nvSpPr>
        <p:spPr>
          <a:xfrm>
            <a:off x="2612627" y="4837987"/>
            <a:ext cx="2183611" cy="323165"/>
          </a:xfrm>
          <a:prstGeom prst="rect">
            <a:avLst/>
          </a:prstGeom>
          <a:noFill/>
        </p:spPr>
        <p:txBody>
          <a:bodyPr wrap="square" rtlCol="0">
            <a:spAutoFit/>
          </a:bodyPr>
          <a:lstStyle/>
          <a:p>
            <a:r>
              <a:rPr sz="1500">
                <a:latin typeface="Huawei Sans" panose="020C0503030203020204" pitchFamily="34" charset="0"/>
              </a:rPr>
              <a:t>Network administrator</a:t>
            </a:r>
            <a:endParaRPr lang="zh-CN" altLang="en-US" sz="1500" dirty="0">
              <a:latin typeface="Huawei Sans" panose="020C0503030203020204" pitchFamily="34" charset="0"/>
            </a:endParaRPr>
          </a:p>
        </p:txBody>
      </p:sp>
      <p:sp>
        <p:nvSpPr>
          <p:cNvPr id="43" name="圆角矩形标注 42"/>
          <p:cNvSpPr/>
          <p:nvPr/>
        </p:nvSpPr>
        <p:spPr bwMode="auto">
          <a:xfrm>
            <a:off x="1077628" y="2804593"/>
            <a:ext cx="2308563" cy="1190188"/>
          </a:xfrm>
          <a:prstGeom prst="wedgeRoundRectCallout">
            <a:avLst>
              <a:gd name="adj1" fmla="val 39252"/>
              <a:gd name="adj2" fmla="val 77164"/>
              <a:gd name="adj3" fmla="val 16667"/>
            </a:avLst>
          </a:prstGeom>
          <a:solidFill>
            <a:srgbClr val="00B0F0">
              <a:alpha val="5000"/>
            </a:srgbClr>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4400" fontAlgn="b">
              <a:spcBef>
                <a:spcPct val="0"/>
              </a:spcBef>
              <a:spcAft>
                <a:spcPct val="0"/>
              </a:spcAft>
            </a:pPr>
            <a:r>
              <a:rPr sz="1400" dirty="0">
                <a:latin typeface="Huawei Sans" panose="020C0503030203020204" pitchFamily="34" charset="0"/>
              </a:rPr>
              <a:t>The network administrator manages and maintains the network for stable operation.</a:t>
            </a:r>
          </a:p>
        </p:txBody>
      </p:sp>
    </p:spTree>
    <p:extLst>
      <p:ext uri="{BB962C8B-B14F-4D97-AF65-F5344CB8AC3E}">
        <p14:creationId xmlns:p14="http://schemas.microsoft.com/office/powerpoint/2010/main" val="11771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lstStyle/>
          <a:p>
            <a:r>
              <a:rPr>
                <a:latin typeface="Huawei Sans" panose="020C0503030203020204" pitchFamily="34" charset="0"/>
              </a:rPr>
              <a:t>Basic Network Management Functions</a:t>
            </a:r>
          </a:p>
        </p:txBody>
      </p:sp>
      <p:sp>
        <p:nvSpPr>
          <p:cNvPr id="40" name="文本框 39"/>
          <p:cNvSpPr txBox="1"/>
          <p:nvPr/>
        </p:nvSpPr>
        <p:spPr>
          <a:xfrm>
            <a:off x="604911" y="2787953"/>
            <a:ext cx="11144177" cy="3237809"/>
          </a:xfrm>
          <a:prstGeom prst="rect">
            <a:avLst/>
          </a:prstGeom>
          <a:noFill/>
        </p:spPr>
        <p:txBody>
          <a:bodyPr wrap="square" rtlCol="0">
            <a:spAutoFit/>
          </a:bodyPr>
          <a:lstStyle/>
          <a:p>
            <a:pPr>
              <a:lnSpc>
                <a:spcPct val="140000"/>
              </a:lnSpc>
            </a:pPr>
            <a:r>
              <a:rPr dirty="0">
                <a:latin typeface="Huawei Sans" panose="020C0503030203020204" pitchFamily="34" charset="0"/>
              </a:rPr>
              <a:t>OSI defines five functional models for network </a:t>
            </a:r>
            <a:r>
              <a:rPr dirty="0" smtClean="0">
                <a:latin typeface="Huawei Sans" panose="020C0503030203020204" pitchFamily="34" charset="0"/>
              </a:rPr>
              <a:t>management:</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a:p>
            <a:pPr marL="307975" lvl="1" indent="-290513">
              <a:lnSpc>
                <a:spcPct val="140000"/>
              </a:lnSpc>
              <a:buFont typeface="Huawei Sans" panose="020C0503030203020204" pitchFamily="34" charset="0"/>
              <a:buChar char="▫"/>
            </a:pPr>
            <a:r>
              <a:rPr sz="1600" dirty="0">
                <a:latin typeface="Huawei Sans" panose="020C0503030203020204" pitchFamily="34" charset="0"/>
              </a:rPr>
              <a:t>Configuration management: monitors network configuration information so that network administrators can generate, query, and modify hardware and software running parameters and conditions, and configure services.</a:t>
            </a:r>
          </a:p>
          <a:p>
            <a:pPr marL="307975" lvl="1" indent="-290513">
              <a:lnSpc>
                <a:spcPct val="140000"/>
              </a:lnSpc>
              <a:buFont typeface="Huawei Sans" panose="020C0503030203020204" pitchFamily="34" charset="0"/>
              <a:buChar char="▫"/>
            </a:pPr>
            <a:r>
              <a:rPr lang="en-US" sz="1600" dirty="0">
                <a:latin typeface="Huawei Sans" panose="020C0503030203020204" pitchFamily="34" charset="0"/>
              </a:rPr>
              <a:t>Performance management: manages network performance so that the network can provide reliable, continuous, and low-latency communication capabilities with as few network resources as possible.</a:t>
            </a:r>
            <a:endParaRPr sz="1600" dirty="0" smtClean="0">
              <a:latin typeface="Huawei Sans" panose="020C0503030203020204" pitchFamily="34" charset="0"/>
            </a:endParaRPr>
          </a:p>
          <a:p>
            <a:pPr marL="307975" lvl="1" indent="-290513">
              <a:lnSpc>
                <a:spcPct val="140000"/>
              </a:lnSpc>
              <a:buFont typeface="Huawei Sans" panose="020C0503030203020204" pitchFamily="34" charset="0"/>
              <a:buChar char="▫"/>
            </a:pPr>
            <a:r>
              <a:rPr sz="1600" dirty="0" smtClean="0">
                <a:latin typeface="Huawei Sans" panose="020C0503030203020204" pitchFamily="34" charset="0"/>
              </a:rPr>
              <a:t>Fault </a:t>
            </a:r>
            <a:r>
              <a:rPr sz="1600" dirty="0">
                <a:latin typeface="Huawei Sans" panose="020C0503030203020204" pitchFamily="34" charset="0"/>
              </a:rPr>
              <a:t>management: ensures that the network is always available and rectifies faults as soon as possible.</a:t>
            </a:r>
          </a:p>
          <a:p>
            <a:pPr marL="307975" lvl="1" indent="-290513">
              <a:lnSpc>
                <a:spcPct val="140000"/>
              </a:lnSpc>
              <a:buFont typeface="Huawei Sans" panose="020C0503030203020204" pitchFamily="34" charset="0"/>
              <a:buChar char="▫"/>
            </a:pPr>
            <a:r>
              <a:rPr sz="1600" dirty="0">
                <a:latin typeface="Huawei Sans" panose="020C0503030203020204" pitchFamily="34" charset="0"/>
              </a:rPr>
              <a:t>Security management: protects networks and systems from unauthorized access and attacks.</a:t>
            </a:r>
            <a:endPar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marL="307975" lvl="1" indent="-290513">
              <a:lnSpc>
                <a:spcPct val="140000"/>
              </a:lnSpc>
              <a:buFont typeface="Huawei Sans" panose="020C0503030203020204" pitchFamily="34" charset="0"/>
              <a:buChar char="▫"/>
            </a:pPr>
            <a:r>
              <a:rPr sz="1600" dirty="0">
                <a:latin typeface="Huawei Sans" panose="020C0503030203020204" pitchFamily="34" charset="0"/>
              </a:rPr>
              <a:t>Accounting management: records the network resource usage of users, charges users, and collects statistics on network resource </a:t>
            </a:r>
            <a:r>
              <a:rPr lang="en-US" altLang="zh-CN" sz="1600" dirty="0">
                <a:latin typeface="Huawei Sans" panose="020C0503030203020204" pitchFamily="34" charset="0"/>
              </a:rPr>
              <a:t>usage</a:t>
            </a:r>
            <a:r>
              <a:rPr sz="1600" dirty="0" smtClean="0">
                <a:latin typeface="Huawei Sans" panose="020C0503030203020204" pitchFamily="34" charset="0"/>
              </a:rPr>
              <a:t>.</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3" name="图片 2"/>
          <p:cNvPicPr>
            <a:picLocks noChangeAspect="1"/>
          </p:cNvPicPr>
          <p:nvPr/>
        </p:nvPicPr>
        <p:blipFill>
          <a:blip r:embed="rId3"/>
          <a:stretch>
            <a:fillRect/>
          </a:stretch>
        </p:blipFill>
        <p:spPr>
          <a:xfrm>
            <a:off x="1444964" y="1450028"/>
            <a:ext cx="1079086" cy="1079086"/>
          </a:xfrm>
          <a:prstGeom prst="rect">
            <a:avLst/>
          </a:prstGeom>
        </p:spPr>
      </p:pic>
      <p:pic>
        <p:nvPicPr>
          <p:cNvPr id="22" name="图片 21"/>
          <p:cNvPicPr>
            <a:picLocks noChangeAspect="1"/>
          </p:cNvPicPr>
          <p:nvPr/>
        </p:nvPicPr>
        <p:blipFill>
          <a:blip r:embed="rId3"/>
          <a:stretch>
            <a:fillRect/>
          </a:stretch>
        </p:blipFill>
        <p:spPr>
          <a:xfrm>
            <a:off x="3468302" y="1451354"/>
            <a:ext cx="1079086" cy="1079086"/>
          </a:xfrm>
          <a:prstGeom prst="rect">
            <a:avLst/>
          </a:prstGeom>
        </p:spPr>
      </p:pic>
      <p:pic>
        <p:nvPicPr>
          <p:cNvPr id="23" name="图片 22"/>
          <p:cNvPicPr>
            <a:picLocks noChangeAspect="1"/>
          </p:cNvPicPr>
          <p:nvPr/>
        </p:nvPicPr>
        <p:blipFill>
          <a:blip r:embed="rId3"/>
          <a:stretch>
            <a:fillRect/>
          </a:stretch>
        </p:blipFill>
        <p:spPr>
          <a:xfrm>
            <a:off x="5491640" y="1450028"/>
            <a:ext cx="1079086" cy="1079086"/>
          </a:xfrm>
          <a:prstGeom prst="rect">
            <a:avLst/>
          </a:prstGeom>
        </p:spPr>
      </p:pic>
      <p:pic>
        <p:nvPicPr>
          <p:cNvPr id="24" name="图片 23"/>
          <p:cNvPicPr>
            <a:picLocks noChangeAspect="1"/>
          </p:cNvPicPr>
          <p:nvPr/>
        </p:nvPicPr>
        <p:blipFill>
          <a:blip r:embed="rId3"/>
          <a:stretch>
            <a:fillRect/>
          </a:stretch>
        </p:blipFill>
        <p:spPr>
          <a:xfrm>
            <a:off x="7524404" y="1465342"/>
            <a:ext cx="1079086" cy="1079086"/>
          </a:xfrm>
          <a:prstGeom prst="rect">
            <a:avLst/>
          </a:prstGeom>
        </p:spPr>
      </p:pic>
      <p:pic>
        <p:nvPicPr>
          <p:cNvPr id="25" name="图片 24"/>
          <p:cNvPicPr>
            <a:picLocks noChangeAspect="1"/>
          </p:cNvPicPr>
          <p:nvPr/>
        </p:nvPicPr>
        <p:blipFill>
          <a:blip r:embed="rId3"/>
          <a:stretch>
            <a:fillRect/>
          </a:stretch>
        </p:blipFill>
        <p:spPr>
          <a:xfrm>
            <a:off x="9538316" y="1450028"/>
            <a:ext cx="1079086" cy="1079086"/>
          </a:xfrm>
          <a:prstGeom prst="rect">
            <a:avLst/>
          </a:prstGeom>
        </p:spPr>
      </p:pic>
      <p:sp>
        <p:nvSpPr>
          <p:cNvPr id="15" name="文本框 14"/>
          <p:cNvSpPr txBox="1"/>
          <p:nvPr/>
        </p:nvSpPr>
        <p:spPr>
          <a:xfrm>
            <a:off x="1384797" y="1732343"/>
            <a:ext cx="1217727" cy="461665"/>
          </a:xfrm>
          <a:prstGeom prst="rect">
            <a:avLst/>
          </a:prstGeom>
          <a:noFill/>
          <a:ln>
            <a:noFill/>
          </a:ln>
        </p:spPr>
        <p:txBody>
          <a:bodyPr wrap="square" rtlCol="0">
            <a:spAutoFit/>
          </a:bodyPr>
          <a:lstStyle/>
          <a:p>
            <a:pPr algn="ctr"/>
            <a:r>
              <a:rPr sz="1200" dirty="0">
                <a:latin typeface="Huawei Sans" panose="020C0503030203020204" pitchFamily="34" charset="0"/>
              </a:rPr>
              <a:t>Configuration </a:t>
            </a:r>
            <a:endParaRPr lang="en-US" altLang="zh-CN" sz="1200" dirty="0" smtClean="0">
              <a:latin typeface="Huawei Sans" panose="020C0503030203020204" pitchFamily="34" charset="0"/>
            </a:endParaRPr>
          </a:p>
          <a:p>
            <a:pPr algn="ctr"/>
            <a:r>
              <a:rPr sz="1200" dirty="0">
                <a:latin typeface="Huawei Sans" panose="020C0503030203020204" pitchFamily="34" charset="0"/>
              </a:rPr>
              <a:t>management</a:t>
            </a:r>
            <a:endParaRPr lang="zh-CN" altLang="en-US" sz="1200" dirty="0">
              <a:latin typeface="Huawei Sans" panose="020C0503030203020204" pitchFamily="34" charset="0"/>
            </a:endParaRPr>
          </a:p>
        </p:txBody>
      </p:sp>
      <p:sp>
        <p:nvSpPr>
          <p:cNvPr id="18" name="文本框 17"/>
          <p:cNvSpPr txBox="1"/>
          <p:nvPr/>
        </p:nvSpPr>
        <p:spPr>
          <a:xfrm>
            <a:off x="3430432" y="1732343"/>
            <a:ext cx="1141501" cy="461665"/>
          </a:xfrm>
          <a:prstGeom prst="rect">
            <a:avLst/>
          </a:prstGeom>
          <a:noFill/>
        </p:spPr>
        <p:txBody>
          <a:bodyPr wrap="square" rtlCol="0">
            <a:spAutoFit/>
          </a:bodyPr>
          <a:lstStyle/>
          <a:p>
            <a:pPr algn="ctr"/>
            <a:r>
              <a:rPr sz="1200">
                <a:latin typeface="Huawei Sans" panose="020C0503030203020204" pitchFamily="34" charset="0"/>
              </a:rPr>
              <a:t>Performance </a:t>
            </a:r>
            <a:endParaRPr lang="en-US" altLang="zh-CN" sz="1200" dirty="0" smtClean="0">
              <a:latin typeface="Huawei Sans" panose="020C0503030203020204" pitchFamily="34" charset="0"/>
            </a:endParaRPr>
          </a:p>
          <a:p>
            <a:pPr algn="ctr"/>
            <a:r>
              <a:rPr sz="1200">
                <a:latin typeface="Huawei Sans" panose="020C0503030203020204" pitchFamily="34" charset="0"/>
              </a:rPr>
              <a:t>management</a:t>
            </a:r>
            <a:endParaRPr lang="zh-CN" altLang="en-US" sz="1200" dirty="0">
              <a:latin typeface="Huawei Sans" panose="020C0503030203020204" pitchFamily="34" charset="0"/>
            </a:endParaRPr>
          </a:p>
        </p:txBody>
      </p:sp>
      <p:sp>
        <p:nvSpPr>
          <p:cNvPr id="21" name="文本框 20"/>
          <p:cNvSpPr txBox="1"/>
          <p:nvPr/>
        </p:nvSpPr>
        <p:spPr>
          <a:xfrm>
            <a:off x="5476068" y="1732343"/>
            <a:ext cx="1137324" cy="461665"/>
          </a:xfrm>
          <a:prstGeom prst="rect">
            <a:avLst/>
          </a:prstGeom>
          <a:noFill/>
        </p:spPr>
        <p:txBody>
          <a:bodyPr wrap="square" rtlCol="0">
            <a:spAutoFit/>
          </a:bodyPr>
          <a:lstStyle/>
          <a:p>
            <a:pPr algn="ctr"/>
            <a:r>
              <a:rPr sz="1200" dirty="0">
                <a:latin typeface="Huawei Sans" panose="020C0503030203020204" pitchFamily="34" charset="0"/>
              </a:rPr>
              <a:t>Fault </a:t>
            </a:r>
            <a:endParaRPr lang="en-US" altLang="zh-CN" sz="1200" dirty="0" smtClean="0">
              <a:latin typeface="Huawei Sans" panose="020C0503030203020204" pitchFamily="34" charset="0"/>
            </a:endParaRPr>
          </a:p>
          <a:p>
            <a:pPr algn="ctr"/>
            <a:r>
              <a:rPr sz="1200" dirty="0">
                <a:latin typeface="Huawei Sans" panose="020C0503030203020204" pitchFamily="34" charset="0"/>
              </a:rPr>
              <a:t>management</a:t>
            </a:r>
            <a:endParaRPr lang="zh-CN" altLang="en-US" sz="1200" dirty="0">
              <a:latin typeface="Huawei Sans" panose="020C0503030203020204" pitchFamily="34" charset="0"/>
            </a:endParaRPr>
          </a:p>
        </p:txBody>
      </p:sp>
      <p:sp>
        <p:nvSpPr>
          <p:cNvPr id="31" name="文本框 30"/>
          <p:cNvSpPr txBox="1"/>
          <p:nvPr/>
        </p:nvSpPr>
        <p:spPr>
          <a:xfrm>
            <a:off x="7504119" y="1732343"/>
            <a:ext cx="1137324" cy="461665"/>
          </a:xfrm>
          <a:prstGeom prst="rect">
            <a:avLst/>
          </a:prstGeom>
          <a:noFill/>
        </p:spPr>
        <p:txBody>
          <a:bodyPr wrap="square" rtlCol="0">
            <a:spAutoFit/>
          </a:bodyPr>
          <a:lstStyle/>
          <a:p>
            <a:pPr algn="ctr"/>
            <a:r>
              <a:rPr sz="1200">
                <a:latin typeface="Huawei Sans" panose="020C0503030203020204" pitchFamily="34" charset="0"/>
              </a:rPr>
              <a:t>Security </a:t>
            </a:r>
            <a:endParaRPr lang="en-US" altLang="zh-CN" sz="1200" dirty="0" smtClean="0">
              <a:latin typeface="Huawei Sans" panose="020C0503030203020204" pitchFamily="34" charset="0"/>
            </a:endParaRPr>
          </a:p>
          <a:p>
            <a:pPr algn="ctr"/>
            <a:r>
              <a:rPr sz="1200">
                <a:latin typeface="Huawei Sans" panose="020C0503030203020204" pitchFamily="34" charset="0"/>
              </a:rPr>
              <a:t>management</a:t>
            </a:r>
            <a:endParaRPr lang="zh-CN" altLang="en-US" sz="1200" dirty="0">
              <a:latin typeface="Huawei Sans" panose="020C0503030203020204" pitchFamily="34" charset="0"/>
            </a:endParaRPr>
          </a:p>
        </p:txBody>
      </p:sp>
      <p:sp>
        <p:nvSpPr>
          <p:cNvPr id="38" name="文本框 37"/>
          <p:cNvSpPr txBox="1"/>
          <p:nvPr/>
        </p:nvSpPr>
        <p:spPr>
          <a:xfrm>
            <a:off x="9514587" y="1732343"/>
            <a:ext cx="1137324" cy="461665"/>
          </a:xfrm>
          <a:prstGeom prst="rect">
            <a:avLst/>
          </a:prstGeom>
          <a:noFill/>
        </p:spPr>
        <p:txBody>
          <a:bodyPr wrap="square" rtlCol="0">
            <a:spAutoFit/>
          </a:bodyPr>
          <a:lstStyle/>
          <a:p>
            <a:pPr algn="ctr"/>
            <a:r>
              <a:rPr sz="1200">
                <a:latin typeface="Huawei Sans" panose="020C0503030203020204" pitchFamily="34" charset="0"/>
              </a:rPr>
              <a:t>Accounting </a:t>
            </a:r>
            <a:endParaRPr lang="en-US" altLang="zh-CN" sz="1200" dirty="0" smtClean="0">
              <a:latin typeface="Huawei Sans" panose="020C0503030203020204" pitchFamily="34" charset="0"/>
            </a:endParaRPr>
          </a:p>
          <a:p>
            <a:pPr algn="ctr"/>
            <a:r>
              <a:rPr sz="1200">
                <a:latin typeface="Huawei Sans" panose="020C0503030203020204" pitchFamily="34" charset="0"/>
              </a:rPr>
              <a:t>management</a:t>
            </a:r>
            <a:endParaRPr lang="zh-CN" altLang="en-US" sz="1200" dirty="0">
              <a:latin typeface="Huawei Sans" panose="020C0503030203020204" pitchFamily="34" charset="0"/>
            </a:endParaRPr>
          </a:p>
        </p:txBody>
      </p:sp>
    </p:spTree>
    <p:extLst>
      <p:ext uri="{BB962C8B-B14F-4D97-AF65-F5344CB8AC3E}">
        <p14:creationId xmlns:p14="http://schemas.microsoft.com/office/powerpoint/2010/main" val="17879916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wrap="square"/>
          <a:lstStyle/>
          <a:p>
            <a:r>
              <a:rPr>
                <a:latin typeface="Huawei Sans" panose="020C0503030203020204" pitchFamily="34" charset="0"/>
              </a:rPr>
              <a:t>Network Management Modes</a:t>
            </a:r>
            <a:endParaRPr lang="zh-CN" altLang="en-US" dirty="0">
              <a:latin typeface="Huawei Sans" panose="020C0503030203020204" pitchFamily="34" charset="0"/>
            </a:endParaRPr>
          </a:p>
        </p:txBody>
      </p:sp>
      <p:sp>
        <p:nvSpPr>
          <p:cNvPr id="200" name="矩形 199"/>
          <p:cNvSpPr/>
          <p:nvPr/>
        </p:nvSpPr>
        <p:spPr>
          <a:xfrm>
            <a:off x="1150901" y="1683496"/>
            <a:ext cx="4680000" cy="4680000"/>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a:lnSpc>
                <a:spcPts val="2600"/>
              </a:lnSpc>
              <a:spcAft>
                <a:spcPts val="600"/>
              </a:spcAft>
              <a:buFont typeface="Arial" panose="020B0604020202020204" pitchFamily="34" charset="0"/>
              <a:buChar char="•"/>
            </a:pPr>
            <a:endParaRPr lang="zh-CN" altLang="en-US" sz="1400" dirty="0">
              <a:solidFill>
                <a:prstClr val="black"/>
              </a:solidFill>
              <a:latin typeface="Huawei Sans" panose="020C0503030203020204" pitchFamily="34" charset="0"/>
            </a:endParaRPr>
          </a:p>
        </p:txBody>
      </p:sp>
      <p:grpSp>
        <p:nvGrpSpPr>
          <p:cNvPr id="442" name="组合 441"/>
          <p:cNvGrpSpPr/>
          <p:nvPr/>
        </p:nvGrpSpPr>
        <p:grpSpPr>
          <a:xfrm>
            <a:off x="1239867" y="1931865"/>
            <a:ext cx="4778213" cy="4397979"/>
            <a:chOff x="931657" y="1801895"/>
            <a:chExt cx="4778213" cy="4397979"/>
          </a:xfrm>
        </p:grpSpPr>
        <p:grpSp>
          <p:nvGrpSpPr>
            <p:cNvPr id="39" name="组合 38"/>
            <p:cNvGrpSpPr/>
            <p:nvPr/>
          </p:nvGrpSpPr>
          <p:grpSpPr>
            <a:xfrm>
              <a:off x="1354962" y="1801895"/>
              <a:ext cx="3532917" cy="2872127"/>
              <a:chOff x="1382451" y="1591691"/>
              <a:chExt cx="3532917" cy="2872127"/>
            </a:xfrm>
          </p:grpSpPr>
          <p:cxnSp>
            <p:nvCxnSpPr>
              <p:cNvPr id="374" name="直接连接符 373"/>
              <p:cNvCxnSpPr>
                <a:stCxn id="405" idx="0"/>
                <a:endCxn id="372" idx="2"/>
              </p:cNvCxnSpPr>
              <p:nvPr/>
            </p:nvCxnSpPr>
            <p:spPr>
              <a:xfrm flipV="1">
                <a:off x="1580012" y="1951691"/>
                <a:ext cx="1157052" cy="4078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5" name="直接连接符 374"/>
              <p:cNvCxnSpPr>
                <a:stCxn id="404" idx="0"/>
                <a:endCxn id="425" idx="2"/>
              </p:cNvCxnSpPr>
              <p:nvPr/>
            </p:nvCxnSpPr>
            <p:spPr>
              <a:xfrm flipV="1">
                <a:off x="2288076" y="1951691"/>
                <a:ext cx="1272680" cy="4078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6" name="直接连接符 375"/>
              <p:cNvCxnSpPr>
                <a:stCxn id="384" idx="0"/>
                <a:endCxn id="372" idx="2"/>
              </p:cNvCxnSpPr>
              <p:nvPr/>
            </p:nvCxnSpPr>
            <p:spPr>
              <a:xfrm flipH="1" flipV="1">
                <a:off x="2737064" y="1951691"/>
                <a:ext cx="1272679" cy="4078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7" name="直接连接符 376"/>
              <p:cNvCxnSpPr>
                <a:stCxn id="383" idx="0"/>
                <a:endCxn id="425" idx="2"/>
              </p:cNvCxnSpPr>
              <p:nvPr/>
            </p:nvCxnSpPr>
            <p:spPr>
              <a:xfrm flipH="1" flipV="1">
                <a:off x="3560756" y="1951691"/>
                <a:ext cx="1157051" cy="4078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3812182" y="2359580"/>
                <a:ext cx="1103186" cy="2104238"/>
                <a:chOff x="3397377" y="2334168"/>
                <a:chExt cx="1103186" cy="2104238"/>
              </a:xfrm>
            </p:grpSpPr>
            <p:pic>
              <p:nvPicPr>
                <p:cNvPr id="383" name="图片 38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05441" y="2334168"/>
                  <a:ext cx="395122" cy="324000"/>
                </a:xfrm>
                <a:prstGeom prst="rect">
                  <a:avLst/>
                </a:prstGeom>
              </p:spPr>
            </p:pic>
            <p:pic>
              <p:nvPicPr>
                <p:cNvPr id="384" name="图片 3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97377" y="2334168"/>
                  <a:ext cx="395122" cy="324000"/>
                </a:xfrm>
                <a:prstGeom prst="rect">
                  <a:avLst/>
                </a:prstGeom>
              </p:spPr>
            </p:pic>
            <p:pic>
              <p:nvPicPr>
                <p:cNvPr id="385" name="图片 38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05441" y="2869682"/>
                  <a:ext cx="395122" cy="324000"/>
                </a:xfrm>
                <a:prstGeom prst="rect">
                  <a:avLst/>
                </a:prstGeom>
              </p:spPr>
            </p:pic>
            <p:pic>
              <p:nvPicPr>
                <p:cNvPr id="386" name="图片 38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97377" y="2869682"/>
                  <a:ext cx="395122" cy="324000"/>
                </a:xfrm>
                <a:prstGeom prst="rect">
                  <a:avLst/>
                </a:prstGeom>
              </p:spPr>
            </p:pic>
            <p:pic>
              <p:nvPicPr>
                <p:cNvPr id="387" name="图片 3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05441" y="3486894"/>
                  <a:ext cx="395122" cy="324000"/>
                </a:xfrm>
                <a:prstGeom prst="rect">
                  <a:avLst/>
                </a:prstGeom>
              </p:spPr>
            </p:pic>
            <p:pic>
              <p:nvPicPr>
                <p:cNvPr id="388" name="图片 38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05441" y="4114406"/>
                  <a:ext cx="395122" cy="324000"/>
                </a:xfrm>
                <a:prstGeom prst="rect">
                  <a:avLst/>
                </a:prstGeom>
              </p:spPr>
            </p:pic>
            <p:pic>
              <p:nvPicPr>
                <p:cNvPr id="389" name="图片 3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97377" y="3486894"/>
                  <a:ext cx="395122" cy="324000"/>
                </a:xfrm>
                <a:prstGeom prst="rect">
                  <a:avLst/>
                </a:prstGeom>
              </p:spPr>
            </p:pic>
            <p:pic>
              <p:nvPicPr>
                <p:cNvPr id="390" name="图片 38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97377" y="4114406"/>
                  <a:ext cx="395122" cy="324000"/>
                </a:xfrm>
                <a:prstGeom prst="rect">
                  <a:avLst/>
                </a:prstGeom>
              </p:spPr>
            </p:pic>
            <p:cxnSp>
              <p:nvCxnSpPr>
                <p:cNvPr id="391" name="直接连接符 390"/>
                <p:cNvCxnSpPr>
                  <a:stCxn id="386" idx="3"/>
                  <a:endCxn id="385" idx="1"/>
                </p:cNvCxnSpPr>
                <p:nvPr/>
              </p:nvCxnSpPr>
              <p:spPr>
                <a:xfrm>
                  <a:off x="3792499" y="3031682"/>
                  <a:ext cx="3129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2" name="直接连接符 391"/>
                <p:cNvCxnSpPr>
                  <a:stCxn id="386" idx="2"/>
                  <a:endCxn id="389" idx="0"/>
                </p:cNvCxnSpPr>
                <p:nvPr/>
              </p:nvCxnSpPr>
              <p:spPr>
                <a:xfrm>
                  <a:off x="3594938" y="3193682"/>
                  <a:ext cx="0"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3" name="直接连接符 392"/>
                <p:cNvCxnSpPr>
                  <a:stCxn id="387" idx="0"/>
                  <a:endCxn id="385" idx="2"/>
                </p:cNvCxnSpPr>
                <p:nvPr/>
              </p:nvCxnSpPr>
              <p:spPr>
                <a:xfrm flipV="1">
                  <a:off x="4303002" y="3193682"/>
                  <a:ext cx="0"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4" name="直接连接符 393"/>
                <p:cNvCxnSpPr>
                  <a:stCxn id="389" idx="0"/>
                  <a:endCxn id="385" idx="2"/>
                </p:cNvCxnSpPr>
                <p:nvPr/>
              </p:nvCxnSpPr>
              <p:spPr>
                <a:xfrm flipV="1">
                  <a:off x="3594938" y="3193682"/>
                  <a:ext cx="708064"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5" name="直接连接符 394"/>
                <p:cNvCxnSpPr>
                  <a:stCxn id="386" idx="2"/>
                  <a:endCxn id="387" idx="0"/>
                </p:cNvCxnSpPr>
                <p:nvPr/>
              </p:nvCxnSpPr>
              <p:spPr>
                <a:xfrm>
                  <a:off x="3594938" y="3193682"/>
                  <a:ext cx="708064"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6" name="直接连接符 395"/>
                <p:cNvCxnSpPr>
                  <a:stCxn id="390" idx="0"/>
                  <a:endCxn id="389" idx="2"/>
                </p:cNvCxnSpPr>
                <p:nvPr/>
              </p:nvCxnSpPr>
              <p:spPr>
                <a:xfrm flipV="1">
                  <a:off x="3594938" y="3810894"/>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7" name="直接连接符 396"/>
                <p:cNvCxnSpPr>
                  <a:stCxn id="388" idx="0"/>
                  <a:endCxn id="387" idx="2"/>
                </p:cNvCxnSpPr>
                <p:nvPr/>
              </p:nvCxnSpPr>
              <p:spPr>
                <a:xfrm flipV="1">
                  <a:off x="4303002" y="3810894"/>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8" name="直接连接符 397"/>
                <p:cNvCxnSpPr>
                  <a:stCxn id="390" idx="0"/>
                  <a:endCxn id="387" idx="2"/>
                </p:cNvCxnSpPr>
                <p:nvPr/>
              </p:nvCxnSpPr>
              <p:spPr>
                <a:xfrm flipV="1">
                  <a:off x="3594938" y="3810894"/>
                  <a:ext cx="708064"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9" name="直接连接符 398"/>
                <p:cNvCxnSpPr>
                  <a:stCxn id="389" idx="2"/>
                  <a:endCxn id="388" idx="0"/>
                </p:cNvCxnSpPr>
                <p:nvPr/>
              </p:nvCxnSpPr>
              <p:spPr>
                <a:xfrm>
                  <a:off x="3594938" y="3810894"/>
                  <a:ext cx="708064"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0" name="直接连接符 399"/>
                <p:cNvCxnSpPr>
                  <a:stCxn id="389" idx="3"/>
                  <a:endCxn id="387" idx="1"/>
                </p:cNvCxnSpPr>
                <p:nvPr/>
              </p:nvCxnSpPr>
              <p:spPr>
                <a:xfrm>
                  <a:off x="3792499" y="3648894"/>
                  <a:ext cx="3129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1" name="直接连接符 400"/>
                <p:cNvCxnSpPr>
                  <a:stCxn id="384" idx="3"/>
                  <a:endCxn id="383" idx="1"/>
                </p:cNvCxnSpPr>
                <p:nvPr/>
              </p:nvCxnSpPr>
              <p:spPr>
                <a:xfrm>
                  <a:off x="3792499" y="2496168"/>
                  <a:ext cx="3129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2" name="直接连接符 401"/>
                <p:cNvCxnSpPr>
                  <a:stCxn id="386" idx="0"/>
                  <a:endCxn id="384" idx="2"/>
                </p:cNvCxnSpPr>
                <p:nvPr/>
              </p:nvCxnSpPr>
              <p:spPr>
                <a:xfrm flipV="1">
                  <a:off x="3594938" y="2658168"/>
                  <a:ext cx="0" cy="2115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3" name="直接连接符 402"/>
                <p:cNvCxnSpPr>
                  <a:stCxn id="385" idx="0"/>
                  <a:endCxn id="383" idx="2"/>
                </p:cNvCxnSpPr>
                <p:nvPr/>
              </p:nvCxnSpPr>
              <p:spPr>
                <a:xfrm flipV="1">
                  <a:off x="4303002" y="2658168"/>
                  <a:ext cx="0" cy="2115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1382451" y="2359580"/>
                <a:ext cx="1103186" cy="2104238"/>
                <a:chOff x="1736483" y="2334168"/>
                <a:chExt cx="1103186" cy="2104238"/>
              </a:xfrm>
            </p:grpSpPr>
            <p:pic>
              <p:nvPicPr>
                <p:cNvPr id="404" name="图片 40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44547" y="2334168"/>
                  <a:ext cx="395122" cy="324000"/>
                </a:xfrm>
                <a:prstGeom prst="rect">
                  <a:avLst/>
                </a:prstGeom>
              </p:spPr>
            </p:pic>
            <p:pic>
              <p:nvPicPr>
                <p:cNvPr id="405" name="图片 40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6483" y="2334168"/>
                  <a:ext cx="395122" cy="324000"/>
                </a:xfrm>
                <a:prstGeom prst="rect">
                  <a:avLst/>
                </a:prstGeom>
              </p:spPr>
            </p:pic>
            <p:pic>
              <p:nvPicPr>
                <p:cNvPr id="406" name="图片 40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44547" y="2869682"/>
                  <a:ext cx="395122" cy="324000"/>
                </a:xfrm>
                <a:prstGeom prst="rect">
                  <a:avLst/>
                </a:prstGeom>
              </p:spPr>
            </p:pic>
            <p:pic>
              <p:nvPicPr>
                <p:cNvPr id="407" name="图片 40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36483" y="2869682"/>
                  <a:ext cx="395122" cy="324000"/>
                </a:xfrm>
                <a:prstGeom prst="rect">
                  <a:avLst/>
                </a:prstGeom>
              </p:spPr>
            </p:pic>
            <p:pic>
              <p:nvPicPr>
                <p:cNvPr id="408" name="图片 40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44547" y="3486894"/>
                  <a:ext cx="395122" cy="324000"/>
                </a:xfrm>
                <a:prstGeom prst="rect">
                  <a:avLst/>
                </a:prstGeom>
              </p:spPr>
            </p:pic>
            <p:pic>
              <p:nvPicPr>
                <p:cNvPr id="409" name="图片 40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44547" y="4114406"/>
                  <a:ext cx="395122" cy="324000"/>
                </a:xfrm>
                <a:prstGeom prst="rect">
                  <a:avLst/>
                </a:prstGeom>
              </p:spPr>
            </p:pic>
            <p:pic>
              <p:nvPicPr>
                <p:cNvPr id="410" name="图片 40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36483" y="3486894"/>
                  <a:ext cx="395122" cy="324000"/>
                </a:xfrm>
                <a:prstGeom prst="rect">
                  <a:avLst/>
                </a:prstGeom>
              </p:spPr>
            </p:pic>
            <p:pic>
              <p:nvPicPr>
                <p:cNvPr id="411" name="图片 4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36483" y="4114406"/>
                  <a:ext cx="395122" cy="324000"/>
                </a:xfrm>
                <a:prstGeom prst="rect">
                  <a:avLst/>
                </a:prstGeom>
              </p:spPr>
            </p:pic>
            <p:cxnSp>
              <p:nvCxnSpPr>
                <p:cNvPr id="412" name="直接连接符 411"/>
                <p:cNvCxnSpPr>
                  <a:stCxn id="407" idx="3"/>
                  <a:endCxn id="406" idx="1"/>
                </p:cNvCxnSpPr>
                <p:nvPr/>
              </p:nvCxnSpPr>
              <p:spPr>
                <a:xfrm>
                  <a:off x="2131605" y="3031682"/>
                  <a:ext cx="3129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3" name="直接连接符 412"/>
                <p:cNvCxnSpPr>
                  <a:stCxn id="407" idx="2"/>
                  <a:endCxn id="410" idx="0"/>
                </p:cNvCxnSpPr>
                <p:nvPr/>
              </p:nvCxnSpPr>
              <p:spPr>
                <a:xfrm>
                  <a:off x="1934044" y="3193682"/>
                  <a:ext cx="0"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4" name="直接连接符 413"/>
                <p:cNvCxnSpPr>
                  <a:stCxn id="408" idx="0"/>
                  <a:endCxn id="406" idx="2"/>
                </p:cNvCxnSpPr>
                <p:nvPr/>
              </p:nvCxnSpPr>
              <p:spPr>
                <a:xfrm flipV="1">
                  <a:off x="2642108" y="3193682"/>
                  <a:ext cx="0"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5" name="直接连接符 414"/>
                <p:cNvCxnSpPr>
                  <a:stCxn id="410" idx="0"/>
                  <a:endCxn id="406" idx="2"/>
                </p:cNvCxnSpPr>
                <p:nvPr/>
              </p:nvCxnSpPr>
              <p:spPr>
                <a:xfrm flipV="1">
                  <a:off x="1934044" y="3193682"/>
                  <a:ext cx="708064"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6" name="直接连接符 415"/>
                <p:cNvCxnSpPr>
                  <a:stCxn id="407" idx="2"/>
                  <a:endCxn id="408" idx="0"/>
                </p:cNvCxnSpPr>
                <p:nvPr/>
              </p:nvCxnSpPr>
              <p:spPr>
                <a:xfrm>
                  <a:off x="1934044" y="3193682"/>
                  <a:ext cx="708064"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7" name="直接连接符 416"/>
                <p:cNvCxnSpPr>
                  <a:stCxn id="411" idx="0"/>
                  <a:endCxn id="410" idx="2"/>
                </p:cNvCxnSpPr>
                <p:nvPr/>
              </p:nvCxnSpPr>
              <p:spPr>
                <a:xfrm flipV="1">
                  <a:off x="1934044" y="3810894"/>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8" name="直接连接符 417"/>
                <p:cNvCxnSpPr>
                  <a:stCxn id="409" idx="0"/>
                  <a:endCxn id="408" idx="2"/>
                </p:cNvCxnSpPr>
                <p:nvPr/>
              </p:nvCxnSpPr>
              <p:spPr>
                <a:xfrm flipV="1">
                  <a:off x="2642108" y="3810894"/>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9" name="直接连接符 418"/>
                <p:cNvCxnSpPr>
                  <a:stCxn id="411" idx="0"/>
                  <a:endCxn id="408" idx="2"/>
                </p:cNvCxnSpPr>
                <p:nvPr/>
              </p:nvCxnSpPr>
              <p:spPr>
                <a:xfrm flipV="1">
                  <a:off x="1934044" y="3810894"/>
                  <a:ext cx="708064"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0" name="直接连接符 419"/>
                <p:cNvCxnSpPr>
                  <a:stCxn id="410" idx="2"/>
                  <a:endCxn id="409" idx="0"/>
                </p:cNvCxnSpPr>
                <p:nvPr/>
              </p:nvCxnSpPr>
              <p:spPr>
                <a:xfrm>
                  <a:off x="1934044" y="3810894"/>
                  <a:ext cx="708064"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1" name="直接连接符 420"/>
                <p:cNvCxnSpPr>
                  <a:stCxn id="410" idx="3"/>
                  <a:endCxn id="408" idx="1"/>
                </p:cNvCxnSpPr>
                <p:nvPr/>
              </p:nvCxnSpPr>
              <p:spPr>
                <a:xfrm>
                  <a:off x="2131605" y="3648894"/>
                  <a:ext cx="3129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2" name="直接连接符 421"/>
                <p:cNvCxnSpPr>
                  <a:stCxn id="405" idx="3"/>
                  <a:endCxn id="404" idx="1"/>
                </p:cNvCxnSpPr>
                <p:nvPr/>
              </p:nvCxnSpPr>
              <p:spPr>
                <a:xfrm>
                  <a:off x="2131605" y="2496168"/>
                  <a:ext cx="3129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3" name="直接连接符 422"/>
                <p:cNvCxnSpPr>
                  <a:stCxn id="407" idx="0"/>
                  <a:endCxn id="405" idx="2"/>
                </p:cNvCxnSpPr>
                <p:nvPr/>
              </p:nvCxnSpPr>
              <p:spPr>
                <a:xfrm flipV="1">
                  <a:off x="1934044" y="2658168"/>
                  <a:ext cx="0" cy="2115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4" name="直接连接符 423"/>
                <p:cNvCxnSpPr>
                  <a:stCxn id="406" idx="0"/>
                  <a:endCxn id="404" idx="2"/>
                </p:cNvCxnSpPr>
                <p:nvPr/>
              </p:nvCxnSpPr>
              <p:spPr>
                <a:xfrm flipV="1">
                  <a:off x="2642108" y="2658168"/>
                  <a:ext cx="0" cy="2115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2517551" y="1591691"/>
                <a:ext cx="1262717" cy="360000"/>
                <a:chOff x="2426933" y="1591691"/>
                <a:chExt cx="1262717" cy="360000"/>
              </a:xfrm>
            </p:grpSpPr>
            <p:pic>
              <p:nvPicPr>
                <p:cNvPr id="372" name="图片 37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6933" y="1591691"/>
                  <a:ext cx="439025" cy="360000"/>
                </a:xfrm>
                <a:prstGeom prst="rect">
                  <a:avLst/>
                </a:prstGeom>
              </p:spPr>
            </p:pic>
            <p:cxnSp>
              <p:nvCxnSpPr>
                <p:cNvPr id="373" name="直接连接符 372"/>
                <p:cNvCxnSpPr>
                  <a:stCxn id="372" idx="3"/>
                  <a:endCxn id="425" idx="1"/>
                </p:cNvCxnSpPr>
                <p:nvPr/>
              </p:nvCxnSpPr>
              <p:spPr>
                <a:xfrm>
                  <a:off x="2865958" y="1771691"/>
                  <a:ext cx="38466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425" name="图片 4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50625" y="1591691"/>
                  <a:ext cx="439025" cy="360000"/>
                </a:xfrm>
                <a:prstGeom prst="rect">
                  <a:avLst/>
                </a:prstGeom>
              </p:spPr>
            </p:pic>
          </p:grpSp>
        </p:grpSp>
        <p:grpSp>
          <p:nvGrpSpPr>
            <p:cNvPr id="36" name="组合 35"/>
            <p:cNvGrpSpPr/>
            <p:nvPr/>
          </p:nvGrpSpPr>
          <p:grpSpPr>
            <a:xfrm>
              <a:off x="931657" y="5441437"/>
              <a:ext cx="2052165" cy="758437"/>
              <a:chOff x="456042" y="5085098"/>
              <a:chExt cx="2052165" cy="758437"/>
            </a:xfrm>
          </p:grpSpPr>
          <p:pic>
            <p:nvPicPr>
              <p:cNvPr id="426" name="图片 425" descr="交换机.png"/>
              <p:cNvPicPr>
                <a:picLocks noChangeAspect="1"/>
              </p:cNvPicPr>
              <p:nvPr/>
            </p:nvPicPr>
            <p:blipFill>
              <a:blip r:embed="rId7" cstate="print"/>
              <a:stretch>
                <a:fillRect/>
              </a:stretch>
            </p:blipFill>
            <p:spPr>
              <a:xfrm>
                <a:off x="1196483" y="5085098"/>
                <a:ext cx="540000" cy="441817"/>
              </a:xfrm>
              <a:prstGeom prst="rect">
                <a:avLst/>
              </a:prstGeom>
            </p:spPr>
          </p:pic>
          <p:sp>
            <p:nvSpPr>
              <p:cNvPr id="17" name="文本框 16"/>
              <p:cNvSpPr txBox="1"/>
              <p:nvPr/>
            </p:nvSpPr>
            <p:spPr>
              <a:xfrm>
                <a:off x="456042" y="5566536"/>
                <a:ext cx="2052165" cy="276999"/>
              </a:xfrm>
              <a:prstGeom prst="rect">
                <a:avLst/>
              </a:prstGeom>
              <a:noFill/>
            </p:spPr>
            <p:txBody>
              <a:bodyPr wrap="square" rtlCol="0">
                <a:spAutoFit/>
              </a:bodyPr>
              <a:lstStyle/>
              <a:p>
                <a:pPr algn="ctr"/>
                <a:r>
                  <a:rPr sz="1200">
                    <a:latin typeface="Huawei Sans" panose="020C0503030203020204" pitchFamily="34" charset="0"/>
                  </a:rPr>
                  <a:t>Network administrator</a:t>
                </a:r>
                <a:endParaRPr lang="zh-CN" altLang="en-US" sz="1200">
                  <a:latin typeface="Huawei Sans" panose="020C0503030203020204" pitchFamily="34" charset="0"/>
                </a:endParaRPr>
              </a:p>
            </p:txBody>
          </p:sp>
        </p:grpSp>
        <p:grpSp>
          <p:nvGrpSpPr>
            <p:cNvPr id="37" name="组合 36"/>
            <p:cNvGrpSpPr/>
            <p:nvPr/>
          </p:nvGrpSpPr>
          <p:grpSpPr>
            <a:xfrm>
              <a:off x="3058182" y="5468594"/>
              <a:ext cx="2651688" cy="704123"/>
              <a:chOff x="3479330" y="5077935"/>
              <a:chExt cx="2651688" cy="704123"/>
            </a:xfrm>
          </p:grpSpPr>
          <p:pic>
            <p:nvPicPr>
              <p:cNvPr id="427" name="图片 426" descr="通用网管-蓝.png"/>
              <p:cNvPicPr>
                <a:picLocks noChangeAspect="1"/>
              </p:cNvPicPr>
              <p:nvPr/>
            </p:nvPicPr>
            <p:blipFill>
              <a:blip r:embed="rId8" cstate="print"/>
              <a:stretch>
                <a:fillRect/>
              </a:stretch>
            </p:blipFill>
            <p:spPr>
              <a:xfrm>
                <a:off x="4497157" y="5077935"/>
                <a:ext cx="540000" cy="441818"/>
              </a:xfrm>
              <a:prstGeom prst="rect">
                <a:avLst/>
              </a:prstGeom>
            </p:spPr>
          </p:pic>
          <p:sp>
            <p:nvSpPr>
              <p:cNvPr id="429" name="文本框 428"/>
              <p:cNvSpPr txBox="1"/>
              <p:nvPr/>
            </p:nvSpPr>
            <p:spPr>
              <a:xfrm>
                <a:off x="3479330" y="5505059"/>
                <a:ext cx="2651688" cy="276999"/>
              </a:xfrm>
              <a:prstGeom prst="rect">
                <a:avLst/>
              </a:prstGeom>
              <a:noFill/>
            </p:spPr>
            <p:txBody>
              <a:bodyPr wrap="square" rtlCol="0">
                <a:spAutoFit/>
              </a:bodyPr>
              <a:lstStyle/>
              <a:p>
                <a:pPr algn="ctr"/>
                <a:r>
                  <a:rPr sz="1200" dirty="0">
                    <a:latin typeface="Huawei Sans" panose="020C0503030203020204" pitchFamily="34" charset="0"/>
                  </a:rPr>
                  <a:t>Network management station</a:t>
                </a:r>
                <a:endParaRPr lang="zh-CN" altLang="en-US" sz="1200" dirty="0">
                  <a:latin typeface="Huawei Sans" panose="020C0503030203020204" pitchFamily="34" charset="0"/>
                </a:endParaRPr>
              </a:p>
            </p:txBody>
          </p:sp>
        </p:grpSp>
        <p:cxnSp>
          <p:nvCxnSpPr>
            <p:cNvPr id="431" name="直接连接符 430"/>
            <p:cNvCxnSpPr/>
            <p:nvPr/>
          </p:nvCxnSpPr>
          <p:spPr>
            <a:xfrm flipV="1">
              <a:off x="1906555" y="4669148"/>
              <a:ext cx="0" cy="720000"/>
            </a:xfrm>
            <a:prstGeom prst="line">
              <a:avLst/>
            </a:prstGeom>
            <a:ln w="254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4" name="文本框 433"/>
            <p:cNvSpPr txBox="1"/>
            <p:nvPr/>
          </p:nvSpPr>
          <p:spPr>
            <a:xfrm>
              <a:off x="992348" y="4719731"/>
              <a:ext cx="970015" cy="461665"/>
            </a:xfrm>
            <a:prstGeom prst="rect">
              <a:avLst/>
            </a:prstGeom>
            <a:noFill/>
          </p:spPr>
          <p:txBody>
            <a:bodyPr wrap="square" rtlCol="0">
              <a:spAutoFit/>
            </a:bodyPr>
            <a:lstStyle/>
            <a:p>
              <a:pPr algn="ctr"/>
              <a:r>
                <a:rPr sz="1200" dirty="0">
                  <a:latin typeface="Huawei Sans" panose="020C0503030203020204" pitchFamily="34" charset="0"/>
                </a:rPr>
                <a:t>Web system</a:t>
              </a:r>
              <a:endParaRPr lang="en-US" altLang="zh-CN" sz="1200" dirty="0" smtClean="0">
                <a:latin typeface="Huawei Sans" panose="020C0503030203020204" pitchFamily="34" charset="0"/>
              </a:endParaRPr>
            </a:p>
            <a:p>
              <a:pPr algn="ctr"/>
              <a:r>
                <a:rPr sz="1200" dirty="0">
                  <a:latin typeface="Huawei Sans" panose="020C0503030203020204" pitchFamily="34" charset="0"/>
                </a:rPr>
                <a:t>mode</a:t>
              </a:r>
              <a:endParaRPr lang="en-US" altLang="zh-CN" sz="1200" dirty="0" smtClean="0">
                <a:latin typeface="Huawei Sans" panose="020C0503030203020204" pitchFamily="34" charset="0"/>
              </a:endParaRPr>
            </a:p>
          </p:txBody>
        </p:sp>
        <p:sp>
          <p:nvSpPr>
            <p:cNvPr id="435" name="文本框 434"/>
            <p:cNvSpPr txBox="1"/>
            <p:nvPr/>
          </p:nvSpPr>
          <p:spPr>
            <a:xfrm>
              <a:off x="1931541" y="4807651"/>
              <a:ext cx="647934" cy="461665"/>
            </a:xfrm>
            <a:prstGeom prst="rect">
              <a:avLst/>
            </a:prstGeom>
            <a:noFill/>
          </p:spPr>
          <p:txBody>
            <a:bodyPr wrap="square" rtlCol="0">
              <a:spAutoFit/>
            </a:bodyPr>
            <a:lstStyle/>
            <a:p>
              <a:pPr algn="ctr"/>
              <a:r>
                <a:rPr sz="1200">
                  <a:latin typeface="Huawei Sans" panose="020C0503030203020204" pitchFamily="34" charset="0"/>
                </a:rPr>
                <a:t>CLI</a:t>
              </a:r>
              <a:endParaRPr lang="en-US" altLang="zh-CN" sz="1200" dirty="0" smtClean="0">
                <a:latin typeface="Huawei Sans" panose="020C0503030203020204" pitchFamily="34" charset="0"/>
              </a:endParaRPr>
            </a:p>
            <a:p>
              <a:pPr algn="ctr"/>
              <a:r>
                <a:rPr sz="1200">
                  <a:latin typeface="Huawei Sans" panose="020C0503030203020204" pitchFamily="34" charset="0"/>
                </a:rPr>
                <a:t>mode</a:t>
              </a:r>
              <a:endParaRPr lang="en-US" altLang="zh-CN" sz="1200" dirty="0" smtClean="0">
                <a:latin typeface="Huawei Sans" panose="020C0503030203020204" pitchFamily="34" charset="0"/>
              </a:endParaRPr>
            </a:p>
          </p:txBody>
        </p:sp>
        <p:cxnSp>
          <p:nvCxnSpPr>
            <p:cNvPr id="436" name="直接连接符 435"/>
            <p:cNvCxnSpPr/>
            <p:nvPr/>
          </p:nvCxnSpPr>
          <p:spPr>
            <a:xfrm flipV="1">
              <a:off x="4340687" y="4669148"/>
              <a:ext cx="0" cy="720000"/>
            </a:xfrm>
            <a:prstGeom prst="line">
              <a:avLst/>
            </a:prstGeom>
            <a:ln w="254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7" name="文本框 436"/>
            <p:cNvSpPr txBox="1"/>
            <p:nvPr/>
          </p:nvSpPr>
          <p:spPr>
            <a:xfrm>
              <a:off x="4275182" y="4720642"/>
              <a:ext cx="1252498" cy="461665"/>
            </a:xfrm>
            <a:prstGeom prst="rect">
              <a:avLst/>
            </a:prstGeom>
            <a:noFill/>
          </p:spPr>
          <p:txBody>
            <a:bodyPr wrap="square" rtlCol="0">
              <a:spAutoFit/>
            </a:bodyPr>
            <a:lstStyle/>
            <a:p>
              <a:pPr algn="ctr"/>
              <a:r>
                <a:rPr sz="1200" dirty="0">
                  <a:latin typeface="Huawei Sans" panose="020C0503030203020204" pitchFamily="34" charset="0"/>
                </a:rPr>
                <a:t>SNMP-based</a:t>
              </a:r>
            </a:p>
            <a:p>
              <a:pPr algn="ctr"/>
              <a:r>
                <a:rPr sz="1200" dirty="0">
                  <a:latin typeface="Huawei Sans" panose="020C0503030203020204" pitchFamily="34" charset="0"/>
                </a:rPr>
                <a:t>centralized management</a:t>
              </a:r>
              <a:endParaRPr lang="en-US" altLang="zh-CN" sz="1200" dirty="0" smtClean="0">
                <a:latin typeface="Huawei Sans" panose="020C0503030203020204" pitchFamily="34" charset="0"/>
              </a:endParaRPr>
            </a:p>
          </p:txBody>
        </p:sp>
      </p:grpSp>
      <p:sp>
        <p:nvSpPr>
          <p:cNvPr id="440" name="圆角矩形 75"/>
          <p:cNvSpPr/>
          <p:nvPr/>
        </p:nvSpPr>
        <p:spPr>
          <a:xfrm>
            <a:off x="1150901" y="1282649"/>
            <a:ext cx="4680000" cy="354084"/>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sz="1400" b="1" dirty="0">
                <a:solidFill>
                  <a:prstClr val="white"/>
                </a:solidFill>
                <a:latin typeface="Huawei Sans" panose="020C0503030203020204" pitchFamily="34" charset="0"/>
              </a:rPr>
              <a:t>Traditional Network Management and O&amp;M</a:t>
            </a:r>
            <a:endParaRPr lang="zh-CN" altLang="en-US" sz="1400" b="1" dirty="0">
              <a:solidFill>
                <a:prstClr val="white"/>
              </a:solidFill>
              <a:latin typeface="Huawei Sans" panose="020C0503030203020204" pitchFamily="34" charset="0"/>
              <a:ea typeface="方正兰亭黑简体" panose="02000000000000000000" pitchFamily="2" charset="-122"/>
            </a:endParaRPr>
          </a:p>
        </p:txBody>
      </p:sp>
      <p:sp>
        <p:nvSpPr>
          <p:cNvPr id="111" name="矩形 110"/>
          <p:cNvSpPr/>
          <p:nvPr/>
        </p:nvSpPr>
        <p:spPr>
          <a:xfrm>
            <a:off x="6377789" y="1683671"/>
            <a:ext cx="1543104" cy="276999"/>
          </a:xfrm>
          <a:prstGeom prst="rect">
            <a:avLst/>
          </a:prstGeom>
          <a:noFill/>
        </p:spPr>
        <p:txBody>
          <a:bodyPr wrap="square">
            <a:spAutoFit/>
          </a:bodyPr>
          <a:lstStyle/>
          <a:p>
            <a:pPr algn="ctr" defTabSz="2436693"/>
            <a:r>
              <a:rPr sz="1200" dirty="0">
                <a:latin typeface="Huawei Sans" panose="020C0503030203020204" pitchFamily="34" charset="0"/>
              </a:rPr>
              <a:t>ERP</a:t>
            </a:r>
            <a:endPar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2" name="组合 1"/>
          <p:cNvGrpSpPr/>
          <p:nvPr/>
        </p:nvGrpSpPr>
        <p:grpSpPr>
          <a:xfrm>
            <a:off x="6421439" y="1639710"/>
            <a:ext cx="4680000" cy="4714770"/>
            <a:chOff x="6421439" y="1639710"/>
            <a:chExt cx="4680000" cy="4714770"/>
          </a:xfrm>
        </p:grpSpPr>
        <p:sp>
          <p:nvSpPr>
            <p:cNvPr id="94" name="矩形 93"/>
            <p:cNvSpPr/>
            <p:nvPr/>
          </p:nvSpPr>
          <p:spPr>
            <a:xfrm>
              <a:off x="6421439" y="1674480"/>
              <a:ext cx="4680000" cy="4680000"/>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a:lnSpc>
                  <a:spcPts val="2600"/>
                </a:lnSpc>
                <a:spcAft>
                  <a:spcPts val="600"/>
                </a:spcAft>
                <a:buFont typeface="Arial" panose="020B0604020202020204" pitchFamily="34" charset="0"/>
                <a:buChar char="•"/>
              </a:pPr>
              <a:endParaRPr lang="zh-CN" altLang="en-US" sz="1400" dirty="0">
                <a:solidFill>
                  <a:prstClr val="black"/>
                </a:solidFill>
                <a:latin typeface="Huawei Sans" panose="020C0503030203020204" pitchFamily="34" charset="0"/>
              </a:endParaRPr>
            </a:p>
          </p:txBody>
        </p:sp>
        <p:sp>
          <p:nvSpPr>
            <p:cNvPr id="96" name="空心弧 95"/>
            <p:cNvSpPr/>
            <p:nvPr/>
          </p:nvSpPr>
          <p:spPr>
            <a:xfrm>
              <a:off x="7136039" y="3292998"/>
              <a:ext cx="1914346" cy="1902503"/>
            </a:xfrm>
            <a:prstGeom prst="blockArc">
              <a:avLst>
                <a:gd name="adj1" fmla="val 6507477"/>
                <a:gd name="adj2" fmla="val 14644310"/>
                <a:gd name="adj3" fmla="val 2406"/>
              </a:avLst>
            </a:prstGeom>
            <a:gradFill flip="none" rotWithShape="1">
              <a:gsLst>
                <a:gs pos="0">
                  <a:sysClr val="windowText" lastClr="000000">
                    <a:lumMod val="50000"/>
                    <a:lumOff val="50000"/>
                    <a:alpha val="0"/>
                  </a:sysClr>
                </a:gs>
                <a:gs pos="100000">
                  <a:sysClr val="windowText" lastClr="000000">
                    <a:lumMod val="50000"/>
                    <a:lumOff val="50000"/>
                  </a:sysClr>
                </a:gs>
              </a:gsLst>
              <a:lin ang="5400000" scaled="1"/>
              <a:tileRect/>
            </a:gradFill>
            <a:ln w="28575" cap="flat" cmpd="sng" algn="ctr">
              <a:noFill/>
              <a:prstDash val="solid"/>
              <a:headEnd type="none" w="sm" len="med"/>
              <a:tailEnd type="none" w="sm" len="med"/>
            </a:ln>
            <a:effectLst/>
          </p:spPr>
          <p:txBody>
            <a:bodyPr wrap="square" lIns="91396" tIns="45698" rIns="91396" bIns="45698" rtlCol="0" anchor="ctr"/>
            <a:lstStyle/>
            <a:p>
              <a:pPr algn="ctr" defTabSz="1218784">
                <a:defRPr/>
              </a:pPr>
              <a:endParaRPr lang="zh-CN" altLang="en-US" sz="1200" kern="0">
                <a:solidFill>
                  <a:prstClr val="black">
                    <a:lumMod val="65000"/>
                    <a:lumOff val="35000"/>
                  </a:prst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7" name="文本框 96"/>
            <p:cNvSpPr txBox="1"/>
            <p:nvPr/>
          </p:nvSpPr>
          <p:spPr>
            <a:xfrm>
              <a:off x="6476403" y="3845669"/>
              <a:ext cx="1065345" cy="461665"/>
            </a:xfrm>
            <a:prstGeom prst="rect">
              <a:avLst/>
            </a:prstGeom>
            <a:solidFill>
              <a:srgbClr val="F4FBFE"/>
            </a:solidFill>
            <a:ln>
              <a:solidFill>
                <a:srgbClr val="99DFF9"/>
              </a:solidFill>
            </a:ln>
          </p:spPr>
          <p:txBody>
            <a:bodyPr wrap="square" rtlCol="0" anchor="ctr">
              <a:spAutoFit/>
            </a:bodyPr>
            <a:lstStyle/>
            <a:p>
              <a:pPr algn="ctr" defTabSz="913898"/>
              <a:r>
                <a:rPr sz="1200" b="1" dirty="0">
                  <a:latin typeface="Huawei Sans" panose="020C0503030203020204" pitchFamily="34" charset="0"/>
                </a:rPr>
                <a:t>Network</a:t>
              </a:r>
              <a:endParaRPr lang="en-US" altLang="zh-CN" sz="1200" b="1"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gn="ctr" defTabSz="913898"/>
              <a:r>
                <a:rPr sz="1200" b="1" dirty="0">
                  <a:latin typeface="Huawei Sans" panose="020C0503030203020204" pitchFamily="34" charset="0"/>
                </a:rPr>
                <a:t>automation</a:t>
              </a:r>
              <a:endParaRPr lang="en-US" altLang="zh-CN" sz="12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8" name="空心弧 97"/>
            <p:cNvSpPr/>
            <p:nvPr/>
          </p:nvSpPr>
          <p:spPr>
            <a:xfrm rot="10800000">
              <a:off x="8445676" y="3292998"/>
              <a:ext cx="1914346" cy="1902503"/>
            </a:xfrm>
            <a:prstGeom prst="blockArc">
              <a:avLst>
                <a:gd name="adj1" fmla="val 6539102"/>
                <a:gd name="adj2" fmla="val 14868170"/>
                <a:gd name="adj3" fmla="val 2512"/>
              </a:avLst>
            </a:prstGeom>
            <a:gradFill flip="none" rotWithShape="1">
              <a:gsLst>
                <a:gs pos="0">
                  <a:sysClr val="windowText" lastClr="000000">
                    <a:lumMod val="50000"/>
                    <a:lumOff val="50000"/>
                    <a:alpha val="0"/>
                  </a:sysClr>
                </a:gs>
                <a:gs pos="100000">
                  <a:sysClr val="windowText" lastClr="000000">
                    <a:lumMod val="50000"/>
                    <a:lumOff val="50000"/>
                  </a:sysClr>
                </a:gs>
              </a:gsLst>
              <a:lin ang="5400000" scaled="1"/>
              <a:tileRect/>
            </a:gradFill>
            <a:ln w="28575" cap="flat" cmpd="sng" algn="ctr">
              <a:noFill/>
              <a:prstDash val="solid"/>
              <a:headEnd type="none" w="sm" len="med"/>
              <a:tailEnd type="none" w="sm" len="med"/>
            </a:ln>
            <a:effectLst/>
          </p:spPr>
          <p:txBody>
            <a:bodyPr wrap="square" lIns="91396" tIns="45698" rIns="91396" bIns="45698" rtlCol="0" anchor="ctr"/>
            <a:lstStyle/>
            <a:p>
              <a:pPr algn="ctr" defTabSz="1218784">
                <a:defRPr/>
              </a:pPr>
              <a:endParaRPr lang="zh-CN" altLang="en-US" sz="1200" kern="0">
                <a:solidFill>
                  <a:prstClr val="black">
                    <a:lumMod val="65000"/>
                    <a:lumOff val="35000"/>
                  </a:prst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9" name="梯形 98"/>
            <p:cNvSpPr/>
            <p:nvPr/>
          </p:nvSpPr>
          <p:spPr>
            <a:xfrm>
              <a:off x="7085808" y="5425154"/>
              <a:ext cx="3423240" cy="516028"/>
            </a:xfrm>
            <a:prstGeom prst="trapezoid">
              <a:avLst>
                <a:gd name="adj" fmla="val 56095"/>
              </a:avLst>
            </a:prstGeom>
            <a:noFill/>
            <a:ln w="28575" cap="flat" cmpd="sng" algn="ctr">
              <a:gradFill flip="none" rotWithShape="1">
                <a:gsLst>
                  <a:gs pos="0">
                    <a:sysClr val="window" lastClr="FFFFFF">
                      <a:lumMod val="50000"/>
                      <a:alpha val="0"/>
                    </a:sysClr>
                  </a:gs>
                  <a:gs pos="100000">
                    <a:sysClr val="window" lastClr="FFFFFF">
                      <a:lumMod val="50000"/>
                    </a:sysClr>
                  </a:gs>
                </a:gsLst>
                <a:lin ang="5400000" scaled="0"/>
                <a:tileRect/>
              </a:gradFill>
              <a:prstDash val="solid"/>
            </a:ln>
            <a:effectLst/>
          </p:spPr>
          <p:txBody>
            <a:bodyPr wrap="square" lIns="182709" tIns="91354" rIns="182709" bIns="91354" anchor="ctr"/>
            <a:lstStyle/>
            <a:p>
              <a:pPr marL="0" lvl="4" indent="-359676" defTabSz="1370586" fontAlgn="base">
                <a:spcBef>
                  <a:spcPts val="1202"/>
                </a:spcBef>
                <a:spcAft>
                  <a:spcPct val="0"/>
                </a:spcAft>
                <a:buClr>
                  <a:prstClr val="white"/>
                </a:buClr>
                <a:buSzPct val="60000"/>
                <a:defRPr/>
              </a:pPr>
              <a:endParaRPr lang="en-US" altLang="zh-CN" sz="1200" b="1" kern="0" dirty="0">
                <a:solidFill>
                  <a:prstClr val="black">
                    <a:lumMod val="65000"/>
                    <a:lumOff val="35000"/>
                  </a:prst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0" name="文本框 99"/>
            <p:cNvSpPr txBox="1"/>
            <p:nvPr/>
          </p:nvSpPr>
          <p:spPr>
            <a:xfrm>
              <a:off x="9981731" y="3910430"/>
              <a:ext cx="1062418" cy="461665"/>
            </a:xfrm>
            <a:prstGeom prst="rect">
              <a:avLst/>
            </a:prstGeom>
            <a:solidFill>
              <a:srgbClr val="F4FBFE"/>
            </a:solidFill>
            <a:ln>
              <a:solidFill>
                <a:srgbClr val="99DFF9"/>
              </a:solidFill>
            </a:ln>
          </p:spPr>
          <p:txBody>
            <a:bodyPr wrap="square" rtlCol="0">
              <a:spAutoFit/>
            </a:bodyPr>
            <a:lstStyle/>
            <a:p>
              <a:pPr algn="ctr" defTabSz="913898"/>
              <a:r>
                <a:rPr sz="1200" b="1" dirty="0">
                  <a:latin typeface="Huawei Sans" panose="020C0503030203020204" pitchFamily="34" charset="0"/>
                </a:rPr>
                <a:t>Network</a:t>
              </a:r>
              <a:endParaRPr lang="en-US" altLang="zh-CN" sz="1200" b="1"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gn="ctr" defTabSz="913898"/>
              <a:r>
                <a:rPr sz="1200" b="1" dirty="0">
                  <a:latin typeface="Huawei Sans" panose="020C0503030203020204" pitchFamily="34" charset="0"/>
                </a:rPr>
                <a:t>intelligence</a:t>
              </a:r>
              <a:endParaRPr lang="en-US" altLang="zh-CN" sz="12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1" name="Shape 1207" descr="Freeform 6"/>
            <p:cNvSpPr/>
            <p:nvPr/>
          </p:nvSpPr>
          <p:spPr>
            <a:xfrm flipH="1">
              <a:off x="7552039" y="3457718"/>
              <a:ext cx="2402178" cy="1240951"/>
            </a:xfrm>
            <a:custGeom>
              <a:avLst/>
              <a:gdLst/>
              <a:ahLst/>
              <a:cxnLst>
                <a:cxn ang="0">
                  <a:pos x="wd2" y="hd2"/>
                </a:cxn>
                <a:cxn ang="5400000">
                  <a:pos x="wd2" y="hd2"/>
                </a:cxn>
                <a:cxn ang="10800000">
                  <a:pos x="wd2" y="hd2"/>
                </a:cxn>
                <a:cxn ang="16200000">
                  <a:pos x="wd2" y="hd2"/>
                </a:cxn>
              </a:cxnLst>
              <a:rect l="0" t="0" r="r" b="b"/>
              <a:pathLst>
                <a:path w="21600" h="21600" extrusionOk="0">
                  <a:moveTo>
                    <a:pt x="21600" y="16088"/>
                  </a:moveTo>
                  <a:cubicBezTo>
                    <a:pt x="21600" y="13059"/>
                    <a:pt x="20337" y="10577"/>
                    <a:pt x="18796" y="10577"/>
                  </a:cubicBezTo>
                  <a:cubicBezTo>
                    <a:pt x="18594" y="10577"/>
                    <a:pt x="18392" y="10626"/>
                    <a:pt x="18189" y="10726"/>
                  </a:cubicBezTo>
                  <a:cubicBezTo>
                    <a:pt x="18189" y="10577"/>
                    <a:pt x="18189" y="10428"/>
                    <a:pt x="18189" y="10279"/>
                  </a:cubicBezTo>
                  <a:cubicBezTo>
                    <a:pt x="18189" y="4618"/>
                    <a:pt x="15865" y="0"/>
                    <a:pt x="12960" y="0"/>
                  </a:cubicBezTo>
                  <a:cubicBezTo>
                    <a:pt x="10560" y="0"/>
                    <a:pt x="8539" y="3178"/>
                    <a:pt x="7907" y="7548"/>
                  </a:cubicBezTo>
                  <a:cubicBezTo>
                    <a:pt x="7200" y="6008"/>
                    <a:pt x="6164" y="5015"/>
                    <a:pt x="5002" y="5015"/>
                  </a:cubicBezTo>
                  <a:cubicBezTo>
                    <a:pt x="2829" y="5015"/>
                    <a:pt x="1061" y="8491"/>
                    <a:pt x="1061" y="12811"/>
                  </a:cubicBezTo>
                  <a:cubicBezTo>
                    <a:pt x="1061" y="13556"/>
                    <a:pt x="1112" y="14251"/>
                    <a:pt x="1213" y="14946"/>
                  </a:cubicBezTo>
                  <a:cubicBezTo>
                    <a:pt x="505" y="15393"/>
                    <a:pt x="0" y="16684"/>
                    <a:pt x="0" y="18174"/>
                  </a:cubicBezTo>
                  <a:cubicBezTo>
                    <a:pt x="0" y="20011"/>
                    <a:pt x="733" y="21501"/>
                    <a:pt x="1667" y="21600"/>
                  </a:cubicBezTo>
                  <a:cubicBezTo>
                    <a:pt x="1667" y="21600"/>
                    <a:pt x="1667" y="21600"/>
                    <a:pt x="1667" y="21600"/>
                  </a:cubicBezTo>
                  <a:cubicBezTo>
                    <a:pt x="18821" y="21600"/>
                    <a:pt x="18821" y="21600"/>
                    <a:pt x="18821" y="21600"/>
                  </a:cubicBezTo>
                  <a:cubicBezTo>
                    <a:pt x="18821" y="21600"/>
                    <a:pt x="18821" y="21600"/>
                    <a:pt x="18821" y="21600"/>
                  </a:cubicBezTo>
                  <a:cubicBezTo>
                    <a:pt x="20362" y="21550"/>
                    <a:pt x="21600" y="19117"/>
                    <a:pt x="21600" y="16088"/>
                  </a:cubicBezTo>
                  <a:close/>
                </a:path>
              </a:pathLst>
            </a:custGeom>
            <a:noFill/>
            <a:ln w="28575">
              <a:solidFill>
                <a:sysClr val="window" lastClr="FFFFFF">
                  <a:lumMod val="50000"/>
                </a:sysClr>
              </a:solidFill>
              <a:miter lim="800000"/>
              <a:headEnd/>
              <a:tailEnd/>
            </a:ln>
          </p:spPr>
          <p:txBody>
            <a:bodyPr wrap="square"/>
            <a:lstStyle/>
            <a:p>
              <a:pPr defTabSz="1218946">
                <a:defRPr/>
              </a:pPr>
              <a:r>
                <a:rPr sz="1200">
                  <a:solidFill>
                    <a:prstClr val="black">
                      <a:lumMod val="65000"/>
                      <a:lumOff val="35000"/>
                    </a:prstClr>
                  </a:solidFill>
                  <a:latin typeface="Huawei Sans" panose="020C0503030203020204" pitchFamily="34" charset="0"/>
                </a:rPr>
                <a:t>`</a:t>
              </a:r>
              <a:endParaRPr sz="1200" kern="0" dirty="0">
                <a:solidFill>
                  <a:prstClr val="black">
                    <a:lumMod val="65000"/>
                    <a:lumOff val="35000"/>
                  </a:prst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2" name="矩形 101"/>
            <p:cNvSpPr/>
            <p:nvPr/>
          </p:nvSpPr>
          <p:spPr>
            <a:xfrm>
              <a:off x="8062315" y="4832298"/>
              <a:ext cx="1425390" cy="276999"/>
            </a:xfrm>
            <a:prstGeom prst="rect">
              <a:avLst/>
            </a:prstGeom>
          </p:spPr>
          <p:txBody>
            <a:bodyPr wrap="square">
              <a:spAutoFit/>
            </a:bodyPr>
            <a:lstStyle/>
            <a:p>
              <a:pPr algn="ctr" defTabSz="1218784"/>
              <a:r>
                <a:rPr sz="1200" dirty="0">
                  <a:latin typeface="Huawei Sans" panose="020C0503030203020204" pitchFamily="34" charset="0"/>
                </a:rPr>
                <a:t>Cloud platform</a:t>
              </a:r>
              <a:endPar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3" name="燕尾形 102"/>
            <p:cNvSpPr/>
            <p:nvPr/>
          </p:nvSpPr>
          <p:spPr>
            <a:xfrm rot="1577045">
              <a:off x="7734568" y="5036500"/>
              <a:ext cx="168642" cy="223782"/>
            </a:xfrm>
            <a:prstGeom prst="chevron">
              <a:avLst>
                <a:gd name="adj" fmla="val 89783"/>
              </a:avLst>
            </a:prstGeom>
            <a:solidFill>
              <a:srgbClr val="C2D4EC"/>
            </a:solidFill>
            <a:ln w="25400" cap="flat" cmpd="sng" algn="ctr">
              <a:solidFill>
                <a:sysClr val="windowText" lastClr="000000">
                  <a:lumMod val="50000"/>
                  <a:lumOff val="50000"/>
                </a:sysClr>
              </a:solidFill>
              <a:prstDash val="solid"/>
            </a:ln>
            <a:effectLst/>
          </p:spPr>
          <p:txBody>
            <a:bodyPr wrap="square" rtlCol="0" anchor="ctr"/>
            <a:lstStyle/>
            <a:p>
              <a:pPr algn="ctr" defTabSz="1218784">
                <a:defRPr/>
              </a:pPr>
              <a:endParaRPr lang="zh-CN" altLang="en-US" sz="1200" kern="0">
                <a:solidFill>
                  <a:prstClr val="black">
                    <a:lumMod val="65000"/>
                    <a:lumOff val="35000"/>
                  </a:prst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4" name="梯形 103"/>
            <p:cNvSpPr/>
            <p:nvPr/>
          </p:nvSpPr>
          <p:spPr>
            <a:xfrm rot="10800000">
              <a:off x="7085808" y="2072712"/>
              <a:ext cx="3423240" cy="516028"/>
            </a:xfrm>
            <a:prstGeom prst="trapezoid">
              <a:avLst>
                <a:gd name="adj" fmla="val 56095"/>
              </a:avLst>
            </a:prstGeom>
            <a:noFill/>
            <a:ln w="28575" cap="flat" cmpd="sng" algn="ctr">
              <a:gradFill flip="none" rotWithShape="1">
                <a:gsLst>
                  <a:gs pos="0">
                    <a:sysClr val="window" lastClr="FFFFFF">
                      <a:lumMod val="50000"/>
                      <a:alpha val="0"/>
                    </a:sysClr>
                  </a:gs>
                  <a:gs pos="100000">
                    <a:sysClr val="window" lastClr="FFFFFF">
                      <a:lumMod val="50000"/>
                    </a:sysClr>
                  </a:gs>
                </a:gsLst>
                <a:lin ang="5400000" scaled="0"/>
                <a:tileRect/>
              </a:gradFill>
              <a:prstDash val="solid"/>
            </a:ln>
            <a:effectLst/>
          </p:spPr>
          <p:txBody>
            <a:bodyPr wrap="square" lIns="182709" tIns="91354" rIns="182709" bIns="91354" anchor="ctr"/>
            <a:lstStyle/>
            <a:p>
              <a:pPr marL="0" lvl="4" indent="-359676" defTabSz="1370586" fontAlgn="base">
                <a:spcBef>
                  <a:spcPts val="1202"/>
                </a:spcBef>
                <a:spcAft>
                  <a:spcPct val="0"/>
                </a:spcAft>
                <a:buClr>
                  <a:prstClr val="white"/>
                </a:buClr>
                <a:buSzPct val="60000"/>
                <a:defRPr/>
              </a:pPr>
              <a:endParaRPr lang="en-US" altLang="zh-CN" sz="1200" b="1" kern="0" dirty="0">
                <a:solidFill>
                  <a:prstClr val="black">
                    <a:lumMod val="65000"/>
                    <a:lumOff val="35000"/>
                  </a:prst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5" name="矩形 104"/>
            <p:cNvSpPr/>
            <p:nvPr/>
          </p:nvSpPr>
          <p:spPr>
            <a:xfrm>
              <a:off x="7904577" y="3029011"/>
              <a:ext cx="1587294" cy="276999"/>
            </a:xfrm>
            <a:prstGeom prst="rect">
              <a:avLst/>
            </a:prstGeom>
          </p:spPr>
          <p:txBody>
            <a:bodyPr wrap="square">
              <a:spAutoFit/>
            </a:bodyPr>
            <a:lstStyle/>
            <a:p>
              <a:pPr algn="ctr" defTabSz="2436959" eaLnBrk="0" fontAlgn="base">
                <a:spcBef>
                  <a:spcPct val="0"/>
                </a:spcBef>
                <a:spcAft>
                  <a:spcPct val="0"/>
                </a:spcAft>
              </a:pPr>
              <a:r>
                <a:rPr sz="1200" b="1" dirty="0">
                  <a:latin typeface="Huawei Sans" panose="020C0503030203020204" pitchFamily="34" charset="0"/>
                </a:rPr>
                <a:t>Northbound API</a:t>
              </a:r>
              <a:endParaRPr lang="en-US" altLang="zh-CN" sz="12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6" name="燕尾形 105"/>
            <p:cNvSpPr/>
            <p:nvPr/>
          </p:nvSpPr>
          <p:spPr>
            <a:xfrm rot="16200000">
              <a:off x="8683652" y="2737768"/>
              <a:ext cx="138954" cy="289067"/>
            </a:xfrm>
            <a:prstGeom prst="chevron">
              <a:avLst/>
            </a:prstGeom>
            <a:noFill/>
            <a:ln w="28575" cap="flat" cmpd="sng" algn="ctr">
              <a:gradFill flip="none" rotWithShape="1">
                <a:gsLst>
                  <a:gs pos="0">
                    <a:sysClr val="window" lastClr="FFFFFF">
                      <a:lumMod val="50000"/>
                      <a:alpha val="0"/>
                    </a:sysClr>
                  </a:gs>
                  <a:gs pos="100000">
                    <a:sysClr val="window" lastClr="FFFFFF">
                      <a:lumMod val="50000"/>
                    </a:sysClr>
                  </a:gs>
                </a:gsLst>
                <a:lin ang="0" scaled="1"/>
                <a:tileRect/>
              </a:gradFill>
              <a:prstDash val="solid"/>
            </a:ln>
            <a:effectLst/>
          </p:spPr>
          <p:txBody>
            <a:bodyPr wrap="square" lIns="182709" tIns="91354" rIns="182709" bIns="91354" anchor="ctr"/>
            <a:lstStyle/>
            <a:p>
              <a:pPr defTabSz="1218784">
                <a:defRPr/>
              </a:pPr>
              <a:endParaRPr lang="zh-CN" altLang="en-US" sz="2000" ker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7" name="燕尾形 106"/>
            <p:cNvSpPr/>
            <p:nvPr/>
          </p:nvSpPr>
          <p:spPr>
            <a:xfrm rot="5400000">
              <a:off x="8683652" y="5116044"/>
              <a:ext cx="138954" cy="289067"/>
            </a:xfrm>
            <a:prstGeom prst="chevron">
              <a:avLst/>
            </a:prstGeom>
            <a:noFill/>
            <a:ln w="28575" cap="flat" cmpd="sng" algn="ctr">
              <a:gradFill flip="none" rotWithShape="1">
                <a:gsLst>
                  <a:gs pos="0">
                    <a:sysClr val="window" lastClr="FFFFFF">
                      <a:lumMod val="50000"/>
                      <a:alpha val="0"/>
                    </a:sysClr>
                  </a:gs>
                  <a:gs pos="100000">
                    <a:sysClr val="window" lastClr="FFFFFF">
                      <a:lumMod val="50000"/>
                    </a:sysClr>
                  </a:gs>
                </a:gsLst>
                <a:lin ang="0" scaled="1"/>
                <a:tileRect/>
              </a:gradFill>
              <a:prstDash val="solid"/>
            </a:ln>
            <a:effectLst/>
          </p:spPr>
          <p:txBody>
            <a:bodyPr wrap="square" lIns="182709" tIns="91354" rIns="182709" bIns="91354" anchor="ctr"/>
            <a:lstStyle/>
            <a:p>
              <a:pPr defTabSz="1218784">
                <a:defRPr/>
              </a:pPr>
              <a:endParaRPr lang="zh-CN" altLang="en-US" sz="2000" kern="0">
                <a:solidFill>
                  <a:prstClr val="black"/>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11" name="组合 10"/>
            <p:cNvGrpSpPr/>
            <p:nvPr/>
          </p:nvGrpSpPr>
          <p:grpSpPr>
            <a:xfrm>
              <a:off x="7247784" y="2822611"/>
              <a:ext cx="3196311" cy="440458"/>
              <a:chOff x="7413248" y="2624315"/>
              <a:chExt cx="3196311" cy="440458"/>
            </a:xfrm>
          </p:grpSpPr>
          <p:sp>
            <p:nvSpPr>
              <p:cNvPr id="108" name="弧形 107"/>
              <p:cNvSpPr/>
              <p:nvPr/>
            </p:nvSpPr>
            <p:spPr>
              <a:xfrm>
                <a:off x="7413248" y="2624315"/>
                <a:ext cx="3196310" cy="440458"/>
              </a:xfrm>
              <a:prstGeom prst="arc">
                <a:avLst>
                  <a:gd name="adj1" fmla="val 10293130"/>
                  <a:gd name="adj2" fmla="val 11134386"/>
                </a:avLst>
              </a:prstGeom>
              <a:noFill/>
              <a:ln w="9525" cap="flat" cmpd="sng" algn="ctr">
                <a:solidFill>
                  <a:srgbClr val="EC7061"/>
                </a:solidFill>
                <a:prstDash val="solid"/>
              </a:ln>
              <a:effectLst/>
            </p:spPr>
            <p:txBody>
              <a:bodyPr wrap="square" rtlCol="0" anchor="ctr"/>
              <a:lstStyle/>
              <a:p>
                <a:pPr algn="ctr" defTabSz="1218784">
                  <a:defRPr/>
                </a:pPr>
                <a:endParaRPr lang="zh-CN" altLang="en-US" sz="1200" kern="0">
                  <a:solidFill>
                    <a:prstClr val="black">
                      <a:lumMod val="65000"/>
                      <a:lumOff val="35000"/>
                    </a:prst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9" name="弧形 108"/>
              <p:cNvSpPr/>
              <p:nvPr/>
            </p:nvSpPr>
            <p:spPr>
              <a:xfrm>
                <a:off x="7413249" y="2624315"/>
                <a:ext cx="3196310" cy="440458"/>
              </a:xfrm>
              <a:prstGeom prst="arc">
                <a:avLst>
                  <a:gd name="adj1" fmla="val 20999992"/>
                  <a:gd name="adj2" fmla="val 579589"/>
                </a:avLst>
              </a:prstGeom>
              <a:noFill/>
              <a:ln w="9525" cap="flat" cmpd="sng" algn="ctr">
                <a:solidFill>
                  <a:srgbClr val="EC7061"/>
                </a:solidFill>
                <a:prstDash val="solid"/>
              </a:ln>
              <a:effectLst/>
            </p:spPr>
            <p:txBody>
              <a:bodyPr wrap="square" rtlCol="0" anchor="ctr"/>
              <a:lstStyle/>
              <a:p>
                <a:pPr algn="ctr" defTabSz="1218784">
                  <a:defRPr/>
                </a:pPr>
                <a:endParaRPr lang="zh-CN" altLang="en-US" sz="1200" kern="0">
                  <a:solidFill>
                    <a:prstClr val="black">
                      <a:lumMod val="65000"/>
                      <a:lumOff val="35000"/>
                    </a:prst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sp>
          <p:nvSpPr>
            <p:cNvPr id="110" name="矩形 109"/>
            <p:cNvSpPr/>
            <p:nvPr/>
          </p:nvSpPr>
          <p:spPr>
            <a:xfrm>
              <a:off x="7527587" y="2239087"/>
              <a:ext cx="2605157" cy="276999"/>
            </a:xfrm>
            <a:prstGeom prst="rect">
              <a:avLst/>
            </a:prstGeom>
            <a:noFill/>
          </p:spPr>
          <p:txBody>
            <a:bodyPr wrap="square">
              <a:spAutoFit/>
            </a:bodyPr>
            <a:lstStyle/>
            <a:p>
              <a:pPr algn="ctr" defTabSz="2436693"/>
              <a:r>
                <a:rPr sz="1200" b="1" dirty="0">
                  <a:solidFill>
                    <a:prstClr val="black">
                      <a:lumMod val="65000"/>
                      <a:lumOff val="35000"/>
                    </a:prstClr>
                  </a:solidFill>
                  <a:latin typeface="Huawei Sans" panose="020C0503030203020204" pitchFamily="34" charset="0"/>
                </a:rPr>
                <a:t>Commercial application</a:t>
              </a:r>
              <a:endParaRPr lang="en-US" altLang="zh-CN" sz="1200" b="1" dirty="0">
                <a:solidFill>
                  <a:prstClr val="black">
                    <a:lumMod val="65000"/>
                    <a:lumOff val="35000"/>
                  </a:prst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2" name="矩形 111"/>
            <p:cNvSpPr/>
            <p:nvPr/>
          </p:nvSpPr>
          <p:spPr>
            <a:xfrm>
              <a:off x="7344186" y="1710047"/>
              <a:ext cx="2605157" cy="276999"/>
            </a:xfrm>
            <a:prstGeom prst="rect">
              <a:avLst/>
            </a:prstGeom>
            <a:noFill/>
          </p:spPr>
          <p:txBody>
            <a:bodyPr wrap="square">
              <a:spAutoFit/>
            </a:bodyPr>
            <a:lstStyle/>
            <a:p>
              <a:pPr algn="ctr" defTabSz="2436693"/>
              <a:endParaRPr lang="en-US" altLang="zh-CN" sz="1200" dirty="0">
                <a:solidFill>
                  <a:prstClr val="black">
                    <a:lumMod val="65000"/>
                    <a:lumOff val="35000"/>
                  </a:prst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3" name="apps_169254"/>
            <p:cNvSpPr>
              <a:spLocks noChangeAspect="1"/>
            </p:cNvSpPr>
            <p:nvPr/>
          </p:nvSpPr>
          <p:spPr bwMode="auto">
            <a:xfrm>
              <a:off x="9747812" y="2262883"/>
              <a:ext cx="265315" cy="262022"/>
            </a:xfrm>
            <a:custGeom>
              <a:avLst/>
              <a:gdLst>
                <a:gd name="connsiteX0" fmla="*/ 394962 w 608274"/>
                <a:gd name="connsiteY0" fmla="*/ 349184 h 604464"/>
                <a:gd name="connsiteX1" fmla="*/ 352608 w 608274"/>
                <a:gd name="connsiteY1" fmla="*/ 391474 h 604464"/>
                <a:gd name="connsiteX2" fmla="*/ 352608 w 608274"/>
                <a:gd name="connsiteY2" fmla="*/ 538035 h 604464"/>
                <a:gd name="connsiteX3" fmla="*/ 394962 w 608274"/>
                <a:gd name="connsiteY3" fmla="*/ 580324 h 604464"/>
                <a:gd name="connsiteX4" fmla="*/ 541654 w 608274"/>
                <a:gd name="connsiteY4" fmla="*/ 580324 h 604464"/>
                <a:gd name="connsiteX5" fmla="*/ 584098 w 608274"/>
                <a:gd name="connsiteY5" fmla="*/ 538035 h 604464"/>
                <a:gd name="connsiteX6" fmla="*/ 584098 w 608274"/>
                <a:gd name="connsiteY6" fmla="*/ 391474 h 604464"/>
                <a:gd name="connsiteX7" fmla="*/ 541654 w 608274"/>
                <a:gd name="connsiteY7" fmla="*/ 349184 h 604464"/>
                <a:gd name="connsiteX8" fmla="*/ 66620 w 608274"/>
                <a:gd name="connsiteY8" fmla="*/ 349184 h 604464"/>
                <a:gd name="connsiteX9" fmla="*/ 24267 w 608274"/>
                <a:gd name="connsiteY9" fmla="*/ 391474 h 604464"/>
                <a:gd name="connsiteX10" fmla="*/ 24267 w 608274"/>
                <a:gd name="connsiteY10" fmla="*/ 538035 h 604464"/>
                <a:gd name="connsiteX11" fmla="*/ 66620 w 608274"/>
                <a:gd name="connsiteY11" fmla="*/ 580324 h 604464"/>
                <a:gd name="connsiteX12" fmla="*/ 213312 w 608274"/>
                <a:gd name="connsiteY12" fmla="*/ 580324 h 604464"/>
                <a:gd name="connsiteX13" fmla="*/ 255757 w 608274"/>
                <a:gd name="connsiteY13" fmla="*/ 538035 h 604464"/>
                <a:gd name="connsiteX14" fmla="*/ 255757 w 608274"/>
                <a:gd name="connsiteY14" fmla="*/ 391474 h 604464"/>
                <a:gd name="connsiteX15" fmla="*/ 213312 w 608274"/>
                <a:gd name="connsiteY15" fmla="*/ 349184 h 604464"/>
                <a:gd name="connsiteX16" fmla="*/ 394962 w 608274"/>
                <a:gd name="connsiteY16" fmla="*/ 324954 h 604464"/>
                <a:gd name="connsiteX17" fmla="*/ 541654 w 608274"/>
                <a:gd name="connsiteY17" fmla="*/ 324954 h 604464"/>
                <a:gd name="connsiteX18" fmla="*/ 608274 w 608274"/>
                <a:gd name="connsiteY18" fmla="*/ 391474 h 604464"/>
                <a:gd name="connsiteX19" fmla="*/ 608274 w 608274"/>
                <a:gd name="connsiteY19" fmla="*/ 538035 h 604464"/>
                <a:gd name="connsiteX20" fmla="*/ 541654 w 608274"/>
                <a:gd name="connsiteY20" fmla="*/ 604464 h 604464"/>
                <a:gd name="connsiteX21" fmla="*/ 394962 w 608274"/>
                <a:gd name="connsiteY21" fmla="*/ 604464 h 604464"/>
                <a:gd name="connsiteX22" fmla="*/ 328341 w 608274"/>
                <a:gd name="connsiteY22" fmla="*/ 538035 h 604464"/>
                <a:gd name="connsiteX23" fmla="*/ 328341 w 608274"/>
                <a:gd name="connsiteY23" fmla="*/ 391474 h 604464"/>
                <a:gd name="connsiteX24" fmla="*/ 394962 w 608274"/>
                <a:gd name="connsiteY24" fmla="*/ 324954 h 604464"/>
                <a:gd name="connsiteX25" fmla="*/ 66620 w 608274"/>
                <a:gd name="connsiteY25" fmla="*/ 324954 h 604464"/>
                <a:gd name="connsiteX26" fmla="*/ 213312 w 608274"/>
                <a:gd name="connsiteY26" fmla="*/ 324954 h 604464"/>
                <a:gd name="connsiteX27" fmla="*/ 279933 w 608274"/>
                <a:gd name="connsiteY27" fmla="*/ 391474 h 604464"/>
                <a:gd name="connsiteX28" fmla="*/ 279933 w 608274"/>
                <a:gd name="connsiteY28" fmla="*/ 538035 h 604464"/>
                <a:gd name="connsiteX29" fmla="*/ 213312 w 608274"/>
                <a:gd name="connsiteY29" fmla="*/ 604464 h 604464"/>
                <a:gd name="connsiteX30" fmla="*/ 66620 w 608274"/>
                <a:gd name="connsiteY30" fmla="*/ 604464 h 604464"/>
                <a:gd name="connsiteX31" fmla="*/ 0 w 608274"/>
                <a:gd name="connsiteY31" fmla="*/ 538035 h 604464"/>
                <a:gd name="connsiteX32" fmla="*/ 0 w 608274"/>
                <a:gd name="connsiteY32" fmla="*/ 391474 h 604464"/>
                <a:gd name="connsiteX33" fmla="*/ 66620 w 608274"/>
                <a:gd name="connsiteY33" fmla="*/ 324954 h 604464"/>
                <a:gd name="connsiteX34" fmla="*/ 56830 w 608274"/>
                <a:gd name="connsiteY34" fmla="*/ 166676 h 604464"/>
                <a:gd name="connsiteX35" fmla="*/ 69013 w 608274"/>
                <a:gd name="connsiteY35" fmla="*/ 178833 h 604464"/>
                <a:gd name="connsiteX36" fmla="*/ 69013 w 608274"/>
                <a:gd name="connsiteY36" fmla="*/ 206596 h 604464"/>
                <a:gd name="connsiteX37" fmla="*/ 56830 w 608274"/>
                <a:gd name="connsiteY37" fmla="*/ 218753 h 604464"/>
                <a:gd name="connsiteX38" fmla="*/ 44738 w 608274"/>
                <a:gd name="connsiteY38" fmla="*/ 206596 h 604464"/>
                <a:gd name="connsiteX39" fmla="*/ 44738 w 608274"/>
                <a:gd name="connsiteY39" fmla="*/ 178833 h 604464"/>
                <a:gd name="connsiteX40" fmla="*/ 56830 w 608274"/>
                <a:gd name="connsiteY40" fmla="*/ 166676 h 604464"/>
                <a:gd name="connsiteX41" fmla="*/ 77459 w 608274"/>
                <a:gd name="connsiteY41" fmla="*/ 44597 h 604464"/>
                <a:gd name="connsiteX42" fmla="*/ 104273 w 608274"/>
                <a:gd name="connsiteY42" fmla="*/ 44597 h 604464"/>
                <a:gd name="connsiteX43" fmla="*/ 116362 w 608274"/>
                <a:gd name="connsiteY43" fmla="*/ 56666 h 604464"/>
                <a:gd name="connsiteX44" fmla="*/ 104273 w 608274"/>
                <a:gd name="connsiteY44" fmla="*/ 68826 h 604464"/>
                <a:gd name="connsiteX45" fmla="*/ 77459 w 608274"/>
                <a:gd name="connsiteY45" fmla="*/ 68826 h 604464"/>
                <a:gd name="connsiteX46" fmla="*/ 69006 w 608274"/>
                <a:gd name="connsiteY46" fmla="*/ 77265 h 604464"/>
                <a:gd name="connsiteX47" fmla="*/ 69006 w 608274"/>
                <a:gd name="connsiteY47" fmla="*/ 133981 h 604464"/>
                <a:gd name="connsiteX48" fmla="*/ 56827 w 608274"/>
                <a:gd name="connsiteY48" fmla="*/ 146141 h 604464"/>
                <a:gd name="connsiteX49" fmla="*/ 44738 w 608274"/>
                <a:gd name="connsiteY49" fmla="*/ 133981 h 604464"/>
                <a:gd name="connsiteX50" fmla="*/ 44738 w 608274"/>
                <a:gd name="connsiteY50" fmla="*/ 77265 h 604464"/>
                <a:gd name="connsiteX51" fmla="*/ 77459 w 608274"/>
                <a:gd name="connsiteY51" fmla="*/ 44597 h 604464"/>
                <a:gd name="connsiteX52" fmla="*/ 394962 w 608274"/>
                <a:gd name="connsiteY52" fmla="*/ 24230 h 604464"/>
                <a:gd name="connsiteX53" fmla="*/ 352608 w 608274"/>
                <a:gd name="connsiteY53" fmla="*/ 66520 h 604464"/>
                <a:gd name="connsiteX54" fmla="*/ 352608 w 608274"/>
                <a:gd name="connsiteY54" fmla="*/ 212990 h 604464"/>
                <a:gd name="connsiteX55" fmla="*/ 394962 w 608274"/>
                <a:gd name="connsiteY55" fmla="*/ 255370 h 604464"/>
                <a:gd name="connsiteX56" fmla="*/ 541654 w 608274"/>
                <a:gd name="connsiteY56" fmla="*/ 255370 h 604464"/>
                <a:gd name="connsiteX57" fmla="*/ 584098 w 608274"/>
                <a:gd name="connsiteY57" fmla="*/ 212990 h 604464"/>
                <a:gd name="connsiteX58" fmla="*/ 584098 w 608274"/>
                <a:gd name="connsiteY58" fmla="*/ 66520 h 604464"/>
                <a:gd name="connsiteX59" fmla="*/ 541654 w 608274"/>
                <a:gd name="connsiteY59" fmla="*/ 24230 h 604464"/>
                <a:gd name="connsiteX60" fmla="*/ 66620 w 608274"/>
                <a:gd name="connsiteY60" fmla="*/ 24230 h 604464"/>
                <a:gd name="connsiteX61" fmla="*/ 24267 w 608274"/>
                <a:gd name="connsiteY61" fmla="*/ 66520 h 604464"/>
                <a:gd name="connsiteX62" fmla="*/ 24267 w 608274"/>
                <a:gd name="connsiteY62" fmla="*/ 212990 h 604464"/>
                <a:gd name="connsiteX63" fmla="*/ 66620 w 608274"/>
                <a:gd name="connsiteY63" fmla="*/ 255370 h 604464"/>
                <a:gd name="connsiteX64" fmla="*/ 213312 w 608274"/>
                <a:gd name="connsiteY64" fmla="*/ 255370 h 604464"/>
                <a:gd name="connsiteX65" fmla="*/ 255757 w 608274"/>
                <a:gd name="connsiteY65" fmla="*/ 212990 h 604464"/>
                <a:gd name="connsiteX66" fmla="*/ 255757 w 608274"/>
                <a:gd name="connsiteY66" fmla="*/ 66520 h 604464"/>
                <a:gd name="connsiteX67" fmla="*/ 213312 w 608274"/>
                <a:gd name="connsiteY67" fmla="*/ 24230 h 604464"/>
                <a:gd name="connsiteX68" fmla="*/ 394962 w 608274"/>
                <a:gd name="connsiteY68" fmla="*/ 0 h 604464"/>
                <a:gd name="connsiteX69" fmla="*/ 541654 w 608274"/>
                <a:gd name="connsiteY69" fmla="*/ 0 h 604464"/>
                <a:gd name="connsiteX70" fmla="*/ 608274 w 608274"/>
                <a:gd name="connsiteY70" fmla="*/ 66520 h 604464"/>
                <a:gd name="connsiteX71" fmla="*/ 608274 w 608274"/>
                <a:gd name="connsiteY71" fmla="*/ 212990 h 604464"/>
                <a:gd name="connsiteX72" fmla="*/ 541654 w 608274"/>
                <a:gd name="connsiteY72" fmla="*/ 279510 h 604464"/>
                <a:gd name="connsiteX73" fmla="*/ 394962 w 608274"/>
                <a:gd name="connsiteY73" fmla="*/ 279510 h 604464"/>
                <a:gd name="connsiteX74" fmla="*/ 328341 w 608274"/>
                <a:gd name="connsiteY74" fmla="*/ 212990 h 604464"/>
                <a:gd name="connsiteX75" fmla="*/ 328341 w 608274"/>
                <a:gd name="connsiteY75" fmla="*/ 66520 h 604464"/>
                <a:gd name="connsiteX76" fmla="*/ 394962 w 608274"/>
                <a:gd name="connsiteY76" fmla="*/ 0 h 604464"/>
                <a:gd name="connsiteX77" fmla="*/ 66620 w 608274"/>
                <a:gd name="connsiteY77" fmla="*/ 0 h 604464"/>
                <a:gd name="connsiteX78" fmla="*/ 213312 w 608274"/>
                <a:gd name="connsiteY78" fmla="*/ 0 h 604464"/>
                <a:gd name="connsiteX79" fmla="*/ 279933 w 608274"/>
                <a:gd name="connsiteY79" fmla="*/ 66520 h 604464"/>
                <a:gd name="connsiteX80" fmla="*/ 279933 w 608274"/>
                <a:gd name="connsiteY80" fmla="*/ 212990 h 604464"/>
                <a:gd name="connsiteX81" fmla="*/ 213312 w 608274"/>
                <a:gd name="connsiteY81" fmla="*/ 279510 h 604464"/>
                <a:gd name="connsiteX82" fmla="*/ 66620 w 608274"/>
                <a:gd name="connsiteY82" fmla="*/ 279510 h 604464"/>
                <a:gd name="connsiteX83" fmla="*/ 0 w 608274"/>
                <a:gd name="connsiteY83" fmla="*/ 212990 h 604464"/>
                <a:gd name="connsiteX84" fmla="*/ 0 w 608274"/>
                <a:gd name="connsiteY84" fmla="*/ 66520 h 604464"/>
                <a:gd name="connsiteX85" fmla="*/ 66620 w 608274"/>
                <a:gd name="connsiteY85" fmla="*/ 0 h 604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08274" h="604464">
                  <a:moveTo>
                    <a:pt x="394962" y="349184"/>
                  </a:moveTo>
                  <a:cubicBezTo>
                    <a:pt x="371604" y="349184"/>
                    <a:pt x="352608" y="368151"/>
                    <a:pt x="352608" y="391474"/>
                  </a:cubicBezTo>
                  <a:lnTo>
                    <a:pt x="352608" y="538035"/>
                  </a:lnTo>
                  <a:cubicBezTo>
                    <a:pt x="352608" y="561358"/>
                    <a:pt x="371604" y="580324"/>
                    <a:pt x="394962" y="580324"/>
                  </a:cubicBezTo>
                  <a:lnTo>
                    <a:pt x="541654" y="580324"/>
                  </a:lnTo>
                  <a:cubicBezTo>
                    <a:pt x="565103" y="580324"/>
                    <a:pt x="584098" y="561358"/>
                    <a:pt x="584098" y="538035"/>
                  </a:cubicBezTo>
                  <a:lnTo>
                    <a:pt x="584098" y="391474"/>
                  </a:lnTo>
                  <a:cubicBezTo>
                    <a:pt x="584098" y="368151"/>
                    <a:pt x="565103" y="349184"/>
                    <a:pt x="541654" y="349184"/>
                  </a:cubicBezTo>
                  <a:close/>
                  <a:moveTo>
                    <a:pt x="66620" y="349184"/>
                  </a:moveTo>
                  <a:cubicBezTo>
                    <a:pt x="43262" y="349184"/>
                    <a:pt x="24267" y="368151"/>
                    <a:pt x="24267" y="391474"/>
                  </a:cubicBezTo>
                  <a:lnTo>
                    <a:pt x="24267" y="538035"/>
                  </a:lnTo>
                  <a:cubicBezTo>
                    <a:pt x="24267" y="561358"/>
                    <a:pt x="43262" y="580324"/>
                    <a:pt x="66620" y="580324"/>
                  </a:cubicBezTo>
                  <a:lnTo>
                    <a:pt x="213312" y="580324"/>
                  </a:lnTo>
                  <a:cubicBezTo>
                    <a:pt x="236761" y="580324"/>
                    <a:pt x="255757" y="561358"/>
                    <a:pt x="255757" y="538035"/>
                  </a:cubicBezTo>
                  <a:lnTo>
                    <a:pt x="255757" y="391474"/>
                  </a:lnTo>
                  <a:cubicBezTo>
                    <a:pt x="255757" y="368151"/>
                    <a:pt x="236761" y="349184"/>
                    <a:pt x="213312" y="349184"/>
                  </a:cubicBezTo>
                  <a:close/>
                  <a:moveTo>
                    <a:pt x="394962" y="324954"/>
                  </a:moveTo>
                  <a:lnTo>
                    <a:pt x="541654" y="324954"/>
                  </a:lnTo>
                  <a:cubicBezTo>
                    <a:pt x="578463" y="324954"/>
                    <a:pt x="608274" y="354811"/>
                    <a:pt x="608274" y="391474"/>
                  </a:cubicBezTo>
                  <a:lnTo>
                    <a:pt x="608274" y="538035"/>
                  </a:lnTo>
                  <a:cubicBezTo>
                    <a:pt x="608274" y="574698"/>
                    <a:pt x="578463" y="604464"/>
                    <a:pt x="541654" y="604464"/>
                  </a:cubicBezTo>
                  <a:lnTo>
                    <a:pt x="394962" y="604464"/>
                  </a:lnTo>
                  <a:cubicBezTo>
                    <a:pt x="358243" y="604464"/>
                    <a:pt x="328341" y="574698"/>
                    <a:pt x="328341" y="538035"/>
                  </a:cubicBezTo>
                  <a:lnTo>
                    <a:pt x="328341" y="391474"/>
                  </a:lnTo>
                  <a:cubicBezTo>
                    <a:pt x="328341" y="354811"/>
                    <a:pt x="358243" y="324954"/>
                    <a:pt x="394962" y="324954"/>
                  </a:cubicBezTo>
                  <a:close/>
                  <a:moveTo>
                    <a:pt x="66620" y="324954"/>
                  </a:moveTo>
                  <a:lnTo>
                    <a:pt x="213312" y="324954"/>
                  </a:lnTo>
                  <a:cubicBezTo>
                    <a:pt x="250122" y="324954"/>
                    <a:pt x="279933" y="354811"/>
                    <a:pt x="279933" y="391474"/>
                  </a:cubicBezTo>
                  <a:lnTo>
                    <a:pt x="279933" y="538035"/>
                  </a:lnTo>
                  <a:cubicBezTo>
                    <a:pt x="279933" y="574698"/>
                    <a:pt x="250122" y="604464"/>
                    <a:pt x="213312" y="604464"/>
                  </a:cubicBezTo>
                  <a:lnTo>
                    <a:pt x="66620" y="604464"/>
                  </a:lnTo>
                  <a:cubicBezTo>
                    <a:pt x="29902" y="604464"/>
                    <a:pt x="0" y="574698"/>
                    <a:pt x="0" y="538035"/>
                  </a:cubicBezTo>
                  <a:lnTo>
                    <a:pt x="0" y="391474"/>
                  </a:lnTo>
                  <a:cubicBezTo>
                    <a:pt x="0" y="354811"/>
                    <a:pt x="29902" y="324954"/>
                    <a:pt x="66620" y="324954"/>
                  </a:cubicBezTo>
                  <a:close/>
                  <a:moveTo>
                    <a:pt x="56830" y="166676"/>
                  </a:moveTo>
                  <a:cubicBezTo>
                    <a:pt x="63558" y="166676"/>
                    <a:pt x="69013" y="172120"/>
                    <a:pt x="69013" y="178833"/>
                  </a:cubicBezTo>
                  <a:lnTo>
                    <a:pt x="69013" y="206596"/>
                  </a:lnTo>
                  <a:cubicBezTo>
                    <a:pt x="69013" y="213309"/>
                    <a:pt x="63558" y="218753"/>
                    <a:pt x="56830" y="218753"/>
                  </a:cubicBezTo>
                  <a:cubicBezTo>
                    <a:pt x="50193" y="218753"/>
                    <a:pt x="44738" y="213309"/>
                    <a:pt x="44738" y="206596"/>
                  </a:cubicBezTo>
                  <a:lnTo>
                    <a:pt x="44738" y="178833"/>
                  </a:lnTo>
                  <a:cubicBezTo>
                    <a:pt x="44738" y="172120"/>
                    <a:pt x="50193" y="166676"/>
                    <a:pt x="56830" y="166676"/>
                  </a:cubicBezTo>
                  <a:close/>
                  <a:moveTo>
                    <a:pt x="77459" y="44597"/>
                  </a:moveTo>
                  <a:lnTo>
                    <a:pt x="104273" y="44597"/>
                  </a:lnTo>
                  <a:cubicBezTo>
                    <a:pt x="110908" y="44597"/>
                    <a:pt x="116362" y="50042"/>
                    <a:pt x="116362" y="56666"/>
                  </a:cubicBezTo>
                  <a:cubicBezTo>
                    <a:pt x="116362" y="63381"/>
                    <a:pt x="110908" y="68826"/>
                    <a:pt x="104273" y="68826"/>
                  </a:cubicBezTo>
                  <a:lnTo>
                    <a:pt x="77459" y="68826"/>
                  </a:lnTo>
                  <a:cubicBezTo>
                    <a:pt x="72824" y="68826"/>
                    <a:pt x="69006" y="72637"/>
                    <a:pt x="69006" y="77265"/>
                  </a:cubicBezTo>
                  <a:lnTo>
                    <a:pt x="69006" y="133981"/>
                  </a:lnTo>
                  <a:cubicBezTo>
                    <a:pt x="69006" y="140696"/>
                    <a:pt x="63553" y="146141"/>
                    <a:pt x="56827" y="146141"/>
                  </a:cubicBezTo>
                  <a:cubicBezTo>
                    <a:pt x="50191" y="146141"/>
                    <a:pt x="44738" y="140696"/>
                    <a:pt x="44738" y="133981"/>
                  </a:cubicBezTo>
                  <a:lnTo>
                    <a:pt x="44738" y="77265"/>
                  </a:lnTo>
                  <a:cubicBezTo>
                    <a:pt x="44738" y="59207"/>
                    <a:pt x="59372" y="44597"/>
                    <a:pt x="77459" y="44597"/>
                  </a:cubicBezTo>
                  <a:close/>
                  <a:moveTo>
                    <a:pt x="394962" y="24230"/>
                  </a:moveTo>
                  <a:cubicBezTo>
                    <a:pt x="371604" y="24230"/>
                    <a:pt x="352608" y="43197"/>
                    <a:pt x="352608" y="66520"/>
                  </a:cubicBezTo>
                  <a:lnTo>
                    <a:pt x="352608" y="212990"/>
                  </a:lnTo>
                  <a:cubicBezTo>
                    <a:pt x="352608" y="236404"/>
                    <a:pt x="371604" y="255370"/>
                    <a:pt x="394962" y="255370"/>
                  </a:cubicBezTo>
                  <a:lnTo>
                    <a:pt x="541654" y="255370"/>
                  </a:lnTo>
                  <a:cubicBezTo>
                    <a:pt x="565103" y="255370"/>
                    <a:pt x="584098" y="236404"/>
                    <a:pt x="584098" y="212990"/>
                  </a:cubicBezTo>
                  <a:lnTo>
                    <a:pt x="584098" y="66520"/>
                  </a:lnTo>
                  <a:cubicBezTo>
                    <a:pt x="584098" y="43197"/>
                    <a:pt x="565103" y="24230"/>
                    <a:pt x="541654" y="24230"/>
                  </a:cubicBezTo>
                  <a:close/>
                  <a:moveTo>
                    <a:pt x="66620" y="24230"/>
                  </a:moveTo>
                  <a:cubicBezTo>
                    <a:pt x="43262" y="24230"/>
                    <a:pt x="24267" y="43197"/>
                    <a:pt x="24267" y="66520"/>
                  </a:cubicBezTo>
                  <a:lnTo>
                    <a:pt x="24267" y="212990"/>
                  </a:lnTo>
                  <a:cubicBezTo>
                    <a:pt x="24267" y="236404"/>
                    <a:pt x="43262" y="255370"/>
                    <a:pt x="66620" y="255370"/>
                  </a:cubicBezTo>
                  <a:lnTo>
                    <a:pt x="213312" y="255370"/>
                  </a:lnTo>
                  <a:cubicBezTo>
                    <a:pt x="236761" y="255370"/>
                    <a:pt x="255757" y="236404"/>
                    <a:pt x="255757" y="212990"/>
                  </a:cubicBezTo>
                  <a:lnTo>
                    <a:pt x="255757" y="66520"/>
                  </a:lnTo>
                  <a:cubicBezTo>
                    <a:pt x="255757" y="43197"/>
                    <a:pt x="236761" y="24230"/>
                    <a:pt x="213312" y="24230"/>
                  </a:cubicBezTo>
                  <a:close/>
                  <a:moveTo>
                    <a:pt x="394962" y="0"/>
                  </a:moveTo>
                  <a:lnTo>
                    <a:pt x="541654" y="0"/>
                  </a:lnTo>
                  <a:cubicBezTo>
                    <a:pt x="578463" y="0"/>
                    <a:pt x="608274" y="29857"/>
                    <a:pt x="608274" y="66520"/>
                  </a:cubicBezTo>
                  <a:lnTo>
                    <a:pt x="608274" y="212990"/>
                  </a:lnTo>
                  <a:cubicBezTo>
                    <a:pt x="608274" y="249744"/>
                    <a:pt x="578463" y="279510"/>
                    <a:pt x="541654" y="279510"/>
                  </a:cubicBezTo>
                  <a:lnTo>
                    <a:pt x="394962" y="279510"/>
                  </a:lnTo>
                  <a:cubicBezTo>
                    <a:pt x="358243" y="279510"/>
                    <a:pt x="328341" y="249744"/>
                    <a:pt x="328341" y="212990"/>
                  </a:cubicBezTo>
                  <a:lnTo>
                    <a:pt x="328341" y="66520"/>
                  </a:lnTo>
                  <a:cubicBezTo>
                    <a:pt x="328341" y="29857"/>
                    <a:pt x="358243" y="0"/>
                    <a:pt x="394962" y="0"/>
                  </a:cubicBezTo>
                  <a:close/>
                  <a:moveTo>
                    <a:pt x="66620" y="0"/>
                  </a:moveTo>
                  <a:lnTo>
                    <a:pt x="213312" y="0"/>
                  </a:lnTo>
                  <a:cubicBezTo>
                    <a:pt x="250122" y="0"/>
                    <a:pt x="279933" y="29857"/>
                    <a:pt x="279933" y="66520"/>
                  </a:cubicBezTo>
                  <a:lnTo>
                    <a:pt x="279933" y="212990"/>
                  </a:lnTo>
                  <a:cubicBezTo>
                    <a:pt x="279933" y="249744"/>
                    <a:pt x="250122" y="279510"/>
                    <a:pt x="213312" y="279510"/>
                  </a:cubicBezTo>
                  <a:lnTo>
                    <a:pt x="66620" y="279510"/>
                  </a:lnTo>
                  <a:cubicBezTo>
                    <a:pt x="29902" y="279510"/>
                    <a:pt x="0" y="249744"/>
                    <a:pt x="0" y="212990"/>
                  </a:cubicBezTo>
                  <a:lnTo>
                    <a:pt x="0" y="66520"/>
                  </a:lnTo>
                  <a:cubicBezTo>
                    <a:pt x="0" y="29857"/>
                    <a:pt x="29902" y="0"/>
                    <a:pt x="66620" y="0"/>
                  </a:cubicBezTo>
                  <a:close/>
                </a:path>
              </a:pathLst>
            </a:custGeom>
            <a:solidFill>
              <a:sysClr val="windowText" lastClr="000000">
                <a:lumMod val="65000"/>
                <a:lumOff val="35000"/>
              </a:sysClr>
            </a:solidFill>
            <a:ln>
              <a:noFill/>
            </a:ln>
          </p:spPr>
          <p:txBody>
            <a:bodyPr wrap="square"/>
            <a:lstStyle/>
            <a:p>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4" name="apps_169254"/>
            <p:cNvSpPr>
              <a:spLocks noChangeAspect="1"/>
            </p:cNvSpPr>
            <p:nvPr/>
          </p:nvSpPr>
          <p:spPr bwMode="auto">
            <a:xfrm>
              <a:off x="7632220" y="2274652"/>
              <a:ext cx="326770" cy="237401"/>
            </a:xfrm>
            <a:custGeom>
              <a:avLst/>
              <a:gdLst>
                <a:gd name="connsiteX0" fmla="*/ 261727 w 607356"/>
                <a:gd name="connsiteY0" fmla="*/ 372656 h 443998"/>
                <a:gd name="connsiteX1" fmla="*/ 345488 w 607356"/>
                <a:gd name="connsiteY1" fmla="*/ 372656 h 443998"/>
                <a:gd name="connsiteX2" fmla="*/ 345488 w 607356"/>
                <a:gd name="connsiteY2" fmla="*/ 391568 h 443998"/>
                <a:gd name="connsiteX3" fmla="*/ 261727 w 607356"/>
                <a:gd name="connsiteY3" fmla="*/ 391568 h 443998"/>
                <a:gd name="connsiteX4" fmla="*/ 127300 w 607356"/>
                <a:gd name="connsiteY4" fmla="*/ 333140 h 443998"/>
                <a:gd name="connsiteX5" fmla="*/ 480056 w 607356"/>
                <a:gd name="connsiteY5" fmla="*/ 333140 h 443998"/>
                <a:gd name="connsiteX6" fmla="*/ 480056 w 607356"/>
                <a:gd name="connsiteY6" fmla="*/ 352052 h 443998"/>
                <a:gd name="connsiteX7" fmla="*/ 127300 w 607356"/>
                <a:gd name="connsiteY7" fmla="*/ 352052 h 443998"/>
                <a:gd name="connsiteX8" fmla="*/ 100128 w 607356"/>
                <a:gd name="connsiteY8" fmla="*/ 303582 h 443998"/>
                <a:gd name="connsiteX9" fmla="*/ 32308 w 607356"/>
                <a:gd name="connsiteY9" fmla="*/ 424980 h 443998"/>
                <a:gd name="connsiteX10" fmla="*/ 574959 w 607356"/>
                <a:gd name="connsiteY10" fmla="*/ 424980 h 443998"/>
                <a:gd name="connsiteX11" fmla="*/ 507139 w 607356"/>
                <a:gd name="connsiteY11" fmla="*/ 303582 h 443998"/>
                <a:gd name="connsiteX12" fmla="*/ 254986 w 607356"/>
                <a:gd name="connsiteY12" fmla="*/ 193316 h 443998"/>
                <a:gd name="connsiteX13" fmla="*/ 234960 w 607356"/>
                <a:gd name="connsiteY13" fmla="*/ 213317 h 443998"/>
                <a:gd name="connsiteX14" fmla="*/ 254986 w 607356"/>
                <a:gd name="connsiteY14" fmla="*/ 233319 h 443998"/>
                <a:gd name="connsiteX15" fmla="*/ 275102 w 607356"/>
                <a:gd name="connsiteY15" fmla="*/ 213317 h 443998"/>
                <a:gd name="connsiteX16" fmla="*/ 254986 w 607356"/>
                <a:gd name="connsiteY16" fmla="*/ 193316 h 443998"/>
                <a:gd name="connsiteX17" fmla="*/ 373188 w 607356"/>
                <a:gd name="connsiteY17" fmla="*/ 133046 h 443998"/>
                <a:gd name="connsiteX18" fmla="*/ 353072 w 607356"/>
                <a:gd name="connsiteY18" fmla="*/ 153047 h 443998"/>
                <a:gd name="connsiteX19" fmla="*/ 373188 w 607356"/>
                <a:gd name="connsiteY19" fmla="*/ 173048 h 443998"/>
                <a:gd name="connsiteX20" fmla="*/ 393215 w 607356"/>
                <a:gd name="connsiteY20" fmla="*/ 153047 h 443998"/>
                <a:gd name="connsiteX21" fmla="*/ 373188 w 607356"/>
                <a:gd name="connsiteY21" fmla="*/ 133046 h 443998"/>
                <a:gd name="connsiteX22" fmla="*/ 254986 w 607356"/>
                <a:gd name="connsiteY22" fmla="*/ 72776 h 443998"/>
                <a:gd name="connsiteX23" fmla="*/ 234960 w 607356"/>
                <a:gd name="connsiteY23" fmla="*/ 92866 h 443998"/>
                <a:gd name="connsiteX24" fmla="*/ 254986 w 607356"/>
                <a:gd name="connsiteY24" fmla="*/ 112867 h 443998"/>
                <a:gd name="connsiteX25" fmla="*/ 275102 w 607356"/>
                <a:gd name="connsiteY25" fmla="*/ 92866 h 443998"/>
                <a:gd name="connsiteX26" fmla="*/ 254986 w 607356"/>
                <a:gd name="connsiteY26" fmla="*/ 72776 h 443998"/>
                <a:gd name="connsiteX27" fmla="*/ 254986 w 607356"/>
                <a:gd name="connsiteY27" fmla="*/ 53841 h 443998"/>
                <a:gd name="connsiteX28" fmla="*/ 294061 w 607356"/>
                <a:gd name="connsiteY28" fmla="*/ 92866 h 443998"/>
                <a:gd name="connsiteX29" fmla="*/ 292815 w 607356"/>
                <a:gd name="connsiteY29" fmla="*/ 102200 h 443998"/>
                <a:gd name="connsiteX30" fmla="*/ 344706 w 607356"/>
                <a:gd name="connsiteY30" fmla="*/ 126557 h 443998"/>
                <a:gd name="connsiteX31" fmla="*/ 373188 w 607356"/>
                <a:gd name="connsiteY31" fmla="*/ 114111 h 443998"/>
                <a:gd name="connsiteX32" fmla="*/ 412173 w 607356"/>
                <a:gd name="connsiteY32" fmla="*/ 153136 h 443998"/>
                <a:gd name="connsiteX33" fmla="*/ 373188 w 607356"/>
                <a:gd name="connsiteY33" fmla="*/ 192072 h 443998"/>
                <a:gd name="connsiteX34" fmla="*/ 346308 w 607356"/>
                <a:gd name="connsiteY34" fmla="*/ 181316 h 443998"/>
                <a:gd name="connsiteX35" fmla="*/ 293349 w 607356"/>
                <a:gd name="connsiteY35" fmla="*/ 206117 h 443998"/>
                <a:gd name="connsiteX36" fmla="*/ 294061 w 607356"/>
                <a:gd name="connsiteY36" fmla="*/ 213317 h 443998"/>
                <a:gd name="connsiteX37" fmla="*/ 254986 w 607356"/>
                <a:gd name="connsiteY37" fmla="*/ 252342 h 443998"/>
                <a:gd name="connsiteX38" fmla="*/ 216001 w 607356"/>
                <a:gd name="connsiteY38" fmla="*/ 213317 h 443998"/>
                <a:gd name="connsiteX39" fmla="*/ 254986 w 607356"/>
                <a:gd name="connsiteY39" fmla="*/ 174382 h 443998"/>
                <a:gd name="connsiteX40" fmla="*/ 285249 w 607356"/>
                <a:gd name="connsiteY40" fmla="*/ 188960 h 443998"/>
                <a:gd name="connsiteX41" fmla="*/ 336161 w 607356"/>
                <a:gd name="connsiteY41" fmla="*/ 165048 h 443998"/>
                <a:gd name="connsiteX42" fmla="*/ 334114 w 607356"/>
                <a:gd name="connsiteY42" fmla="*/ 153136 h 443998"/>
                <a:gd name="connsiteX43" fmla="*/ 335538 w 607356"/>
                <a:gd name="connsiteY43" fmla="*/ 143269 h 443998"/>
                <a:gd name="connsiteX44" fmla="*/ 283736 w 607356"/>
                <a:gd name="connsiteY44" fmla="*/ 119001 h 443998"/>
                <a:gd name="connsiteX45" fmla="*/ 254986 w 607356"/>
                <a:gd name="connsiteY45" fmla="*/ 131801 h 443998"/>
                <a:gd name="connsiteX46" fmla="*/ 216001 w 607356"/>
                <a:gd name="connsiteY46" fmla="*/ 92866 h 443998"/>
                <a:gd name="connsiteX47" fmla="*/ 254986 w 607356"/>
                <a:gd name="connsiteY47" fmla="*/ 53841 h 443998"/>
                <a:gd name="connsiteX48" fmla="*/ 104044 w 607356"/>
                <a:gd name="connsiteY48" fmla="*/ 18929 h 443998"/>
                <a:gd name="connsiteX49" fmla="*/ 104044 w 607356"/>
                <a:gd name="connsiteY49" fmla="*/ 284653 h 443998"/>
                <a:gd name="connsiteX50" fmla="*/ 503223 w 607356"/>
                <a:gd name="connsiteY50" fmla="*/ 284653 h 443998"/>
                <a:gd name="connsiteX51" fmla="*/ 503223 w 607356"/>
                <a:gd name="connsiteY51" fmla="*/ 18929 h 443998"/>
                <a:gd name="connsiteX52" fmla="*/ 85087 w 607356"/>
                <a:gd name="connsiteY52" fmla="*/ 0 h 443998"/>
                <a:gd name="connsiteX53" fmla="*/ 522269 w 607356"/>
                <a:gd name="connsiteY53" fmla="*/ 0 h 443998"/>
                <a:gd name="connsiteX54" fmla="*/ 522269 w 607356"/>
                <a:gd name="connsiteY54" fmla="*/ 291585 h 443998"/>
                <a:gd name="connsiteX55" fmla="*/ 607356 w 607356"/>
                <a:gd name="connsiteY55" fmla="*/ 443998 h 443998"/>
                <a:gd name="connsiteX56" fmla="*/ 0 w 607356"/>
                <a:gd name="connsiteY56" fmla="*/ 443998 h 443998"/>
                <a:gd name="connsiteX57" fmla="*/ 85087 w 607356"/>
                <a:gd name="connsiteY57" fmla="*/ 291585 h 44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7356" h="443998">
                  <a:moveTo>
                    <a:pt x="261727" y="372656"/>
                  </a:moveTo>
                  <a:lnTo>
                    <a:pt x="345488" y="372656"/>
                  </a:lnTo>
                  <a:lnTo>
                    <a:pt x="345488" y="391568"/>
                  </a:lnTo>
                  <a:lnTo>
                    <a:pt x="261727" y="391568"/>
                  </a:lnTo>
                  <a:close/>
                  <a:moveTo>
                    <a:pt x="127300" y="333140"/>
                  </a:moveTo>
                  <a:lnTo>
                    <a:pt x="480056" y="333140"/>
                  </a:lnTo>
                  <a:lnTo>
                    <a:pt x="480056" y="352052"/>
                  </a:lnTo>
                  <a:lnTo>
                    <a:pt x="127300" y="352052"/>
                  </a:lnTo>
                  <a:close/>
                  <a:moveTo>
                    <a:pt x="100128" y="303582"/>
                  </a:moveTo>
                  <a:lnTo>
                    <a:pt x="32308" y="424980"/>
                  </a:lnTo>
                  <a:lnTo>
                    <a:pt x="574959" y="424980"/>
                  </a:lnTo>
                  <a:lnTo>
                    <a:pt x="507139" y="303582"/>
                  </a:lnTo>
                  <a:close/>
                  <a:moveTo>
                    <a:pt x="254986" y="193316"/>
                  </a:moveTo>
                  <a:cubicBezTo>
                    <a:pt x="243950" y="193316"/>
                    <a:pt x="234960" y="202295"/>
                    <a:pt x="234960" y="213317"/>
                  </a:cubicBezTo>
                  <a:cubicBezTo>
                    <a:pt x="234960" y="224340"/>
                    <a:pt x="243950" y="233319"/>
                    <a:pt x="254986" y="233319"/>
                  </a:cubicBezTo>
                  <a:cubicBezTo>
                    <a:pt x="266112" y="233319"/>
                    <a:pt x="275102" y="224340"/>
                    <a:pt x="275102" y="213317"/>
                  </a:cubicBezTo>
                  <a:cubicBezTo>
                    <a:pt x="275102" y="202295"/>
                    <a:pt x="266023" y="193316"/>
                    <a:pt x="254986" y="193316"/>
                  </a:cubicBezTo>
                  <a:close/>
                  <a:moveTo>
                    <a:pt x="373188" y="133046"/>
                  </a:moveTo>
                  <a:cubicBezTo>
                    <a:pt x="362062" y="133046"/>
                    <a:pt x="353072" y="142024"/>
                    <a:pt x="353072" y="153047"/>
                  </a:cubicBezTo>
                  <a:cubicBezTo>
                    <a:pt x="353072" y="164159"/>
                    <a:pt x="362062" y="173048"/>
                    <a:pt x="373188" y="173048"/>
                  </a:cubicBezTo>
                  <a:cubicBezTo>
                    <a:pt x="384225" y="173048"/>
                    <a:pt x="393215" y="164159"/>
                    <a:pt x="393215" y="153047"/>
                  </a:cubicBezTo>
                  <a:cubicBezTo>
                    <a:pt x="393215" y="142024"/>
                    <a:pt x="384225" y="133046"/>
                    <a:pt x="373188" y="133046"/>
                  </a:cubicBezTo>
                  <a:close/>
                  <a:moveTo>
                    <a:pt x="254986" y="72776"/>
                  </a:moveTo>
                  <a:cubicBezTo>
                    <a:pt x="243950" y="72776"/>
                    <a:pt x="234960" y="81754"/>
                    <a:pt x="234960" y="92866"/>
                  </a:cubicBezTo>
                  <a:cubicBezTo>
                    <a:pt x="234960" y="103889"/>
                    <a:pt x="243950" y="112867"/>
                    <a:pt x="254986" y="112867"/>
                  </a:cubicBezTo>
                  <a:cubicBezTo>
                    <a:pt x="266112" y="112867"/>
                    <a:pt x="275102" y="103889"/>
                    <a:pt x="275102" y="92866"/>
                  </a:cubicBezTo>
                  <a:cubicBezTo>
                    <a:pt x="275102" y="81754"/>
                    <a:pt x="266023" y="72776"/>
                    <a:pt x="254986" y="72776"/>
                  </a:cubicBezTo>
                  <a:close/>
                  <a:moveTo>
                    <a:pt x="254986" y="53841"/>
                  </a:moveTo>
                  <a:cubicBezTo>
                    <a:pt x="276526" y="53841"/>
                    <a:pt x="294061" y="71353"/>
                    <a:pt x="294061" y="92866"/>
                  </a:cubicBezTo>
                  <a:cubicBezTo>
                    <a:pt x="294061" y="96155"/>
                    <a:pt x="293527" y="99266"/>
                    <a:pt x="292815" y="102200"/>
                  </a:cubicBezTo>
                  <a:lnTo>
                    <a:pt x="344706" y="126557"/>
                  </a:lnTo>
                  <a:cubicBezTo>
                    <a:pt x="351826" y="118912"/>
                    <a:pt x="361884" y="114111"/>
                    <a:pt x="373188" y="114111"/>
                  </a:cubicBezTo>
                  <a:cubicBezTo>
                    <a:pt x="394728" y="114111"/>
                    <a:pt x="412173" y="131535"/>
                    <a:pt x="412173" y="153136"/>
                  </a:cubicBezTo>
                  <a:cubicBezTo>
                    <a:pt x="412173" y="174560"/>
                    <a:pt x="394728" y="192072"/>
                    <a:pt x="373188" y="192072"/>
                  </a:cubicBezTo>
                  <a:cubicBezTo>
                    <a:pt x="362774" y="192072"/>
                    <a:pt x="353339" y="187894"/>
                    <a:pt x="346308" y="181316"/>
                  </a:cubicBezTo>
                  <a:lnTo>
                    <a:pt x="293349" y="206117"/>
                  </a:lnTo>
                  <a:cubicBezTo>
                    <a:pt x="293794" y="208517"/>
                    <a:pt x="294061" y="210828"/>
                    <a:pt x="294061" y="213317"/>
                  </a:cubicBezTo>
                  <a:cubicBezTo>
                    <a:pt x="294061" y="234830"/>
                    <a:pt x="276526" y="252342"/>
                    <a:pt x="254986" y="252342"/>
                  </a:cubicBezTo>
                  <a:cubicBezTo>
                    <a:pt x="233536" y="252342"/>
                    <a:pt x="216001" y="234830"/>
                    <a:pt x="216001" y="213317"/>
                  </a:cubicBezTo>
                  <a:cubicBezTo>
                    <a:pt x="216001" y="191805"/>
                    <a:pt x="233536" y="174382"/>
                    <a:pt x="254986" y="174382"/>
                  </a:cubicBezTo>
                  <a:cubicBezTo>
                    <a:pt x="267269" y="174382"/>
                    <a:pt x="278039" y="180160"/>
                    <a:pt x="285249" y="188960"/>
                  </a:cubicBezTo>
                  <a:lnTo>
                    <a:pt x="336161" y="165048"/>
                  </a:lnTo>
                  <a:cubicBezTo>
                    <a:pt x="334915" y="161314"/>
                    <a:pt x="334114" y="157314"/>
                    <a:pt x="334114" y="153136"/>
                  </a:cubicBezTo>
                  <a:cubicBezTo>
                    <a:pt x="334114" y="149669"/>
                    <a:pt x="334737" y="146380"/>
                    <a:pt x="335538" y="143269"/>
                  </a:cubicBezTo>
                  <a:lnTo>
                    <a:pt x="283736" y="119001"/>
                  </a:lnTo>
                  <a:cubicBezTo>
                    <a:pt x="276615" y="126823"/>
                    <a:pt x="266468" y="131801"/>
                    <a:pt x="254986" y="131801"/>
                  </a:cubicBezTo>
                  <a:cubicBezTo>
                    <a:pt x="233536" y="131801"/>
                    <a:pt x="216001" y="114378"/>
                    <a:pt x="216001" y="92866"/>
                  </a:cubicBezTo>
                  <a:cubicBezTo>
                    <a:pt x="216001" y="71353"/>
                    <a:pt x="233536" y="53841"/>
                    <a:pt x="254986" y="53841"/>
                  </a:cubicBezTo>
                  <a:close/>
                  <a:moveTo>
                    <a:pt x="104044" y="18929"/>
                  </a:moveTo>
                  <a:lnTo>
                    <a:pt x="104044" y="284653"/>
                  </a:lnTo>
                  <a:lnTo>
                    <a:pt x="503223" y="284653"/>
                  </a:lnTo>
                  <a:lnTo>
                    <a:pt x="503223" y="18929"/>
                  </a:lnTo>
                  <a:close/>
                  <a:moveTo>
                    <a:pt x="85087" y="0"/>
                  </a:moveTo>
                  <a:lnTo>
                    <a:pt x="522269" y="0"/>
                  </a:lnTo>
                  <a:lnTo>
                    <a:pt x="522269" y="291585"/>
                  </a:lnTo>
                  <a:lnTo>
                    <a:pt x="607356" y="443998"/>
                  </a:lnTo>
                  <a:lnTo>
                    <a:pt x="0" y="443998"/>
                  </a:lnTo>
                  <a:lnTo>
                    <a:pt x="85087" y="291585"/>
                  </a:lnTo>
                  <a:close/>
                </a:path>
              </a:pathLst>
            </a:custGeom>
            <a:solidFill>
              <a:sysClr val="windowText" lastClr="000000">
                <a:lumMod val="65000"/>
                <a:lumOff val="35000"/>
              </a:sysClr>
            </a:solidFill>
            <a:ln>
              <a:noFill/>
            </a:ln>
          </p:spPr>
          <p:txBody>
            <a:bodyPr wrap="square"/>
            <a:lstStyle/>
            <a:p>
              <a:pPr defTabSz="1218784">
                <a:defRPr/>
              </a:pPr>
              <a:endParaRPr lang="zh-CN" altLang="en-US" sz="1200" kern="0">
                <a:solidFill>
                  <a:prstClr val="black">
                    <a:lumMod val="65000"/>
                    <a:lumOff val="35000"/>
                  </a:prst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5" name="燕尾形 114"/>
            <p:cNvSpPr/>
            <p:nvPr/>
          </p:nvSpPr>
          <p:spPr>
            <a:xfrm rot="12370901">
              <a:off x="9575596" y="3227114"/>
              <a:ext cx="168642" cy="223782"/>
            </a:xfrm>
            <a:prstGeom prst="chevron">
              <a:avLst>
                <a:gd name="adj" fmla="val 89783"/>
              </a:avLst>
            </a:prstGeom>
            <a:solidFill>
              <a:srgbClr val="C2D4EC"/>
            </a:solidFill>
            <a:ln w="25400" cap="flat" cmpd="sng" algn="ctr">
              <a:solidFill>
                <a:sysClr val="windowText" lastClr="000000">
                  <a:lumMod val="50000"/>
                  <a:lumOff val="50000"/>
                </a:sysClr>
              </a:solidFill>
              <a:prstDash val="solid"/>
            </a:ln>
            <a:effectLst/>
          </p:spPr>
          <p:txBody>
            <a:bodyPr wrap="square" rtlCol="0" anchor="ctr"/>
            <a:lstStyle/>
            <a:p>
              <a:pPr algn="ctr" defTabSz="1218784">
                <a:defRPr/>
              </a:pPr>
              <a:endParaRPr lang="zh-CN" altLang="en-US" sz="1200" kern="0">
                <a:solidFill>
                  <a:prstClr val="black">
                    <a:lumMod val="65000"/>
                    <a:lumOff val="35000"/>
                  </a:prst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6" name="矩形 115"/>
            <p:cNvSpPr/>
            <p:nvPr/>
          </p:nvSpPr>
          <p:spPr>
            <a:xfrm>
              <a:off x="8001769" y="4501342"/>
              <a:ext cx="1558440" cy="338554"/>
            </a:xfrm>
            <a:prstGeom prst="rect">
              <a:avLst/>
            </a:prstGeom>
            <a:solidFill>
              <a:schemeClr val="bg1"/>
            </a:solidFill>
          </p:spPr>
          <p:txBody>
            <a:bodyPr wrap="square">
              <a:spAutoFit/>
            </a:bodyPr>
            <a:lstStyle/>
            <a:p>
              <a:pPr algn="ctr" defTabSz="2436959" eaLnBrk="0" fontAlgn="base">
                <a:spcBef>
                  <a:spcPct val="0"/>
                </a:spcBef>
                <a:spcAft>
                  <a:spcPct val="0"/>
                </a:spcAft>
              </a:pPr>
              <a:r>
                <a:rPr sz="1600" b="1" dirty="0">
                  <a:solidFill>
                    <a:srgbClr val="EC7061"/>
                  </a:solidFill>
                  <a:latin typeface="Huawei Sans" panose="020C0503030203020204" pitchFamily="34" charset="0"/>
                </a:rPr>
                <a:t>iMaster NCE</a:t>
              </a:r>
              <a:endParaRPr lang="en-US" altLang="zh-CN" sz="1600" b="1"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121" name="组合 7191"/>
            <p:cNvGrpSpPr/>
            <p:nvPr/>
          </p:nvGrpSpPr>
          <p:grpSpPr>
            <a:xfrm>
              <a:off x="7571548" y="5441938"/>
              <a:ext cx="344778" cy="383229"/>
              <a:chOff x="2270125" y="2087563"/>
              <a:chExt cx="517525" cy="576263"/>
            </a:xfrm>
            <a:solidFill>
              <a:srgbClr val="3C3C3B"/>
            </a:solidFill>
          </p:grpSpPr>
          <p:sp>
            <p:nvSpPr>
              <p:cNvPr id="170" name="Freeform 16"/>
              <p:cNvSpPr>
                <a:spLocks noEditPoints="1"/>
              </p:cNvSpPr>
              <p:nvPr/>
            </p:nvSpPr>
            <p:spPr bwMode="auto">
              <a:xfrm>
                <a:off x="2270125" y="2087563"/>
                <a:ext cx="517525" cy="576263"/>
              </a:xfrm>
              <a:custGeom>
                <a:avLst/>
                <a:gdLst>
                  <a:gd name="T0" fmla="*/ 841 w 1191"/>
                  <a:gd name="T1" fmla="*/ 440 h 1321"/>
                  <a:gd name="T2" fmla="*/ 841 w 1191"/>
                  <a:gd name="T3" fmla="*/ 186 h 1321"/>
                  <a:gd name="T4" fmla="*/ 371 w 1191"/>
                  <a:gd name="T5" fmla="*/ 974 h 1321"/>
                  <a:gd name="T6" fmla="*/ 371 w 1191"/>
                  <a:gd name="T7" fmla="*/ 1252 h 1321"/>
                  <a:gd name="T8" fmla="*/ 371 w 1191"/>
                  <a:gd name="T9" fmla="*/ 368 h 1321"/>
                  <a:gd name="T10" fmla="*/ 625 w 1191"/>
                  <a:gd name="T11" fmla="*/ 407 h 1321"/>
                  <a:gd name="T12" fmla="*/ 625 w 1191"/>
                  <a:gd name="T13" fmla="*/ 677 h 1321"/>
                  <a:gd name="T14" fmla="*/ 625 w 1191"/>
                  <a:gd name="T15" fmla="*/ 420 h 1321"/>
                  <a:gd name="T16" fmla="*/ 841 w 1191"/>
                  <a:gd name="T17" fmla="*/ 678 h 1321"/>
                  <a:gd name="T18" fmla="*/ 841 w 1191"/>
                  <a:gd name="T19" fmla="*/ 453 h 1321"/>
                  <a:gd name="T20" fmla="*/ 1005 w 1191"/>
                  <a:gd name="T21" fmla="*/ 478 h 1321"/>
                  <a:gd name="T22" fmla="*/ 881 w 1191"/>
                  <a:gd name="T23" fmla="*/ 459 h 1321"/>
                  <a:gd name="T24" fmla="*/ 1005 w 1191"/>
                  <a:gd name="T25" fmla="*/ 465 h 1321"/>
                  <a:gd name="T26" fmla="*/ 1005 w 1191"/>
                  <a:gd name="T27" fmla="*/ 226 h 1321"/>
                  <a:gd name="T28" fmla="*/ 1137 w 1191"/>
                  <a:gd name="T29" fmla="*/ 485 h 1321"/>
                  <a:gd name="T30" fmla="*/ 1137 w 1191"/>
                  <a:gd name="T31" fmla="*/ 259 h 1321"/>
                  <a:gd name="T32" fmla="*/ 1045 w 1191"/>
                  <a:gd name="T33" fmla="*/ 912 h 1321"/>
                  <a:gd name="T34" fmla="*/ 1045 w 1191"/>
                  <a:gd name="T35" fmla="*/ 1137 h 1321"/>
                  <a:gd name="T36" fmla="*/ 881 w 1191"/>
                  <a:gd name="T37" fmla="*/ 927 h 1321"/>
                  <a:gd name="T38" fmla="*/ 881 w 1191"/>
                  <a:gd name="T39" fmla="*/ 1165 h 1321"/>
                  <a:gd name="T40" fmla="*/ 841 w 1191"/>
                  <a:gd name="T41" fmla="*/ 931 h 1321"/>
                  <a:gd name="T42" fmla="*/ 665 w 1191"/>
                  <a:gd name="T43" fmla="*/ 947 h 1321"/>
                  <a:gd name="T44" fmla="*/ 1005 w 1191"/>
                  <a:gd name="T45" fmla="*/ 903 h 1321"/>
                  <a:gd name="T46" fmla="*/ 1005 w 1191"/>
                  <a:gd name="T47" fmla="*/ 692 h 1321"/>
                  <a:gd name="T48" fmla="*/ 1137 w 1191"/>
                  <a:gd name="T49" fmla="*/ 693 h 1321"/>
                  <a:gd name="T50" fmla="*/ 1045 w 1191"/>
                  <a:gd name="T51" fmla="*/ 692 h 1321"/>
                  <a:gd name="T52" fmla="*/ 1137 w 1191"/>
                  <a:gd name="T53" fmla="*/ 680 h 1321"/>
                  <a:gd name="T54" fmla="*/ 1137 w 1191"/>
                  <a:gd name="T55" fmla="*/ 499 h 1321"/>
                  <a:gd name="T56" fmla="*/ 665 w 1191"/>
                  <a:gd name="T57" fmla="*/ 691 h 1321"/>
                  <a:gd name="T58" fmla="*/ 665 w 1191"/>
                  <a:gd name="T59" fmla="*/ 933 h 1321"/>
                  <a:gd name="T60" fmla="*/ 371 w 1191"/>
                  <a:gd name="T61" fmla="*/ 689 h 1321"/>
                  <a:gd name="T62" fmla="*/ 371 w 1191"/>
                  <a:gd name="T63" fmla="*/ 960 h 1321"/>
                  <a:gd name="T64" fmla="*/ 657 w 1191"/>
                  <a:gd name="T65" fmla="*/ 72 h 1321"/>
                  <a:gd name="T66" fmla="*/ 359 w 1191"/>
                  <a:gd name="T67" fmla="*/ 0 h 1321"/>
                  <a:gd name="T68" fmla="*/ 37 w 1191"/>
                  <a:gd name="T69" fmla="*/ 829 h 1321"/>
                  <a:gd name="T70" fmla="*/ 139 w 1191"/>
                  <a:gd name="T71" fmla="*/ 890 h 1321"/>
                  <a:gd name="T72" fmla="*/ 305 w 1191"/>
                  <a:gd name="T73" fmla="*/ 67 h 1321"/>
                  <a:gd name="T74" fmla="*/ 305 w 1191"/>
                  <a:gd name="T75" fmla="*/ 1255 h 1321"/>
                  <a:gd name="T76" fmla="*/ 140 w 1191"/>
                  <a:gd name="T77" fmla="*/ 1091 h 1321"/>
                  <a:gd name="T78" fmla="*/ 37 w 1191"/>
                  <a:gd name="T79" fmla="*/ 1151 h 1321"/>
                  <a:gd name="T80" fmla="*/ 338 w 1191"/>
                  <a:gd name="T81" fmla="*/ 1321 h 1321"/>
                  <a:gd name="T82" fmla="*/ 362 w 1191"/>
                  <a:gd name="T83" fmla="*/ 1321 h 1321"/>
                  <a:gd name="T84" fmla="*/ 1191 w 1191"/>
                  <a:gd name="T85" fmla="*/ 1155 h 1321"/>
                  <a:gd name="T86" fmla="*/ 1160 w 1191"/>
                  <a:gd name="T87" fmla="*/ 196 h 1321"/>
                  <a:gd name="T88" fmla="*/ 657 w 1191"/>
                  <a:gd name="T89" fmla="*/ 72 h 1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91" h="1321">
                    <a:moveTo>
                      <a:pt x="841" y="186"/>
                    </a:moveTo>
                    <a:lnTo>
                      <a:pt x="841" y="186"/>
                    </a:lnTo>
                    <a:lnTo>
                      <a:pt x="841" y="440"/>
                    </a:lnTo>
                    <a:lnTo>
                      <a:pt x="665" y="413"/>
                    </a:lnTo>
                    <a:lnTo>
                      <a:pt x="665" y="143"/>
                    </a:lnTo>
                    <a:lnTo>
                      <a:pt x="841" y="186"/>
                    </a:lnTo>
                    <a:close/>
                    <a:moveTo>
                      <a:pt x="371" y="1252"/>
                    </a:moveTo>
                    <a:lnTo>
                      <a:pt x="371" y="1252"/>
                    </a:lnTo>
                    <a:lnTo>
                      <a:pt x="371" y="974"/>
                    </a:lnTo>
                    <a:lnTo>
                      <a:pt x="625" y="951"/>
                    </a:lnTo>
                    <a:lnTo>
                      <a:pt x="625" y="1209"/>
                    </a:lnTo>
                    <a:lnTo>
                      <a:pt x="371" y="1252"/>
                    </a:lnTo>
                    <a:lnTo>
                      <a:pt x="371" y="1252"/>
                    </a:lnTo>
                    <a:close/>
                    <a:moveTo>
                      <a:pt x="371" y="368"/>
                    </a:moveTo>
                    <a:lnTo>
                      <a:pt x="371" y="368"/>
                    </a:lnTo>
                    <a:lnTo>
                      <a:pt x="371" y="70"/>
                    </a:lnTo>
                    <a:lnTo>
                      <a:pt x="625" y="133"/>
                    </a:lnTo>
                    <a:lnTo>
                      <a:pt x="625" y="407"/>
                    </a:lnTo>
                    <a:lnTo>
                      <a:pt x="371" y="368"/>
                    </a:lnTo>
                    <a:close/>
                    <a:moveTo>
                      <a:pt x="625" y="677"/>
                    </a:moveTo>
                    <a:lnTo>
                      <a:pt x="625" y="677"/>
                    </a:lnTo>
                    <a:lnTo>
                      <a:pt x="371" y="676"/>
                    </a:lnTo>
                    <a:lnTo>
                      <a:pt x="371" y="381"/>
                    </a:lnTo>
                    <a:lnTo>
                      <a:pt x="625" y="420"/>
                    </a:lnTo>
                    <a:lnTo>
                      <a:pt x="625" y="677"/>
                    </a:lnTo>
                    <a:close/>
                    <a:moveTo>
                      <a:pt x="841" y="678"/>
                    </a:moveTo>
                    <a:lnTo>
                      <a:pt x="841" y="678"/>
                    </a:lnTo>
                    <a:lnTo>
                      <a:pt x="665" y="677"/>
                    </a:lnTo>
                    <a:lnTo>
                      <a:pt x="665" y="426"/>
                    </a:lnTo>
                    <a:lnTo>
                      <a:pt x="841" y="453"/>
                    </a:lnTo>
                    <a:lnTo>
                      <a:pt x="841" y="678"/>
                    </a:lnTo>
                    <a:close/>
                    <a:moveTo>
                      <a:pt x="1005" y="478"/>
                    </a:moveTo>
                    <a:lnTo>
                      <a:pt x="1005" y="478"/>
                    </a:lnTo>
                    <a:lnTo>
                      <a:pt x="1005" y="679"/>
                    </a:lnTo>
                    <a:lnTo>
                      <a:pt x="881" y="678"/>
                    </a:lnTo>
                    <a:lnTo>
                      <a:pt x="881" y="459"/>
                    </a:lnTo>
                    <a:lnTo>
                      <a:pt x="1005" y="478"/>
                    </a:lnTo>
                    <a:close/>
                    <a:moveTo>
                      <a:pt x="1005" y="465"/>
                    </a:moveTo>
                    <a:lnTo>
                      <a:pt x="1005" y="465"/>
                    </a:lnTo>
                    <a:lnTo>
                      <a:pt x="881" y="446"/>
                    </a:lnTo>
                    <a:lnTo>
                      <a:pt x="881" y="196"/>
                    </a:lnTo>
                    <a:lnTo>
                      <a:pt x="1005" y="226"/>
                    </a:lnTo>
                    <a:lnTo>
                      <a:pt x="1005" y="465"/>
                    </a:lnTo>
                    <a:close/>
                    <a:moveTo>
                      <a:pt x="1137" y="485"/>
                    </a:moveTo>
                    <a:lnTo>
                      <a:pt x="1137" y="485"/>
                    </a:lnTo>
                    <a:lnTo>
                      <a:pt x="1045" y="471"/>
                    </a:lnTo>
                    <a:lnTo>
                      <a:pt x="1045" y="236"/>
                    </a:lnTo>
                    <a:lnTo>
                      <a:pt x="1137" y="259"/>
                    </a:lnTo>
                    <a:lnTo>
                      <a:pt x="1137" y="485"/>
                    </a:lnTo>
                    <a:close/>
                    <a:moveTo>
                      <a:pt x="1045" y="912"/>
                    </a:moveTo>
                    <a:lnTo>
                      <a:pt x="1045" y="912"/>
                    </a:lnTo>
                    <a:lnTo>
                      <a:pt x="1137" y="904"/>
                    </a:lnTo>
                    <a:lnTo>
                      <a:pt x="1137" y="1121"/>
                    </a:lnTo>
                    <a:lnTo>
                      <a:pt x="1045" y="1137"/>
                    </a:lnTo>
                    <a:lnTo>
                      <a:pt x="1045" y="912"/>
                    </a:lnTo>
                    <a:close/>
                    <a:moveTo>
                      <a:pt x="881" y="927"/>
                    </a:moveTo>
                    <a:lnTo>
                      <a:pt x="881" y="927"/>
                    </a:lnTo>
                    <a:lnTo>
                      <a:pt x="1005" y="916"/>
                    </a:lnTo>
                    <a:lnTo>
                      <a:pt x="1005" y="1144"/>
                    </a:lnTo>
                    <a:lnTo>
                      <a:pt x="881" y="1165"/>
                    </a:lnTo>
                    <a:lnTo>
                      <a:pt x="881" y="927"/>
                    </a:lnTo>
                    <a:close/>
                    <a:moveTo>
                      <a:pt x="841" y="931"/>
                    </a:moveTo>
                    <a:lnTo>
                      <a:pt x="841" y="931"/>
                    </a:lnTo>
                    <a:lnTo>
                      <a:pt x="841" y="1172"/>
                    </a:lnTo>
                    <a:lnTo>
                      <a:pt x="665" y="1202"/>
                    </a:lnTo>
                    <a:lnTo>
                      <a:pt x="665" y="947"/>
                    </a:lnTo>
                    <a:lnTo>
                      <a:pt x="841" y="931"/>
                    </a:lnTo>
                    <a:close/>
                    <a:moveTo>
                      <a:pt x="1005" y="903"/>
                    </a:moveTo>
                    <a:lnTo>
                      <a:pt x="1005" y="903"/>
                    </a:lnTo>
                    <a:lnTo>
                      <a:pt x="881" y="914"/>
                    </a:lnTo>
                    <a:lnTo>
                      <a:pt x="881" y="692"/>
                    </a:lnTo>
                    <a:lnTo>
                      <a:pt x="1005" y="692"/>
                    </a:lnTo>
                    <a:lnTo>
                      <a:pt x="1005" y="903"/>
                    </a:lnTo>
                    <a:close/>
                    <a:moveTo>
                      <a:pt x="1137" y="693"/>
                    </a:moveTo>
                    <a:lnTo>
                      <a:pt x="1137" y="693"/>
                    </a:lnTo>
                    <a:lnTo>
                      <a:pt x="1137" y="890"/>
                    </a:lnTo>
                    <a:lnTo>
                      <a:pt x="1045" y="899"/>
                    </a:lnTo>
                    <a:lnTo>
                      <a:pt x="1045" y="692"/>
                    </a:lnTo>
                    <a:lnTo>
                      <a:pt x="1137" y="693"/>
                    </a:lnTo>
                    <a:close/>
                    <a:moveTo>
                      <a:pt x="1137" y="680"/>
                    </a:moveTo>
                    <a:lnTo>
                      <a:pt x="1137" y="680"/>
                    </a:lnTo>
                    <a:lnTo>
                      <a:pt x="1045" y="679"/>
                    </a:lnTo>
                    <a:lnTo>
                      <a:pt x="1045" y="485"/>
                    </a:lnTo>
                    <a:lnTo>
                      <a:pt x="1137" y="499"/>
                    </a:lnTo>
                    <a:lnTo>
                      <a:pt x="1137" y="680"/>
                    </a:lnTo>
                    <a:close/>
                    <a:moveTo>
                      <a:pt x="665" y="691"/>
                    </a:moveTo>
                    <a:lnTo>
                      <a:pt x="665" y="691"/>
                    </a:lnTo>
                    <a:lnTo>
                      <a:pt x="841" y="691"/>
                    </a:lnTo>
                    <a:lnTo>
                      <a:pt x="841" y="917"/>
                    </a:lnTo>
                    <a:lnTo>
                      <a:pt x="665" y="933"/>
                    </a:lnTo>
                    <a:lnTo>
                      <a:pt x="665" y="691"/>
                    </a:lnTo>
                    <a:close/>
                    <a:moveTo>
                      <a:pt x="371" y="689"/>
                    </a:moveTo>
                    <a:lnTo>
                      <a:pt x="371" y="689"/>
                    </a:lnTo>
                    <a:lnTo>
                      <a:pt x="625" y="690"/>
                    </a:lnTo>
                    <a:lnTo>
                      <a:pt x="625" y="937"/>
                    </a:lnTo>
                    <a:lnTo>
                      <a:pt x="371" y="960"/>
                    </a:lnTo>
                    <a:lnTo>
                      <a:pt x="371" y="689"/>
                    </a:lnTo>
                    <a:close/>
                    <a:moveTo>
                      <a:pt x="657" y="72"/>
                    </a:moveTo>
                    <a:lnTo>
                      <a:pt x="657" y="72"/>
                    </a:lnTo>
                    <a:lnTo>
                      <a:pt x="367" y="1"/>
                    </a:lnTo>
                    <a:lnTo>
                      <a:pt x="363" y="0"/>
                    </a:lnTo>
                    <a:lnTo>
                      <a:pt x="359" y="0"/>
                    </a:lnTo>
                    <a:lnTo>
                      <a:pt x="70" y="0"/>
                    </a:lnTo>
                    <a:cubicBezTo>
                      <a:pt x="52" y="0"/>
                      <a:pt x="37" y="15"/>
                      <a:pt x="37" y="33"/>
                    </a:cubicBezTo>
                    <a:lnTo>
                      <a:pt x="37" y="829"/>
                    </a:lnTo>
                    <a:cubicBezTo>
                      <a:pt x="15" y="841"/>
                      <a:pt x="0" y="864"/>
                      <a:pt x="0" y="890"/>
                    </a:cubicBezTo>
                    <a:cubicBezTo>
                      <a:pt x="0" y="928"/>
                      <a:pt x="32" y="959"/>
                      <a:pt x="70" y="959"/>
                    </a:cubicBezTo>
                    <a:cubicBezTo>
                      <a:pt x="108" y="959"/>
                      <a:pt x="139" y="928"/>
                      <a:pt x="139" y="890"/>
                    </a:cubicBezTo>
                    <a:cubicBezTo>
                      <a:pt x="139" y="864"/>
                      <a:pt x="125" y="841"/>
                      <a:pt x="104" y="830"/>
                    </a:cubicBezTo>
                    <a:lnTo>
                      <a:pt x="104" y="67"/>
                    </a:lnTo>
                    <a:lnTo>
                      <a:pt x="305" y="67"/>
                    </a:lnTo>
                    <a:cubicBezTo>
                      <a:pt x="305" y="68"/>
                      <a:pt x="305" y="68"/>
                      <a:pt x="305" y="69"/>
                    </a:cubicBezTo>
                    <a:lnTo>
                      <a:pt x="305" y="1252"/>
                    </a:lnTo>
                    <a:cubicBezTo>
                      <a:pt x="305" y="1253"/>
                      <a:pt x="305" y="1254"/>
                      <a:pt x="305" y="1255"/>
                    </a:cubicBezTo>
                    <a:lnTo>
                      <a:pt x="104" y="1255"/>
                    </a:lnTo>
                    <a:lnTo>
                      <a:pt x="104" y="1151"/>
                    </a:lnTo>
                    <a:cubicBezTo>
                      <a:pt x="125" y="1139"/>
                      <a:pt x="140" y="1117"/>
                      <a:pt x="140" y="1091"/>
                    </a:cubicBezTo>
                    <a:cubicBezTo>
                      <a:pt x="140" y="1052"/>
                      <a:pt x="109" y="1021"/>
                      <a:pt x="71" y="1021"/>
                    </a:cubicBezTo>
                    <a:cubicBezTo>
                      <a:pt x="32" y="1021"/>
                      <a:pt x="1" y="1052"/>
                      <a:pt x="1" y="1091"/>
                    </a:cubicBezTo>
                    <a:cubicBezTo>
                      <a:pt x="1" y="1116"/>
                      <a:pt x="16" y="1139"/>
                      <a:pt x="37" y="1151"/>
                    </a:cubicBezTo>
                    <a:lnTo>
                      <a:pt x="37" y="1288"/>
                    </a:lnTo>
                    <a:cubicBezTo>
                      <a:pt x="37" y="1307"/>
                      <a:pt x="52" y="1321"/>
                      <a:pt x="70" y="1321"/>
                    </a:cubicBezTo>
                    <a:lnTo>
                      <a:pt x="338" y="1321"/>
                    </a:lnTo>
                    <a:cubicBezTo>
                      <a:pt x="341" y="1321"/>
                      <a:pt x="344" y="1321"/>
                      <a:pt x="347" y="1320"/>
                    </a:cubicBezTo>
                    <a:cubicBezTo>
                      <a:pt x="351" y="1321"/>
                      <a:pt x="355" y="1321"/>
                      <a:pt x="359" y="1321"/>
                    </a:cubicBezTo>
                    <a:lnTo>
                      <a:pt x="362" y="1321"/>
                    </a:lnTo>
                    <a:lnTo>
                      <a:pt x="1158" y="1185"/>
                    </a:lnTo>
                    <a:cubicBezTo>
                      <a:pt x="1162" y="1185"/>
                      <a:pt x="1166" y="1183"/>
                      <a:pt x="1169" y="1181"/>
                    </a:cubicBezTo>
                    <a:cubicBezTo>
                      <a:pt x="1181" y="1179"/>
                      <a:pt x="1191" y="1168"/>
                      <a:pt x="1191" y="1155"/>
                    </a:cubicBezTo>
                    <a:lnTo>
                      <a:pt x="1191" y="231"/>
                    </a:lnTo>
                    <a:cubicBezTo>
                      <a:pt x="1191" y="223"/>
                      <a:pt x="1187" y="215"/>
                      <a:pt x="1180" y="210"/>
                    </a:cubicBezTo>
                    <a:cubicBezTo>
                      <a:pt x="1176" y="203"/>
                      <a:pt x="1169" y="198"/>
                      <a:pt x="1160" y="196"/>
                    </a:cubicBezTo>
                    <a:lnTo>
                      <a:pt x="665" y="74"/>
                    </a:lnTo>
                    <a:lnTo>
                      <a:pt x="665" y="72"/>
                    </a:lnTo>
                    <a:lnTo>
                      <a:pt x="657" y="72"/>
                    </a:lnTo>
                    <a:close/>
                  </a:path>
                </a:pathLst>
              </a:custGeom>
              <a:grpFill/>
              <a:ln w="0">
                <a:noFill/>
                <a:prstDash val="solid"/>
                <a:round/>
                <a:headEnd/>
                <a:tailEnd/>
              </a:ln>
            </p:spPr>
            <p:txBody>
              <a:bodyPr wrap="square"/>
              <a:lstStyle/>
              <a:p>
                <a:pPr defTabSz="511816">
                  <a:defRPr/>
                </a:pPr>
                <a:endParaRPr lang="zh-CN" altLang="en-US" sz="16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71" name="Freeform 17"/>
              <p:cNvSpPr>
                <a:spLocks noEditPoints="1"/>
              </p:cNvSpPr>
              <p:nvPr/>
            </p:nvSpPr>
            <p:spPr bwMode="auto">
              <a:xfrm>
                <a:off x="2454275" y="2160588"/>
                <a:ext cx="68263" cy="79375"/>
              </a:xfrm>
              <a:custGeom>
                <a:avLst/>
                <a:gdLst>
                  <a:gd name="T0" fmla="*/ 132 w 159"/>
                  <a:gd name="T1" fmla="*/ 146 h 181"/>
                  <a:gd name="T2" fmla="*/ 132 w 159"/>
                  <a:gd name="T3" fmla="*/ 146 h 181"/>
                  <a:gd name="T4" fmla="*/ 130 w 159"/>
                  <a:gd name="T5" fmla="*/ 154 h 181"/>
                  <a:gd name="T6" fmla="*/ 29 w 159"/>
                  <a:gd name="T7" fmla="*/ 142 h 181"/>
                  <a:gd name="T8" fmla="*/ 27 w 159"/>
                  <a:gd name="T9" fmla="*/ 130 h 181"/>
                  <a:gd name="T10" fmla="*/ 27 w 159"/>
                  <a:gd name="T11" fmla="*/ 37 h 181"/>
                  <a:gd name="T12" fmla="*/ 28 w 159"/>
                  <a:gd name="T13" fmla="*/ 27 h 181"/>
                  <a:gd name="T14" fmla="*/ 128 w 159"/>
                  <a:gd name="T15" fmla="*/ 52 h 181"/>
                  <a:gd name="T16" fmla="*/ 132 w 159"/>
                  <a:gd name="T17" fmla="*/ 62 h 181"/>
                  <a:gd name="T18" fmla="*/ 132 w 159"/>
                  <a:gd name="T19" fmla="*/ 146 h 181"/>
                  <a:gd name="T20" fmla="*/ 135 w 159"/>
                  <a:gd name="T21" fmla="*/ 26 h 181"/>
                  <a:gd name="T22" fmla="*/ 135 w 159"/>
                  <a:gd name="T23" fmla="*/ 26 h 181"/>
                  <a:gd name="T24" fmla="*/ 29 w 159"/>
                  <a:gd name="T25" fmla="*/ 0 h 181"/>
                  <a:gd name="T26" fmla="*/ 26 w 159"/>
                  <a:gd name="T27" fmla="*/ 0 h 181"/>
                  <a:gd name="T28" fmla="*/ 0 w 159"/>
                  <a:gd name="T29" fmla="*/ 37 h 181"/>
                  <a:gd name="T30" fmla="*/ 0 w 159"/>
                  <a:gd name="T31" fmla="*/ 130 h 181"/>
                  <a:gd name="T32" fmla="*/ 6 w 159"/>
                  <a:gd name="T33" fmla="*/ 154 h 181"/>
                  <a:gd name="T34" fmla="*/ 27 w 159"/>
                  <a:gd name="T35" fmla="*/ 168 h 181"/>
                  <a:gd name="T36" fmla="*/ 131 w 159"/>
                  <a:gd name="T37" fmla="*/ 181 h 181"/>
                  <a:gd name="T38" fmla="*/ 132 w 159"/>
                  <a:gd name="T39" fmla="*/ 181 h 181"/>
                  <a:gd name="T40" fmla="*/ 159 w 159"/>
                  <a:gd name="T41" fmla="*/ 146 h 181"/>
                  <a:gd name="T42" fmla="*/ 159 w 159"/>
                  <a:gd name="T43" fmla="*/ 62 h 181"/>
                  <a:gd name="T44" fmla="*/ 135 w 159"/>
                  <a:gd name="T45" fmla="*/ 2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9" h="181">
                    <a:moveTo>
                      <a:pt x="132" y="146"/>
                    </a:moveTo>
                    <a:lnTo>
                      <a:pt x="132" y="146"/>
                    </a:lnTo>
                    <a:cubicBezTo>
                      <a:pt x="132" y="150"/>
                      <a:pt x="131" y="152"/>
                      <a:pt x="130" y="154"/>
                    </a:cubicBezTo>
                    <a:lnTo>
                      <a:pt x="29" y="142"/>
                    </a:lnTo>
                    <a:cubicBezTo>
                      <a:pt x="28" y="140"/>
                      <a:pt x="27" y="136"/>
                      <a:pt x="27" y="130"/>
                    </a:cubicBezTo>
                    <a:lnTo>
                      <a:pt x="27" y="37"/>
                    </a:lnTo>
                    <a:cubicBezTo>
                      <a:pt x="27" y="33"/>
                      <a:pt x="28" y="29"/>
                      <a:pt x="28" y="27"/>
                    </a:cubicBezTo>
                    <a:lnTo>
                      <a:pt x="128" y="52"/>
                    </a:lnTo>
                    <a:cubicBezTo>
                      <a:pt x="129" y="53"/>
                      <a:pt x="132" y="57"/>
                      <a:pt x="132" y="62"/>
                    </a:cubicBezTo>
                    <a:lnTo>
                      <a:pt x="132" y="146"/>
                    </a:lnTo>
                    <a:close/>
                    <a:moveTo>
                      <a:pt x="135" y="26"/>
                    </a:moveTo>
                    <a:lnTo>
                      <a:pt x="135" y="26"/>
                    </a:lnTo>
                    <a:lnTo>
                      <a:pt x="29" y="0"/>
                    </a:lnTo>
                    <a:lnTo>
                      <a:pt x="26" y="0"/>
                    </a:lnTo>
                    <a:cubicBezTo>
                      <a:pt x="11" y="0"/>
                      <a:pt x="0" y="16"/>
                      <a:pt x="0" y="37"/>
                    </a:cubicBezTo>
                    <a:lnTo>
                      <a:pt x="0" y="130"/>
                    </a:lnTo>
                    <a:cubicBezTo>
                      <a:pt x="0" y="139"/>
                      <a:pt x="2" y="147"/>
                      <a:pt x="6" y="154"/>
                    </a:cubicBezTo>
                    <a:cubicBezTo>
                      <a:pt x="10" y="163"/>
                      <a:pt x="18" y="168"/>
                      <a:pt x="27" y="168"/>
                    </a:cubicBezTo>
                    <a:lnTo>
                      <a:pt x="131" y="181"/>
                    </a:lnTo>
                    <a:lnTo>
                      <a:pt x="132" y="181"/>
                    </a:lnTo>
                    <a:cubicBezTo>
                      <a:pt x="147" y="180"/>
                      <a:pt x="159" y="165"/>
                      <a:pt x="159" y="146"/>
                    </a:cubicBezTo>
                    <a:lnTo>
                      <a:pt x="159" y="62"/>
                    </a:lnTo>
                    <a:cubicBezTo>
                      <a:pt x="159" y="44"/>
                      <a:pt x="148" y="28"/>
                      <a:pt x="135" y="26"/>
                    </a:cubicBezTo>
                    <a:close/>
                  </a:path>
                </a:pathLst>
              </a:custGeom>
              <a:grpFill/>
              <a:ln w="0">
                <a:noFill/>
                <a:prstDash val="solid"/>
                <a:round/>
                <a:headEnd/>
                <a:tailEnd/>
              </a:ln>
            </p:spPr>
            <p:txBody>
              <a:bodyPr wrap="square"/>
              <a:lstStyle/>
              <a:p>
                <a:pPr defTabSz="511816">
                  <a:defRPr/>
                </a:pPr>
                <a:endParaRPr lang="zh-CN" altLang="en-US" sz="16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72" name="Freeform 18"/>
              <p:cNvSpPr>
                <a:spLocks noEditPoints="1"/>
              </p:cNvSpPr>
              <p:nvPr/>
            </p:nvSpPr>
            <p:spPr bwMode="auto">
              <a:xfrm>
                <a:off x="2571750" y="2189163"/>
                <a:ext cx="57150" cy="66675"/>
              </a:xfrm>
              <a:custGeom>
                <a:avLst/>
                <a:gdLst>
                  <a:gd name="T0" fmla="*/ 26 w 131"/>
                  <a:gd name="T1" fmla="*/ 35 h 155"/>
                  <a:gd name="T2" fmla="*/ 26 w 131"/>
                  <a:gd name="T3" fmla="*/ 35 h 155"/>
                  <a:gd name="T4" fmla="*/ 27 w 131"/>
                  <a:gd name="T5" fmla="*/ 28 h 155"/>
                  <a:gd name="T6" fmla="*/ 100 w 131"/>
                  <a:gd name="T7" fmla="*/ 50 h 155"/>
                  <a:gd name="T8" fmla="*/ 101 w 131"/>
                  <a:gd name="T9" fmla="*/ 50 h 155"/>
                  <a:gd name="T10" fmla="*/ 104 w 131"/>
                  <a:gd name="T11" fmla="*/ 58 h 155"/>
                  <a:gd name="T12" fmla="*/ 104 w 131"/>
                  <a:gd name="T13" fmla="*/ 121 h 155"/>
                  <a:gd name="T14" fmla="*/ 103 w 131"/>
                  <a:gd name="T15" fmla="*/ 128 h 155"/>
                  <a:gd name="T16" fmla="*/ 29 w 131"/>
                  <a:gd name="T17" fmla="*/ 117 h 155"/>
                  <a:gd name="T18" fmla="*/ 28 w 131"/>
                  <a:gd name="T19" fmla="*/ 117 h 155"/>
                  <a:gd name="T20" fmla="*/ 26 w 131"/>
                  <a:gd name="T21" fmla="*/ 107 h 155"/>
                  <a:gd name="T22" fmla="*/ 26 w 131"/>
                  <a:gd name="T23" fmla="*/ 35 h 155"/>
                  <a:gd name="T24" fmla="*/ 5 w 131"/>
                  <a:gd name="T25" fmla="*/ 130 h 155"/>
                  <a:gd name="T26" fmla="*/ 5 w 131"/>
                  <a:gd name="T27" fmla="*/ 130 h 155"/>
                  <a:gd name="T28" fmla="*/ 25 w 131"/>
                  <a:gd name="T29" fmla="*/ 143 h 155"/>
                  <a:gd name="T30" fmla="*/ 103 w 131"/>
                  <a:gd name="T31" fmla="*/ 155 h 155"/>
                  <a:gd name="T32" fmla="*/ 105 w 131"/>
                  <a:gd name="T33" fmla="*/ 155 h 155"/>
                  <a:gd name="T34" fmla="*/ 131 w 131"/>
                  <a:gd name="T35" fmla="*/ 121 h 155"/>
                  <a:gd name="T36" fmla="*/ 131 w 131"/>
                  <a:gd name="T37" fmla="*/ 58 h 155"/>
                  <a:gd name="T38" fmla="*/ 107 w 131"/>
                  <a:gd name="T39" fmla="*/ 24 h 155"/>
                  <a:gd name="T40" fmla="*/ 31 w 131"/>
                  <a:gd name="T41" fmla="*/ 1 h 155"/>
                  <a:gd name="T42" fmla="*/ 26 w 131"/>
                  <a:gd name="T43" fmla="*/ 0 h 155"/>
                  <a:gd name="T44" fmla="*/ 0 w 131"/>
                  <a:gd name="T45" fmla="*/ 35 h 155"/>
                  <a:gd name="T46" fmla="*/ 0 w 131"/>
                  <a:gd name="T47" fmla="*/ 107 h 155"/>
                  <a:gd name="T48" fmla="*/ 5 w 131"/>
                  <a:gd name="T49" fmla="*/ 13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1" h="155">
                    <a:moveTo>
                      <a:pt x="26" y="35"/>
                    </a:moveTo>
                    <a:lnTo>
                      <a:pt x="26" y="35"/>
                    </a:lnTo>
                    <a:cubicBezTo>
                      <a:pt x="26" y="32"/>
                      <a:pt x="27" y="29"/>
                      <a:pt x="27" y="28"/>
                    </a:cubicBezTo>
                    <a:lnTo>
                      <a:pt x="100" y="50"/>
                    </a:lnTo>
                    <a:lnTo>
                      <a:pt x="101" y="50"/>
                    </a:lnTo>
                    <a:cubicBezTo>
                      <a:pt x="102" y="50"/>
                      <a:pt x="104" y="53"/>
                      <a:pt x="104" y="58"/>
                    </a:cubicBezTo>
                    <a:lnTo>
                      <a:pt x="104" y="121"/>
                    </a:lnTo>
                    <a:cubicBezTo>
                      <a:pt x="104" y="124"/>
                      <a:pt x="103" y="127"/>
                      <a:pt x="103" y="128"/>
                    </a:cubicBezTo>
                    <a:lnTo>
                      <a:pt x="29" y="117"/>
                    </a:lnTo>
                    <a:lnTo>
                      <a:pt x="28" y="117"/>
                    </a:lnTo>
                    <a:cubicBezTo>
                      <a:pt x="27" y="115"/>
                      <a:pt x="26" y="112"/>
                      <a:pt x="26" y="107"/>
                    </a:cubicBezTo>
                    <a:lnTo>
                      <a:pt x="26" y="35"/>
                    </a:lnTo>
                    <a:close/>
                    <a:moveTo>
                      <a:pt x="5" y="130"/>
                    </a:moveTo>
                    <a:lnTo>
                      <a:pt x="5" y="130"/>
                    </a:lnTo>
                    <a:cubicBezTo>
                      <a:pt x="10" y="138"/>
                      <a:pt x="16" y="142"/>
                      <a:pt x="25" y="143"/>
                    </a:cubicBezTo>
                    <a:lnTo>
                      <a:pt x="103" y="155"/>
                    </a:lnTo>
                    <a:lnTo>
                      <a:pt x="105" y="155"/>
                    </a:lnTo>
                    <a:cubicBezTo>
                      <a:pt x="119" y="154"/>
                      <a:pt x="131" y="139"/>
                      <a:pt x="131" y="121"/>
                    </a:cubicBezTo>
                    <a:lnTo>
                      <a:pt x="131" y="58"/>
                    </a:lnTo>
                    <a:cubicBezTo>
                      <a:pt x="131" y="41"/>
                      <a:pt x="121" y="27"/>
                      <a:pt x="107" y="24"/>
                    </a:cubicBezTo>
                    <a:lnTo>
                      <a:pt x="31" y="1"/>
                    </a:lnTo>
                    <a:lnTo>
                      <a:pt x="26" y="0"/>
                    </a:lnTo>
                    <a:cubicBezTo>
                      <a:pt x="11" y="0"/>
                      <a:pt x="0" y="15"/>
                      <a:pt x="0" y="35"/>
                    </a:cubicBezTo>
                    <a:lnTo>
                      <a:pt x="0" y="107"/>
                    </a:lnTo>
                    <a:cubicBezTo>
                      <a:pt x="0" y="116"/>
                      <a:pt x="2" y="124"/>
                      <a:pt x="5" y="130"/>
                    </a:cubicBezTo>
                    <a:close/>
                  </a:path>
                </a:pathLst>
              </a:custGeom>
              <a:grpFill/>
              <a:ln w="0">
                <a:noFill/>
                <a:prstDash val="solid"/>
                <a:round/>
                <a:headEnd/>
                <a:tailEnd/>
              </a:ln>
            </p:spPr>
            <p:txBody>
              <a:bodyPr wrap="square"/>
              <a:lstStyle/>
              <a:p>
                <a:pPr defTabSz="511816">
                  <a:defRPr/>
                </a:pPr>
                <a:endParaRPr lang="zh-CN" altLang="en-US" sz="16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73" name="Freeform 19"/>
              <p:cNvSpPr>
                <a:spLocks noEditPoints="1"/>
              </p:cNvSpPr>
              <p:nvPr/>
            </p:nvSpPr>
            <p:spPr bwMode="auto">
              <a:xfrm>
                <a:off x="2454275" y="2284413"/>
                <a:ext cx="68263" cy="73025"/>
              </a:xfrm>
              <a:custGeom>
                <a:avLst/>
                <a:gdLst>
                  <a:gd name="T0" fmla="*/ 27 w 159"/>
                  <a:gd name="T1" fmla="*/ 37 h 168"/>
                  <a:gd name="T2" fmla="*/ 27 w 159"/>
                  <a:gd name="T3" fmla="*/ 37 h 168"/>
                  <a:gd name="T4" fmla="*/ 29 w 159"/>
                  <a:gd name="T5" fmla="*/ 27 h 168"/>
                  <a:gd name="T6" fmla="*/ 129 w 159"/>
                  <a:gd name="T7" fmla="*/ 35 h 168"/>
                  <a:gd name="T8" fmla="*/ 132 w 159"/>
                  <a:gd name="T9" fmla="*/ 45 h 168"/>
                  <a:gd name="T10" fmla="*/ 132 w 159"/>
                  <a:gd name="T11" fmla="*/ 132 h 168"/>
                  <a:gd name="T12" fmla="*/ 129 w 159"/>
                  <a:gd name="T13" fmla="*/ 141 h 168"/>
                  <a:gd name="T14" fmla="*/ 29 w 159"/>
                  <a:gd name="T15" fmla="*/ 141 h 168"/>
                  <a:gd name="T16" fmla="*/ 27 w 159"/>
                  <a:gd name="T17" fmla="*/ 130 h 168"/>
                  <a:gd name="T18" fmla="*/ 27 w 159"/>
                  <a:gd name="T19" fmla="*/ 37 h 168"/>
                  <a:gd name="T20" fmla="*/ 27 w 159"/>
                  <a:gd name="T21" fmla="*/ 168 h 168"/>
                  <a:gd name="T22" fmla="*/ 27 w 159"/>
                  <a:gd name="T23" fmla="*/ 168 h 168"/>
                  <a:gd name="T24" fmla="*/ 132 w 159"/>
                  <a:gd name="T25" fmla="*/ 167 h 168"/>
                  <a:gd name="T26" fmla="*/ 159 w 159"/>
                  <a:gd name="T27" fmla="*/ 132 h 168"/>
                  <a:gd name="T28" fmla="*/ 159 w 159"/>
                  <a:gd name="T29" fmla="*/ 45 h 168"/>
                  <a:gd name="T30" fmla="*/ 132 w 159"/>
                  <a:gd name="T31" fmla="*/ 9 h 168"/>
                  <a:gd name="T32" fmla="*/ 29 w 159"/>
                  <a:gd name="T33" fmla="*/ 0 h 168"/>
                  <a:gd name="T34" fmla="*/ 26 w 159"/>
                  <a:gd name="T35" fmla="*/ 0 h 168"/>
                  <a:gd name="T36" fmla="*/ 0 w 159"/>
                  <a:gd name="T37" fmla="*/ 37 h 168"/>
                  <a:gd name="T38" fmla="*/ 0 w 159"/>
                  <a:gd name="T39" fmla="*/ 130 h 168"/>
                  <a:gd name="T40" fmla="*/ 27 w 159"/>
                  <a:gd name="T41"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68">
                    <a:moveTo>
                      <a:pt x="27" y="37"/>
                    </a:moveTo>
                    <a:lnTo>
                      <a:pt x="27" y="37"/>
                    </a:lnTo>
                    <a:cubicBezTo>
                      <a:pt x="27" y="32"/>
                      <a:pt x="28" y="28"/>
                      <a:pt x="29" y="27"/>
                    </a:cubicBezTo>
                    <a:lnTo>
                      <a:pt x="129" y="35"/>
                    </a:lnTo>
                    <a:cubicBezTo>
                      <a:pt x="130" y="36"/>
                      <a:pt x="132" y="40"/>
                      <a:pt x="132" y="45"/>
                    </a:cubicBezTo>
                    <a:lnTo>
                      <a:pt x="132" y="132"/>
                    </a:lnTo>
                    <a:cubicBezTo>
                      <a:pt x="132" y="136"/>
                      <a:pt x="130" y="139"/>
                      <a:pt x="129" y="141"/>
                    </a:cubicBezTo>
                    <a:lnTo>
                      <a:pt x="29" y="141"/>
                    </a:lnTo>
                    <a:cubicBezTo>
                      <a:pt x="28" y="139"/>
                      <a:pt x="27" y="135"/>
                      <a:pt x="27" y="130"/>
                    </a:cubicBezTo>
                    <a:lnTo>
                      <a:pt x="27" y="37"/>
                    </a:lnTo>
                    <a:close/>
                    <a:moveTo>
                      <a:pt x="27" y="168"/>
                    </a:moveTo>
                    <a:lnTo>
                      <a:pt x="27" y="168"/>
                    </a:lnTo>
                    <a:lnTo>
                      <a:pt x="132" y="167"/>
                    </a:lnTo>
                    <a:cubicBezTo>
                      <a:pt x="147" y="166"/>
                      <a:pt x="159" y="151"/>
                      <a:pt x="159" y="132"/>
                    </a:cubicBezTo>
                    <a:lnTo>
                      <a:pt x="159" y="45"/>
                    </a:lnTo>
                    <a:cubicBezTo>
                      <a:pt x="159" y="27"/>
                      <a:pt x="148" y="11"/>
                      <a:pt x="132" y="9"/>
                    </a:cubicBezTo>
                    <a:lnTo>
                      <a:pt x="29" y="0"/>
                    </a:lnTo>
                    <a:lnTo>
                      <a:pt x="26" y="0"/>
                    </a:lnTo>
                    <a:cubicBezTo>
                      <a:pt x="11" y="0"/>
                      <a:pt x="0" y="15"/>
                      <a:pt x="0" y="37"/>
                    </a:cubicBezTo>
                    <a:lnTo>
                      <a:pt x="0" y="130"/>
                    </a:lnTo>
                    <a:cubicBezTo>
                      <a:pt x="0" y="152"/>
                      <a:pt x="11" y="168"/>
                      <a:pt x="27" y="168"/>
                    </a:cubicBezTo>
                    <a:close/>
                  </a:path>
                </a:pathLst>
              </a:custGeom>
              <a:grpFill/>
              <a:ln w="0">
                <a:noFill/>
                <a:prstDash val="solid"/>
                <a:round/>
                <a:headEnd/>
                <a:tailEnd/>
              </a:ln>
            </p:spPr>
            <p:txBody>
              <a:bodyPr wrap="square"/>
              <a:lstStyle/>
              <a:p>
                <a:pPr defTabSz="511816">
                  <a:defRPr/>
                </a:pPr>
                <a:endParaRPr lang="zh-CN" altLang="en-US" sz="16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74" name="Freeform 20"/>
              <p:cNvSpPr>
                <a:spLocks noEditPoints="1"/>
              </p:cNvSpPr>
              <p:nvPr/>
            </p:nvSpPr>
            <p:spPr bwMode="auto">
              <a:xfrm>
                <a:off x="2571750" y="2295525"/>
                <a:ext cx="57150" cy="65088"/>
              </a:xfrm>
              <a:custGeom>
                <a:avLst/>
                <a:gdLst>
                  <a:gd name="T0" fmla="*/ 26 w 131"/>
                  <a:gd name="T1" fmla="*/ 33 h 146"/>
                  <a:gd name="T2" fmla="*/ 26 w 131"/>
                  <a:gd name="T3" fmla="*/ 33 h 146"/>
                  <a:gd name="T4" fmla="*/ 27 w 131"/>
                  <a:gd name="T5" fmla="*/ 27 h 146"/>
                  <a:gd name="T6" fmla="*/ 102 w 131"/>
                  <a:gd name="T7" fmla="*/ 39 h 146"/>
                  <a:gd name="T8" fmla="*/ 104 w 131"/>
                  <a:gd name="T9" fmla="*/ 45 h 146"/>
                  <a:gd name="T10" fmla="*/ 104 w 131"/>
                  <a:gd name="T11" fmla="*/ 114 h 146"/>
                  <a:gd name="T12" fmla="*/ 104 w 131"/>
                  <a:gd name="T13" fmla="*/ 119 h 146"/>
                  <a:gd name="T14" fmla="*/ 28 w 131"/>
                  <a:gd name="T15" fmla="*/ 120 h 146"/>
                  <a:gd name="T16" fmla="*/ 26 w 131"/>
                  <a:gd name="T17" fmla="*/ 112 h 146"/>
                  <a:gd name="T18" fmla="*/ 26 w 131"/>
                  <a:gd name="T19" fmla="*/ 33 h 146"/>
                  <a:gd name="T20" fmla="*/ 26 w 131"/>
                  <a:gd name="T21" fmla="*/ 146 h 146"/>
                  <a:gd name="T22" fmla="*/ 26 w 131"/>
                  <a:gd name="T23" fmla="*/ 146 h 146"/>
                  <a:gd name="T24" fmla="*/ 105 w 131"/>
                  <a:gd name="T25" fmla="*/ 146 h 146"/>
                  <a:gd name="T26" fmla="*/ 131 w 131"/>
                  <a:gd name="T27" fmla="*/ 114 h 146"/>
                  <a:gd name="T28" fmla="*/ 131 w 131"/>
                  <a:gd name="T29" fmla="*/ 45 h 146"/>
                  <a:gd name="T30" fmla="*/ 106 w 131"/>
                  <a:gd name="T31" fmla="*/ 12 h 146"/>
                  <a:gd name="T32" fmla="*/ 28 w 131"/>
                  <a:gd name="T33" fmla="*/ 0 h 146"/>
                  <a:gd name="T34" fmla="*/ 26 w 131"/>
                  <a:gd name="T35" fmla="*/ 0 h 146"/>
                  <a:gd name="T36" fmla="*/ 0 w 131"/>
                  <a:gd name="T37" fmla="*/ 33 h 146"/>
                  <a:gd name="T38" fmla="*/ 0 w 131"/>
                  <a:gd name="T39" fmla="*/ 112 h 146"/>
                  <a:gd name="T40" fmla="*/ 26 w 131"/>
                  <a:gd name="T41"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1" h="146">
                    <a:moveTo>
                      <a:pt x="26" y="33"/>
                    </a:moveTo>
                    <a:lnTo>
                      <a:pt x="26" y="33"/>
                    </a:lnTo>
                    <a:cubicBezTo>
                      <a:pt x="26" y="30"/>
                      <a:pt x="27" y="28"/>
                      <a:pt x="27" y="27"/>
                    </a:cubicBezTo>
                    <a:lnTo>
                      <a:pt x="102" y="39"/>
                    </a:lnTo>
                    <a:cubicBezTo>
                      <a:pt x="102" y="39"/>
                      <a:pt x="104" y="42"/>
                      <a:pt x="104" y="45"/>
                    </a:cubicBezTo>
                    <a:lnTo>
                      <a:pt x="104" y="114"/>
                    </a:lnTo>
                    <a:cubicBezTo>
                      <a:pt x="104" y="117"/>
                      <a:pt x="103" y="119"/>
                      <a:pt x="104" y="119"/>
                    </a:cubicBezTo>
                    <a:lnTo>
                      <a:pt x="28" y="120"/>
                    </a:lnTo>
                    <a:cubicBezTo>
                      <a:pt x="27" y="118"/>
                      <a:pt x="26" y="116"/>
                      <a:pt x="26" y="112"/>
                    </a:cubicBezTo>
                    <a:lnTo>
                      <a:pt x="26" y="33"/>
                    </a:lnTo>
                    <a:close/>
                    <a:moveTo>
                      <a:pt x="26" y="146"/>
                    </a:moveTo>
                    <a:lnTo>
                      <a:pt x="26" y="146"/>
                    </a:lnTo>
                    <a:lnTo>
                      <a:pt x="105" y="146"/>
                    </a:lnTo>
                    <a:cubicBezTo>
                      <a:pt x="119" y="145"/>
                      <a:pt x="131" y="131"/>
                      <a:pt x="131" y="114"/>
                    </a:cubicBezTo>
                    <a:lnTo>
                      <a:pt x="131" y="45"/>
                    </a:lnTo>
                    <a:cubicBezTo>
                      <a:pt x="131" y="29"/>
                      <a:pt x="120" y="14"/>
                      <a:pt x="106" y="12"/>
                    </a:cubicBezTo>
                    <a:lnTo>
                      <a:pt x="28" y="0"/>
                    </a:lnTo>
                    <a:lnTo>
                      <a:pt x="26" y="0"/>
                    </a:lnTo>
                    <a:cubicBezTo>
                      <a:pt x="11" y="0"/>
                      <a:pt x="0" y="14"/>
                      <a:pt x="0" y="33"/>
                    </a:cubicBezTo>
                    <a:lnTo>
                      <a:pt x="0" y="112"/>
                    </a:lnTo>
                    <a:cubicBezTo>
                      <a:pt x="0" y="131"/>
                      <a:pt x="11" y="146"/>
                      <a:pt x="26" y="146"/>
                    </a:cubicBezTo>
                    <a:close/>
                  </a:path>
                </a:pathLst>
              </a:custGeom>
              <a:grpFill/>
              <a:ln w="0">
                <a:noFill/>
                <a:prstDash val="solid"/>
                <a:round/>
                <a:headEnd/>
                <a:tailEnd/>
              </a:ln>
            </p:spPr>
            <p:txBody>
              <a:bodyPr wrap="square"/>
              <a:lstStyle/>
              <a:p>
                <a:pPr defTabSz="511816">
                  <a:defRPr/>
                </a:pPr>
                <a:endParaRPr lang="zh-CN" altLang="en-US" sz="16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75" name="Freeform 21"/>
              <p:cNvSpPr>
                <a:spLocks noEditPoints="1"/>
              </p:cNvSpPr>
              <p:nvPr/>
            </p:nvSpPr>
            <p:spPr bwMode="auto">
              <a:xfrm>
                <a:off x="2454275" y="2409825"/>
                <a:ext cx="68263" cy="73025"/>
              </a:xfrm>
              <a:custGeom>
                <a:avLst/>
                <a:gdLst>
                  <a:gd name="T0" fmla="*/ 132 w 159"/>
                  <a:gd name="T1" fmla="*/ 125 h 168"/>
                  <a:gd name="T2" fmla="*/ 132 w 159"/>
                  <a:gd name="T3" fmla="*/ 125 h 168"/>
                  <a:gd name="T4" fmla="*/ 129 w 159"/>
                  <a:gd name="T5" fmla="*/ 134 h 168"/>
                  <a:gd name="T6" fmla="*/ 29 w 159"/>
                  <a:gd name="T7" fmla="*/ 141 h 168"/>
                  <a:gd name="T8" fmla="*/ 27 w 159"/>
                  <a:gd name="T9" fmla="*/ 130 h 168"/>
                  <a:gd name="T10" fmla="*/ 27 w 159"/>
                  <a:gd name="T11" fmla="*/ 37 h 168"/>
                  <a:gd name="T12" fmla="*/ 29 w 159"/>
                  <a:gd name="T13" fmla="*/ 27 h 168"/>
                  <a:gd name="T14" fmla="*/ 129 w 159"/>
                  <a:gd name="T15" fmla="*/ 29 h 168"/>
                  <a:gd name="T16" fmla="*/ 132 w 159"/>
                  <a:gd name="T17" fmla="*/ 38 h 168"/>
                  <a:gd name="T18" fmla="*/ 132 w 159"/>
                  <a:gd name="T19" fmla="*/ 125 h 168"/>
                  <a:gd name="T20" fmla="*/ 133 w 159"/>
                  <a:gd name="T21" fmla="*/ 2 h 168"/>
                  <a:gd name="T22" fmla="*/ 133 w 159"/>
                  <a:gd name="T23" fmla="*/ 2 h 168"/>
                  <a:gd name="T24" fmla="*/ 28 w 159"/>
                  <a:gd name="T25" fmla="*/ 0 h 168"/>
                  <a:gd name="T26" fmla="*/ 26 w 159"/>
                  <a:gd name="T27" fmla="*/ 0 h 168"/>
                  <a:gd name="T28" fmla="*/ 0 w 159"/>
                  <a:gd name="T29" fmla="*/ 37 h 168"/>
                  <a:gd name="T30" fmla="*/ 0 w 159"/>
                  <a:gd name="T31" fmla="*/ 130 h 168"/>
                  <a:gd name="T32" fmla="*/ 27 w 159"/>
                  <a:gd name="T33" fmla="*/ 168 h 168"/>
                  <a:gd name="T34" fmla="*/ 132 w 159"/>
                  <a:gd name="T35" fmla="*/ 160 h 168"/>
                  <a:gd name="T36" fmla="*/ 159 w 159"/>
                  <a:gd name="T37" fmla="*/ 125 h 168"/>
                  <a:gd name="T38" fmla="*/ 159 w 159"/>
                  <a:gd name="T39" fmla="*/ 38 h 168"/>
                  <a:gd name="T40" fmla="*/ 133 w 159"/>
                  <a:gd name="T41" fmla="*/ 2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68">
                    <a:moveTo>
                      <a:pt x="132" y="125"/>
                    </a:moveTo>
                    <a:lnTo>
                      <a:pt x="132" y="125"/>
                    </a:lnTo>
                    <a:cubicBezTo>
                      <a:pt x="132" y="130"/>
                      <a:pt x="130" y="133"/>
                      <a:pt x="129" y="134"/>
                    </a:cubicBezTo>
                    <a:lnTo>
                      <a:pt x="29" y="141"/>
                    </a:lnTo>
                    <a:cubicBezTo>
                      <a:pt x="28" y="139"/>
                      <a:pt x="27" y="135"/>
                      <a:pt x="27" y="130"/>
                    </a:cubicBezTo>
                    <a:lnTo>
                      <a:pt x="27" y="37"/>
                    </a:lnTo>
                    <a:cubicBezTo>
                      <a:pt x="27" y="32"/>
                      <a:pt x="28" y="28"/>
                      <a:pt x="29" y="27"/>
                    </a:cubicBezTo>
                    <a:lnTo>
                      <a:pt x="129" y="29"/>
                    </a:lnTo>
                    <a:cubicBezTo>
                      <a:pt x="130" y="30"/>
                      <a:pt x="132" y="34"/>
                      <a:pt x="132" y="38"/>
                    </a:cubicBezTo>
                    <a:lnTo>
                      <a:pt x="132" y="125"/>
                    </a:lnTo>
                    <a:close/>
                    <a:moveTo>
                      <a:pt x="133" y="2"/>
                    </a:moveTo>
                    <a:lnTo>
                      <a:pt x="133" y="2"/>
                    </a:lnTo>
                    <a:lnTo>
                      <a:pt x="28" y="0"/>
                    </a:lnTo>
                    <a:lnTo>
                      <a:pt x="26" y="0"/>
                    </a:lnTo>
                    <a:cubicBezTo>
                      <a:pt x="11" y="0"/>
                      <a:pt x="0" y="15"/>
                      <a:pt x="0" y="37"/>
                    </a:cubicBezTo>
                    <a:lnTo>
                      <a:pt x="0" y="130"/>
                    </a:lnTo>
                    <a:cubicBezTo>
                      <a:pt x="0" y="152"/>
                      <a:pt x="11" y="168"/>
                      <a:pt x="27" y="168"/>
                    </a:cubicBezTo>
                    <a:lnTo>
                      <a:pt x="132" y="160"/>
                    </a:lnTo>
                    <a:cubicBezTo>
                      <a:pt x="147" y="159"/>
                      <a:pt x="159" y="144"/>
                      <a:pt x="159" y="125"/>
                    </a:cubicBezTo>
                    <a:lnTo>
                      <a:pt x="159" y="38"/>
                    </a:lnTo>
                    <a:cubicBezTo>
                      <a:pt x="159" y="20"/>
                      <a:pt x="148" y="4"/>
                      <a:pt x="133" y="2"/>
                    </a:cubicBezTo>
                    <a:close/>
                  </a:path>
                </a:pathLst>
              </a:custGeom>
              <a:grpFill/>
              <a:ln w="0">
                <a:noFill/>
                <a:prstDash val="solid"/>
                <a:round/>
                <a:headEnd/>
                <a:tailEnd/>
              </a:ln>
            </p:spPr>
            <p:txBody>
              <a:bodyPr wrap="square"/>
              <a:lstStyle/>
              <a:p>
                <a:pPr defTabSz="511816">
                  <a:defRPr/>
                </a:pPr>
                <a:endParaRPr lang="zh-CN" altLang="en-US" sz="16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76" name="Freeform 22"/>
              <p:cNvSpPr>
                <a:spLocks noEditPoints="1"/>
              </p:cNvSpPr>
              <p:nvPr/>
            </p:nvSpPr>
            <p:spPr bwMode="auto">
              <a:xfrm>
                <a:off x="2568575" y="2409825"/>
                <a:ext cx="60325" cy="61913"/>
              </a:xfrm>
              <a:custGeom>
                <a:avLst/>
                <a:gdLst>
                  <a:gd name="T0" fmla="*/ 109 w 136"/>
                  <a:gd name="T1" fmla="*/ 105 h 143"/>
                  <a:gd name="T2" fmla="*/ 109 w 136"/>
                  <a:gd name="T3" fmla="*/ 105 h 143"/>
                  <a:gd name="T4" fmla="*/ 108 w 136"/>
                  <a:gd name="T5" fmla="*/ 110 h 143"/>
                  <a:gd name="T6" fmla="*/ 28 w 136"/>
                  <a:gd name="T7" fmla="*/ 116 h 143"/>
                  <a:gd name="T8" fmla="*/ 27 w 136"/>
                  <a:gd name="T9" fmla="*/ 109 h 143"/>
                  <a:gd name="T10" fmla="*/ 27 w 136"/>
                  <a:gd name="T11" fmla="*/ 33 h 143"/>
                  <a:gd name="T12" fmla="*/ 28 w 136"/>
                  <a:gd name="T13" fmla="*/ 26 h 143"/>
                  <a:gd name="T14" fmla="*/ 108 w 136"/>
                  <a:gd name="T15" fmla="*/ 28 h 143"/>
                  <a:gd name="T16" fmla="*/ 109 w 136"/>
                  <a:gd name="T17" fmla="*/ 34 h 143"/>
                  <a:gd name="T18" fmla="*/ 109 w 136"/>
                  <a:gd name="T19" fmla="*/ 105 h 143"/>
                  <a:gd name="T20" fmla="*/ 113 w 136"/>
                  <a:gd name="T21" fmla="*/ 2 h 143"/>
                  <a:gd name="T22" fmla="*/ 113 w 136"/>
                  <a:gd name="T23" fmla="*/ 2 h 143"/>
                  <a:gd name="T24" fmla="*/ 26 w 136"/>
                  <a:gd name="T25" fmla="*/ 0 h 143"/>
                  <a:gd name="T26" fmla="*/ 24 w 136"/>
                  <a:gd name="T27" fmla="*/ 0 h 143"/>
                  <a:gd name="T28" fmla="*/ 0 w 136"/>
                  <a:gd name="T29" fmla="*/ 33 h 143"/>
                  <a:gd name="T30" fmla="*/ 0 w 136"/>
                  <a:gd name="T31" fmla="*/ 109 h 143"/>
                  <a:gd name="T32" fmla="*/ 25 w 136"/>
                  <a:gd name="T33" fmla="*/ 143 h 143"/>
                  <a:gd name="T34" fmla="*/ 112 w 136"/>
                  <a:gd name="T35" fmla="*/ 137 h 143"/>
                  <a:gd name="T36" fmla="*/ 136 w 136"/>
                  <a:gd name="T37" fmla="*/ 105 h 143"/>
                  <a:gd name="T38" fmla="*/ 136 w 136"/>
                  <a:gd name="T39" fmla="*/ 34 h 143"/>
                  <a:gd name="T40" fmla="*/ 113 w 136"/>
                  <a:gd name="T41" fmla="*/ 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6" h="143">
                    <a:moveTo>
                      <a:pt x="109" y="105"/>
                    </a:moveTo>
                    <a:lnTo>
                      <a:pt x="109" y="105"/>
                    </a:lnTo>
                    <a:cubicBezTo>
                      <a:pt x="109" y="108"/>
                      <a:pt x="108" y="109"/>
                      <a:pt x="108" y="110"/>
                    </a:cubicBezTo>
                    <a:lnTo>
                      <a:pt x="28" y="116"/>
                    </a:lnTo>
                    <a:cubicBezTo>
                      <a:pt x="27" y="115"/>
                      <a:pt x="27" y="112"/>
                      <a:pt x="27" y="109"/>
                    </a:cubicBezTo>
                    <a:lnTo>
                      <a:pt x="27" y="33"/>
                    </a:lnTo>
                    <a:cubicBezTo>
                      <a:pt x="27" y="30"/>
                      <a:pt x="27" y="28"/>
                      <a:pt x="28" y="26"/>
                    </a:cubicBezTo>
                    <a:lnTo>
                      <a:pt x="108" y="28"/>
                    </a:lnTo>
                    <a:cubicBezTo>
                      <a:pt x="108" y="29"/>
                      <a:pt x="109" y="31"/>
                      <a:pt x="109" y="34"/>
                    </a:cubicBezTo>
                    <a:lnTo>
                      <a:pt x="109" y="105"/>
                    </a:lnTo>
                    <a:close/>
                    <a:moveTo>
                      <a:pt x="113" y="2"/>
                    </a:moveTo>
                    <a:lnTo>
                      <a:pt x="113" y="2"/>
                    </a:lnTo>
                    <a:lnTo>
                      <a:pt x="26" y="0"/>
                    </a:lnTo>
                    <a:lnTo>
                      <a:pt x="24" y="0"/>
                    </a:lnTo>
                    <a:cubicBezTo>
                      <a:pt x="10" y="0"/>
                      <a:pt x="0" y="14"/>
                      <a:pt x="0" y="33"/>
                    </a:cubicBezTo>
                    <a:lnTo>
                      <a:pt x="0" y="109"/>
                    </a:lnTo>
                    <a:cubicBezTo>
                      <a:pt x="0" y="129"/>
                      <a:pt x="10" y="143"/>
                      <a:pt x="25" y="143"/>
                    </a:cubicBezTo>
                    <a:lnTo>
                      <a:pt x="112" y="137"/>
                    </a:lnTo>
                    <a:cubicBezTo>
                      <a:pt x="125" y="136"/>
                      <a:pt x="136" y="122"/>
                      <a:pt x="136" y="105"/>
                    </a:cubicBezTo>
                    <a:lnTo>
                      <a:pt x="136" y="34"/>
                    </a:lnTo>
                    <a:cubicBezTo>
                      <a:pt x="136" y="17"/>
                      <a:pt x="126" y="4"/>
                      <a:pt x="113" y="2"/>
                    </a:cubicBezTo>
                    <a:close/>
                  </a:path>
                </a:pathLst>
              </a:custGeom>
              <a:grpFill/>
              <a:ln w="0">
                <a:noFill/>
                <a:prstDash val="solid"/>
                <a:round/>
                <a:headEnd/>
                <a:tailEnd/>
              </a:ln>
            </p:spPr>
            <p:txBody>
              <a:bodyPr wrap="square"/>
              <a:lstStyle/>
              <a:p>
                <a:pPr defTabSz="511816">
                  <a:defRPr/>
                </a:pPr>
                <a:endParaRPr lang="zh-CN" altLang="en-US" sz="16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77" name="Freeform 23"/>
              <p:cNvSpPr>
                <a:spLocks/>
              </p:cNvSpPr>
              <p:nvPr/>
            </p:nvSpPr>
            <p:spPr bwMode="auto">
              <a:xfrm>
                <a:off x="2451100" y="2532063"/>
                <a:ext cx="74613" cy="25400"/>
              </a:xfrm>
              <a:custGeom>
                <a:avLst/>
                <a:gdLst>
                  <a:gd name="T0" fmla="*/ 16 w 173"/>
                  <a:gd name="T1" fmla="*/ 59 h 59"/>
                  <a:gd name="T2" fmla="*/ 16 w 173"/>
                  <a:gd name="T3" fmla="*/ 59 h 59"/>
                  <a:gd name="T4" fmla="*/ 16 w 173"/>
                  <a:gd name="T5" fmla="*/ 59 h 59"/>
                  <a:gd name="T6" fmla="*/ 157 w 173"/>
                  <a:gd name="T7" fmla="*/ 44 h 59"/>
                  <a:gd name="T8" fmla="*/ 173 w 173"/>
                  <a:gd name="T9" fmla="*/ 22 h 59"/>
                  <a:gd name="T10" fmla="*/ 156 w 173"/>
                  <a:gd name="T11" fmla="*/ 0 h 59"/>
                  <a:gd name="T12" fmla="*/ 16 w 173"/>
                  <a:gd name="T13" fmla="*/ 15 h 59"/>
                  <a:gd name="T14" fmla="*/ 0 w 173"/>
                  <a:gd name="T15" fmla="*/ 37 h 59"/>
                  <a:gd name="T16" fmla="*/ 16 w 173"/>
                  <a:gd name="T1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3" h="59">
                    <a:moveTo>
                      <a:pt x="16" y="59"/>
                    </a:moveTo>
                    <a:lnTo>
                      <a:pt x="16" y="59"/>
                    </a:lnTo>
                    <a:lnTo>
                      <a:pt x="16" y="59"/>
                    </a:lnTo>
                    <a:lnTo>
                      <a:pt x="157" y="44"/>
                    </a:lnTo>
                    <a:cubicBezTo>
                      <a:pt x="165" y="44"/>
                      <a:pt x="173" y="34"/>
                      <a:pt x="173" y="22"/>
                    </a:cubicBezTo>
                    <a:cubicBezTo>
                      <a:pt x="173" y="10"/>
                      <a:pt x="165" y="0"/>
                      <a:pt x="156" y="0"/>
                    </a:cubicBezTo>
                    <a:lnTo>
                      <a:pt x="16" y="15"/>
                    </a:lnTo>
                    <a:cubicBezTo>
                      <a:pt x="7" y="15"/>
                      <a:pt x="0" y="25"/>
                      <a:pt x="0" y="37"/>
                    </a:cubicBezTo>
                    <a:cubicBezTo>
                      <a:pt x="0" y="49"/>
                      <a:pt x="7" y="59"/>
                      <a:pt x="16" y="59"/>
                    </a:cubicBezTo>
                    <a:close/>
                  </a:path>
                </a:pathLst>
              </a:custGeom>
              <a:grpFill/>
              <a:ln w="0">
                <a:noFill/>
                <a:prstDash val="solid"/>
                <a:round/>
                <a:headEnd/>
                <a:tailEnd/>
              </a:ln>
            </p:spPr>
            <p:txBody>
              <a:bodyPr wrap="square"/>
              <a:lstStyle/>
              <a:p>
                <a:pPr defTabSz="511816">
                  <a:defRPr/>
                </a:pPr>
                <a:endParaRPr lang="zh-CN" altLang="en-US" sz="16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78" name="Freeform 24"/>
              <p:cNvSpPr>
                <a:spLocks/>
              </p:cNvSpPr>
              <p:nvPr/>
            </p:nvSpPr>
            <p:spPr bwMode="auto">
              <a:xfrm>
                <a:off x="2451100" y="2566988"/>
                <a:ext cx="74613" cy="26988"/>
              </a:xfrm>
              <a:custGeom>
                <a:avLst/>
                <a:gdLst>
                  <a:gd name="T0" fmla="*/ 156 w 173"/>
                  <a:gd name="T1" fmla="*/ 0 h 64"/>
                  <a:gd name="T2" fmla="*/ 156 w 173"/>
                  <a:gd name="T3" fmla="*/ 0 h 64"/>
                  <a:gd name="T4" fmla="*/ 156 w 173"/>
                  <a:gd name="T5" fmla="*/ 0 h 64"/>
                  <a:gd name="T6" fmla="*/ 16 w 173"/>
                  <a:gd name="T7" fmla="*/ 21 h 64"/>
                  <a:gd name="T8" fmla="*/ 0 w 173"/>
                  <a:gd name="T9" fmla="*/ 42 h 64"/>
                  <a:gd name="T10" fmla="*/ 16 w 173"/>
                  <a:gd name="T11" fmla="*/ 64 h 64"/>
                  <a:gd name="T12" fmla="*/ 16 w 173"/>
                  <a:gd name="T13" fmla="*/ 64 h 64"/>
                  <a:gd name="T14" fmla="*/ 157 w 173"/>
                  <a:gd name="T15" fmla="*/ 43 h 64"/>
                  <a:gd name="T16" fmla="*/ 173 w 173"/>
                  <a:gd name="T17" fmla="*/ 22 h 64"/>
                  <a:gd name="T18" fmla="*/ 156 w 173"/>
                  <a:gd name="T1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64">
                    <a:moveTo>
                      <a:pt x="156" y="0"/>
                    </a:moveTo>
                    <a:lnTo>
                      <a:pt x="156" y="0"/>
                    </a:lnTo>
                    <a:lnTo>
                      <a:pt x="156" y="0"/>
                    </a:lnTo>
                    <a:lnTo>
                      <a:pt x="16" y="21"/>
                    </a:lnTo>
                    <a:cubicBezTo>
                      <a:pt x="7" y="21"/>
                      <a:pt x="0" y="30"/>
                      <a:pt x="0" y="42"/>
                    </a:cubicBezTo>
                    <a:cubicBezTo>
                      <a:pt x="0" y="54"/>
                      <a:pt x="7" y="64"/>
                      <a:pt x="16" y="64"/>
                    </a:cubicBezTo>
                    <a:lnTo>
                      <a:pt x="16" y="64"/>
                    </a:lnTo>
                    <a:lnTo>
                      <a:pt x="157" y="43"/>
                    </a:lnTo>
                    <a:cubicBezTo>
                      <a:pt x="165" y="43"/>
                      <a:pt x="173" y="34"/>
                      <a:pt x="173" y="22"/>
                    </a:cubicBezTo>
                    <a:cubicBezTo>
                      <a:pt x="173" y="10"/>
                      <a:pt x="166" y="0"/>
                      <a:pt x="156" y="0"/>
                    </a:cubicBezTo>
                    <a:close/>
                  </a:path>
                </a:pathLst>
              </a:custGeom>
              <a:grpFill/>
              <a:ln w="0">
                <a:noFill/>
                <a:prstDash val="solid"/>
                <a:round/>
                <a:headEnd/>
                <a:tailEnd/>
              </a:ln>
            </p:spPr>
            <p:txBody>
              <a:bodyPr wrap="square"/>
              <a:lstStyle/>
              <a:p>
                <a:pPr defTabSz="511816">
                  <a:defRPr/>
                </a:pPr>
                <a:endParaRPr lang="zh-CN" altLang="en-US" sz="16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79" name="Freeform 25"/>
              <p:cNvSpPr>
                <a:spLocks/>
              </p:cNvSpPr>
              <p:nvPr/>
            </p:nvSpPr>
            <p:spPr bwMode="auto">
              <a:xfrm>
                <a:off x="2570163" y="2522538"/>
                <a:ext cx="57150" cy="19050"/>
              </a:xfrm>
              <a:custGeom>
                <a:avLst/>
                <a:gdLst>
                  <a:gd name="T0" fmla="*/ 12 w 132"/>
                  <a:gd name="T1" fmla="*/ 44 h 44"/>
                  <a:gd name="T2" fmla="*/ 12 w 132"/>
                  <a:gd name="T3" fmla="*/ 44 h 44"/>
                  <a:gd name="T4" fmla="*/ 12 w 132"/>
                  <a:gd name="T5" fmla="*/ 44 h 44"/>
                  <a:gd name="T6" fmla="*/ 120 w 132"/>
                  <a:gd name="T7" fmla="*/ 33 h 44"/>
                  <a:gd name="T8" fmla="*/ 132 w 132"/>
                  <a:gd name="T9" fmla="*/ 16 h 44"/>
                  <a:gd name="T10" fmla="*/ 120 w 132"/>
                  <a:gd name="T11" fmla="*/ 0 h 44"/>
                  <a:gd name="T12" fmla="*/ 12 w 132"/>
                  <a:gd name="T13" fmla="*/ 11 h 44"/>
                  <a:gd name="T14" fmla="*/ 0 w 132"/>
                  <a:gd name="T15" fmla="*/ 28 h 44"/>
                  <a:gd name="T16" fmla="*/ 12 w 132"/>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44">
                    <a:moveTo>
                      <a:pt x="12" y="44"/>
                    </a:moveTo>
                    <a:lnTo>
                      <a:pt x="12" y="44"/>
                    </a:lnTo>
                    <a:lnTo>
                      <a:pt x="12" y="44"/>
                    </a:lnTo>
                    <a:lnTo>
                      <a:pt x="120" y="33"/>
                    </a:lnTo>
                    <a:cubicBezTo>
                      <a:pt x="127" y="33"/>
                      <a:pt x="132" y="25"/>
                      <a:pt x="132" y="16"/>
                    </a:cubicBezTo>
                    <a:cubicBezTo>
                      <a:pt x="132" y="7"/>
                      <a:pt x="127" y="0"/>
                      <a:pt x="120" y="0"/>
                    </a:cubicBezTo>
                    <a:lnTo>
                      <a:pt x="12" y="11"/>
                    </a:lnTo>
                    <a:cubicBezTo>
                      <a:pt x="5" y="11"/>
                      <a:pt x="0" y="19"/>
                      <a:pt x="0" y="28"/>
                    </a:cubicBezTo>
                    <a:cubicBezTo>
                      <a:pt x="0" y="37"/>
                      <a:pt x="5" y="44"/>
                      <a:pt x="12" y="44"/>
                    </a:cubicBezTo>
                    <a:close/>
                  </a:path>
                </a:pathLst>
              </a:custGeom>
              <a:grpFill/>
              <a:ln w="0">
                <a:noFill/>
                <a:prstDash val="solid"/>
                <a:round/>
                <a:headEnd/>
                <a:tailEnd/>
              </a:ln>
            </p:spPr>
            <p:txBody>
              <a:bodyPr wrap="square"/>
              <a:lstStyle/>
              <a:p>
                <a:pPr defTabSz="511816">
                  <a:defRPr/>
                </a:pPr>
                <a:endParaRPr lang="zh-CN" altLang="en-US" sz="16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0" name="Freeform 26"/>
              <p:cNvSpPr>
                <a:spLocks/>
              </p:cNvSpPr>
              <p:nvPr/>
            </p:nvSpPr>
            <p:spPr bwMode="auto">
              <a:xfrm>
                <a:off x="2570163" y="2547938"/>
                <a:ext cx="57150" cy="20638"/>
              </a:xfrm>
              <a:custGeom>
                <a:avLst/>
                <a:gdLst>
                  <a:gd name="T0" fmla="*/ 119 w 132"/>
                  <a:gd name="T1" fmla="*/ 0 h 49"/>
                  <a:gd name="T2" fmla="*/ 119 w 132"/>
                  <a:gd name="T3" fmla="*/ 0 h 49"/>
                  <a:gd name="T4" fmla="*/ 119 w 132"/>
                  <a:gd name="T5" fmla="*/ 0 h 49"/>
                  <a:gd name="T6" fmla="*/ 12 w 132"/>
                  <a:gd name="T7" fmla="*/ 16 h 49"/>
                  <a:gd name="T8" fmla="*/ 0 w 132"/>
                  <a:gd name="T9" fmla="*/ 32 h 49"/>
                  <a:gd name="T10" fmla="*/ 12 w 132"/>
                  <a:gd name="T11" fmla="*/ 49 h 49"/>
                  <a:gd name="T12" fmla="*/ 12 w 132"/>
                  <a:gd name="T13" fmla="*/ 49 h 49"/>
                  <a:gd name="T14" fmla="*/ 120 w 132"/>
                  <a:gd name="T15" fmla="*/ 33 h 49"/>
                  <a:gd name="T16" fmla="*/ 132 w 132"/>
                  <a:gd name="T17" fmla="*/ 17 h 49"/>
                  <a:gd name="T18" fmla="*/ 119 w 132"/>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49">
                    <a:moveTo>
                      <a:pt x="119" y="0"/>
                    </a:moveTo>
                    <a:lnTo>
                      <a:pt x="119" y="0"/>
                    </a:lnTo>
                    <a:lnTo>
                      <a:pt x="119" y="0"/>
                    </a:lnTo>
                    <a:lnTo>
                      <a:pt x="12" y="16"/>
                    </a:lnTo>
                    <a:cubicBezTo>
                      <a:pt x="5" y="16"/>
                      <a:pt x="0" y="23"/>
                      <a:pt x="0" y="32"/>
                    </a:cubicBezTo>
                    <a:cubicBezTo>
                      <a:pt x="0" y="42"/>
                      <a:pt x="5" y="49"/>
                      <a:pt x="12" y="49"/>
                    </a:cubicBezTo>
                    <a:lnTo>
                      <a:pt x="12" y="49"/>
                    </a:lnTo>
                    <a:lnTo>
                      <a:pt x="120" y="33"/>
                    </a:lnTo>
                    <a:cubicBezTo>
                      <a:pt x="127" y="33"/>
                      <a:pt x="132" y="26"/>
                      <a:pt x="132" y="17"/>
                    </a:cubicBezTo>
                    <a:cubicBezTo>
                      <a:pt x="132" y="8"/>
                      <a:pt x="127" y="0"/>
                      <a:pt x="119" y="0"/>
                    </a:cubicBezTo>
                    <a:close/>
                  </a:path>
                </a:pathLst>
              </a:custGeom>
              <a:grpFill/>
              <a:ln w="0">
                <a:noFill/>
                <a:prstDash val="solid"/>
                <a:round/>
                <a:headEnd/>
                <a:tailEnd/>
              </a:ln>
            </p:spPr>
            <p:txBody>
              <a:bodyPr wrap="square"/>
              <a:lstStyle/>
              <a:p>
                <a:pPr defTabSz="511816">
                  <a:defRPr/>
                </a:pPr>
                <a:endParaRPr lang="zh-CN" altLang="en-US" sz="16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1" name="Freeform 27"/>
              <p:cNvSpPr>
                <a:spLocks noEditPoints="1"/>
              </p:cNvSpPr>
              <p:nvPr/>
            </p:nvSpPr>
            <p:spPr bwMode="auto">
              <a:xfrm>
                <a:off x="2662238" y="2209800"/>
                <a:ext cx="38100" cy="52388"/>
              </a:xfrm>
              <a:custGeom>
                <a:avLst/>
                <a:gdLst>
                  <a:gd name="T0" fmla="*/ 20 w 91"/>
                  <a:gd name="T1" fmla="*/ 31 h 120"/>
                  <a:gd name="T2" fmla="*/ 20 w 91"/>
                  <a:gd name="T3" fmla="*/ 31 h 120"/>
                  <a:gd name="T4" fmla="*/ 21 w 91"/>
                  <a:gd name="T5" fmla="*/ 21 h 120"/>
                  <a:gd name="T6" fmla="*/ 68 w 91"/>
                  <a:gd name="T7" fmla="*/ 36 h 120"/>
                  <a:gd name="T8" fmla="*/ 71 w 91"/>
                  <a:gd name="T9" fmla="*/ 47 h 120"/>
                  <a:gd name="T10" fmla="*/ 71 w 91"/>
                  <a:gd name="T11" fmla="*/ 90 h 120"/>
                  <a:gd name="T12" fmla="*/ 69 w 91"/>
                  <a:gd name="T13" fmla="*/ 100 h 120"/>
                  <a:gd name="T14" fmla="*/ 22 w 91"/>
                  <a:gd name="T15" fmla="*/ 96 h 120"/>
                  <a:gd name="T16" fmla="*/ 20 w 91"/>
                  <a:gd name="T17" fmla="*/ 83 h 120"/>
                  <a:gd name="T18" fmla="*/ 20 w 91"/>
                  <a:gd name="T19" fmla="*/ 31 h 120"/>
                  <a:gd name="T20" fmla="*/ 3 w 91"/>
                  <a:gd name="T21" fmla="*/ 103 h 120"/>
                  <a:gd name="T22" fmla="*/ 3 w 91"/>
                  <a:gd name="T23" fmla="*/ 103 h 120"/>
                  <a:gd name="T24" fmla="*/ 19 w 91"/>
                  <a:gd name="T25" fmla="*/ 116 h 120"/>
                  <a:gd name="T26" fmla="*/ 71 w 91"/>
                  <a:gd name="T27" fmla="*/ 120 h 120"/>
                  <a:gd name="T28" fmla="*/ 72 w 91"/>
                  <a:gd name="T29" fmla="*/ 120 h 120"/>
                  <a:gd name="T30" fmla="*/ 91 w 91"/>
                  <a:gd name="T31" fmla="*/ 90 h 120"/>
                  <a:gd name="T32" fmla="*/ 91 w 91"/>
                  <a:gd name="T33" fmla="*/ 47 h 120"/>
                  <a:gd name="T34" fmla="*/ 74 w 91"/>
                  <a:gd name="T35" fmla="*/ 17 h 120"/>
                  <a:gd name="T36" fmla="*/ 23 w 91"/>
                  <a:gd name="T37" fmla="*/ 0 h 120"/>
                  <a:gd name="T38" fmla="*/ 19 w 91"/>
                  <a:gd name="T39" fmla="*/ 0 h 120"/>
                  <a:gd name="T40" fmla="*/ 0 w 91"/>
                  <a:gd name="T41" fmla="*/ 31 h 120"/>
                  <a:gd name="T42" fmla="*/ 0 w 91"/>
                  <a:gd name="T43" fmla="*/ 83 h 120"/>
                  <a:gd name="T44" fmla="*/ 3 w 91"/>
                  <a:gd name="T45" fmla="*/ 10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 h="120">
                    <a:moveTo>
                      <a:pt x="20" y="31"/>
                    </a:moveTo>
                    <a:lnTo>
                      <a:pt x="20" y="31"/>
                    </a:lnTo>
                    <a:cubicBezTo>
                      <a:pt x="20" y="27"/>
                      <a:pt x="20" y="23"/>
                      <a:pt x="21" y="21"/>
                    </a:cubicBezTo>
                    <a:lnTo>
                      <a:pt x="68" y="36"/>
                    </a:lnTo>
                    <a:cubicBezTo>
                      <a:pt x="69" y="37"/>
                      <a:pt x="71" y="41"/>
                      <a:pt x="71" y="47"/>
                    </a:cubicBezTo>
                    <a:lnTo>
                      <a:pt x="71" y="90"/>
                    </a:lnTo>
                    <a:cubicBezTo>
                      <a:pt x="71" y="95"/>
                      <a:pt x="70" y="99"/>
                      <a:pt x="69" y="100"/>
                    </a:cubicBezTo>
                    <a:lnTo>
                      <a:pt x="22" y="96"/>
                    </a:lnTo>
                    <a:cubicBezTo>
                      <a:pt x="21" y="94"/>
                      <a:pt x="20" y="90"/>
                      <a:pt x="20" y="83"/>
                    </a:cubicBezTo>
                    <a:lnTo>
                      <a:pt x="20" y="31"/>
                    </a:lnTo>
                    <a:close/>
                    <a:moveTo>
                      <a:pt x="3" y="103"/>
                    </a:moveTo>
                    <a:lnTo>
                      <a:pt x="3" y="103"/>
                    </a:lnTo>
                    <a:cubicBezTo>
                      <a:pt x="8" y="113"/>
                      <a:pt x="14" y="116"/>
                      <a:pt x="19" y="116"/>
                    </a:cubicBezTo>
                    <a:lnTo>
                      <a:pt x="71" y="120"/>
                    </a:lnTo>
                    <a:lnTo>
                      <a:pt x="72" y="120"/>
                    </a:lnTo>
                    <a:cubicBezTo>
                      <a:pt x="83" y="119"/>
                      <a:pt x="91" y="107"/>
                      <a:pt x="91" y="90"/>
                    </a:cubicBezTo>
                    <a:lnTo>
                      <a:pt x="91" y="47"/>
                    </a:lnTo>
                    <a:cubicBezTo>
                      <a:pt x="91" y="34"/>
                      <a:pt x="85" y="19"/>
                      <a:pt x="74" y="17"/>
                    </a:cubicBezTo>
                    <a:lnTo>
                      <a:pt x="23" y="0"/>
                    </a:lnTo>
                    <a:lnTo>
                      <a:pt x="19" y="0"/>
                    </a:lnTo>
                    <a:cubicBezTo>
                      <a:pt x="7" y="0"/>
                      <a:pt x="0" y="12"/>
                      <a:pt x="0" y="31"/>
                    </a:cubicBezTo>
                    <a:lnTo>
                      <a:pt x="0" y="83"/>
                    </a:lnTo>
                    <a:cubicBezTo>
                      <a:pt x="0" y="91"/>
                      <a:pt x="1" y="98"/>
                      <a:pt x="3" y="103"/>
                    </a:cubicBezTo>
                    <a:close/>
                  </a:path>
                </a:pathLst>
              </a:custGeom>
              <a:grpFill/>
              <a:ln w="0">
                <a:noFill/>
                <a:prstDash val="solid"/>
                <a:round/>
                <a:headEnd/>
                <a:tailEnd/>
              </a:ln>
            </p:spPr>
            <p:txBody>
              <a:bodyPr wrap="square"/>
              <a:lstStyle/>
              <a:p>
                <a:pPr defTabSz="511816">
                  <a:defRPr/>
                </a:pPr>
                <a:endParaRPr lang="zh-CN" altLang="en-US" sz="16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2" name="Freeform 28"/>
              <p:cNvSpPr>
                <a:spLocks noEditPoints="1"/>
              </p:cNvSpPr>
              <p:nvPr/>
            </p:nvSpPr>
            <p:spPr bwMode="auto">
              <a:xfrm>
                <a:off x="2662238" y="2311400"/>
                <a:ext cx="38100" cy="55563"/>
              </a:xfrm>
              <a:custGeom>
                <a:avLst/>
                <a:gdLst>
                  <a:gd name="T0" fmla="*/ 20 w 91"/>
                  <a:gd name="T1" fmla="*/ 30 h 126"/>
                  <a:gd name="T2" fmla="*/ 20 w 91"/>
                  <a:gd name="T3" fmla="*/ 30 h 126"/>
                  <a:gd name="T4" fmla="*/ 21 w 91"/>
                  <a:gd name="T5" fmla="*/ 20 h 126"/>
                  <a:gd name="T6" fmla="*/ 68 w 91"/>
                  <a:gd name="T7" fmla="*/ 32 h 126"/>
                  <a:gd name="T8" fmla="*/ 71 w 91"/>
                  <a:gd name="T9" fmla="*/ 42 h 126"/>
                  <a:gd name="T10" fmla="*/ 71 w 91"/>
                  <a:gd name="T11" fmla="*/ 97 h 126"/>
                  <a:gd name="T12" fmla="*/ 69 w 91"/>
                  <a:gd name="T13" fmla="*/ 105 h 126"/>
                  <a:gd name="T14" fmla="*/ 22 w 91"/>
                  <a:gd name="T15" fmla="*/ 106 h 126"/>
                  <a:gd name="T16" fmla="*/ 20 w 91"/>
                  <a:gd name="T17" fmla="*/ 95 h 126"/>
                  <a:gd name="T18" fmla="*/ 20 w 91"/>
                  <a:gd name="T19" fmla="*/ 30 h 126"/>
                  <a:gd name="T20" fmla="*/ 19 w 91"/>
                  <a:gd name="T21" fmla="*/ 126 h 126"/>
                  <a:gd name="T22" fmla="*/ 19 w 91"/>
                  <a:gd name="T23" fmla="*/ 126 h 126"/>
                  <a:gd name="T24" fmla="*/ 72 w 91"/>
                  <a:gd name="T25" fmla="*/ 125 h 126"/>
                  <a:gd name="T26" fmla="*/ 91 w 91"/>
                  <a:gd name="T27" fmla="*/ 97 h 126"/>
                  <a:gd name="T28" fmla="*/ 91 w 91"/>
                  <a:gd name="T29" fmla="*/ 42 h 126"/>
                  <a:gd name="T30" fmla="*/ 73 w 91"/>
                  <a:gd name="T31" fmla="*/ 13 h 126"/>
                  <a:gd name="T32" fmla="*/ 21 w 91"/>
                  <a:gd name="T33" fmla="*/ 0 h 126"/>
                  <a:gd name="T34" fmla="*/ 19 w 91"/>
                  <a:gd name="T35" fmla="*/ 0 h 126"/>
                  <a:gd name="T36" fmla="*/ 0 w 91"/>
                  <a:gd name="T37" fmla="*/ 30 h 126"/>
                  <a:gd name="T38" fmla="*/ 0 w 91"/>
                  <a:gd name="T39" fmla="*/ 95 h 126"/>
                  <a:gd name="T40" fmla="*/ 19 w 91"/>
                  <a:gd name="T41" fmla="*/ 12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126">
                    <a:moveTo>
                      <a:pt x="20" y="30"/>
                    </a:moveTo>
                    <a:lnTo>
                      <a:pt x="20" y="30"/>
                    </a:lnTo>
                    <a:cubicBezTo>
                      <a:pt x="20" y="25"/>
                      <a:pt x="20" y="22"/>
                      <a:pt x="21" y="20"/>
                    </a:cubicBezTo>
                    <a:lnTo>
                      <a:pt x="68" y="32"/>
                    </a:lnTo>
                    <a:cubicBezTo>
                      <a:pt x="69" y="32"/>
                      <a:pt x="71" y="36"/>
                      <a:pt x="71" y="42"/>
                    </a:cubicBezTo>
                    <a:lnTo>
                      <a:pt x="71" y="97"/>
                    </a:lnTo>
                    <a:cubicBezTo>
                      <a:pt x="71" y="101"/>
                      <a:pt x="70" y="104"/>
                      <a:pt x="69" y="105"/>
                    </a:cubicBezTo>
                    <a:lnTo>
                      <a:pt x="22" y="106"/>
                    </a:lnTo>
                    <a:cubicBezTo>
                      <a:pt x="21" y="104"/>
                      <a:pt x="20" y="100"/>
                      <a:pt x="20" y="95"/>
                    </a:cubicBezTo>
                    <a:lnTo>
                      <a:pt x="20" y="30"/>
                    </a:lnTo>
                    <a:close/>
                    <a:moveTo>
                      <a:pt x="19" y="126"/>
                    </a:moveTo>
                    <a:lnTo>
                      <a:pt x="19" y="126"/>
                    </a:lnTo>
                    <a:lnTo>
                      <a:pt x="72" y="125"/>
                    </a:lnTo>
                    <a:cubicBezTo>
                      <a:pt x="83" y="124"/>
                      <a:pt x="91" y="112"/>
                      <a:pt x="91" y="97"/>
                    </a:cubicBezTo>
                    <a:lnTo>
                      <a:pt x="91" y="42"/>
                    </a:lnTo>
                    <a:cubicBezTo>
                      <a:pt x="91" y="29"/>
                      <a:pt x="85" y="14"/>
                      <a:pt x="73" y="13"/>
                    </a:cubicBezTo>
                    <a:lnTo>
                      <a:pt x="21" y="0"/>
                    </a:lnTo>
                    <a:lnTo>
                      <a:pt x="19" y="0"/>
                    </a:lnTo>
                    <a:cubicBezTo>
                      <a:pt x="7" y="0"/>
                      <a:pt x="0" y="12"/>
                      <a:pt x="0" y="30"/>
                    </a:cubicBezTo>
                    <a:lnTo>
                      <a:pt x="0" y="95"/>
                    </a:lnTo>
                    <a:cubicBezTo>
                      <a:pt x="0" y="113"/>
                      <a:pt x="8" y="126"/>
                      <a:pt x="19" y="126"/>
                    </a:cubicBezTo>
                    <a:close/>
                  </a:path>
                </a:pathLst>
              </a:custGeom>
              <a:grpFill/>
              <a:ln w="0">
                <a:noFill/>
                <a:prstDash val="solid"/>
                <a:round/>
                <a:headEnd/>
                <a:tailEnd/>
              </a:ln>
            </p:spPr>
            <p:txBody>
              <a:bodyPr wrap="square"/>
              <a:lstStyle/>
              <a:p>
                <a:pPr defTabSz="511816">
                  <a:defRPr/>
                </a:pPr>
                <a:endParaRPr lang="zh-CN" altLang="en-US" sz="16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3" name="Freeform 29"/>
              <p:cNvSpPr>
                <a:spLocks noEditPoints="1"/>
              </p:cNvSpPr>
              <p:nvPr/>
            </p:nvSpPr>
            <p:spPr bwMode="auto">
              <a:xfrm>
                <a:off x="2659063" y="2413000"/>
                <a:ext cx="41275" cy="53975"/>
              </a:xfrm>
              <a:custGeom>
                <a:avLst/>
                <a:gdLst>
                  <a:gd name="T0" fmla="*/ 20 w 94"/>
                  <a:gd name="T1" fmla="*/ 30 h 123"/>
                  <a:gd name="T2" fmla="*/ 20 w 94"/>
                  <a:gd name="T3" fmla="*/ 30 h 123"/>
                  <a:gd name="T4" fmla="*/ 21 w 94"/>
                  <a:gd name="T5" fmla="*/ 20 h 123"/>
                  <a:gd name="T6" fmla="*/ 72 w 94"/>
                  <a:gd name="T7" fmla="*/ 22 h 123"/>
                  <a:gd name="T8" fmla="*/ 74 w 94"/>
                  <a:gd name="T9" fmla="*/ 31 h 123"/>
                  <a:gd name="T10" fmla="*/ 74 w 94"/>
                  <a:gd name="T11" fmla="*/ 89 h 123"/>
                  <a:gd name="T12" fmla="*/ 72 w 94"/>
                  <a:gd name="T13" fmla="*/ 97 h 123"/>
                  <a:gd name="T14" fmla="*/ 21 w 94"/>
                  <a:gd name="T15" fmla="*/ 103 h 123"/>
                  <a:gd name="T16" fmla="*/ 20 w 94"/>
                  <a:gd name="T17" fmla="*/ 93 h 123"/>
                  <a:gd name="T18" fmla="*/ 20 w 94"/>
                  <a:gd name="T19" fmla="*/ 30 h 123"/>
                  <a:gd name="T20" fmla="*/ 18 w 94"/>
                  <a:gd name="T21" fmla="*/ 123 h 123"/>
                  <a:gd name="T22" fmla="*/ 18 w 94"/>
                  <a:gd name="T23" fmla="*/ 123 h 123"/>
                  <a:gd name="T24" fmla="*/ 77 w 94"/>
                  <a:gd name="T25" fmla="*/ 117 h 123"/>
                  <a:gd name="T26" fmla="*/ 94 w 94"/>
                  <a:gd name="T27" fmla="*/ 89 h 123"/>
                  <a:gd name="T28" fmla="*/ 94 w 94"/>
                  <a:gd name="T29" fmla="*/ 31 h 123"/>
                  <a:gd name="T30" fmla="*/ 78 w 94"/>
                  <a:gd name="T31" fmla="*/ 2 h 123"/>
                  <a:gd name="T32" fmla="*/ 19 w 94"/>
                  <a:gd name="T33" fmla="*/ 0 h 123"/>
                  <a:gd name="T34" fmla="*/ 17 w 94"/>
                  <a:gd name="T35" fmla="*/ 0 h 123"/>
                  <a:gd name="T36" fmla="*/ 0 w 94"/>
                  <a:gd name="T37" fmla="*/ 30 h 123"/>
                  <a:gd name="T38" fmla="*/ 0 w 94"/>
                  <a:gd name="T39" fmla="*/ 93 h 123"/>
                  <a:gd name="T40" fmla="*/ 18 w 94"/>
                  <a:gd name="T41" fmla="*/ 12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123">
                    <a:moveTo>
                      <a:pt x="20" y="30"/>
                    </a:moveTo>
                    <a:lnTo>
                      <a:pt x="20" y="30"/>
                    </a:lnTo>
                    <a:cubicBezTo>
                      <a:pt x="20" y="26"/>
                      <a:pt x="20" y="22"/>
                      <a:pt x="21" y="20"/>
                    </a:cubicBezTo>
                    <a:lnTo>
                      <a:pt x="72" y="22"/>
                    </a:lnTo>
                    <a:cubicBezTo>
                      <a:pt x="73" y="24"/>
                      <a:pt x="74" y="27"/>
                      <a:pt x="74" y="31"/>
                    </a:cubicBezTo>
                    <a:lnTo>
                      <a:pt x="74" y="89"/>
                    </a:lnTo>
                    <a:cubicBezTo>
                      <a:pt x="74" y="93"/>
                      <a:pt x="73" y="96"/>
                      <a:pt x="72" y="97"/>
                    </a:cubicBezTo>
                    <a:lnTo>
                      <a:pt x="21" y="103"/>
                    </a:lnTo>
                    <a:cubicBezTo>
                      <a:pt x="20" y="101"/>
                      <a:pt x="20" y="97"/>
                      <a:pt x="20" y="93"/>
                    </a:cubicBezTo>
                    <a:lnTo>
                      <a:pt x="20" y="30"/>
                    </a:lnTo>
                    <a:close/>
                    <a:moveTo>
                      <a:pt x="18" y="123"/>
                    </a:moveTo>
                    <a:lnTo>
                      <a:pt x="18" y="123"/>
                    </a:lnTo>
                    <a:lnTo>
                      <a:pt x="77" y="117"/>
                    </a:lnTo>
                    <a:cubicBezTo>
                      <a:pt x="87" y="116"/>
                      <a:pt x="94" y="105"/>
                      <a:pt x="94" y="89"/>
                    </a:cubicBezTo>
                    <a:lnTo>
                      <a:pt x="94" y="31"/>
                    </a:lnTo>
                    <a:cubicBezTo>
                      <a:pt x="94" y="19"/>
                      <a:pt x="89" y="5"/>
                      <a:pt x="78" y="2"/>
                    </a:cubicBezTo>
                    <a:lnTo>
                      <a:pt x="19" y="0"/>
                    </a:lnTo>
                    <a:lnTo>
                      <a:pt x="17" y="0"/>
                    </a:lnTo>
                    <a:cubicBezTo>
                      <a:pt x="7" y="0"/>
                      <a:pt x="0" y="12"/>
                      <a:pt x="0" y="30"/>
                    </a:cubicBezTo>
                    <a:lnTo>
                      <a:pt x="0" y="93"/>
                    </a:lnTo>
                    <a:cubicBezTo>
                      <a:pt x="0" y="111"/>
                      <a:pt x="7" y="123"/>
                      <a:pt x="18" y="123"/>
                    </a:cubicBezTo>
                    <a:close/>
                  </a:path>
                </a:pathLst>
              </a:custGeom>
              <a:grpFill/>
              <a:ln w="0">
                <a:noFill/>
                <a:prstDash val="solid"/>
                <a:round/>
                <a:headEnd/>
                <a:tailEnd/>
              </a:ln>
            </p:spPr>
            <p:txBody>
              <a:bodyPr wrap="square"/>
              <a:lstStyle/>
              <a:p>
                <a:pPr defTabSz="511816">
                  <a:defRPr/>
                </a:pPr>
                <a:endParaRPr lang="zh-CN" altLang="en-US" sz="16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4" name="Freeform 30"/>
              <p:cNvSpPr>
                <a:spLocks/>
              </p:cNvSpPr>
              <p:nvPr/>
            </p:nvSpPr>
            <p:spPr bwMode="auto">
              <a:xfrm>
                <a:off x="2662238" y="2511425"/>
                <a:ext cx="36513" cy="15875"/>
              </a:xfrm>
              <a:custGeom>
                <a:avLst/>
                <a:gdLst>
                  <a:gd name="T0" fmla="*/ 7 w 87"/>
                  <a:gd name="T1" fmla="*/ 37 h 37"/>
                  <a:gd name="T2" fmla="*/ 7 w 87"/>
                  <a:gd name="T3" fmla="*/ 37 h 37"/>
                  <a:gd name="T4" fmla="*/ 7 w 87"/>
                  <a:gd name="T5" fmla="*/ 37 h 37"/>
                  <a:gd name="T6" fmla="*/ 80 w 87"/>
                  <a:gd name="T7" fmla="*/ 30 h 37"/>
                  <a:gd name="T8" fmla="*/ 87 w 87"/>
                  <a:gd name="T9" fmla="*/ 15 h 37"/>
                  <a:gd name="T10" fmla="*/ 79 w 87"/>
                  <a:gd name="T11" fmla="*/ 0 h 37"/>
                  <a:gd name="T12" fmla="*/ 7 w 87"/>
                  <a:gd name="T13" fmla="*/ 7 h 37"/>
                  <a:gd name="T14" fmla="*/ 0 w 87"/>
                  <a:gd name="T15" fmla="*/ 22 h 37"/>
                  <a:gd name="T16" fmla="*/ 7 w 87"/>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37">
                    <a:moveTo>
                      <a:pt x="7" y="37"/>
                    </a:moveTo>
                    <a:lnTo>
                      <a:pt x="7" y="37"/>
                    </a:lnTo>
                    <a:lnTo>
                      <a:pt x="7" y="37"/>
                    </a:lnTo>
                    <a:lnTo>
                      <a:pt x="80" y="30"/>
                    </a:lnTo>
                    <a:cubicBezTo>
                      <a:pt x="84" y="30"/>
                      <a:pt x="87" y="23"/>
                      <a:pt x="87" y="15"/>
                    </a:cubicBezTo>
                    <a:cubicBezTo>
                      <a:pt x="87" y="6"/>
                      <a:pt x="84" y="0"/>
                      <a:pt x="79" y="0"/>
                    </a:cubicBezTo>
                    <a:lnTo>
                      <a:pt x="7" y="7"/>
                    </a:lnTo>
                    <a:cubicBezTo>
                      <a:pt x="3" y="7"/>
                      <a:pt x="0" y="14"/>
                      <a:pt x="0" y="22"/>
                    </a:cubicBezTo>
                    <a:cubicBezTo>
                      <a:pt x="0" y="31"/>
                      <a:pt x="3" y="37"/>
                      <a:pt x="7" y="37"/>
                    </a:cubicBezTo>
                    <a:close/>
                  </a:path>
                </a:pathLst>
              </a:custGeom>
              <a:grpFill/>
              <a:ln w="0">
                <a:noFill/>
                <a:prstDash val="solid"/>
                <a:round/>
                <a:headEnd/>
                <a:tailEnd/>
              </a:ln>
            </p:spPr>
            <p:txBody>
              <a:bodyPr wrap="square"/>
              <a:lstStyle/>
              <a:p>
                <a:pPr defTabSz="511816">
                  <a:defRPr/>
                </a:pPr>
                <a:endParaRPr lang="zh-CN" altLang="en-US" sz="16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5" name="Freeform 31"/>
              <p:cNvSpPr>
                <a:spLocks/>
              </p:cNvSpPr>
              <p:nvPr/>
            </p:nvSpPr>
            <p:spPr bwMode="auto">
              <a:xfrm>
                <a:off x="2662238" y="2535238"/>
                <a:ext cx="36513" cy="19050"/>
              </a:xfrm>
              <a:custGeom>
                <a:avLst/>
                <a:gdLst>
                  <a:gd name="T0" fmla="*/ 79 w 87"/>
                  <a:gd name="T1" fmla="*/ 0 h 41"/>
                  <a:gd name="T2" fmla="*/ 79 w 87"/>
                  <a:gd name="T3" fmla="*/ 0 h 41"/>
                  <a:gd name="T4" fmla="*/ 7 w 87"/>
                  <a:gd name="T5" fmla="*/ 11 h 41"/>
                  <a:gd name="T6" fmla="*/ 0 w 87"/>
                  <a:gd name="T7" fmla="*/ 26 h 41"/>
                  <a:gd name="T8" fmla="*/ 7 w 87"/>
                  <a:gd name="T9" fmla="*/ 41 h 41"/>
                  <a:gd name="T10" fmla="*/ 8 w 87"/>
                  <a:gd name="T11" fmla="*/ 41 h 41"/>
                  <a:gd name="T12" fmla="*/ 80 w 87"/>
                  <a:gd name="T13" fmla="*/ 30 h 41"/>
                  <a:gd name="T14" fmla="*/ 87 w 87"/>
                  <a:gd name="T15" fmla="*/ 15 h 41"/>
                  <a:gd name="T16" fmla="*/ 79 w 87"/>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41">
                    <a:moveTo>
                      <a:pt x="79" y="0"/>
                    </a:moveTo>
                    <a:lnTo>
                      <a:pt x="79" y="0"/>
                    </a:lnTo>
                    <a:lnTo>
                      <a:pt x="7" y="11"/>
                    </a:lnTo>
                    <a:cubicBezTo>
                      <a:pt x="3" y="11"/>
                      <a:pt x="0" y="18"/>
                      <a:pt x="0" y="26"/>
                    </a:cubicBezTo>
                    <a:cubicBezTo>
                      <a:pt x="0" y="34"/>
                      <a:pt x="3" y="41"/>
                      <a:pt x="7" y="41"/>
                    </a:cubicBezTo>
                    <a:lnTo>
                      <a:pt x="8" y="41"/>
                    </a:lnTo>
                    <a:lnTo>
                      <a:pt x="80" y="30"/>
                    </a:lnTo>
                    <a:cubicBezTo>
                      <a:pt x="84" y="30"/>
                      <a:pt x="87" y="23"/>
                      <a:pt x="87" y="15"/>
                    </a:cubicBezTo>
                    <a:cubicBezTo>
                      <a:pt x="87" y="7"/>
                      <a:pt x="84" y="0"/>
                      <a:pt x="79" y="0"/>
                    </a:cubicBezTo>
                    <a:close/>
                  </a:path>
                </a:pathLst>
              </a:custGeom>
              <a:grpFill/>
              <a:ln w="0">
                <a:noFill/>
                <a:prstDash val="solid"/>
                <a:round/>
                <a:headEnd/>
                <a:tailEnd/>
              </a:ln>
            </p:spPr>
            <p:txBody>
              <a:bodyPr wrap="square"/>
              <a:lstStyle/>
              <a:p>
                <a:pPr defTabSz="511816">
                  <a:defRPr/>
                </a:pPr>
                <a:endParaRPr lang="zh-CN" altLang="en-US" sz="16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6" name="Freeform 32"/>
              <p:cNvSpPr>
                <a:spLocks/>
              </p:cNvSpPr>
              <p:nvPr/>
            </p:nvSpPr>
            <p:spPr bwMode="auto">
              <a:xfrm>
                <a:off x="2730500" y="2511425"/>
                <a:ext cx="25400" cy="11113"/>
              </a:xfrm>
              <a:custGeom>
                <a:avLst/>
                <a:gdLst>
                  <a:gd name="T0" fmla="*/ 6 w 60"/>
                  <a:gd name="T1" fmla="*/ 25 h 25"/>
                  <a:gd name="T2" fmla="*/ 6 w 60"/>
                  <a:gd name="T3" fmla="*/ 25 h 25"/>
                  <a:gd name="T4" fmla="*/ 6 w 60"/>
                  <a:gd name="T5" fmla="*/ 25 h 25"/>
                  <a:gd name="T6" fmla="*/ 55 w 60"/>
                  <a:gd name="T7" fmla="*/ 20 h 25"/>
                  <a:gd name="T8" fmla="*/ 60 w 60"/>
                  <a:gd name="T9" fmla="*/ 10 h 25"/>
                  <a:gd name="T10" fmla="*/ 55 w 60"/>
                  <a:gd name="T11" fmla="*/ 0 h 25"/>
                  <a:gd name="T12" fmla="*/ 6 w 60"/>
                  <a:gd name="T13" fmla="*/ 5 h 25"/>
                  <a:gd name="T14" fmla="*/ 0 w 60"/>
                  <a:gd name="T15" fmla="*/ 15 h 25"/>
                  <a:gd name="T16" fmla="*/ 6 w 60"/>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25">
                    <a:moveTo>
                      <a:pt x="6" y="25"/>
                    </a:moveTo>
                    <a:lnTo>
                      <a:pt x="6" y="25"/>
                    </a:lnTo>
                    <a:lnTo>
                      <a:pt x="6" y="25"/>
                    </a:lnTo>
                    <a:lnTo>
                      <a:pt x="55" y="20"/>
                    </a:lnTo>
                    <a:cubicBezTo>
                      <a:pt x="58" y="20"/>
                      <a:pt x="60" y="16"/>
                      <a:pt x="60" y="10"/>
                    </a:cubicBezTo>
                    <a:cubicBezTo>
                      <a:pt x="60" y="4"/>
                      <a:pt x="58" y="0"/>
                      <a:pt x="55" y="0"/>
                    </a:cubicBezTo>
                    <a:lnTo>
                      <a:pt x="6" y="5"/>
                    </a:lnTo>
                    <a:cubicBezTo>
                      <a:pt x="3" y="5"/>
                      <a:pt x="0" y="9"/>
                      <a:pt x="0" y="15"/>
                    </a:cubicBezTo>
                    <a:cubicBezTo>
                      <a:pt x="0" y="21"/>
                      <a:pt x="3" y="25"/>
                      <a:pt x="6" y="25"/>
                    </a:cubicBezTo>
                    <a:close/>
                  </a:path>
                </a:pathLst>
              </a:custGeom>
              <a:grpFill/>
              <a:ln w="0">
                <a:noFill/>
                <a:prstDash val="solid"/>
                <a:round/>
                <a:headEnd/>
                <a:tailEnd/>
              </a:ln>
            </p:spPr>
            <p:txBody>
              <a:bodyPr wrap="square"/>
              <a:lstStyle/>
              <a:p>
                <a:pPr defTabSz="511816">
                  <a:defRPr/>
                </a:pPr>
                <a:endParaRPr lang="zh-CN" altLang="en-US" sz="16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7" name="Freeform 33"/>
              <p:cNvSpPr>
                <a:spLocks/>
              </p:cNvSpPr>
              <p:nvPr/>
            </p:nvSpPr>
            <p:spPr bwMode="auto">
              <a:xfrm>
                <a:off x="2730500" y="2527300"/>
                <a:ext cx="25400" cy="12700"/>
              </a:xfrm>
              <a:custGeom>
                <a:avLst/>
                <a:gdLst>
                  <a:gd name="T0" fmla="*/ 55 w 60"/>
                  <a:gd name="T1" fmla="*/ 0 h 28"/>
                  <a:gd name="T2" fmla="*/ 55 w 60"/>
                  <a:gd name="T3" fmla="*/ 0 h 28"/>
                  <a:gd name="T4" fmla="*/ 55 w 60"/>
                  <a:gd name="T5" fmla="*/ 0 h 28"/>
                  <a:gd name="T6" fmla="*/ 6 w 60"/>
                  <a:gd name="T7" fmla="*/ 8 h 28"/>
                  <a:gd name="T8" fmla="*/ 0 w 60"/>
                  <a:gd name="T9" fmla="*/ 18 h 28"/>
                  <a:gd name="T10" fmla="*/ 6 w 60"/>
                  <a:gd name="T11" fmla="*/ 28 h 28"/>
                  <a:gd name="T12" fmla="*/ 6 w 60"/>
                  <a:gd name="T13" fmla="*/ 28 h 28"/>
                  <a:gd name="T14" fmla="*/ 55 w 60"/>
                  <a:gd name="T15" fmla="*/ 21 h 28"/>
                  <a:gd name="T16" fmla="*/ 60 w 60"/>
                  <a:gd name="T17" fmla="*/ 11 h 28"/>
                  <a:gd name="T18" fmla="*/ 55 w 60"/>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28">
                    <a:moveTo>
                      <a:pt x="55" y="0"/>
                    </a:moveTo>
                    <a:lnTo>
                      <a:pt x="55" y="0"/>
                    </a:lnTo>
                    <a:lnTo>
                      <a:pt x="55" y="0"/>
                    </a:lnTo>
                    <a:lnTo>
                      <a:pt x="6" y="8"/>
                    </a:lnTo>
                    <a:cubicBezTo>
                      <a:pt x="3" y="8"/>
                      <a:pt x="0" y="12"/>
                      <a:pt x="0" y="18"/>
                    </a:cubicBezTo>
                    <a:cubicBezTo>
                      <a:pt x="0" y="24"/>
                      <a:pt x="3" y="28"/>
                      <a:pt x="6" y="28"/>
                    </a:cubicBezTo>
                    <a:lnTo>
                      <a:pt x="6" y="28"/>
                    </a:lnTo>
                    <a:lnTo>
                      <a:pt x="55" y="21"/>
                    </a:lnTo>
                    <a:cubicBezTo>
                      <a:pt x="58" y="21"/>
                      <a:pt x="60" y="16"/>
                      <a:pt x="60" y="11"/>
                    </a:cubicBezTo>
                    <a:cubicBezTo>
                      <a:pt x="60" y="5"/>
                      <a:pt x="58" y="0"/>
                      <a:pt x="55" y="0"/>
                    </a:cubicBezTo>
                    <a:close/>
                  </a:path>
                </a:pathLst>
              </a:custGeom>
              <a:grpFill/>
              <a:ln w="0">
                <a:noFill/>
                <a:prstDash val="solid"/>
                <a:round/>
                <a:headEnd/>
                <a:tailEnd/>
              </a:ln>
            </p:spPr>
            <p:txBody>
              <a:bodyPr wrap="square"/>
              <a:lstStyle/>
              <a:p>
                <a:pPr defTabSz="511816">
                  <a:defRPr/>
                </a:pPr>
                <a:endParaRPr lang="zh-CN" altLang="en-US" sz="16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8" name="Freeform 34"/>
              <p:cNvSpPr>
                <a:spLocks noEditPoints="1"/>
              </p:cNvSpPr>
              <p:nvPr/>
            </p:nvSpPr>
            <p:spPr bwMode="auto">
              <a:xfrm>
                <a:off x="2730500" y="2232025"/>
                <a:ext cx="28575" cy="36513"/>
              </a:xfrm>
              <a:custGeom>
                <a:avLst/>
                <a:gdLst>
                  <a:gd name="T0" fmla="*/ 14 w 63"/>
                  <a:gd name="T1" fmla="*/ 21 h 83"/>
                  <a:gd name="T2" fmla="*/ 14 w 63"/>
                  <a:gd name="T3" fmla="*/ 21 h 83"/>
                  <a:gd name="T4" fmla="*/ 15 w 63"/>
                  <a:gd name="T5" fmla="*/ 14 h 83"/>
                  <a:gd name="T6" fmla="*/ 48 w 63"/>
                  <a:gd name="T7" fmla="*/ 24 h 83"/>
                  <a:gd name="T8" fmla="*/ 50 w 63"/>
                  <a:gd name="T9" fmla="*/ 32 h 83"/>
                  <a:gd name="T10" fmla="*/ 50 w 63"/>
                  <a:gd name="T11" fmla="*/ 62 h 83"/>
                  <a:gd name="T12" fmla="*/ 48 w 63"/>
                  <a:gd name="T13" fmla="*/ 69 h 83"/>
                  <a:gd name="T14" fmla="*/ 16 w 63"/>
                  <a:gd name="T15" fmla="*/ 66 h 83"/>
                  <a:gd name="T16" fmla="*/ 14 w 63"/>
                  <a:gd name="T17" fmla="*/ 57 h 83"/>
                  <a:gd name="T18" fmla="*/ 14 w 63"/>
                  <a:gd name="T19" fmla="*/ 21 h 83"/>
                  <a:gd name="T20" fmla="*/ 3 w 63"/>
                  <a:gd name="T21" fmla="*/ 71 h 83"/>
                  <a:gd name="T22" fmla="*/ 3 w 63"/>
                  <a:gd name="T23" fmla="*/ 71 h 83"/>
                  <a:gd name="T24" fmla="*/ 14 w 63"/>
                  <a:gd name="T25" fmla="*/ 79 h 83"/>
                  <a:gd name="T26" fmla="*/ 50 w 63"/>
                  <a:gd name="T27" fmla="*/ 83 h 83"/>
                  <a:gd name="T28" fmla="*/ 50 w 63"/>
                  <a:gd name="T29" fmla="*/ 83 h 83"/>
                  <a:gd name="T30" fmla="*/ 63 w 63"/>
                  <a:gd name="T31" fmla="*/ 62 h 83"/>
                  <a:gd name="T32" fmla="*/ 63 w 63"/>
                  <a:gd name="T33" fmla="*/ 32 h 83"/>
                  <a:gd name="T34" fmla="*/ 52 w 63"/>
                  <a:gd name="T35" fmla="*/ 12 h 83"/>
                  <a:gd name="T36" fmla="*/ 15 w 63"/>
                  <a:gd name="T37" fmla="*/ 0 h 83"/>
                  <a:gd name="T38" fmla="*/ 14 w 63"/>
                  <a:gd name="T39" fmla="*/ 0 h 83"/>
                  <a:gd name="T40" fmla="*/ 0 w 63"/>
                  <a:gd name="T41" fmla="*/ 21 h 83"/>
                  <a:gd name="T42" fmla="*/ 0 w 63"/>
                  <a:gd name="T43" fmla="*/ 57 h 83"/>
                  <a:gd name="T44" fmla="*/ 3 w 63"/>
                  <a:gd name="T45" fmla="*/ 7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3" h="83">
                    <a:moveTo>
                      <a:pt x="14" y="21"/>
                    </a:moveTo>
                    <a:lnTo>
                      <a:pt x="14" y="21"/>
                    </a:lnTo>
                    <a:cubicBezTo>
                      <a:pt x="14" y="18"/>
                      <a:pt x="14" y="15"/>
                      <a:pt x="15" y="14"/>
                    </a:cubicBezTo>
                    <a:lnTo>
                      <a:pt x="48" y="24"/>
                    </a:lnTo>
                    <a:cubicBezTo>
                      <a:pt x="48" y="25"/>
                      <a:pt x="50" y="28"/>
                      <a:pt x="50" y="32"/>
                    </a:cubicBezTo>
                    <a:lnTo>
                      <a:pt x="50" y="62"/>
                    </a:lnTo>
                    <a:cubicBezTo>
                      <a:pt x="50" y="66"/>
                      <a:pt x="49" y="68"/>
                      <a:pt x="48" y="69"/>
                    </a:cubicBezTo>
                    <a:lnTo>
                      <a:pt x="16" y="66"/>
                    </a:lnTo>
                    <a:cubicBezTo>
                      <a:pt x="15" y="65"/>
                      <a:pt x="14" y="62"/>
                      <a:pt x="14" y="57"/>
                    </a:cubicBezTo>
                    <a:lnTo>
                      <a:pt x="14" y="21"/>
                    </a:lnTo>
                    <a:close/>
                    <a:moveTo>
                      <a:pt x="3" y="71"/>
                    </a:moveTo>
                    <a:lnTo>
                      <a:pt x="3" y="71"/>
                    </a:lnTo>
                    <a:cubicBezTo>
                      <a:pt x="6" y="79"/>
                      <a:pt x="12" y="80"/>
                      <a:pt x="14" y="79"/>
                    </a:cubicBezTo>
                    <a:lnTo>
                      <a:pt x="50" y="83"/>
                    </a:lnTo>
                    <a:lnTo>
                      <a:pt x="50" y="83"/>
                    </a:lnTo>
                    <a:cubicBezTo>
                      <a:pt x="58" y="82"/>
                      <a:pt x="63" y="73"/>
                      <a:pt x="63" y="62"/>
                    </a:cubicBezTo>
                    <a:lnTo>
                      <a:pt x="63" y="32"/>
                    </a:lnTo>
                    <a:cubicBezTo>
                      <a:pt x="63" y="23"/>
                      <a:pt x="59" y="13"/>
                      <a:pt x="52" y="12"/>
                    </a:cubicBezTo>
                    <a:lnTo>
                      <a:pt x="15" y="0"/>
                    </a:lnTo>
                    <a:lnTo>
                      <a:pt x="14" y="0"/>
                    </a:lnTo>
                    <a:cubicBezTo>
                      <a:pt x="6" y="0"/>
                      <a:pt x="0" y="8"/>
                      <a:pt x="0" y="21"/>
                    </a:cubicBezTo>
                    <a:lnTo>
                      <a:pt x="0" y="57"/>
                    </a:lnTo>
                    <a:cubicBezTo>
                      <a:pt x="0" y="62"/>
                      <a:pt x="1" y="67"/>
                      <a:pt x="3" y="71"/>
                    </a:cubicBezTo>
                    <a:close/>
                  </a:path>
                </a:pathLst>
              </a:custGeom>
              <a:grpFill/>
              <a:ln w="0">
                <a:noFill/>
                <a:prstDash val="solid"/>
                <a:round/>
                <a:headEnd/>
                <a:tailEnd/>
              </a:ln>
            </p:spPr>
            <p:txBody>
              <a:bodyPr wrap="square"/>
              <a:lstStyle/>
              <a:p>
                <a:pPr defTabSz="511816">
                  <a:defRPr/>
                </a:pPr>
                <a:endParaRPr lang="zh-CN" altLang="en-US" sz="16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9" name="Freeform 35"/>
              <p:cNvSpPr>
                <a:spLocks noEditPoints="1"/>
              </p:cNvSpPr>
              <p:nvPr/>
            </p:nvSpPr>
            <p:spPr bwMode="auto">
              <a:xfrm>
                <a:off x="2732088" y="2328863"/>
                <a:ext cx="25400" cy="36513"/>
              </a:xfrm>
              <a:custGeom>
                <a:avLst/>
                <a:gdLst>
                  <a:gd name="T0" fmla="*/ 14 w 59"/>
                  <a:gd name="T1" fmla="*/ 20 h 81"/>
                  <a:gd name="T2" fmla="*/ 14 w 59"/>
                  <a:gd name="T3" fmla="*/ 20 h 81"/>
                  <a:gd name="T4" fmla="*/ 15 w 59"/>
                  <a:gd name="T5" fmla="*/ 14 h 81"/>
                  <a:gd name="T6" fmla="*/ 44 w 59"/>
                  <a:gd name="T7" fmla="*/ 21 h 81"/>
                  <a:gd name="T8" fmla="*/ 46 w 59"/>
                  <a:gd name="T9" fmla="*/ 27 h 81"/>
                  <a:gd name="T10" fmla="*/ 46 w 59"/>
                  <a:gd name="T11" fmla="*/ 62 h 81"/>
                  <a:gd name="T12" fmla="*/ 45 w 59"/>
                  <a:gd name="T13" fmla="*/ 67 h 81"/>
                  <a:gd name="T14" fmla="*/ 15 w 59"/>
                  <a:gd name="T15" fmla="*/ 68 h 81"/>
                  <a:gd name="T16" fmla="*/ 14 w 59"/>
                  <a:gd name="T17" fmla="*/ 61 h 81"/>
                  <a:gd name="T18" fmla="*/ 14 w 59"/>
                  <a:gd name="T19" fmla="*/ 20 h 81"/>
                  <a:gd name="T20" fmla="*/ 13 w 59"/>
                  <a:gd name="T21" fmla="*/ 81 h 81"/>
                  <a:gd name="T22" fmla="*/ 13 w 59"/>
                  <a:gd name="T23" fmla="*/ 81 h 81"/>
                  <a:gd name="T24" fmla="*/ 47 w 59"/>
                  <a:gd name="T25" fmla="*/ 81 h 81"/>
                  <a:gd name="T26" fmla="*/ 59 w 59"/>
                  <a:gd name="T27" fmla="*/ 62 h 81"/>
                  <a:gd name="T28" fmla="*/ 59 w 59"/>
                  <a:gd name="T29" fmla="*/ 27 h 81"/>
                  <a:gd name="T30" fmla="*/ 48 w 59"/>
                  <a:gd name="T31" fmla="*/ 8 h 81"/>
                  <a:gd name="T32" fmla="*/ 15 w 59"/>
                  <a:gd name="T33" fmla="*/ 0 h 81"/>
                  <a:gd name="T34" fmla="*/ 13 w 59"/>
                  <a:gd name="T35" fmla="*/ 0 h 81"/>
                  <a:gd name="T36" fmla="*/ 0 w 59"/>
                  <a:gd name="T37" fmla="*/ 20 h 81"/>
                  <a:gd name="T38" fmla="*/ 0 w 59"/>
                  <a:gd name="T39" fmla="*/ 61 h 81"/>
                  <a:gd name="T40" fmla="*/ 13 w 59"/>
                  <a:gd name="T4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 h="81">
                    <a:moveTo>
                      <a:pt x="14" y="20"/>
                    </a:moveTo>
                    <a:lnTo>
                      <a:pt x="14" y="20"/>
                    </a:lnTo>
                    <a:cubicBezTo>
                      <a:pt x="14" y="17"/>
                      <a:pt x="14" y="15"/>
                      <a:pt x="15" y="14"/>
                    </a:cubicBezTo>
                    <a:lnTo>
                      <a:pt x="44" y="21"/>
                    </a:lnTo>
                    <a:cubicBezTo>
                      <a:pt x="45" y="21"/>
                      <a:pt x="46" y="24"/>
                      <a:pt x="46" y="27"/>
                    </a:cubicBezTo>
                    <a:lnTo>
                      <a:pt x="46" y="62"/>
                    </a:lnTo>
                    <a:cubicBezTo>
                      <a:pt x="46" y="65"/>
                      <a:pt x="45" y="67"/>
                      <a:pt x="45" y="67"/>
                    </a:cubicBezTo>
                    <a:lnTo>
                      <a:pt x="15" y="68"/>
                    </a:lnTo>
                    <a:cubicBezTo>
                      <a:pt x="14" y="67"/>
                      <a:pt x="14" y="64"/>
                      <a:pt x="14" y="61"/>
                    </a:cubicBezTo>
                    <a:lnTo>
                      <a:pt x="14" y="20"/>
                    </a:lnTo>
                    <a:close/>
                    <a:moveTo>
                      <a:pt x="13" y="81"/>
                    </a:moveTo>
                    <a:lnTo>
                      <a:pt x="13" y="81"/>
                    </a:lnTo>
                    <a:lnTo>
                      <a:pt x="47" y="81"/>
                    </a:lnTo>
                    <a:cubicBezTo>
                      <a:pt x="54" y="80"/>
                      <a:pt x="59" y="72"/>
                      <a:pt x="59" y="62"/>
                    </a:cubicBezTo>
                    <a:lnTo>
                      <a:pt x="59" y="27"/>
                    </a:lnTo>
                    <a:cubicBezTo>
                      <a:pt x="59" y="17"/>
                      <a:pt x="54" y="9"/>
                      <a:pt x="48" y="8"/>
                    </a:cubicBezTo>
                    <a:lnTo>
                      <a:pt x="15" y="0"/>
                    </a:lnTo>
                    <a:lnTo>
                      <a:pt x="13" y="0"/>
                    </a:lnTo>
                    <a:cubicBezTo>
                      <a:pt x="6" y="0"/>
                      <a:pt x="0" y="8"/>
                      <a:pt x="0" y="20"/>
                    </a:cubicBezTo>
                    <a:lnTo>
                      <a:pt x="0" y="61"/>
                    </a:lnTo>
                    <a:cubicBezTo>
                      <a:pt x="0" y="73"/>
                      <a:pt x="6" y="81"/>
                      <a:pt x="13" y="81"/>
                    </a:cubicBezTo>
                    <a:close/>
                  </a:path>
                </a:pathLst>
              </a:custGeom>
              <a:grpFill/>
              <a:ln w="0">
                <a:noFill/>
                <a:prstDash val="solid"/>
                <a:round/>
                <a:headEnd/>
                <a:tailEnd/>
              </a:ln>
            </p:spPr>
            <p:txBody>
              <a:bodyPr wrap="square"/>
              <a:lstStyle/>
              <a:p>
                <a:pPr defTabSz="511816">
                  <a:defRPr/>
                </a:pPr>
                <a:endParaRPr lang="zh-CN" altLang="en-US" sz="16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90" name="Freeform 36"/>
              <p:cNvSpPr>
                <a:spLocks noEditPoints="1"/>
              </p:cNvSpPr>
              <p:nvPr/>
            </p:nvSpPr>
            <p:spPr bwMode="auto">
              <a:xfrm>
                <a:off x="2730500" y="2419350"/>
                <a:ext cx="26988" cy="34925"/>
              </a:xfrm>
              <a:custGeom>
                <a:avLst/>
                <a:gdLst>
                  <a:gd name="T0" fmla="*/ 13 w 61"/>
                  <a:gd name="T1" fmla="*/ 19 h 80"/>
                  <a:gd name="T2" fmla="*/ 13 w 61"/>
                  <a:gd name="T3" fmla="*/ 19 h 80"/>
                  <a:gd name="T4" fmla="*/ 14 w 61"/>
                  <a:gd name="T5" fmla="*/ 13 h 80"/>
                  <a:gd name="T6" fmla="*/ 47 w 61"/>
                  <a:gd name="T7" fmla="*/ 14 h 80"/>
                  <a:gd name="T8" fmla="*/ 48 w 61"/>
                  <a:gd name="T9" fmla="*/ 20 h 80"/>
                  <a:gd name="T10" fmla="*/ 48 w 61"/>
                  <a:gd name="T11" fmla="*/ 58 h 80"/>
                  <a:gd name="T12" fmla="*/ 47 w 61"/>
                  <a:gd name="T13" fmla="*/ 63 h 80"/>
                  <a:gd name="T14" fmla="*/ 14 w 61"/>
                  <a:gd name="T15" fmla="*/ 66 h 80"/>
                  <a:gd name="T16" fmla="*/ 13 w 61"/>
                  <a:gd name="T17" fmla="*/ 60 h 80"/>
                  <a:gd name="T18" fmla="*/ 13 w 61"/>
                  <a:gd name="T19" fmla="*/ 19 h 80"/>
                  <a:gd name="T20" fmla="*/ 12 w 61"/>
                  <a:gd name="T21" fmla="*/ 80 h 80"/>
                  <a:gd name="T22" fmla="*/ 12 w 61"/>
                  <a:gd name="T23" fmla="*/ 80 h 80"/>
                  <a:gd name="T24" fmla="*/ 50 w 61"/>
                  <a:gd name="T25" fmla="*/ 76 h 80"/>
                  <a:gd name="T26" fmla="*/ 61 w 61"/>
                  <a:gd name="T27" fmla="*/ 58 h 80"/>
                  <a:gd name="T28" fmla="*/ 61 w 61"/>
                  <a:gd name="T29" fmla="*/ 20 h 80"/>
                  <a:gd name="T30" fmla="*/ 49 w 61"/>
                  <a:gd name="T31" fmla="*/ 1 h 80"/>
                  <a:gd name="T32" fmla="*/ 13 w 61"/>
                  <a:gd name="T33" fmla="*/ 0 h 80"/>
                  <a:gd name="T34" fmla="*/ 11 w 61"/>
                  <a:gd name="T35" fmla="*/ 0 h 80"/>
                  <a:gd name="T36" fmla="*/ 0 w 61"/>
                  <a:gd name="T37" fmla="*/ 19 h 80"/>
                  <a:gd name="T38" fmla="*/ 0 w 61"/>
                  <a:gd name="T39" fmla="*/ 60 h 80"/>
                  <a:gd name="T40" fmla="*/ 12 w 61"/>
                  <a:gd name="T41"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80">
                    <a:moveTo>
                      <a:pt x="13" y="19"/>
                    </a:moveTo>
                    <a:lnTo>
                      <a:pt x="13" y="19"/>
                    </a:lnTo>
                    <a:cubicBezTo>
                      <a:pt x="13" y="17"/>
                      <a:pt x="13" y="15"/>
                      <a:pt x="14" y="13"/>
                    </a:cubicBezTo>
                    <a:lnTo>
                      <a:pt x="47" y="14"/>
                    </a:lnTo>
                    <a:cubicBezTo>
                      <a:pt x="47" y="15"/>
                      <a:pt x="48" y="17"/>
                      <a:pt x="48" y="20"/>
                    </a:cubicBezTo>
                    <a:lnTo>
                      <a:pt x="48" y="58"/>
                    </a:lnTo>
                    <a:cubicBezTo>
                      <a:pt x="48" y="60"/>
                      <a:pt x="47" y="62"/>
                      <a:pt x="47" y="63"/>
                    </a:cubicBezTo>
                    <a:lnTo>
                      <a:pt x="14" y="66"/>
                    </a:lnTo>
                    <a:cubicBezTo>
                      <a:pt x="14" y="65"/>
                      <a:pt x="13" y="63"/>
                      <a:pt x="13" y="60"/>
                    </a:cubicBezTo>
                    <a:lnTo>
                      <a:pt x="13" y="19"/>
                    </a:lnTo>
                    <a:close/>
                    <a:moveTo>
                      <a:pt x="12" y="80"/>
                    </a:moveTo>
                    <a:lnTo>
                      <a:pt x="12" y="80"/>
                    </a:lnTo>
                    <a:lnTo>
                      <a:pt x="50" y="76"/>
                    </a:lnTo>
                    <a:cubicBezTo>
                      <a:pt x="56" y="75"/>
                      <a:pt x="61" y="68"/>
                      <a:pt x="61" y="58"/>
                    </a:cubicBezTo>
                    <a:lnTo>
                      <a:pt x="61" y="20"/>
                    </a:lnTo>
                    <a:cubicBezTo>
                      <a:pt x="61" y="12"/>
                      <a:pt x="58" y="3"/>
                      <a:pt x="49" y="1"/>
                    </a:cubicBezTo>
                    <a:lnTo>
                      <a:pt x="13" y="0"/>
                    </a:lnTo>
                    <a:lnTo>
                      <a:pt x="11" y="0"/>
                    </a:lnTo>
                    <a:cubicBezTo>
                      <a:pt x="4" y="0"/>
                      <a:pt x="0" y="8"/>
                      <a:pt x="0" y="19"/>
                    </a:cubicBezTo>
                    <a:lnTo>
                      <a:pt x="0" y="60"/>
                    </a:lnTo>
                    <a:cubicBezTo>
                      <a:pt x="0" y="72"/>
                      <a:pt x="4" y="80"/>
                      <a:pt x="12" y="80"/>
                    </a:cubicBezTo>
                    <a:close/>
                  </a:path>
                </a:pathLst>
              </a:custGeom>
              <a:grpFill/>
              <a:ln w="0">
                <a:noFill/>
                <a:prstDash val="solid"/>
                <a:round/>
                <a:headEnd/>
                <a:tailEnd/>
              </a:ln>
            </p:spPr>
            <p:txBody>
              <a:bodyPr wrap="square"/>
              <a:lstStyle/>
              <a:p>
                <a:pPr defTabSz="511816">
                  <a:defRPr/>
                </a:pPr>
                <a:endParaRPr lang="zh-CN" altLang="en-US" sz="160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122" name="组合 7193"/>
            <p:cNvGrpSpPr/>
            <p:nvPr/>
          </p:nvGrpSpPr>
          <p:grpSpPr>
            <a:xfrm>
              <a:off x="8226835" y="5451828"/>
              <a:ext cx="518513" cy="374481"/>
              <a:chOff x="6848475" y="2165350"/>
              <a:chExt cx="688975" cy="498475"/>
            </a:xfrm>
            <a:solidFill>
              <a:srgbClr val="3C3C3B"/>
            </a:solidFill>
          </p:grpSpPr>
          <p:sp>
            <p:nvSpPr>
              <p:cNvPr id="157" name="Freeform 40"/>
              <p:cNvSpPr>
                <a:spLocks/>
              </p:cNvSpPr>
              <p:nvPr/>
            </p:nvSpPr>
            <p:spPr bwMode="auto">
              <a:xfrm>
                <a:off x="6848475" y="2165350"/>
                <a:ext cx="688975" cy="498475"/>
              </a:xfrm>
              <a:custGeom>
                <a:avLst/>
                <a:gdLst>
                  <a:gd name="T0" fmla="*/ 33 w 1582"/>
                  <a:gd name="T1" fmla="*/ 1108 h 1145"/>
                  <a:gd name="T2" fmla="*/ 33 w 1582"/>
                  <a:gd name="T3" fmla="*/ 1108 h 1145"/>
                  <a:gd name="T4" fmla="*/ 838 w 1582"/>
                  <a:gd name="T5" fmla="*/ 1108 h 1145"/>
                  <a:gd name="T6" fmla="*/ 898 w 1582"/>
                  <a:gd name="T7" fmla="*/ 1145 h 1145"/>
                  <a:gd name="T8" fmla="*/ 968 w 1582"/>
                  <a:gd name="T9" fmla="*/ 1075 h 1145"/>
                  <a:gd name="T10" fmla="*/ 898 w 1582"/>
                  <a:gd name="T11" fmla="*/ 1006 h 1145"/>
                  <a:gd name="T12" fmla="*/ 838 w 1582"/>
                  <a:gd name="T13" fmla="*/ 1042 h 1145"/>
                  <a:gd name="T14" fmla="*/ 80 w 1582"/>
                  <a:gd name="T15" fmla="*/ 1042 h 1145"/>
                  <a:gd name="T16" fmla="*/ 128 w 1582"/>
                  <a:gd name="T17" fmla="*/ 908 h 1145"/>
                  <a:gd name="T18" fmla="*/ 194 w 1582"/>
                  <a:gd name="T19" fmla="*/ 908 h 1145"/>
                  <a:gd name="T20" fmla="*/ 194 w 1582"/>
                  <a:gd name="T21" fmla="*/ 260 h 1145"/>
                  <a:gd name="T22" fmla="*/ 319 w 1582"/>
                  <a:gd name="T23" fmla="*/ 260 h 1145"/>
                  <a:gd name="T24" fmla="*/ 319 w 1582"/>
                  <a:gd name="T25" fmla="*/ 176 h 1145"/>
                  <a:gd name="T26" fmla="*/ 440 w 1582"/>
                  <a:gd name="T27" fmla="*/ 132 h 1145"/>
                  <a:gd name="T28" fmla="*/ 440 w 1582"/>
                  <a:gd name="T29" fmla="*/ 260 h 1145"/>
                  <a:gd name="T30" fmla="*/ 514 w 1582"/>
                  <a:gd name="T31" fmla="*/ 260 h 1145"/>
                  <a:gd name="T32" fmla="*/ 514 w 1582"/>
                  <a:gd name="T33" fmla="*/ 914 h 1145"/>
                  <a:gd name="T34" fmla="*/ 709 w 1582"/>
                  <a:gd name="T35" fmla="*/ 914 h 1145"/>
                  <a:gd name="T36" fmla="*/ 709 w 1582"/>
                  <a:gd name="T37" fmla="*/ 541 h 1145"/>
                  <a:gd name="T38" fmla="*/ 875 w 1582"/>
                  <a:gd name="T39" fmla="*/ 488 h 1145"/>
                  <a:gd name="T40" fmla="*/ 875 w 1582"/>
                  <a:gd name="T41" fmla="*/ 550 h 1145"/>
                  <a:gd name="T42" fmla="*/ 931 w 1582"/>
                  <a:gd name="T43" fmla="*/ 550 h 1145"/>
                  <a:gd name="T44" fmla="*/ 931 w 1582"/>
                  <a:gd name="T45" fmla="*/ 908 h 1145"/>
                  <a:gd name="T46" fmla="*/ 1128 w 1582"/>
                  <a:gd name="T47" fmla="*/ 908 h 1145"/>
                  <a:gd name="T48" fmla="*/ 1128 w 1582"/>
                  <a:gd name="T49" fmla="*/ 67 h 1145"/>
                  <a:gd name="T50" fmla="*/ 1345 w 1582"/>
                  <a:gd name="T51" fmla="*/ 67 h 1145"/>
                  <a:gd name="T52" fmla="*/ 1345 w 1582"/>
                  <a:gd name="T53" fmla="*/ 908 h 1145"/>
                  <a:gd name="T54" fmla="*/ 1437 w 1582"/>
                  <a:gd name="T55" fmla="*/ 908 h 1145"/>
                  <a:gd name="T56" fmla="*/ 1502 w 1582"/>
                  <a:gd name="T57" fmla="*/ 1034 h 1145"/>
                  <a:gd name="T58" fmla="*/ 1229 w 1582"/>
                  <a:gd name="T59" fmla="*/ 1034 h 1145"/>
                  <a:gd name="T60" fmla="*/ 1174 w 1582"/>
                  <a:gd name="T61" fmla="*/ 1006 h 1145"/>
                  <a:gd name="T62" fmla="*/ 1105 w 1582"/>
                  <a:gd name="T63" fmla="*/ 1075 h 1145"/>
                  <a:gd name="T64" fmla="*/ 1174 w 1582"/>
                  <a:gd name="T65" fmla="*/ 1145 h 1145"/>
                  <a:gd name="T66" fmla="*/ 1239 w 1582"/>
                  <a:gd name="T67" fmla="*/ 1100 h 1145"/>
                  <a:gd name="T68" fmla="*/ 1582 w 1582"/>
                  <a:gd name="T69" fmla="*/ 1100 h 1145"/>
                  <a:gd name="T70" fmla="*/ 1582 w 1582"/>
                  <a:gd name="T71" fmla="*/ 1042 h 1145"/>
                  <a:gd name="T72" fmla="*/ 1478 w 1582"/>
                  <a:gd name="T73" fmla="*/ 842 h 1145"/>
                  <a:gd name="T74" fmla="*/ 1412 w 1582"/>
                  <a:gd name="T75" fmla="*/ 842 h 1145"/>
                  <a:gd name="T76" fmla="*/ 1412 w 1582"/>
                  <a:gd name="T77" fmla="*/ 0 h 1145"/>
                  <a:gd name="T78" fmla="*/ 1061 w 1582"/>
                  <a:gd name="T79" fmla="*/ 0 h 1145"/>
                  <a:gd name="T80" fmla="*/ 1061 w 1582"/>
                  <a:gd name="T81" fmla="*/ 842 h 1145"/>
                  <a:gd name="T82" fmla="*/ 997 w 1582"/>
                  <a:gd name="T83" fmla="*/ 842 h 1145"/>
                  <a:gd name="T84" fmla="*/ 997 w 1582"/>
                  <a:gd name="T85" fmla="*/ 483 h 1145"/>
                  <a:gd name="T86" fmla="*/ 941 w 1582"/>
                  <a:gd name="T87" fmla="*/ 483 h 1145"/>
                  <a:gd name="T88" fmla="*/ 941 w 1582"/>
                  <a:gd name="T89" fmla="*/ 397 h 1145"/>
                  <a:gd name="T90" fmla="*/ 643 w 1582"/>
                  <a:gd name="T91" fmla="*/ 492 h 1145"/>
                  <a:gd name="T92" fmla="*/ 643 w 1582"/>
                  <a:gd name="T93" fmla="*/ 847 h 1145"/>
                  <a:gd name="T94" fmla="*/ 581 w 1582"/>
                  <a:gd name="T95" fmla="*/ 847 h 1145"/>
                  <a:gd name="T96" fmla="*/ 581 w 1582"/>
                  <a:gd name="T97" fmla="*/ 193 h 1145"/>
                  <a:gd name="T98" fmla="*/ 506 w 1582"/>
                  <a:gd name="T99" fmla="*/ 193 h 1145"/>
                  <a:gd name="T100" fmla="*/ 506 w 1582"/>
                  <a:gd name="T101" fmla="*/ 37 h 1145"/>
                  <a:gd name="T102" fmla="*/ 253 w 1582"/>
                  <a:gd name="T103" fmla="*/ 129 h 1145"/>
                  <a:gd name="T104" fmla="*/ 253 w 1582"/>
                  <a:gd name="T105" fmla="*/ 193 h 1145"/>
                  <a:gd name="T106" fmla="*/ 128 w 1582"/>
                  <a:gd name="T107" fmla="*/ 193 h 1145"/>
                  <a:gd name="T108" fmla="*/ 128 w 1582"/>
                  <a:gd name="T109" fmla="*/ 842 h 1145"/>
                  <a:gd name="T110" fmla="*/ 81 w 1582"/>
                  <a:gd name="T111" fmla="*/ 842 h 1145"/>
                  <a:gd name="T112" fmla="*/ 10 w 1582"/>
                  <a:gd name="T113" fmla="*/ 1039 h 1145"/>
                  <a:gd name="T114" fmla="*/ 8 w 1582"/>
                  <a:gd name="T115" fmla="*/ 1053 h 1145"/>
                  <a:gd name="T116" fmla="*/ 0 w 1582"/>
                  <a:gd name="T117" fmla="*/ 1075 h 1145"/>
                  <a:gd name="T118" fmla="*/ 33 w 1582"/>
                  <a:gd name="T119" fmla="*/ 1108 h 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82" h="1145">
                    <a:moveTo>
                      <a:pt x="33" y="1108"/>
                    </a:moveTo>
                    <a:lnTo>
                      <a:pt x="33" y="1108"/>
                    </a:lnTo>
                    <a:lnTo>
                      <a:pt x="838" y="1108"/>
                    </a:lnTo>
                    <a:cubicBezTo>
                      <a:pt x="849" y="1130"/>
                      <a:pt x="872" y="1145"/>
                      <a:pt x="898" y="1145"/>
                    </a:cubicBezTo>
                    <a:cubicBezTo>
                      <a:pt x="936" y="1145"/>
                      <a:pt x="968" y="1113"/>
                      <a:pt x="968" y="1075"/>
                    </a:cubicBezTo>
                    <a:cubicBezTo>
                      <a:pt x="968" y="1037"/>
                      <a:pt x="936" y="1006"/>
                      <a:pt x="898" y="1006"/>
                    </a:cubicBezTo>
                    <a:cubicBezTo>
                      <a:pt x="872" y="1006"/>
                      <a:pt x="849" y="1020"/>
                      <a:pt x="838" y="1042"/>
                    </a:cubicBezTo>
                    <a:lnTo>
                      <a:pt x="80" y="1042"/>
                    </a:lnTo>
                    <a:lnTo>
                      <a:pt x="128" y="908"/>
                    </a:lnTo>
                    <a:lnTo>
                      <a:pt x="194" y="908"/>
                    </a:lnTo>
                    <a:lnTo>
                      <a:pt x="194" y="260"/>
                    </a:lnTo>
                    <a:lnTo>
                      <a:pt x="319" y="260"/>
                    </a:lnTo>
                    <a:lnTo>
                      <a:pt x="319" y="176"/>
                    </a:lnTo>
                    <a:lnTo>
                      <a:pt x="440" y="132"/>
                    </a:lnTo>
                    <a:lnTo>
                      <a:pt x="440" y="260"/>
                    </a:lnTo>
                    <a:lnTo>
                      <a:pt x="514" y="260"/>
                    </a:lnTo>
                    <a:lnTo>
                      <a:pt x="514" y="914"/>
                    </a:lnTo>
                    <a:lnTo>
                      <a:pt x="709" y="914"/>
                    </a:lnTo>
                    <a:lnTo>
                      <a:pt x="709" y="541"/>
                    </a:lnTo>
                    <a:lnTo>
                      <a:pt x="875" y="488"/>
                    </a:lnTo>
                    <a:lnTo>
                      <a:pt x="875" y="550"/>
                    </a:lnTo>
                    <a:lnTo>
                      <a:pt x="931" y="550"/>
                    </a:lnTo>
                    <a:lnTo>
                      <a:pt x="931" y="908"/>
                    </a:lnTo>
                    <a:lnTo>
                      <a:pt x="1128" y="908"/>
                    </a:lnTo>
                    <a:lnTo>
                      <a:pt x="1128" y="67"/>
                    </a:lnTo>
                    <a:lnTo>
                      <a:pt x="1345" y="67"/>
                    </a:lnTo>
                    <a:lnTo>
                      <a:pt x="1345" y="908"/>
                    </a:lnTo>
                    <a:lnTo>
                      <a:pt x="1437" y="908"/>
                    </a:lnTo>
                    <a:lnTo>
                      <a:pt x="1502" y="1034"/>
                    </a:lnTo>
                    <a:lnTo>
                      <a:pt x="1229" y="1034"/>
                    </a:lnTo>
                    <a:cubicBezTo>
                      <a:pt x="1217" y="1017"/>
                      <a:pt x="1197" y="1006"/>
                      <a:pt x="1174" y="1006"/>
                    </a:cubicBezTo>
                    <a:cubicBezTo>
                      <a:pt x="1136" y="1006"/>
                      <a:pt x="1105" y="1037"/>
                      <a:pt x="1105" y="1075"/>
                    </a:cubicBezTo>
                    <a:cubicBezTo>
                      <a:pt x="1105" y="1113"/>
                      <a:pt x="1136" y="1145"/>
                      <a:pt x="1174" y="1145"/>
                    </a:cubicBezTo>
                    <a:cubicBezTo>
                      <a:pt x="1203" y="1145"/>
                      <a:pt x="1228" y="1126"/>
                      <a:pt x="1239" y="1100"/>
                    </a:cubicBezTo>
                    <a:lnTo>
                      <a:pt x="1582" y="1100"/>
                    </a:lnTo>
                    <a:lnTo>
                      <a:pt x="1582" y="1042"/>
                    </a:lnTo>
                    <a:lnTo>
                      <a:pt x="1478" y="842"/>
                    </a:lnTo>
                    <a:lnTo>
                      <a:pt x="1412" y="842"/>
                    </a:lnTo>
                    <a:lnTo>
                      <a:pt x="1412" y="0"/>
                    </a:lnTo>
                    <a:lnTo>
                      <a:pt x="1061" y="0"/>
                    </a:lnTo>
                    <a:lnTo>
                      <a:pt x="1061" y="842"/>
                    </a:lnTo>
                    <a:lnTo>
                      <a:pt x="997" y="842"/>
                    </a:lnTo>
                    <a:lnTo>
                      <a:pt x="997" y="483"/>
                    </a:lnTo>
                    <a:lnTo>
                      <a:pt x="941" y="483"/>
                    </a:lnTo>
                    <a:lnTo>
                      <a:pt x="941" y="397"/>
                    </a:lnTo>
                    <a:lnTo>
                      <a:pt x="643" y="492"/>
                    </a:lnTo>
                    <a:lnTo>
                      <a:pt x="643" y="847"/>
                    </a:lnTo>
                    <a:lnTo>
                      <a:pt x="581" y="847"/>
                    </a:lnTo>
                    <a:lnTo>
                      <a:pt x="581" y="193"/>
                    </a:lnTo>
                    <a:lnTo>
                      <a:pt x="506" y="193"/>
                    </a:lnTo>
                    <a:lnTo>
                      <a:pt x="506" y="37"/>
                    </a:lnTo>
                    <a:lnTo>
                      <a:pt x="253" y="129"/>
                    </a:lnTo>
                    <a:lnTo>
                      <a:pt x="253" y="193"/>
                    </a:lnTo>
                    <a:lnTo>
                      <a:pt x="128" y="193"/>
                    </a:lnTo>
                    <a:lnTo>
                      <a:pt x="128" y="842"/>
                    </a:lnTo>
                    <a:lnTo>
                      <a:pt x="81" y="842"/>
                    </a:lnTo>
                    <a:lnTo>
                      <a:pt x="10" y="1039"/>
                    </a:lnTo>
                    <a:cubicBezTo>
                      <a:pt x="8" y="1044"/>
                      <a:pt x="8" y="1048"/>
                      <a:pt x="8" y="1053"/>
                    </a:cubicBezTo>
                    <a:cubicBezTo>
                      <a:pt x="3" y="1059"/>
                      <a:pt x="0" y="1067"/>
                      <a:pt x="0" y="1075"/>
                    </a:cubicBezTo>
                    <a:cubicBezTo>
                      <a:pt x="0" y="1093"/>
                      <a:pt x="15" y="1108"/>
                      <a:pt x="33" y="1108"/>
                    </a:cubicBezTo>
                    <a:close/>
                  </a:path>
                </a:pathLst>
              </a:custGeom>
              <a:grpFill/>
              <a:ln w="0">
                <a:noFill/>
                <a:prstDash val="solid"/>
                <a:round/>
                <a:headEnd/>
                <a:tailEnd/>
              </a:ln>
            </p:spPr>
            <p:txBody>
              <a:bodyPr wrap="square"/>
              <a:lstStyle/>
              <a:p>
                <a:pPr defTabSz="511816">
                  <a:defRPr/>
                </a:pP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58" name="Freeform 41"/>
              <p:cNvSpPr>
                <a:spLocks/>
              </p:cNvSpPr>
              <p:nvPr/>
            </p:nvSpPr>
            <p:spPr bwMode="auto">
              <a:xfrm>
                <a:off x="6962775" y="2339975"/>
                <a:ext cx="28575" cy="28575"/>
              </a:xfrm>
              <a:custGeom>
                <a:avLst/>
                <a:gdLst>
                  <a:gd name="T0" fmla="*/ 64 w 64"/>
                  <a:gd name="T1" fmla="*/ 0 h 64"/>
                  <a:gd name="T2" fmla="*/ 64 w 64"/>
                  <a:gd name="T3" fmla="*/ 0 h 64"/>
                  <a:gd name="T4" fmla="*/ 0 w 64"/>
                  <a:gd name="T5" fmla="*/ 0 h 64"/>
                  <a:gd name="T6" fmla="*/ 0 w 64"/>
                  <a:gd name="T7" fmla="*/ 64 h 64"/>
                  <a:gd name="T8" fmla="*/ 64 w 64"/>
                  <a:gd name="T9" fmla="*/ 64 h 64"/>
                  <a:gd name="T10" fmla="*/ 64 w 64"/>
                  <a:gd name="T11" fmla="*/ 0 h 64"/>
                </a:gdLst>
                <a:ahLst/>
                <a:cxnLst>
                  <a:cxn ang="0">
                    <a:pos x="T0" y="T1"/>
                  </a:cxn>
                  <a:cxn ang="0">
                    <a:pos x="T2" y="T3"/>
                  </a:cxn>
                  <a:cxn ang="0">
                    <a:pos x="T4" y="T5"/>
                  </a:cxn>
                  <a:cxn ang="0">
                    <a:pos x="T6" y="T7"/>
                  </a:cxn>
                  <a:cxn ang="0">
                    <a:pos x="T8" y="T9"/>
                  </a:cxn>
                  <a:cxn ang="0">
                    <a:pos x="T10" y="T11"/>
                  </a:cxn>
                </a:cxnLst>
                <a:rect l="0" t="0" r="r" b="b"/>
                <a:pathLst>
                  <a:path w="64" h="64">
                    <a:moveTo>
                      <a:pt x="64" y="0"/>
                    </a:moveTo>
                    <a:lnTo>
                      <a:pt x="64" y="0"/>
                    </a:lnTo>
                    <a:lnTo>
                      <a:pt x="0" y="0"/>
                    </a:lnTo>
                    <a:lnTo>
                      <a:pt x="0" y="64"/>
                    </a:lnTo>
                    <a:lnTo>
                      <a:pt x="64" y="64"/>
                    </a:lnTo>
                    <a:lnTo>
                      <a:pt x="64" y="0"/>
                    </a:lnTo>
                    <a:close/>
                  </a:path>
                </a:pathLst>
              </a:custGeom>
              <a:grpFill/>
              <a:ln w="0">
                <a:noFill/>
                <a:prstDash val="solid"/>
                <a:round/>
                <a:headEnd/>
                <a:tailEnd/>
              </a:ln>
            </p:spPr>
            <p:txBody>
              <a:bodyPr wrap="square"/>
              <a:lstStyle/>
              <a:p>
                <a:pPr defTabSz="511816">
                  <a:defRPr/>
                </a:pP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59" name="Freeform 42"/>
              <p:cNvSpPr>
                <a:spLocks/>
              </p:cNvSpPr>
              <p:nvPr/>
            </p:nvSpPr>
            <p:spPr bwMode="auto">
              <a:xfrm>
                <a:off x="7010400" y="2387600"/>
                <a:ext cx="28575" cy="26988"/>
              </a:xfrm>
              <a:custGeom>
                <a:avLst/>
                <a:gdLst>
                  <a:gd name="T0" fmla="*/ 63 w 63"/>
                  <a:gd name="T1" fmla="*/ 0 h 64"/>
                  <a:gd name="T2" fmla="*/ 63 w 63"/>
                  <a:gd name="T3" fmla="*/ 0 h 64"/>
                  <a:gd name="T4" fmla="*/ 0 w 63"/>
                  <a:gd name="T5" fmla="*/ 0 h 64"/>
                  <a:gd name="T6" fmla="*/ 0 w 63"/>
                  <a:gd name="T7" fmla="*/ 64 h 64"/>
                  <a:gd name="T8" fmla="*/ 63 w 63"/>
                  <a:gd name="T9" fmla="*/ 64 h 64"/>
                  <a:gd name="T10" fmla="*/ 63 w 63"/>
                  <a:gd name="T11" fmla="*/ 0 h 64"/>
                </a:gdLst>
                <a:ahLst/>
                <a:cxnLst>
                  <a:cxn ang="0">
                    <a:pos x="T0" y="T1"/>
                  </a:cxn>
                  <a:cxn ang="0">
                    <a:pos x="T2" y="T3"/>
                  </a:cxn>
                  <a:cxn ang="0">
                    <a:pos x="T4" y="T5"/>
                  </a:cxn>
                  <a:cxn ang="0">
                    <a:pos x="T6" y="T7"/>
                  </a:cxn>
                  <a:cxn ang="0">
                    <a:pos x="T8" y="T9"/>
                  </a:cxn>
                  <a:cxn ang="0">
                    <a:pos x="T10" y="T11"/>
                  </a:cxn>
                </a:cxnLst>
                <a:rect l="0" t="0" r="r" b="b"/>
                <a:pathLst>
                  <a:path w="63" h="64">
                    <a:moveTo>
                      <a:pt x="63" y="0"/>
                    </a:moveTo>
                    <a:lnTo>
                      <a:pt x="63" y="0"/>
                    </a:lnTo>
                    <a:lnTo>
                      <a:pt x="0" y="0"/>
                    </a:lnTo>
                    <a:lnTo>
                      <a:pt x="0" y="64"/>
                    </a:lnTo>
                    <a:lnTo>
                      <a:pt x="63" y="64"/>
                    </a:lnTo>
                    <a:lnTo>
                      <a:pt x="63" y="0"/>
                    </a:lnTo>
                    <a:close/>
                  </a:path>
                </a:pathLst>
              </a:custGeom>
              <a:grpFill/>
              <a:ln w="0">
                <a:noFill/>
                <a:prstDash val="solid"/>
                <a:round/>
                <a:headEnd/>
                <a:tailEnd/>
              </a:ln>
            </p:spPr>
            <p:txBody>
              <a:bodyPr wrap="square"/>
              <a:lstStyle/>
              <a:p>
                <a:pPr defTabSz="511816">
                  <a:defRPr/>
                </a:pP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0" name="Freeform 43"/>
              <p:cNvSpPr>
                <a:spLocks/>
              </p:cNvSpPr>
              <p:nvPr/>
            </p:nvSpPr>
            <p:spPr bwMode="auto">
              <a:xfrm>
                <a:off x="6962775" y="2435225"/>
                <a:ext cx="28575" cy="26988"/>
              </a:xfrm>
              <a:custGeom>
                <a:avLst/>
                <a:gdLst>
                  <a:gd name="T0" fmla="*/ 0 w 64"/>
                  <a:gd name="T1" fmla="*/ 64 h 64"/>
                  <a:gd name="T2" fmla="*/ 0 w 64"/>
                  <a:gd name="T3" fmla="*/ 64 h 64"/>
                  <a:gd name="T4" fmla="*/ 64 w 64"/>
                  <a:gd name="T5" fmla="*/ 64 h 64"/>
                  <a:gd name="T6" fmla="*/ 64 w 64"/>
                  <a:gd name="T7" fmla="*/ 0 h 64"/>
                  <a:gd name="T8" fmla="*/ 0 w 64"/>
                  <a:gd name="T9" fmla="*/ 0 h 64"/>
                  <a:gd name="T10" fmla="*/ 0 w 64"/>
                  <a:gd name="T11" fmla="*/ 64 h 64"/>
                </a:gdLst>
                <a:ahLst/>
                <a:cxnLst>
                  <a:cxn ang="0">
                    <a:pos x="T0" y="T1"/>
                  </a:cxn>
                  <a:cxn ang="0">
                    <a:pos x="T2" y="T3"/>
                  </a:cxn>
                  <a:cxn ang="0">
                    <a:pos x="T4" y="T5"/>
                  </a:cxn>
                  <a:cxn ang="0">
                    <a:pos x="T6" y="T7"/>
                  </a:cxn>
                  <a:cxn ang="0">
                    <a:pos x="T8" y="T9"/>
                  </a:cxn>
                  <a:cxn ang="0">
                    <a:pos x="T10" y="T11"/>
                  </a:cxn>
                </a:cxnLst>
                <a:rect l="0" t="0" r="r" b="b"/>
                <a:pathLst>
                  <a:path w="64" h="64">
                    <a:moveTo>
                      <a:pt x="0" y="64"/>
                    </a:moveTo>
                    <a:lnTo>
                      <a:pt x="0" y="64"/>
                    </a:lnTo>
                    <a:lnTo>
                      <a:pt x="64" y="64"/>
                    </a:lnTo>
                    <a:lnTo>
                      <a:pt x="64" y="0"/>
                    </a:lnTo>
                    <a:lnTo>
                      <a:pt x="0" y="0"/>
                    </a:lnTo>
                    <a:lnTo>
                      <a:pt x="0" y="64"/>
                    </a:lnTo>
                    <a:close/>
                  </a:path>
                </a:pathLst>
              </a:custGeom>
              <a:grpFill/>
              <a:ln w="0">
                <a:noFill/>
                <a:prstDash val="solid"/>
                <a:round/>
                <a:headEnd/>
                <a:tailEnd/>
              </a:ln>
            </p:spPr>
            <p:txBody>
              <a:bodyPr wrap="square"/>
              <a:lstStyle/>
              <a:p>
                <a:pPr defTabSz="511816">
                  <a:defRPr/>
                </a:pP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1" name="Freeform 44"/>
              <p:cNvSpPr>
                <a:spLocks/>
              </p:cNvSpPr>
              <p:nvPr/>
            </p:nvSpPr>
            <p:spPr bwMode="auto">
              <a:xfrm>
                <a:off x="7010400" y="2478088"/>
                <a:ext cx="28575" cy="26988"/>
              </a:xfrm>
              <a:custGeom>
                <a:avLst/>
                <a:gdLst>
                  <a:gd name="T0" fmla="*/ 0 w 63"/>
                  <a:gd name="T1" fmla="*/ 64 h 64"/>
                  <a:gd name="T2" fmla="*/ 0 w 63"/>
                  <a:gd name="T3" fmla="*/ 64 h 64"/>
                  <a:gd name="T4" fmla="*/ 63 w 63"/>
                  <a:gd name="T5" fmla="*/ 64 h 64"/>
                  <a:gd name="T6" fmla="*/ 63 w 63"/>
                  <a:gd name="T7" fmla="*/ 0 h 64"/>
                  <a:gd name="T8" fmla="*/ 0 w 63"/>
                  <a:gd name="T9" fmla="*/ 0 h 64"/>
                  <a:gd name="T10" fmla="*/ 0 w 63"/>
                  <a:gd name="T11" fmla="*/ 64 h 64"/>
                </a:gdLst>
                <a:ahLst/>
                <a:cxnLst>
                  <a:cxn ang="0">
                    <a:pos x="T0" y="T1"/>
                  </a:cxn>
                  <a:cxn ang="0">
                    <a:pos x="T2" y="T3"/>
                  </a:cxn>
                  <a:cxn ang="0">
                    <a:pos x="T4" y="T5"/>
                  </a:cxn>
                  <a:cxn ang="0">
                    <a:pos x="T6" y="T7"/>
                  </a:cxn>
                  <a:cxn ang="0">
                    <a:pos x="T8" y="T9"/>
                  </a:cxn>
                  <a:cxn ang="0">
                    <a:pos x="T10" y="T11"/>
                  </a:cxn>
                </a:cxnLst>
                <a:rect l="0" t="0" r="r" b="b"/>
                <a:pathLst>
                  <a:path w="63" h="64">
                    <a:moveTo>
                      <a:pt x="0" y="64"/>
                    </a:moveTo>
                    <a:lnTo>
                      <a:pt x="0" y="64"/>
                    </a:lnTo>
                    <a:lnTo>
                      <a:pt x="63" y="64"/>
                    </a:lnTo>
                    <a:lnTo>
                      <a:pt x="63" y="0"/>
                    </a:lnTo>
                    <a:lnTo>
                      <a:pt x="0" y="0"/>
                    </a:lnTo>
                    <a:lnTo>
                      <a:pt x="0" y="64"/>
                    </a:lnTo>
                    <a:close/>
                  </a:path>
                </a:pathLst>
              </a:custGeom>
              <a:grpFill/>
              <a:ln w="0">
                <a:noFill/>
                <a:prstDash val="solid"/>
                <a:round/>
                <a:headEnd/>
                <a:tailEnd/>
              </a:ln>
            </p:spPr>
            <p:txBody>
              <a:bodyPr wrap="square"/>
              <a:lstStyle/>
              <a:p>
                <a:pPr defTabSz="511816">
                  <a:defRPr/>
                </a:pP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2" name="Freeform 45"/>
              <p:cNvSpPr>
                <a:spLocks/>
              </p:cNvSpPr>
              <p:nvPr/>
            </p:nvSpPr>
            <p:spPr bwMode="auto">
              <a:xfrm>
                <a:off x="7173913" y="2435225"/>
                <a:ext cx="9525" cy="20638"/>
              </a:xfrm>
              <a:custGeom>
                <a:avLst/>
                <a:gdLst>
                  <a:gd name="T0" fmla="*/ 22 w 22"/>
                  <a:gd name="T1" fmla="*/ 0 h 50"/>
                  <a:gd name="T2" fmla="*/ 22 w 22"/>
                  <a:gd name="T3" fmla="*/ 0 h 50"/>
                  <a:gd name="T4" fmla="*/ 0 w 22"/>
                  <a:gd name="T5" fmla="*/ 0 h 50"/>
                  <a:gd name="T6" fmla="*/ 0 w 22"/>
                  <a:gd name="T7" fmla="*/ 50 h 50"/>
                  <a:gd name="T8" fmla="*/ 22 w 22"/>
                  <a:gd name="T9" fmla="*/ 50 h 50"/>
                  <a:gd name="T10" fmla="*/ 22 w 22"/>
                  <a:gd name="T11" fmla="*/ 0 h 50"/>
                </a:gdLst>
                <a:ahLst/>
                <a:cxnLst>
                  <a:cxn ang="0">
                    <a:pos x="T0" y="T1"/>
                  </a:cxn>
                  <a:cxn ang="0">
                    <a:pos x="T2" y="T3"/>
                  </a:cxn>
                  <a:cxn ang="0">
                    <a:pos x="T4" y="T5"/>
                  </a:cxn>
                  <a:cxn ang="0">
                    <a:pos x="T6" y="T7"/>
                  </a:cxn>
                  <a:cxn ang="0">
                    <a:pos x="T8" y="T9"/>
                  </a:cxn>
                  <a:cxn ang="0">
                    <a:pos x="T10" y="T11"/>
                  </a:cxn>
                </a:cxnLst>
                <a:rect l="0" t="0" r="r" b="b"/>
                <a:pathLst>
                  <a:path w="22" h="50">
                    <a:moveTo>
                      <a:pt x="22" y="0"/>
                    </a:moveTo>
                    <a:lnTo>
                      <a:pt x="22" y="0"/>
                    </a:lnTo>
                    <a:lnTo>
                      <a:pt x="0" y="0"/>
                    </a:lnTo>
                    <a:lnTo>
                      <a:pt x="0" y="50"/>
                    </a:lnTo>
                    <a:lnTo>
                      <a:pt x="22" y="50"/>
                    </a:lnTo>
                    <a:lnTo>
                      <a:pt x="22" y="0"/>
                    </a:lnTo>
                    <a:close/>
                  </a:path>
                </a:pathLst>
              </a:custGeom>
              <a:grpFill/>
              <a:ln w="0">
                <a:noFill/>
                <a:prstDash val="solid"/>
                <a:round/>
                <a:headEnd/>
                <a:tailEnd/>
              </a:ln>
            </p:spPr>
            <p:txBody>
              <a:bodyPr wrap="square"/>
              <a:lstStyle/>
              <a:p>
                <a:pPr defTabSz="511816">
                  <a:defRPr/>
                </a:pP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3" name="Freeform 46"/>
              <p:cNvSpPr>
                <a:spLocks/>
              </p:cNvSpPr>
              <p:nvPr/>
            </p:nvSpPr>
            <p:spPr bwMode="auto">
              <a:xfrm>
                <a:off x="7227888" y="2435225"/>
                <a:ext cx="9525" cy="20638"/>
              </a:xfrm>
              <a:custGeom>
                <a:avLst/>
                <a:gdLst>
                  <a:gd name="T0" fmla="*/ 0 w 22"/>
                  <a:gd name="T1" fmla="*/ 50 h 50"/>
                  <a:gd name="T2" fmla="*/ 0 w 22"/>
                  <a:gd name="T3" fmla="*/ 50 h 50"/>
                  <a:gd name="T4" fmla="*/ 22 w 22"/>
                  <a:gd name="T5" fmla="*/ 50 h 50"/>
                  <a:gd name="T6" fmla="*/ 22 w 22"/>
                  <a:gd name="T7" fmla="*/ 0 h 50"/>
                  <a:gd name="T8" fmla="*/ 0 w 22"/>
                  <a:gd name="T9" fmla="*/ 0 h 50"/>
                  <a:gd name="T10" fmla="*/ 0 w 22"/>
                  <a:gd name="T11" fmla="*/ 50 h 50"/>
                </a:gdLst>
                <a:ahLst/>
                <a:cxnLst>
                  <a:cxn ang="0">
                    <a:pos x="T0" y="T1"/>
                  </a:cxn>
                  <a:cxn ang="0">
                    <a:pos x="T2" y="T3"/>
                  </a:cxn>
                  <a:cxn ang="0">
                    <a:pos x="T4" y="T5"/>
                  </a:cxn>
                  <a:cxn ang="0">
                    <a:pos x="T6" y="T7"/>
                  </a:cxn>
                  <a:cxn ang="0">
                    <a:pos x="T8" y="T9"/>
                  </a:cxn>
                  <a:cxn ang="0">
                    <a:pos x="T10" y="T11"/>
                  </a:cxn>
                </a:cxnLst>
                <a:rect l="0" t="0" r="r" b="b"/>
                <a:pathLst>
                  <a:path w="22" h="50">
                    <a:moveTo>
                      <a:pt x="0" y="50"/>
                    </a:moveTo>
                    <a:lnTo>
                      <a:pt x="0" y="50"/>
                    </a:lnTo>
                    <a:lnTo>
                      <a:pt x="22" y="50"/>
                    </a:lnTo>
                    <a:lnTo>
                      <a:pt x="22" y="0"/>
                    </a:lnTo>
                    <a:lnTo>
                      <a:pt x="0" y="0"/>
                    </a:lnTo>
                    <a:lnTo>
                      <a:pt x="0" y="50"/>
                    </a:lnTo>
                    <a:close/>
                  </a:path>
                </a:pathLst>
              </a:custGeom>
              <a:grpFill/>
              <a:ln w="0">
                <a:noFill/>
                <a:prstDash val="solid"/>
                <a:round/>
                <a:headEnd/>
                <a:tailEnd/>
              </a:ln>
            </p:spPr>
            <p:txBody>
              <a:bodyPr wrap="square"/>
              <a:lstStyle/>
              <a:p>
                <a:pPr defTabSz="511816">
                  <a:defRPr/>
                </a:pP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4" name="Freeform 47"/>
              <p:cNvSpPr>
                <a:spLocks/>
              </p:cNvSpPr>
              <p:nvPr/>
            </p:nvSpPr>
            <p:spPr bwMode="auto">
              <a:xfrm>
                <a:off x="7196138" y="2435225"/>
                <a:ext cx="19050" cy="20638"/>
              </a:xfrm>
              <a:custGeom>
                <a:avLst/>
                <a:gdLst>
                  <a:gd name="T0" fmla="*/ 43 w 43"/>
                  <a:gd name="T1" fmla="*/ 0 h 50"/>
                  <a:gd name="T2" fmla="*/ 43 w 43"/>
                  <a:gd name="T3" fmla="*/ 0 h 50"/>
                  <a:gd name="T4" fmla="*/ 0 w 43"/>
                  <a:gd name="T5" fmla="*/ 0 h 50"/>
                  <a:gd name="T6" fmla="*/ 0 w 43"/>
                  <a:gd name="T7" fmla="*/ 50 h 50"/>
                  <a:gd name="T8" fmla="*/ 43 w 43"/>
                  <a:gd name="T9" fmla="*/ 50 h 50"/>
                  <a:gd name="T10" fmla="*/ 43 w 43"/>
                  <a:gd name="T11" fmla="*/ 0 h 50"/>
                </a:gdLst>
                <a:ahLst/>
                <a:cxnLst>
                  <a:cxn ang="0">
                    <a:pos x="T0" y="T1"/>
                  </a:cxn>
                  <a:cxn ang="0">
                    <a:pos x="T2" y="T3"/>
                  </a:cxn>
                  <a:cxn ang="0">
                    <a:pos x="T4" y="T5"/>
                  </a:cxn>
                  <a:cxn ang="0">
                    <a:pos x="T6" y="T7"/>
                  </a:cxn>
                  <a:cxn ang="0">
                    <a:pos x="T8" y="T9"/>
                  </a:cxn>
                  <a:cxn ang="0">
                    <a:pos x="T10" y="T11"/>
                  </a:cxn>
                </a:cxnLst>
                <a:rect l="0" t="0" r="r" b="b"/>
                <a:pathLst>
                  <a:path w="43" h="50">
                    <a:moveTo>
                      <a:pt x="43" y="0"/>
                    </a:moveTo>
                    <a:lnTo>
                      <a:pt x="43" y="0"/>
                    </a:lnTo>
                    <a:lnTo>
                      <a:pt x="0" y="0"/>
                    </a:lnTo>
                    <a:lnTo>
                      <a:pt x="0" y="50"/>
                    </a:lnTo>
                    <a:lnTo>
                      <a:pt x="43" y="50"/>
                    </a:lnTo>
                    <a:lnTo>
                      <a:pt x="43" y="0"/>
                    </a:lnTo>
                    <a:close/>
                  </a:path>
                </a:pathLst>
              </a:custGeom>
              <a:grpFill/>
              <a:ln w="0">
                <a:noFill/>
                <a:prstDash val="solid"/>
                <a:round/>
                <a:headEnd/>
                <a:tailEnd/>
              </a:ln>
            </p:spPr>
            <p:txBody>
              <a:bodyPr wrap="square"/>
              <a:lstStyle/>
              <a:p>
                <a:pPr defTabSz="511816">
                  <a:defRPr/>
                </a:pP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5" name="Freeform 48"/>
              <p:cNvSpPr>
                <a:spLocks/>
              </p:cNvSpPr>
              <p:nvPr/>
            </p:nvSpPr>
            <p:spPr bwMode="auto">
              <a:xfrm>
                <a:off x="7359650" y="2214563"/>
                <a:ext cx="7938" cy="350838"/>
              </a:xfrm>
              <a:custGeom>
                <a:avLst/>
                <a:gdLst>
                  <a:gd name="T0" fmla="*/ 0 w 18"/>
                  <a:gd name="T1" fmla="*/ 802 h 802"/>
                  <a:gd name="T2" fmla="*/ 0 w 18"/>
                  <a:gd name="T3" fmla="*/ 802 h 802"/>
                  <a:gd name="T4" fmla="*/ 18 w 18"/>
                  <a:gd name="T5" fmla="*/ 802 h 802"/>
                  <a:gd name="T6" fmla="*/ 18 w 18"/>
                  <a:gd name="T7" fmla="*/ 0 h 802"/>
                  <a:gd name="T8" fmla="*/ 0 w 18"/>
                  <a:gd name="T9" fmla="*/ 0 h 802"/>
                  <a:gd name="T10" fmla="*/ 0 w 18"/>
                  <a:gd name="T11" fmla="*/ 802 h 802"/>
                </a:gdLst>
                <a:ahLst/>
                <a:cxnLst>
                  <a:cxn ang="0">
                    <a:pos x="T0" y="T1"/>
                  </a:cxn>
                  <a:cxn ang="0">
                    <a:pos x="T2" y="T3"/>
                  </a:cxn>
                  <a:cxn ang="0">
                    <a:pos x="T4" y="T5"/>
                  </a:cxn>
                  <a:cxn ang="0">
                    <a:pos x="T6" y="T7"/>
                  </a:cxn>
                  <a:cxn ang="0">
                    <a:pos x="T8" y="T9"/>
                  </a:cxn>
                  <a:cxn ang="0">
                    <a:pos x="T10" y="T11"/>
                  </a:cxn>
                </a:cxnLst>
                <a:rect l="0" t="0" r="r" b="b"/>
                <a:pathLst>
                  <a:path w="18" h="802">
                    <a:moveTo>
                      <a:pt x="0" y="802"/>
                    </a:moveTo>
                    <a:lnTo>
                      <a:pt x="0" y="802"/>
                    </a:lnTo>
                    <a:lnTo>
                      <a:pt x="18" y="802"/>
                    </a:lnTo>
                    <a:lnTo>
                      <a:pt x="18" y="0"/>
                    </a:lnTo>
                    <a:lnTo>
                      <a:pt x="0" y="0"/>
                    </a:lnTo>
                    <a:lnTo>
                      <a:pt x="0" y="802"/>
                    </a:lnTo>
                    <a:close/>
                  </a:path>
                </a:pathLst>
              </a:custGeom>
              <a:grpFill/>
              <a:ln w="0">
                <a:noFill/>
                <a:prstDash val="solid"/>
                <a:round/>
                <a:headEnd/>
                <a:tailEnd/>
              </a:ln>
            </p:spPr>
            <p:txBody>
              <a:bodyPr wrap="square"/>
              <a:lstStyle/>
              <a:p>
                <a:pPr defTabSz="511816">
                  <a:defRPr/>
                </a:pP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6" name="Freeform 49"/>
              <p:cNvSpPr>
                <a:spLocks/>
              </p:cNvSpPr>
              <p:nvPr/>
            </p:nvSpPr>
            <p:spPr bwMode="auto">
              <a:xfrm>
                <a:off x="7381875" y="2214563"/>
                <a:ext cx="6350" cy="350838"/>
              </a:xfrm>
              <a:custGeom>
                <a:avLst/>
                <a:gdLst>
                  <a:gd name="T0" fmla="*/ 0 w 18"/>
                  <a:gd name="T1" fmla="*/ 802 h 802"/>
                  <a:gd name="T2" fmla="*/ 0 w 18"/>
                  <a:gd name="T3" fmla="*/ 802 h 802"/>
                  <a:gd name="T4" fmla="*/ 18 w 18"/>
                  <a:gd name="T5" fmla="*/ 802 h 802"/>
                  <a:gd name="T6" fmla="*/ 18 w 18"/>
                  <a:gd name="T7" fmla="*/ 0 h 802"/>
                  <a:gd name="T8" fmla="*/ 0 w 18"/>
                  <a:gd name="T9" fmla="*/ 0 h 802"/>
                  <a:gd name="T10" fmla="*/ 0 w 18"/>
                  <a:gd name="T11" fmla="*/ 802 h 802"/>
                </a:gdLst>
                <a:ahLst/>
                <a:cxnLst>
                  <a:cxn ang="0">
                    <a:pos x="T0" y="T1"/>
                  </a:cxn>
                  <a:cxn ang="0">
                    <a:pos x="T2" y="T3"/>
                  </a:cxn>
                  <a:cxn ang="0">
                    <a:pos x="T4" y="T5"/>
                  </a:cxn>
                  <a:cxn ang="0">
                    <a:pos x="T6" y="T7"/>
                  </a:cxn>
                  <a:cxn ang="0">
                    <a:pos x="T8" y="T9"/>
                  </a:cxn>
                  <a:cxn ang="0">
                    <a:pos x="T10" y="T11"/>
                  </a:cxn>
                </a:cxnLst>
                <a:rect l="0" t="0" r="r" b="b"/>
                <a:pathLst>
                  <a:path w="18" h="802">
                    <a:moveTo>
                      <a:pt x="0" y="802"/>
                    </a:moveTo>
                    <a:lnTo>
                      <a:pt x="0" y="802"/>
                    </a:lnTo>
                    <a:lnTo>
                      <a:pt x="18" y="802"/>
                    </a:lnTo>
                    <a:lnTo>
                      <a:pt x="18" y="0"/>
                    </a:lnTo>
                    <a:lnTo>
                      <a:pt x="0" y="0"/>
                    </a:lnTo>
                    <a:lnTo>
                      <a:pt x="0" y="802"/>
                    </a:lnTo>
                    <a:close/>
                  </a:path>
                </a:pathLst>
              </a:custGeom>
              <a:grpFill/>
              <a:ln w="0">
                <a:noFill/>
                <a:prstDash val="solid"/>
                <a:round/>
                <a:headEnd/>
                <a:tailEnd/>
              </a:ln>
            </p:spPr>
            <p:txBody>
              <a:bodyPr wrap="square"/>
              <a:lstStyle/>
              <a:p>
                <a:pPr defTabSz="511816">
                  <a:defRPr/>
                </a:pP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7" name="Freeform 50"/>
              <p:cNvSpPr>
                <a:spLocks/>
              </p:cNvSpPr>
              <p:nvPr/>
            </p:nvSpPr>
            <p:spPr bwMode="auto">
              <a:xfrm>
                <a:off x="7402513" y="2214563"/>
                <a:ext cx="7938" cy="350838"/>
              </a:xfrm>
              <a:custGeom>
                <a:avLst/>
                <a:gdLst>
                  <a:gd name="T0" fmla="*/ 0 w 17"/>
                  <a:gd name="T1" fmla="*/ 802 h 802"/>
                  <a:gd name="T2" fmla="*/ 0 w 17"/>
                  <a:gd name="T3" fmla="*/ 802 h 802"/>
                  <a:gd name="T4" fmla="*/ 17 w 17"/>
                  <a:gd name="T5" fmla="*/ 802 h 802"/>
                  <a:gd name="T6" fmla="*/ 17 w 17"/>
                  <a:gd name="T7" fmla="*/ 0 h 802"/>
                  <a:gd name="T8" fmla="*/ 0 w 17"/>
                  <a:gd name="T9" fmla="*/ 0 h 802"/>
                  <a:gd name="T10" fmla="*/ 0 w 17"/>
                  <a:gd name="T11" fmla="*/ 802 h 802"/>
                </a:gdLst>
                <a:ahLst/>
                <a:cxnLst>
                  <a:cxn ang="0">
                    <a:pos x="T0" y="T1"/>
                  </a:cxn>
                  <a:cxn ang="0">
                    <a:pos x="T2" y="T3"/>
                  </a:cxn>
                  <a:cxn ang="0">
                    <a:pos x="T4" y="T5"/>
                  </a:cxn>
                  <a:cxn ang="0">
                    <a:pos x="T6" y="T7"/>
                  </a:cxn>
                  <a:cxn ang="0">
                    <a:pos x="T8" y="T9"/>
                  </a:cxn>
                  <a:cxn ang="0">
                    <a:pos x="T10" y="T11"/>
                  </a:cxn>
                </a:cxnLst>
                <a:rect l="0" t="0" r="r" b="b"/>
                <a:pathLst>
                  <a:path w="17" h="802">
                    <a:moveTo>
                      <a:pt x="0" y="802"/>
                    </a:moveTo>
                    <a:lnTo>
                      <a:pt x="0" y="802"/>
                    </a:lnTo>
                    <a:lnTo>
                      <a:pt x="17" y="802"/>
                    </a:lnTo>
                    <a:lnTo>
                      <a:pt x="17" y="0"/>
                    </a:lnTo>
                    <a:lnTo>
                      <a:pt x="0" y="0"/>
                    </a:lnTo>
                    <a:lnTo>
                      <a:pt x="0" y="802"/>
                    </a:lnTo>
                    <a:close/>
                  </a:path>
                </a:pathLst>
              </a:custGeom>
              <a:grpFill/>
              <a:ln w="0">
                <a:noFill/>
                <a:prstDash val="solid"/>
                <a:round/>
                <a:headEnd/>
                <a:tailEnd/>
              </a:ln>
            </p:spPr>
            <p:txBody>
              <a:bodyPr wrap="square"/>
              <a:lstStyle/>
              <a:p>
                <a:pPr defTabSz="511816">
                  <a:defRPr/>
                </a:pP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8" name="Freeform 51"/>
              <p:cNvSpPr>
                <a:spLocks/>
              </p:cNvSpPr>
              <p:nvPr/>
            </p:nvSpPr>
            <p:spPr bwMode="auto">
              <a:xfrm>
                <a:off x="7151688" y="2233613"/>
                <a:ext cx="95250" cy="33338"/>
              </a:xfrm>
              <a:custGeom>
                <a:avLst/>
                <a:gdLst>
                  <a:gd name="T0" fmla="*/ 0 w 222"/>
                  <a:gd name="T1" fmla="*/ 39 h 77"/>
                  <a:gd name="T2" fmla="*/ 0 w 222"/>
                  <a:gd name="T3" fmla="*/ 39 h 77"/>
                  <a:gd name="T4" fmla="*/ 38 w 222"/>
                  <a:gd name="T5" fmla="*/ 77 h 77"/>
                  <a:gd name="T6" fmla="*/ 111 w 222"/>
                  <a:gd name="T7" fmla="*/ 53 h 77"/>
                  <a:gd name="T8" fmla="*/ 184 w 222"/>
                  <a:gd name="T9" fmla="*/ 77 h 77"/>
                  <a:gd name="T10" fmla="*/ 222 w 222"/>
                  <a:gd name="T11" fmla="*/ 39 h 77"/>
                  <a:gd name="T12" fmla="*/ 111 w 222"/>
                  <a:gd name="T13" fmla="*/ 0 h 77"/>
                  <a:gd name="T14" fmla="*/ 0 w 222"/>
                  <a:gd name="T15" fmla="*/ 39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2" h="77">
                    <a:moveTo>
                      <a:pt x="0" y="39"/>
                    </a:moveTo>
                    <a:lnTo>
                      <a:pt x="0" y="39"/>
                    </a:lnTo>
                    <a:lnTo>
                      <a:pt x="38" y="77"/>
                    </a:lnTo>
                    <a:cubicBezTo>
                      <a:pt x="52" y="62"/>
                      <a:pt x="81" y="53"/>
                      <a:pt x="111" y="53"/>
                    </a:cubicBezTo>
                    <a:cubicBezTo>
                      <a:pt x="142" y="53"/>
                      <a:pt x="170" y="62"/>
                      <a:pt x="184" y="77"/>
                    </a:cubicBezTo>
                    <a:lnTo>
                      <a:pt x="222" y="39"/>
                    </a:lnTo>
                    <a:cubicBezTo>
                      <a:pt x="198" y="15"/>
                      <a:pt x="157" y="0"/>
                      <a:pt x="111" y="0"/>
                    </a:cubicBezTo>
                    <a:cubicBezTo>
                      <a:pt x="66" y="0"/>
                      <a:pt x="24" y="15"/>
                      <a:pt x="0" y="39"/>
                    </a:cubicBezTo>
                    <a:close/>
                  </a:path>
                </a:pathLst>
              </a:custGeom>
              <a:grpFill/>
              <a:ln w="0">
                <a:noFill/>
                <a:prstDash val="solid"/>
                <a:round/>
                <a:headEnd/>
                <a:tailEnd/>
              </a:ln>
            </p:spPr>
            <p:txBody>
              <a:bodyPr wrap="square"/>
              <a:lstStyle/>
              <a:p>
                <a:pPr defTabSz="511816">
                  <a:defRPr/>
                </a:pP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9" name="Freeform 52"/>
              <p:cNvSpPr>
                <a:spLocks/>
              </p:cNvSpPr>
              <p:nvPr/>
            </p:nvSpPr>
            <p:spPr bwMode="auto">
              <a:xfrm>
                <a:off x="7116763" y="2184400"/>
                <a:ext cx="165100" cy="42863"/>
              </a:xfrm>
              <a:custGeom>
                <a:avLst/>
                <a:gdLst>
                  <a:gd name="T0" fmla="*/ 190 w 380"/>
                  <a:gd name="T1" fmla="*/ 53 h 99"/>
                  <a:gd name="T2" fmla="*/ 190 w 380"/>
                  <a:gd name="T3" fmla="*/ 53 h 99"/>
                  <a:gd name="T4" fmla="*/ 344 w 380"/>
                  <a:gd name="T5" fmla="*/ 98 h 99"/>
                  <a:gd name="T6" fmla="*/ 380 w 380"/>
                  <a:gd name="T7" fmla="*/ 59 h 99"/>
                  <a:gd name="T8" fmla="*/ 190 w 380"/>
                  <a:gd name="T9" fmla="*/ 0 h 99"/>
                  <a:gd name="T10" fmla="*/ 0 w 380"/>
                  <a:gd name="T11" fmla="*/ 59 h 99"/>
                  <a:gd name="T12" fmla="*/ 36 w 380"/>
                  <a:gd name="T13" fmla="*/ 99 h 99"/>
                  <a:gd name="T14" fmla="*/ 190 w 380"/>
                  <a:gd name="T15" fmla="*/ 53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0" h="99">
                    <a:moveTo>
                      <a:pt x="190" y="53"/>
                    </a:moveTo>
                    <a:lnTo>
                      <a:pt x="190" y="53"/>
                    </a:lnTo>
                    <a:cubicBezTo>
                      <a:pt x="255" y="53"/>
                      <a:pt x="314" y="71"/>
                      <a:pt x="344" y="98"/>
                    </a:cubicBezTo>
                    <a:lnTo>
                      <a:pt x="380" y="59"/>
                    </a:lnTo>
                    <a:cubicBezTo>
                      <a:pt x="339" y="22"/>
                      <a:pt x="268" y="0"/>
                      <a:pt x="190" y="0"/>
                    </a:cubicBezTo>
                    <a:cubicBezTo>
                      <a:pt x="112" y="0"/>
                      <a:pt x="41" y="22"/>
                      <a:pt x="0" y="59"/>
                    </a:cubicBezTo>
                    <a:lnTo>
                      <a:pt x="36" y="99"/>
                    </a:lnTo>
                    <a:cubicBezTo>
                      <a:pt x="67" y="71"/>
                      <a:pt x="126" y="53"/>
                      <a:pt x="190" y="53"/>
                    </a:cubicBezTo>
                    <a:close/>
                  </a:path>
                </a:pathLst>
              </a:custGeom>
              <a:grpFill/>
              <a:ln w="0">
                <a:noFill/>
                <a:prstDash val="solid"/>
                <a:round/>
                <a:headEnd/>
                <a:tailEnd/>
              </a:ln>
            </p:spPr>
            <p:txBody>
              <a:bodyPr wrap="square"/>
              <a:lstStyle/>
              <a:p>
                <a:pPr defTabSz="511816">
                  <a:defRPr/>
                </a:pPr>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grpSp>
          <p:nvGrpSpPr>
            <p:cNvPr id="123" name="组合 3"/>
            <p:cNvGrpSpPr>
              <a:grpSpLocks/>
            </p:cNvGrpSpPr>
            <p:nvPr/>
          </p:nvGrpSpPr>
          <p:grpSpPr bwMode="auto">
            <a:xfrm>
              <a:off x="9002215" y="5451382"/>
              <a:ext cx="373850" cy="382024"/>
              <a:chOff x="3668486" y="2384430"/>
              <a:chExt cx="430644" cy="439372"/>
            </a:xfrm>
            <a:solidFill>
              <a:srgbClr val="474747"/>
            </a:solidFill>
          </p:grpSpPr>
          <p:sp>
            <p:nvSpPr>
              <p:cNvPr id="144" name="Freeform 764"/>
              <p:cNvSpPr>
                <a:spLocks/>
              </p:cNvSpPr>
              <p:nvPr/>
            </p:nvSpPr>
            <p:spPr bwMode="auto">
              <a:xfrm>
                <a:off x="3668486" y="2384430"/>
                <a:ext cx="430644" cy="427735"/>
              </a:xfrm>
              <a:custGeom>
                <a:avLst/>
                <a:gdLst>
                  <a:gd name="T0" fmla="*/ 2147483646 w 1343"/>
                  <a:gd name="T1" fmla="*/ 2147483646 h 1338"/>
                  <a:gd name="T2" fmla="*/ 2147483646 w 1343"/>
                  <a:gd name="T3" fmla="*/ 2147483646 h 1338"/>
                  <a:gd name="T4" fmla="*/ 2147483646 w 1343"/>
                  <a:gd name="T5" fmla="*/ 2147483646 h 1338"/>
                  <a:gd name="T6" fmla="*/ 0 w 1343"/>
                  <a:gd name="T7" fmla="*/ 2147483646 h 1338"/>
                  <a:gd name="T8" fmla="*/ 2147483646 w 1343"/>
                  <a:gd name="T9" fmla="*/ 0 h 1338"/>
                  <a:gd name="T10" fmla="*/ 2147483646 w 1343"/>
                  <a:gd name="T11" fmla="*/ 2147483646 h 1338"/>
                  <a:gd name="T12" fmla="*/ 2147483646 w 1343"/>
                  <a:gd name="T13" fmla="*/ 2147483646 h 1338"/>
                  <a:gd name="T14" fmla="*/ 2147483646 w 1343"/>
                  <a:gd name="T15" fmla="*/ 2147483646 h 1338"/>
                  <a:gd name="T16" fmla="*/ 2147483646 w 1343"/>
                  <a:gd name="T17" fmla="*/ 2147483646 h 1338"/>
                  <a:gd name="T18" fmla="*/ 2147483646 w 1343"/>
                  <a:gd name="T19" fmla="*/ 2147483646 h 1338"/>
                  <a:gd name="T20" fmla="*/ 2147483646 w 1343"/>
                  <a:gd name="T21" fmla="*/ 2147483646 h 1338"/>
                  <a:gd name="T22" fmla="*/ 2147483646 w 1343"/>
                  <a:gd name="T23" fmla="*/ 2147483646 h 1338"/>
                  <a:gd name="T24" fmla="*/ 2147483646 w 1343"/>
                  <a:gd name="T25" fmla="*/ 2147483646 h 1338"/>
                  <a:gd name="T26" fmla="*/ 2147483646 w 1343"/>
                  <a:gd name="T27" fmla="*/ 2147483646 h 1338"/>
                  <a:gd name="T28" fmla="*/ 2147483646 w 1343"/>
                  <a:gd name="T29" fmla="*/ 2147483646 h 13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43" h="1338">
                    <a:moveTo>
                      <a:pt x="576" y="1336"/>
                    </a:moveTo>
                    <a:lnTo>
                      <a:pt x="576" y="1336"/>
                    </a:lnTo>
                    <a:cubicBezTo>
                      <a:pt x="574" y="1336"/>
                      <a:pt x="573" y="1335"/>
                      <a:pt x="571" y="1335"/>
                    </a:cubicBezTo>
                    <a:cubicBezTo>
                      <a:pt x="246" y="1286"/>
                      <a:pt x="0" y="1001"/>
                      <a:pt x="0" y="671"/>
                    </a:cubicBezTo>
                    <a:cubicBezTo>
                      <a:pt x="0" y="301"/>
                      <a:pt x="301" y="0"/>
                      <a:pt x="672" y="0"/>
                    </a:cubicBezTo>
                    <a:cubicBezTo>
                      <a:pt x="1042" y="0"/>
                      <a:pt x="1343" y="301"/>
                      <a:pt x="1343" y="671"/>
                    </a:cubicBezTo>
                    <a:cubicBezTo>
                      <a:pt x="1343" y="1001"/>
                      <a:pt x="1098" y="1286"/>
                      <a:pt x="772" y="1335"/>
                    </a:cubicBezTo>
                    <a:cubicBezTo>
                      <a:pt x="754" y="1338"/>
                      <a:pt x="737" y="1325"/>
                      <a:pt x="734" y="1307"/>
                    </a:cubicBezTo>
                    <a:cubicBezTo>
                      <a:pt x="732" y="1289"/>
                      <a:pt x="744" y="1272"/>
                      <a:pt x="762" y="1269"/>
                    </a:cubicBezTo>
                    <a:cubicBezTo>
                      <a:pt x="1055" y="1225"/>
                      <a:pt x="1276" y="968"/>
                      <a:pt x="1276" y="671"/>
                    </a:cubicBezTo>
                    <a:cubicBezTo>
                      <a:pt x="1276" y="338"/>
                      <a:pt x="1005" y="67"/>
                      <a:pt x="672" y="67"/>
                    </a:cubicBezTo>
                    <a:cubicBezTo>
                      <a:pt x="338" y="67"/>
                      <a:pt x="67" y="338"/>
                      <a:pt x="67" y="671"/>
                    </a:cubicBezTo>
                    <a:cubicBezTo>
                      <a:pt x="67" y="968"/>
                      <a:pt x="288" y="1225"/>
                      <a:pt x="581" y="1269"/>
                    </a:cubicBezTo>
                    <a:cubicBezTo>
                      <a:pt x="599" y="1272"/>
                      <a:pt x="612" y="1289"/>
                      <a:pt x="609" y="1307"/>
                    </a:cubicBezTo>
                    <a:cubicBezTo>
                      <a:pt x="606" y="1324"/>
                      <a:pt x="592" y="1336"/>
                      <a:pt x="576" y="1336"/>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wrap="square"/>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5" name="Freeform 765"/>
              <p:cNvSpPr>
                <a:spLocks/>
              </p:cNvSpPr>
              <p:nvPr/>
            </p:nvSpPr>
            <p:spPr bwMode="auto">
              <a:xfrm>
                <a:off x="3825612" y="2777246"/>
                <a:ext cx="43645" cy="46556"/>
              </a:xfrm>
              <a:custGeom>
                <a:avLst/>
                <a:gdLst>
                  <a:gd name="T0" fmla="*/ 2147483646 w 138"/>
                  <a:gd name="T1" fmla="*/ 2147483646 h 138"/>
                  <a:gd name="T2" fmla="*/ 2147483646 w 138"/>
                  <a:gd name="T3" fmla="*/ 2147483646 h 138"/>
                  <a:gd name="T4" fmla="*/ 0 w 138"/>
                  <a:gd name="T5" fmla="*/ 2147483646 h 138"/>
                  <a:gd name="T6" fmla="*/ 2147483646 w 138"/>
                  <a:gd name="T7" fmla="*/ 0 h 138"/>
                  <a:gd name="T8" fmla="*/ 2147483646 w 138"/>
                  <a:gd name="T9" fmla="*/ 2147483646 h 138"/>
                  <a:gd name="T10" fmla="*/ 2147483646 w 138"/>
                  <a:gd name="T11" fmla="*/ 2147483646 h 1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8" h="138">
                    <a:moveTo>
                      <a:pt x="69" y="138"/>
                    </a:moveTo>
                    <a:lnTo>
                      <a:pt x="69" y="138"/>
                    </a:lnTo>
                    <a:cubicBezTo>
                      <a:pt x="30" y="138"/>
                      <a:pt x="0" y="107"/>
                      <a:pt x="0" y="69"/>
                    </a:cubicBezTo>
                    <a:cubicBezTo>
                      <a:pt x="0" y="31"/>
                      <a:pt x="30" y="0"/>
                      <a:pt x="69" y="0"/>
                    </a:cubicBezTo>
                    <a:cubicBezTo>
                      <a:pt x="107" y="0"/>
                      <a:pt x="138" y="31"/>
                      <a:pt x="138" y="69"/>
                    </a:cubicBezTo>
                    <a:cubicBezTo>
                      <a:pt x="138" y="107"/>
                      <a:pt x="107" y="138"/>
                      <a:pt x="69" y="138"/>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wrap="square"/>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6" name="Freeform 766"/>
              <p:cNvSpPr>
                <a:spLocks/>
              </p:cNvSpPr>
              <p:nvPr/>
            </p:nvSpPr>
            <p:spPr bwMode="auto">
              <a:xfrm>
                <a:off x="3898357" y="2777246"/>
                <a:ext cx="43645" cy="46556"/>
              </a:xfrm>
              <a:custGeom>
                <a:avLst/>
                <a:gdLst>
                  <a:gd name="T0" fmla="*/ 2147483646 w 139"/>
                  <a:gd name="T1" fmla="*/ 2147483646 h 139"/>
                  <a:gd name="T2" fmla="*/ 2147483646 w 139"/>
                  <a:gd name="T3" fmla="*/ 2147483646 h 139"/>
                  <a:gd name="T4" fmla="*/ 0 w 139"/>
                  <a:gd name="T5" fmla="*/ 2147483646 h 139"/>
                  <a:gd name="T6" fmla="*/ 2147483646 w 139"/>
                  <a:gd name="T7" fmla="*/ 0 h 139"/>
                  <a:gd name="T8" fmla="*/ 2147483646 w 139"/>
                  <a:gd name="T9" fmla="*/ 2147483646 h 139"/>
                  <a:gd name="T10" fmla="*/ 2147483646 w 139"/>
                  <a:gd name="T11" fmla="*/ 2147483646 h 1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9" h="139">
                    <a:moveTo>
                      <a:pt x="69" y="139"/>
                    </a:moveTo>
                    <a:lnTo>
                      <a:pt x="69" y="139"/>
                    </a:lnTo>
                    <a:cubicBezTo>
                      <a:pt x="30" y="139"/>
                      <a:pt x="0" y="107"/>
                      <a:pt x="0" y="69"/>
                    </a:cubicBezTo>
                    <a:cubicBezTo>
                      <a:pt x="0" y="31"/>
                      <a:pt x="30" y="0"/>
                      <a:pt x="69" y="0"/>
                    </a:cubicBezTo>
                    <a:cubicBezTo>
                      <a:pt x="107" y="0"/>
                      <a:pt x="139" y="31"/>
                      <a:pt x="139" y="69"/>
                    </a:cubicBezTo>
                    <a:cubicBezTo>
                      <a:pt x="139" y="107"/>
                      <a:pt x="107" y="139"/>
                      <a:pt x="69" y="139"/>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wrap="square"/>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7" name="Freeform 767"/>
              <p:cNvSpPr>
                <a:spLocks/>
              </p:cNvSpPr>
              <p:nvPr/>
            </p:nvSpPr>
            <p:spPr bwMode="auto">
              <a:xfrm>
                <a:off x="3805245" y="2390249"/>
                <a:ext cx="180405" cy="395727"/>
              </a:xfrm>
              <a:custGeom>
                <a:avLst/>
                <a:gdLst>
                  <a:gd name="T0" fmla="*/ 2147483646 w 572"/>
                  <a:gd name="T1" fmla="*/ 2147483646 h 1242"/>
                  <a:gd name="T2" fmla="*/ 2147483646 w 572"/>
                  <a:gd name="T3" fmla="*/ 2147483646 h 1242"/>
                  <a:gd name="T4" fmla="*/ 2147483646 w 572"/>
                  <a:gd name="T5" fmla="*/ 2147483646 h 1242"/>
                  <a:gd name="T6" fmla="*/ 2147483646 w 572"/>
                  <a:gd name="T7" fmla="*/ 2147483646 h 1242"/>
                  <a:gd name="T8" fmla="*/ 2147483646 w 572"/>
                  <a:gd name="T9" fmla="*/ 2147483646 h 1242"/>
                  <a:gd name="T10" fmla="*/ 2147483646 w 572"/>
                  <a:gd name="T11" fmla="*/ 2147483646 h 1242"/>
                  <a:gd name="T12" fmla="*/ 2147483646 w 572"/>
                  <a:gd name="T13" fmla="*/ 2147483646 h 1242"/>
                  <a:gd name="T14" fmla="*/ 2147483646 w 572"/>
                  <a:gd name="T15" fmla="*/ 2147483646 h 1242"/>
                  <a:gd name="T16" fmla="*/ 2147483646 w 572"/>
                  <a:gd name="T17" fmla="*/ 2147483646 h 1242"/>
                  <a:gd name="T18" fmla="*/ 2147483646 w 572"/>
                  <a:gd name="T19" fmla="*/ 2147483646 h 1242"/>
                  <a:gd name="T20" fmla="*/ 2147483646 w 572"/>
                  <a:gd name="T21" fmla="*/ 2147483646 h 12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2" h="1242">
                    <a:moveTo>
                      <a:pt x="541" y="1242"/>
                    </a:moveTo>
                    <a:lnTo>
                      <a:pt x="541" y="1242"/>
                    </a:lnTo>
                    <a:cubicBezTo>
                      <a:pt x="537" y="1242"/>
                      <a:pt x="533" y="1241"/>
                      <a:pt x="529" y="1239"/>
                    </a:cubicBezTo>
                    <a:cubicBezTo>
                      <a:pt x="105" y="1016"/>
                      <a:pt x="10" y="695"/>
                      <a:pt x="5" y="466"/>
                    </a:cubicBezTo>
                    <a:cubicBezTo>
                      <a:pt x="0" y="218"/>
                      <a:pt x="94" y="27"/>
                      <a:pt x="98" y="19"/>
                    </a:cubicBezTo>
                    <a:cubicBezTo>
                      <a:pt x="104" y="6"/>
                      <a:pt x="120" y="0"/>
                      <a:pt x="134" y="7"/>
                    </a:cubicBezTo>
                    <a:cubicBezTo>
                      <a:pt x="147" y="13"/>
                      <a:pt x="152" y="29"/>
                      <a:pt x="146" y="42"/>
                    </a:cubicBezTo>
                    <a:cubicBezTo>
                      <a:pt x="145" y="44"/>
                      <a:pt x="53" y="232"/>
                      <a:pt x="59" y="467"/>
                    </a:cubicBezTo>
                    <a:cubicBezTo>
                      <a:pt x="66" y="778"/>
                      <a:pt x="232" y="1023"/>
                      <a:pt x="554" y="1192"/>
                    </a:cubicBezTo>
                    <a:cubicBezTo>
                      <a:pt x="567" y="1199"/>
                      <a:pt x="572" y="1215"/>
                      <a:pt x="565" y="1228"/>
                    </a:cubicBezTo>
                    <a:cubicBezTo>
                      <a:pt x="560" y="1237"/>
                      <a:pt x="551" y="1242"/>
                      <a:pt x="541" y="1242"/>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wrap="square"/>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8" name="Freeform 768"/>
              <p:cNvSpPr>
                <a:spLocks/>
              </p:cNvSpPr>
              <p:nvPr/>
            </p:nvSpPr>
            <p:spPr bwMode="auto">
              <a:xfrm>
                <a:off x="3741230" y="2428075"/>
                <a:ext cx="337532" cy="261878"/>
              </a:xfrm>
              <a:custGeom>
                <a:avLst/>
                <a:gdLst>
                  <a:gd name="T0" fmla="*/ 2147483646 w 1060"/>
                  <a:gd name="T1" fmla="*/ 2147483646 h 821"/>
                  <a:gd name="T2" fmla="*/ 2147483646 w 1060"/>
                  <a:gd name="T3" fmla="*/ 2147483646 h 821"/>
                  <a:gd name="T4" fmla="*/ 2147483646 w 1060"/>
                  <a:gd name="T5" fmla="*/ 2147483646 h 821"/>
                  <a:gd name="T6" fmla="*/ 2147483646 w 1060"/>
                  <a:gd name="T7" fmla="*/ 2147483646 h 821"/>
                  <a:gd name="T8" fmla="*/ 2147483646 w 1060"/>
                  <a:gd name="T9" fmla="*/ 2147483646 h 821"/>
                  <a:gd name="T10" fmla="*/ 2147483646 w 1060"/>
                  <a:gd name="T11" fmla="*/ 2147483646 h 821"/>
                  <a:gd name="T12" fmla="*/ 2147483646 w 1060"/>
                  <a:gd name="T13" fmla="*/ 2147483646 h 821"/>
                  <a:gd name="T14" fmla="*/ 2147483646 w 1060"/>
                  <a:gd name="T15" fmla="*/ 2147483646 h 821"/>
                  <a:gd name="T16" fmla="*/ 2147483646 w 1060"/>
                  <a:gd name="T17" fmla="*/ 2147483646 h 821"/>
                  <a:gd name="T18" fmla="*/ 2147483646 w 1060"/>
                  <a:gd name="T19" fmla="*/ 2147483646 h 821"/>
                  <a:gd name="T20" fmla="*/ 2147483646 w 1060"/>
                  <a:gd name="T21" fmla="*/ 2147483646 h 8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60" h="821">
                    <a:moveTo>
                      <a:pt x="1031" y="821"/>
                    </a:moveTo>
                    <a:lnTo>
                      <a:pt x="1031" y="821"/>
                    </a:lnTo>
                    <a:cubicBezTo>
                      <a:pt x="1018" y="821"/>
                      <a:pt x="1007" y="812"/>
                      <a:pt x="1004" y="799"/>
                    </a:cubicBezTo>
                    <a:cubicBezTo>
                      <a:pt x="938" y="464"/>
                      <a:pt x="768" y="241"/>
                      <a:pt x="500" y="136"/>
                    </a:cubicBezTo>
                    <a:cubicBezTo>
                      <a:pt x="291" y="54"/>
                      <a:pt x="89" y="72"/>
                      <a:pt x="32" y="79"/>
                    </a:cubicBezTo>
                    <a:cubicBezTo>
                      <a:pt x="17" y="81"/>
                      <a:pt x="4" y="71"/>
                      <a:pt x="2" y="56"/>
                    </a:cubicBezTo>
                    <a:cubicBezTo>
                      <a:pt x="0" y="41"/>
                      <a:pt x="10" y="28"/>
                      <a:pt x="25" y="26"/>
                    </a:cubicBezTo>
                    <a:cubicBezTo>
                      <a:pt x="85" y="18"/>
                      <a:pt x="299" y="0"/>
                      <a:pt x="520" y="87"/>
                    </a:cubicBezTo>
                    <a:cubicBezTo>
                      <a:pt x="806" y="199"/>
                      <a:pt x="986" y="435"/>
                      <a:pt x="1057" y="789"/>
                    </a:cubicBezTo>
                    <a:cubicBezTo>
                      <a:pt x="1060" y="803"/>
                      <a:pt x="1050" y="817"/>
                      <a:pt x="1036" y="820"/>
                    </a:cubicBezTo>
                    <a:cubicBezTo>
                      <a:pt x="1034" y="820"/>
                      <a:pt x="1032" y="821"/>
                      <a:pt x="1031" y="821"/>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wrap="square"/>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9" name="Freeform 769"/>
              <p:cNvSpPr>
                <a:spLocks/>
              </p:cNvSpPr>
              <p:nvPr/>
            </p:nvSpPr>
            <p:spPr bwMode="auto">
              <a:xfrm>
                <a:off x="3674305" y="2561924"/>
                <a:ext cx="421914" cy="128029"/>
              </a:xfrm>
              <a:custGeom>
                <a:avLst/>
                <a:gdLst>
                  <a:gd name="T0" fmla="*/ 2147483646 w 1321"/>
                  <a:gd name="T1" fmla="*/ 2147483646 h 397"/>
                  <a:gd name="T2" fmla="*/ 2147483646 w 1321"/>
                  <a:gd name="T3" fmla="*/ 2147483646 h 397"/>
                  <a:gd name="T4" fmla="*/ 2147483646 w 1321"/>
                  <a:gd name="T5" fmla="*/ 2147483646 h 397"/>
                  <a:gd name="T6" fmla="*/ 2147483646 w 1321"/>
                  <a:gd name="T7" fmla="*/ 2147483646 h 397"/>
                  <a:gd name="T8" fmla="*/ 2147483646 w 1321"/>
                  <a:gd name="T9" fmla="*/ 2147483646 h 397"/>
                  <a:gd name="T10" fmla="*/ 2147483646 w 1321"/>
                  <a:gd name="T11" fmla="*/ 2147483646 h 397"/>
                  <a:gd name="T12" fmla="*/ 2147483646 w 1321"/>
                  <a:gd name="T13" fmla="*/ 2147483646 h 397"/>
                  <a:gd name="T14" fmla="*/ 2147483646 w 1321"/>
                  <a:gd name="T15" fmla="*/ 2147483646 h 397"/>
                  <a:gd name="T16" fmla="*/ 2147483646 w 1321"/>
                  <a:gd name="T17" fmla="*/ 2147483646 h 397"/>
                  <a:gd name="T18" fmla="*/ 2147483646 w 1321"/>
                  <a:gd name="T19" fmla="*/ 2147483646 h 397"/>
                  <a:gd name="T20" fmla="*/ 2147483646 w 1321"/>
                  <a:gd name="T21" fmla="*/ 2147483646 h 397"/>
                  <a:gd name="T22" fmla="*/ 2147483646 w 1321"/>
                  <a:gd name="T23" fmla="*/ 2147483646 h 39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21" h="397">
                    <a:moveTo>
                      <a:pt x="613" y="397"/>
                    </a:moveTo>
                    <a:lnTo>
                      <a:pt x="613" y="397"/>
                    </a:lnTo>
                    <a:cubicBezTo>
                      <a:pt x="261" y="397"/>
                      <a:pt x="20" y="154"/>
                      <a:pt x="10" y="143"/>
                    </a:cubicBezTo>
                    <a:cubicBezTo>
                      <a:pt x="0" y="133"/>
                      <a:pt x="0" y="116"/>
                      <a:pt x="10" y="106"/>
                    </a:cubicBezTo>
                    <a:cubicBezTo>
                      <a:pt x="21" y="95"/>
                      <a:pt x="38" y="96"/>
                      <a:pt x="48" y="106"/>
                    </a:cubicBezTo>
                    <a:cubicBezTo>
                      <a:pt x="50" y="109"/>
                      <a:pt x="284" y="344"/>
                      <a:pt x="613" y="344"/>
                    </a:cubicBezTo>
                    <a:cubicBezTo>
                      <a:pt x="615" y="344"/>
                      <a:pt x="617" y="344"/>
                      <a:pt x="619" y="344"/>
                    </a:cubicBezTo>
                    <a:cubicBezTo>
                      <a:pt x="846" y="342"/>
                      <a:pt x="1066" y="230"/>
                      <a:pt x="1272" y="11"/>
                    </a:cubicBezTo>
                    <a:cubicBezTo>
                      <a:pt x="1282" y="0"/>
                      <a:pt x="1299" y="0"/>
                      <a:pt x="1310" y="10"/>
                    </a:cubicBezTo>
                    <a:cubicBezTo>
                      <a:pt x="1321" y="20"/>
                      <a:pt x="1321" y="37"/>
                      <a:pt x="1311" y="47"/>
                    </a:cubicBezTo>
                    <a:cubicBezTo>
                      <a:pt x="1094" y="278"/>
                      <a:pt x="861" y="395"/>
                      <a:pt x="619" y="397"/>
                    </a:cubicBezTo>
                    <a:cubicBezTo>
                      <a:pt x="617" y="397"/>
                      <a:pt x="615" y="397"/>
                      <a:pt x="613" y="397"/>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wrap="square"/>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0" name="Freeform 770"/>
              <p:cNvSpPr>
                <a:spLocks/>
              </p:cNvSpPr>
              <p:nvPr/>
            </p:nvSpPr>
            <p:spPr bwMode="auto">
              <a:xfrm>
                <a:off x="3747050" y="2425166"/>
                <a:ext cx="267698" cy="343351"/>
              </a:xfrm>
              <a:custGeom>
                <a:avLst/>
                <a:gdLst>
                  <a:gd name="T0" fmla="*/ 2147483646 w 832"/>
                  <a:gd name="T1" fmla="*/ 2147483646 h 1073"/>
                  <a:gd name="T2" fmla="*/ 2147483646 w 832"/>
                  <a:gd name="T3" fmla="*/ 2147483646 h 1073"/>
                  <a:gd name="T4" fmla="*/ 2147483646 w 832"/>
                  <a:gd name="T5" fmla="*/ 2147483646 h 1073"/>
                  <a:gd name="T6" fmla="*/ 2147483646 w 832"/>
                  <a:gd name="T7" fmla="*/ 2147483646 h 1073"/>
                  <a:gd name="T8" fmla="*/ 2147483646 w 832"/>
                  <a:gd name="T9" fmla="*/ 2147483646 h 1073"/>
                  <a:gd name="T10" fmla="*/ 2147483646 w 832"/>
                  <a:gd name="T11" fmla="*/ 2147483646 h 1073"/>
                  <a:gd name="T12" fmla="*/ 2147483646 w 832"/>
                  <a:gd name="T13" fmla="*/ 2147483646 h 1073"/>
                  <a:gd name="T14" fmla="*/ 2147483646 w 832"/>
                  <a:gd name="T15" fmla="*/ 2147483646 h 1073"/>
                  <a:gd name="T16" fmla="*/ 2147483646 w 832"/>
                  <a:gd name="T17" fmla="*/ 2147483646 h 1073"/>
                  <a:gd name="T18" fmla="*/ 2147483646 w 832"/>
                  <a:gd name="T19" fmla="*/ 2147483646 h 1073"/>
                  <a:gd name="T20" fmla="*/ 2147483646 w 832"/>
                  <a:gd name="T21" fmla="*/ 2147483646 h 10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32" h="1073">
                    <a:moveTo>
                      <a:pt x="63" y="1073"/>
                    </a:moveTo>
                    <a:lnTo>
                      <a:pt x="63" y="1073"/>
                    </a:lnTo>
                    <a:cubicBezTo>
                      <a:pt x="51" y="1073"/>
                      <a:pt x="39" y="1064"/>
                      <a:pt x="37" y="1051"/>
                    </a:cubicBezTo>
                    <a:cubicBezTo>
                      <a:pt x="36" y="1042"/>
                      <a:pt x="0" y="832"/>
                      <a:pt x="75" y="596"/>
                    </a:cubicBezTo>
                    <a:cubicBezTo>
                      <a:pt x="145" y="377"/>
                      <a:pt x="327" y="97"/>
                      <a:pt x="797" y="3"/>
                    </a:cubicBezTo>
                    <a:cubicBezTo>
                      <a:pt x="812" y="0"/>
                      <a:pt x="826" y="10"/>
                      <a:pt x="829" y="24"/>
                    </a:cubicBezTo>
                    <a:cubicBezTo>
                      <a:pt x="832" y="39"/>
                      <a:pt x="822" y="53"/>
                      <a:pt x="808" y="56"/>
                    </a:cubicBezTo>
                    <a:cubicBezTo>
                      <a:pt x="451" y="127"/>
                      <a:pt x="221" y="314"/>
                      <a:pt x="126" y="612"/>
                    </a:cubicBezTo>
                    <a:cubicBezTo>
                      <a:pt x="55" y="836"/>
                      <a:pt x="89" y="1040"/>
                      <a:pt x="90" y="1042"/>
                    </a:cubicBezTo>
                    <a:cubicBezTo>
                      <a:pt x="92" y="1056"/>
                      <a:pt x="83" y="1070"/>
                      <a:pt x="68" y="1073"/>
                    </a:cubicBezTo>
                    <a:cubicBezTo>
                      <a:pt x="67" y="1073"/>
                      <a:pt x="65" y="1073"/>
                      <a:pt x="63" y="1073"/>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wrap="square"/>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1" name="Freeform 771"/>
              <p:cNvSpPr>
                <a:spLocks/>
              </p:cNvSpPr>
              <p:nvPr/>
            </p:nvSpPr>
            <p:spPr bwMode="auto">
              <a:xfrm>
                <a:off x="3840162" y="2657947"/>
                <a:ext cx="40737" cy="43647"/>
              </a:xfrm>
              <a:custGeom>
                <a:avLst/>
                <a:gdLst>
                  <a:gd name="T0" fmla="*/ 2147483646 w 130"/>
                  <a:gd name="T1" fmla="*/ 2147483646 h 130"/>
                  <a:gd name="T2" fmla="*/ 2147483646 w 130"/>
                  <a:gd name="T3" fmla="*/ 2147483646 h 130"/>
                  <a:gd name="T4" fmla="*/ 0 w 130"/>
                  <a:gd name="T5" fmla="*/ 2147483646 h 130"/>
                  <a:gd name="T6" fmla="*/ 2147483646 w 130"/>
                  <a:gd name="T7" fmla="*/ 0 h 130"/>
                  <a:gd name="T8" fmla="*/ 2147483646 w 130"/>
                  <a:gd name="T9" fmla="*/ 2147483646 h 130"/>
                  <a:gd name="T10" fmla="*/ 2147483646 w 130"/>
                  <a:gd name="T11" fmla="*/ 2147483646 h 1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0" h="130">
                    <a:moveTo>
                      <a:pt x="65" y="130"/>
                    </a:moveTo>
                    <a:lnTo>
                      <a:pt x="65" y="130"/>
                    </a:lnTo>
                    <a:cubicBezTo>
                      <a:pt x="29" y="130"/>
                      <a:pt x="0" y="100"/>
                      <a:pt x="0" y="65"/>
                    </a:cubicBezTo>
                    <a:cubicBezTo>
                      <a:pt x="0" y="29"/>
                      <a:pt x="29" y="0"/>
                      <a:pt x="65" y="0"/>
                    </a:cubicBezTo>
                    <a:cubicBezTo>
                      <a:pt x="100" y="0"/>
                      <a:pt x="130" y="29"/>
                      <a:pt x="130" y="65"/>
                    </a:cubicBezTo>
                    <a:cubicBezTo>
                      <a:pt x="130" y="100"/>
                      <a:pt x="100" y="130"/>
                      <a:pt x="65" y="130"/>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wrap="square"/>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2" name="Freeform 772"/>
              <p:cNvSpPr>
                <a:spLocks/>
              </p:cNvSpPr>
              <p:nvPr/>
            </p:nvSpPr>
            <p:spPr bwMode="auto">
              <a:xfrm>
                <a:off x="4026386" y="2585202"/>
                <a:ext cx="40737" cy="40737"/>
              </a:xfrm>
              <a:custGeom>
                <a:avLst/>
                <a:gdLst>
                  <a:gd name="T0" fmla="*/ 2147483646 w 130"/>
                  <a:gd name="T1" fmla="*/ 2147483646 h 130"/>
                  <a:gd name="T2" fmla="*/ 2147483646 w 130"/>
                  <a:gd name="T3" fmla="*/ 2147483646 h 130"/>
                  <a:gd name="T4" fmla="*/ 0 w 130"/>
                  <a:gd name="T5" fmla="*/ 2147483646 h 130"/>
                  <a:gd name="T6" fmla="*/ 2147483646 w 130"/>
                  <a:gd name="T7" fmla="*/ 0 h 130"/>
                  <a:gd name="T8" fmla="*/ 2147483646 w 130"/>
                  <a:gd name="T9" fmla="*/ 2147483646 h 130"/>
                  <a:gd name="T10" fmla="*/ 2147483646 w 130"/>
                  <a:gd name="T11" fmla="*/ 2147483646 h 1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0" h="130">
                    <a:moveTo>
                      <a:pt x="65" y="130"/>
                    </a:moveTo>
                    <a:lnTo>
                      <a:pt x="65" y="130"/>
                    </a:lnTo>
                    <a:cubicBezTo>
                      <a:pt x="28" y="130"/>
                      <a:pt x="0" y="101"/>
                      <a:pt x="0" y="65"/>
                    </a:cubicBezTo>
                    <a:cubicBezTo>
                      <a:pt x="0" y="29"/>
                      <a:pt x="28" y="0"/>
                      <a:pt x="65" y="0"/>
                    </a:cubicBezTo>
                    <a:cubicBezTo>
                      <a:pt x="100" y="0"/>
                      <a:pt x="130" y="29"/>
                      <a:pt x="130" y="65"/>
                    </a:cubicBezTo>
                    <a:cubicBezTo>
                      <a:pt x="130" y="101"/>
                      <a:pt x="100" y="130"/>
                      <a:pt x="65" y="130"/>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wrap="square"/>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3" name="Freeform 773"/>
              <p:cNvSpPr>
                <a:spLocks/>
              </p:cNvSpPr>
              <p:nvPr/>
            </p:nvSpPr>
            <p:spPr bwMode="auto">
              <a:xfrm>
                <a:off x="3889627" y="2445534"/>
                <a:ext cx="40737" cy="40737"/>
              </a:xfrm>
              <a:custGeom>
                <a:avLst/>
                <a:gdLst>
                  <a:gd name="T0" fmla="*/ 2147483646 w 130"/>
                  <a:gd name="T1" fmla="*/ 2147483646 h 130"/>
                  <a:gd name="T2" fmla="*/ 2147483646 w 130"/>
                  <a:gd name="T3" fmla="*/ 2147483646 h 130"/>
                  <a:gd name="T4" fmla="*/ 0 w 130"/>
                  <a:gd name="T5" fmla="*/ 2147483646 h 130"/>
                  <a:gd name="T6" fmla="*/ 2147483646 w 130"/>
                  <a:gd name="T7" fmla="*/ 0 h 130"/>
                  <a:gd name="T8" fmla="*/ 2147483646 w 130"/>
                  <a:gd name="T9" fmla="*/ 2147483646 h 130"/>
                  <a:gd name="T10" fmla="*/ 2147483646 w 130"/>
                  <a:gd name="T11" fmla="*/ 2147483646 h 1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0" h="130">
                    <a:moveTo>
                      <a:pt x="65" y="130"/>
                    </a:moveTo>
                    <a:lnTo>
                      <a:pt x="65" y="130"/>
                    </a:lnTo>
                    <a:cubicBezTo>
                      <a:pt x="29" y="130"/>
                      <a:pt x="0" y="101"/>
                      <a:pt x="0" y="65"/>
                    </a:cubicBezTo>
                    <a:cubicBezTo>
                      <a:pt x="0" y="29"/>
                      <a:pt x="29" y="0"/>
                      <a:pt x="65" y="0"/>
                    </a:cubicBezTo>
                    <a:cubicBezTo>
                      <a:pt x="101" y="0"/>
                      <a:pt x="130" y="29"/>
                      <a:pt x="130" y="65"/>
                    </a:cubicBezTo>
                    <a:cubicBezTo>
                      <a:pt x="130" y="101"/>
                      <a:pt x="101" y="130"/>
                      <a:pt x="65" y="130"/>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wrap="square"/>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4" name="Freeform 774"/>
              <p:cNvSpPr>
                <a:spLocks/>
              </p:cNvSpPr>
              <p:nvPr/>
            </p:nvSpPr>
            <p:spPr bwMode="auto">
              <a:xfrm>
                <a:off x="3805245" y="2425166"/>
                <a:ext cx="40737" cy="40737"/>
              </a:xfrm>
              <a:custGeom>
                <a:avLst/>
                <a:gdLst>
                  <a:gd name="T0" fmla="*/ 2147483646 w 130"/>
                  <a:gd name="T1" fmla="*/ 2147483646 h 130"/>
                  <a:gd name="T2" fmla="*/ 2147483646 w 130"/>
                  <a:gd name="T3" fmla="*/ 2147483646 h 130"/>
                  <a:gd name="T4" fmla="*/ 0 w 130"/>
                  <a:gd name="T5" fmla="*/ 2147483646 h 130"/>
                  <a:gd name="T6" fmla="*/ 2147483646 w 130"/>
                  <a:gd name="T7" fmla="*/ 0 h 130"/>
                  <a:gd name="T8" fmla="*/ 2147483646 w 130"/>
                  <a:gd name="T9" fmla="*/ 2147483646 h 130"/>
                  <a:gd name="T10" fmla="*/ 2147483646 w 130"/>
                  <a:gd name="T11" fmla="*/ 2147483646 h 1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0" h="130">
                    <a:moveTo>
                      <a:pt x="65" y="130"/>
                    </a:moveTo>
                    <a:lnTo>
                      <a:pt x="65" y="130"/>
                    </a:lnTo>
                    <a:cubicBezTo>
                      <a:pt x="29" y="130"/>
                      <a:pt x="0" y="101"/>
                      <a:pt x="0" y="65"/>
                    </a:cubicBezTo>
                    <a:cubicBezTo>
                      <a:pt x="0" y="29"/>
                      <a:pt x="29" y="0"/>
                      <a:pt x="65" y="0"/>
                    </a:cubicBezTo>
                    <a:cubicBezTo>
                      <a:pt x="101" y="0"/>
                      <a:pt x="130" y="29"/>
                      <a:pt x="130" y="65"/>
                    </a:cubicBezTo>
                    <a:cubicBezTo>
                      <a:pt x="130" y="101"/>
                      <a:pt x="101" y="130"/>
                      <a:pt x="65" y="130"/>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wrap="square"/>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5" name="Freeform 775"/>
              <p:cNvSpPr>
                <a:spLocks/>
              </p:cNvSpPr>
              <p:nvPr/>
            </p:nvSpPr>
            <p:spPr bwMode="auto">
              <a:xfrm>
                <a:off x="3793606" y="2527007"/>
                <a:ext cx="40737" cy="43647"/>
              </a:xfrm>
              <a:custGeom>
                <a:avLst/>
                <a:gdLst>
                  <a:gd name="T0" fmla="*/ 2147483646 w 130"/>
                  <a:gd name="T1" fmla="*/ 2147483646 h 130"/>
                  <a:gd name="T2" fmla="*/ 2147483646 w 130"/>
                  <a:gd name="T3" fmla="*/ 2147483646 h 130"/>
                  <a:gd name="T4" fmla="*/ 0 w 130"/>
                  <a:gd name="T5" fmla="*/ 2147483646 h 130"/>
                  <a:gd name="T6" fmla="*/ 2147483646 w 130"/>
                  <a:gd name="T7" fmla="*/ 0 h 130"/>
                  <a:gd name="T8" fmla="*/ 2147483646 w 130"/>
                  <a:gd name="T9" fmla="*/ 2147483646 h 130"/>
                  <a:gd name="T10" fmla="*/ 2147483646 w 130"/>
                  <a:gd name="T11" fmla="*/ 2147483646 h 1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0" h="130">
                    <a:moveTo>
                      <a:pt x="65" y="130"/>
                    </a:moveTo>
                    <a:lnTo>
                      <a:pt x="65" y="130"/>
                    </a:lnTo>
                    <a:cubicBezTo>
                      <a:pt x="29" y="130"/>
                      <a:pt x="0" y="101"/>
                      <a:pt x="0" y="65"/>
                    </a:cubicBezTo>
                    <a:cubicBezTo>
                      <a:pt x="0" y="30"/>
                      <a:pt x="29" y="0"/>
                      <a:pt x="65" y="0"/>
                    </a:cubicBezTo>
                    <a:cubicBezTo>
                      <a:pt x="100" y="0"/>
                      <a:pt x="130" y="30"/>
                      <a:pt x="130" y="65"/>
                    </a:cubicBezTo>
                    <a:cubicBezTo>
                      <a:pt x="130" y="101"/>
                      <a:pt x="100" y="130"/>
                      <a:pt x="65" y="130"/>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wrap="square"/>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6" name="Freeform 776"/>
              <p:cNvSpPr>
                <a:spLocks/>
              </p:cNvSpPr>
              <p:nvPr/>
            </p:nvSpPr>
            <p:spPr bwMode="auto">
              <a:xfrm>
                <a:off x="3749959" y="2637577"/>
                <a:ext cx="40737" cy="40737"/>
              </a:xfrm>
              <a:custGeom>
                <a:avLst/>
                <a:gdLst>
                  <a:gd name="T0" fmla="*/ 2147483646 w 130"/>
                  <a:gd name="T1" fmla="*/ 2147483646 h 130"/>
                  <a:gd name="T2" fmla="*/ 2147483646 w 130"/>
                  <a:gd name="T3" fmla="*/ 2147483646 h 130"/>
                  <a:gd name="T4" fmla="*/ 0 w 130"/>
                  <a:gd name="T5" fmla="*/ 2147483646 h 130"/>
                  <a:gd name="T6" fmla="*/ 2147483646 w 130"/>
                  <a:gd name="T7" fmla="*/ 0 h 130"/>
                  <a:gd name="T8" fmla="*/ 2147483646 w 130"/>
                  <a:gd name="T9" fmla="*/ 2147483646 h 130"/>
                  <a:gd name="T10" fmla="*/ 2147483646 w 130"/>
                  <a:gd name="T11" fmla="*/ 2147483646 h 1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0" h="130">
                    <a:moveTo>
                      <a:pt x="65" y="130"/>
                    </a:moveTo>
                    <a:lnTo>
                      <a:pt x="65" y="130"/>
                    </a:lnTo>
                    <a:cubicBezTo>
                      <a:pt x="29" y="130"/>
                      <a:pt x="0" y="100"/>
                      <a:pt x="0" y="65"/>
                    </a:cubicBezTo>
                    <a:cubicBezTo>
                      <a:pt x="0" y="29"/>
                      <a:pt x="29" y="0"/>
                      <a:pt x="65" y="0"/>
                    </a:cubicBezTo>
                    <a:cubicBezTo>
                      <a:pt x="101" y="0"/>
                      <a:pt x="130" y="29"/>
                      <a:pt x="130" y="65"/>
                    </a:cubicBezTo>
                    <a:cubicBezTo>
                      <a:pt x="130" y="100"/>
                      <a:pt x="101" y="130"/>
                      <a:pt x="65" y="130"/>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wrap="square"/>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124" name="组合 730"/>
            <p:cNvGrpSpPr>
              <a:grpSpLocks/>
            </p:cNvGrpSpPr>
            <p:nvPr/>
          </p:nvGrpSpPr>
          <p:grpSpPr bwMode="auto">
            <a:xfrm>
              <a:off x="9620662" y="5416212"/>
              <a:ext cx="302248" cy="403195"/>
              <a:chOff x="1884363" y="3563938"/>
              <a:chExt cx="612775" cy="817563"/>
            </a:xfrm>
            <a:solidFill>
              <a:schemeClr val="tx1">
                <a:lumMod val="75000"/>
                <a:lumOff val="25000"/>
              </a:schemeClr>
            </a:solidFill>
          </p:grpSpPr>
          <p:sp>
            <p:nvSpPr>
              <p:cNvPr id="132" name="Freeform 92"/>
              <p:cNvSpPr>
                <a:spLocks/>
              </p:cNvSpPr>
              <p:nvPr/>
            </p:nvSpPr>
            <p:spPr bwMode="auto">
              <a:xfrm>
                <a:off x="2312988" y="4322763"/>
                <a:ext cx="58738" cy="58738"/>
              </a:xfrm>
              <a:custGeom>
                <a:avLst/>
                <a:gdLst>
                  <a:gd name="T0" fmla="*/ 2147483646 w 139"/>
                  <a:gd name="T1" fmla="*/ 0 h 139"/>
                  <a:gd name="T2" fmla="*/ 2147483646 w 139"/>
                  <a:gd name="T3" fmla="*/ 0 h 139"/>
                  <a:gd name="T4" fmla="*/ 2147483646 w 139"/>
                  <a:gd name="T5" fmla="*/ 2147483646 h 139"/>
                  <a:gd name="T6" fmla="*/ 2147483646 w 139"/>
                  <a:gd name="T7" fmla="*/ 2147483646 h 139"/>
                  <a:gd name="T8" fmla="*/ 0 w 139"/>
                  <a:gd name="T9" fmla="*/ 2147483646 h 139"/>
                  <a:gd name="T10" fmla="*/ 2147483646 w 139"/>
                  <a:gd name="T11" fmla="*/ 0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69" y="0"/>
                    </a:moveTo>
                    <a:lnTo>
                      <a:pt x="69" y="0"/>
                    </a:lnTo>
                    <a:cubicBezTo>
                      <a:pt x="108" y="0"/>
                      <a:pt x="139" y="31"/>
                      <a:pt x="139" y="69"/>
                    </a:cubicBezTo>
                    <a:cubicBezTo>
                      <a:pt x="139" y="108"/>
                      <a:pt x="108" y="139"/>
                      <a:pt x="69" y="139"/>
                    </a:cubicBezTo>
                    <a:cubicBezTo>
                      <a:pt x="31" y="139"/>
                      <a:pt x="0" y="108"/>
                      <a:pt x="0" y="69"/>
                    </a:cubicBezTo>
                    <a:cubicBezTo>
                      <a:pt x="0" y="31"/>
                      <a:pt x="31" y="0"/>
                      <a:pt x="69" y="0"/>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wrap="square"/>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3" name="Freeform 93"/>
              <p:cNvSpPr>
                <a:spLocks/>
              </p:cNvSpPr>
              <p:nvPr/>
            </p:nvSpPr>
            <p:spPr bwMode="auto">
              <a:xfrm>
                <a:off x="2224088" y="4322763"/>
                <a:ext cx="57150" cy="58738"/>
              </a:xfrm>
              <a:custGeom>
                <a:avLst/>
                <a:gdLst>
                  <a:gd name="T0" fmla="*/ 2147483646 w 139"/>
                  <a:gd name="T1" fmla="*/ 0 h 139"/>
                  <a:gd name="T2" fmla="*/ 2147483646 w 139"/>
                  <a:gd name="T3" fmla="*/ 0 h 139"/>
                  <a:gd name="T4" fmla="*/ 2147483646 w 139"/>
                  <a:gd name="T5" fmla="*/ 2147483646 h 139"/>
                  <a:gd name="T6" fmla="*/ 2147483646 w 139"/>
                  <a:gd name="T7" fmla="*/ 2147483646 h 139"/>
                  <a:gd name="T8" fmla="*/ 0 w 139"/>
                  <a:gd name="T9" fmla="*/ 2147483646 h 139"/>
                  <a:gd name="T10" fmla="*/ 2147483646 w 139"/>
                  <a:gd name="T11" fmla="*/ 0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70" y="0"/>
                    </a:moveTo>
                    <a:lnTo>
                      <a:pt x="70" y="0"/>
                    </a:lnTo>
                    <a:cubicBezTo>
                      <a:pt x="108" y="0"/>
                      <a:pt x="139" y="31"/>
                      <a:pt x="139" y="69"/>
                    </a:cubicBezTo>
                    <a:cubicBezTo>
                      <a:pt x="139" y="108"/>
                      <a:pt x="108" y="139"/>
                      <a:pt x="70" y="139"/>
                    </a:cubicBezTo>
                    <a:cubicBezTo>
                      <a:pt x="31" y="139"/>
                      <a:pt x="0" y="108"/>
                      <a:pt x="0" y="69"/>
                    </a:cubicBezTo>
                    <a:cubicBezTo>
                      <a:pt x="0" y="31"/>
                      <a:pt x="31" y="0"/>
                      <a:pt x="70" y="0"/>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wrap="square"/>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4" name="Freeform 94"/>
              <p:cNvSpPr>
                <a:spLocks/>
              </p:cNvSpPr>
              <p:nvPr/>
            </p:nvSpPr>
            <p:spPr bwMode="auto">
              <a:xfrm>
                <a:off x="1944688" y="3794126"/>
                <a:ext cx="182563" cy="511175"/>
              </a:xfrm>
              <a:custGeom>
                <a:avLst/>
                <a:gdLst>
                  <a:gd name="T0" fmla="*/ 2147483646 w 435"/>
                  <a:gd name="T1" fmla="*/ 2147483646 h 1217"/>
                  <a:gd name="T2" fmla="*/ 2147483646 w 435"/>
                  <a:gd name="T3" fmla="*/ 2147483646 h 1217"/>
                  <a:gd name="T4" fmla="*/ 2147483646 w 435"/>
                  <a:gd name="T5" fmla="*/ 2147483646 h 1217"/>
                  <a:gd name="T6" fmla="*/ 2147483646 w 435"/>
                  <a:gd name="T7" fmla="*/ 2147483646 h 1217"/>
                  <a:gd name="T8" fmla="*/ 2147483646 w 435"/>
                  <a:gd name="T9" fmla="*/ 2147483646 h 1217"/>
                  <a:gd name="T10" fmla="*/ 2147483646 w 435"/>
                  <a:gd name="T11" fmla="*/ 2147483646 h 1217"/>
                  <a:gd name="T12" fmla="*/ 2147483646 w 435"/>
                  <a:gd name="T13" fmla="*/ 2147483646 h 1217"/>
                  <a:gd name="T14" fmla="*/ 0 w 435"/>
                  <a:gd name="T15" fmla="*/ 2147483646 h 1217"/>
                  <a:gd name="T16" fmla="*/ 0 w 435"/>
                  <a:gd name="T17" fmla="*/ 2147483646 h 1217"/>
                  <a:gd name="T18" fmla="*/ 2147483646 w 435"/>
                  <a:gd name="T19" fmla="*/ 2147483646 h 1217"/>
                  <a:gd name="T20" fmla="*/ 2147483646 w 435"/>
                  <a:gd name="T21" fmla="*/ 2147483646 h 1217"/>
                  <a:gd name="T22" fmla="*/ 2147483646 w 435"/>
                  <a:gd name="T23" fmla="*/ 2147483646 h 1217"/>
                  <a:gd name="T24" fmla="*/ 2147483646 w 435"/>
                  <a:gd name="T25" fmla="*/ 2147483646 h 1217"/>
                  <a:gd name="T26" fmla="*/ 2147483646 w 435"/>
                  <a:gd name="T27" fmla="*/ 2147483646 h 1217"/>
                  <a:gd name="T28" fmla="*/ 2147483646 w 435"/>
                  <a:gd name="T29" fmla="*/ 2147483646 h 12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35"/>
                  <a:gd name="T46" fmla="*/ 0 h 1217"/>
                  <a:gd name="T47" fmla="*/ 435 w 435"/>
                  <a:gd name="T48" fmla="*/ 1217 h 12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35" h="1217">
                    <a:moveTo>
                      <a:pt x="402" y="1217"/>
                    </a:moveTo>
                    <a:lnTo>
                      <a:pt x="402" y="1217"/>
                    </a:lnTo>
                    <a:cubicBezTo>
                      <a:pt x="383" y="1217"/>
                      <a:pt x="368" y="1202"/>
                      <a:pt x="368" y="1184"/>
                    </a:cubicBezTo>
                    <a:lnTo>
                      <a:pt x="368" y="86"/>
                    </a:lnTo>
                    <a:lnTo>
                      <a:pt x="67" y="222"/>
                    </a:lnTo>
                    <a:lnTo>
                      <a:pt x="67" y="1184"/>
                    </a:lnTo>
                    <a:cubicBezTo>
                      <a:pt x="67" y="1202"/>
                      <a:pt x="52" y="1217"/>
                      <a:pt x="33" y="1217"/>
                    </a:cubicBezTo>
                    <a:cubicBezTo>
                      <a:pt x="15" y="1217"/>
                      <a:pt x="0" y="1202"/>
                      <a:pt x="0" y="1184"/>
                    </a:cubicBezTo>
                    <a:lnTo>
                      <a:pt x="0" y="201"/>
                    </a:lnTo>
                    <a:cubicBezTo>
                      <a:pt x="0" y="187"/>
                      <a:pt x="8" y="176"/>
                      <a:pt x="20" y="170"/>
                    </a:cubicBezTo>
                    <a:lnTo>
                      <a:pt x="388" y="5"/>
                    </a:lnTo>
                    <a:cubicBezTo>
                      <a:pt x="398" y="0"/>
                      <a:pt x="410" y="1"/>
                      <a:pt x="420" y="7"/>
                    </a:cubicBezTo>
                    <a:cubicBezTo>
                      <a:pt x="429" y="13"/>
                      <a:pt x="435" y="24"/>
                      <a:pt x="435" y="35"/>
                    </a:cubicBezTo>
                    <a:lnTo>
                      <a:pt x="435" y="1184"/>
                    </a:lnTo>
                    <a:cubicBezTo>
                      <a:pt x="435" y="1202"/>
                      <a:pt x="420" y="1217"/>
                      <a:pt x="402" y="1217"/>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wrap="square"/>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5" name="Freeform 95"/>
              <p:cNvSpPr>
                <a:spLocks/>
              </p:cNvSpPr>
              <p:nvPr/>
            </p:nvSpPr>
            <p:spPr bwMode="auto">
              <a:xfrm>
                <a:off x="2098675" y="3563938"/>
                <a:ext cx="182563" cy="741363"/>
              </a:xfrm>
              <a:custGeom>
                <a:avLst/>
                <a:gdLst>
                  <a:gd name="T0" fmla="*/ 2147483646 w 435"/>
                  <a:gd name="T1" fmla="*/ 2147483646 h 1764"/>
                  <a:gd name="T2" fmla="*/ 2147483646 w 435"/>
                  <a:gd name="T3" fmla="*/ 2147483646 h 1764"/>
                  <a:gd name="T4" fmla="*/ 2147483646 w 435"/>
                  <a:gd name="T5" fmla="*/ 2147483646 h 1764"/>
                  <a:gd name="T6" fmla="*/ 2147483646 w 435"/>
                  <a:gd name="T7" fmla="*/ 2147483646 h 1764"/>
                  <a:gd name="T8" fmla="*/ 2147483646 w 435"/>
                  <a:gd name="T9" fmla="*/ 2147483646 h 1764"/>
                  <a:gd name="T10" fmla="*/ 2147483646 w 435"/>
                  <a:gd name="T11" fmla="*/ 2147483646 h 1764"/>
                  <a:gd name="T12" fmla="*/ 2147483646 w 435"/>
                  <a:gd name="T13" fmla="*/ 2147483646 h 1764"/>
                  <a:gd name="T14" fmla="*/ 0 w 435"/>
                  <a:gd name="T15" fmla="*/ 2147483646 h 1764"/>
                  <a:gd name="T16" fmla="*/ 0 w 435"/>
                  <a:gd name="T17" fmla="*/ 2147483646 h 1764"/>
                  <a:gd name="T18" fmla="*/ 2147483646 w 435"/>
                  <a:gd name="T19" fmla="*/ 2147483646 h 1764"/>
                  <a:gd name="T20" fmla="*/ 2147483646 w 435"/>
                  <a:gd name="T21" fmla="*/ 2147483646 h 1764"/>
                  <a:gd name="T22" fmla="*/ 2147483646 w 435"/>
                  <a:gd name="T23" fmla="*/ 2147483646 h 1764"/>
                  <a:gd name="T24" fmla="*/ 2147483646 w 435"/>
                  <a:gd name="T25" fmla="*/ 2147483646 h 1764"/>
                  <a:gd name="T26" fmla="*/ 2147483646 w 435"/>
                  <a:gd name="T27" fmla="*/ 2147483646 h 1764"/>
                  <a:gd name="T28" fmla="*/ 2147483646 w 435"/>
                  <a:gd name="T29" fmla="*/ 2147483646 h 176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35"/>
                  <a:gd name="T46" fmla="*/ 0 h 1764"/>
                  <a:gd name="T47" fmla="*/ 435 w 435"/>
                  <a:gd name="T48" fmla="*/ 1764 h 176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35" h="1764">
                    <a:moveTo>
                      <a:pt x="402" y="1764"/>
                    </a:moveTo>
                    <a:lnTo>
                      <a:pt x="402" y="1764"/>
                    </a:lnTo>
                    <a:cubicBezTo>
                      <a:pt x="384" y="1764"/>
                      <a:pt x="369" y="1749"/>
                      <a:pt x="369" y="1731"/>
                    </a:cubicBezTo>
                    <a:lnTo>
                      <a:pt x="369" y="87"/>
                    </a:lnTo>
                    <a:lnTo>
                      <a:pt x="67" y="222"/>
                    </a:lnTo>
                    <a:lnTo>
                      <a:pt x="67" y="1731"/>
                    </a:lnTo>
                    <a:cubicBezTo>
                      <a:pt x="67" y="1749"/>
                      <a:pt x="52" y="1764"/>
                      <a:pt x="34" y="1764"/>
                    </a:cubicBezTo>
                    <a:cubicBezTo>
                      <a:pt x="15" y="1764"/>
                      <a:pt x="0" y="1749"/>
                      <a:pt x="0" y="1731"/>
                    </a:cubicBezTo>
                    <a:lnTo>
                      <a:pt x="0" y="201"/>
                    </a:lnTo>
                    <a:cubicBezTo>
                      <a:pt x="0" y="188"/>
                      <a:pt x="8" y="176"/>
                      <a:pt x="20" y="170"/>
                    </a:cubicBezTo>
                    <a:lnTo>
                      <a:pt x="388" y="5"/>
                    </a:lnTo>
                    <a:cubicBezTo>
                      <a:pt x="399" y="0"/>
                      <a:pt x="411" y="1"/>
                      <a:pt x="420" y="7"/>
                    </a:cubicBezTo>
                    <a:cubicBezTo>
                      <a:pt x="430" y="13"/>
                      <a:pt x="435" y="24"/>
                      <a:pt x="435" y="35"/>
                    </a:cubicBezTo>
                    <a:lnTo>
                      <a:pt x="435" y="1731"/>
                    </a:lnTo>
                    <a:cubicBezTo>
                      <a:pt x="435" y="1749"/>
                      <a:pt x="421" y="1764"/>
                      <a:pt x="402" y="1764"/>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wrap="square"/>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6" name="Freeform 96"/>
              <p:cNvSpPr>
                <a:spLocks/>
              </p:cNvSpPr>
              <p:nvPr/>
            </p:nvSpPr>
            <p:spPr bwMode="auto">
              <a:xfrm>
                <a:off x="2003425" y="3932238"/>
                <a:ext cx="15875" cy="311150"/>
              </a:xfrm>
              <a:custGeom>
                <a:avLst/>
                <a:gdLst>
                  <a:gd name="T0" fmla="*/ 2147483646 w 40"/>
                  <a:gd name="T1" fmla="*/ 2147483646 h 740"/>
                  <a:gd name="T2" fmla="*/ 2147483646 w 40"/>
                  <a:gd name="T3" fmla="*/ 2147483646 h 740"/>
                  <a:gd name="T4" fmla="*/ 0 w 40"/>
                  <a:gd name="T5" fmla="*/ 2147483646 h 740"/>
                  <a:gd name="T6" fmla="*/ 0 w 40"/>
                  <a:gd name="T7" fmla="*/ 2147483646 h 740"/>
                  <a:gd name="T8" fmla="*/ 2147483646 w 40"/>
                  <a:gd name="T9" fmla="*/ 0 h 740"/>
                  <a:gd name="T10" fmla="*/ 2147483646 w 40"/>
                  <a:gd name="T11" fmla="*/ 2147483646 h 740"/>
                  <a:gd name="T12" fmla="*/ 2147483646 w 40"/>
                  <a:gd name="T13" fmla="*/ 2147483646 h 740"/>
                  <a:gd name="T14" fmla="*/ 2147483646 w 40"/>
                  <a:gd name="T15" fmla="*/ 2147483646 h 740"/>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740"/>
                  <a:gd name="T26" fmla="*/ 40 w 40"/>
                  <a:gd name="T27" fmla="*/ 740 h 7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740">
                    <a:moveTo>
                      <a:pt x="20" y="740"/>
                    </a:moveTo>
                    <a:lnTo>
                      <a:pt x="20" y="740"/>
                    </a:lnTo>
                    <a:cubicBezTo>
                      <a:pt x="9" y="740"/>
                      <a:pt x="0" y="731"/>
                      <a:pt x="0" y="720"/>
                    </a:cubicBezTo>
                    <a:lnTo>
                      <a:pt x="0" y="20"/>
                    </a:lnTo>
                    <a:cubicBezTo>
                      <a:pt x="0" y="8"/>
                      <a:pt x="9" y="0"/>
                      <a:pt x="20" y="0"/>
                    </a:cubicBezTo>
                    <a:cubicBezTo>
                      <a:pt x="31" y="0"/>
                      <a:pt x="40" y="8"/>
                      <a:pt x="40" y="20"/>
                    </a:cubicBezTo>
                    <a:lnTo>
                      <a:pt x="40" y="720"/>
                    </a:lnTo>
                    <a:cubicBezTo>
                      <a:pt x="40" y="731"/>
                      <a:pt x="31" y="740"/>
                      <a:pt x="20" y="740"/>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wrap="square"/>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7" name="Freeform 97"/>
              <p:cNvSpPr>
                <a:spLocks/>
              </p:cNvSpPr>
              <p:nvPr/>
            </p:nvSpPr>
            <p:spPr bwMode="auto">
              <a:xfrm>
                <a:off x="2052638" y="3895726"/>
                <a:ext cx="17463" cy="347663"/>
              </a:xfrm>
              <a:custGeom>
                <a:avLst/>
                <a:gdLst>
                  <a:gd name="T0" fmla="*/ 2147483646 w 40"/>
                  <a:gd name="T1" fmla="*/ 2147483646 h 828"/>
                  <a:gd name="T2" fmla="*/ 2147483646 w 40"/>
                  <a:gd name="T3" fmla="*/ 2147483646 h 828"/>
                  <a:gd name="T4" fmla="*/ 0 w 40"/>
                  <a:gd name="T5" fmla="*/ 2147483646 h 828"/>
                  <a:gd name="T6" fmla="*/ 0 w 40"/>
                  <a:gd name="T7" fmla="*/ 2147483646 h 828"/>
                  <a:gd name="T8" fmla="*/ 2147483646 w 40"/>
                  <a:gd name="T9" fmla="*/ 0 h 828"/>
                  <a:gd name="T10" fmla="*/ 2147483646 w 40"/>
                  <a:gd name="T11" fmla="*/ 2147483646 h 828"/>
                  <a:gd name="T12" fmla="*/ 2147483646 w 40"/>
                  <a:gd name="T13" fmla="*/ 2147483646 h 828"/>
                  <a:gd name="T14" fmla="*/ 2147483646 w 40"/>
                  <a:gd name="T15" fmla="*/ 2147483646 h 828"/>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828"/>
                  <a:gd name="T26" fmla="*/ 40 w 40"/>
                  <a:gd name="T27" fmla="*/ 828 h 8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828">
                    <a:moveTo>
                      <a:pt x="20" y="828"/>
                    </a:moveTo>
                    <a:lnTo>
                      <a:pt x="20" y="828"/>
                    </a:lnTo>
                    <a:cubicBezTo>
                      <a:pt x="9" y="828"/>
                      <a:pt x="0" y="819"/>
                      <a:pt x="0" y="808"/>
                    </a:cubicBezTo>
                    <a:lnTo>
                      <a:pt x="0" y="20"/>
                    </a:lnTo>
                    <a:cubicBezTo>
                      <a:pt x="0" y="9"/>
                      <a:pt x="9" y="0"/>
                      <a:pt x="20" y="0"/>
                    </a:cubicBezTo>
                    <a:cubicBezTo>
                      <a:pt x="31" y="0"/>
                      <a:pt x="40" y="9"/>
                      <a:pt x="40" y="20"/>
                    </a:cubicBezTo>
                    <a:lnTo>
                      <a:pt x="40" y="808"/>
                    </a:lnTo>
                    <a:cubicBezTo>
                      <a:pt x="40" y="819"/>
                      <a:pt x="31" y="828"/>
                      <a:pt x="20" y="828"/>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wrap="square"/>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8" name="Freeform 98"/>
              <p:cNvSpPr>
                <a:spLocks/>
              </p:cNvSpPr>
              <p:nvPr/>
            </p:nvSpPr>
            <p:spPr bwMode="auto">
              <a:xfrm>
                <a:off x="2254250" y="3884613"/>
                <a:ext cx="182563" cy="420688"/>
              </a:xfrm>
              <a:custGeom>
                <a:avLst/>
                <a:gdLst>
                  <a:gd name="T0" fmla="*/ 2147483646 w 435"/>
                  <a:gd name="T1" fmla="*/ 2147483646 h 1002"/>
                  <a:gd name="T2" fmla="*/ 2147483646 w 435"/>
                  <a:gd name="T3" fmla="*/ 2147483646 h 1002"/>
                  <a:gd name="T4" fmla="*/ 2147483646 w 435"/>
                  <a:gd name="T5" fmla="*/ 2147483646 h 1002"/>
                  <a:gd name="T6" fmla="*/ 2147483646 w 435"/>
                  <a:gd name="T7" fmla="*/ 2147483646 h 1002"/>
                  <a:gd name="T8" fmla="*/ 2147483646 w 435"/>
                  <a:gd name="T9" fmla="*/ 2147483646 h 1002"/>
                  <a:gd name="T10" fmla="*/ 2147483646 w 435"/>
                  <a:gd name="T11" fmla="*/ 2147483646 h 1002"/>
                  <a:gd name="T12" fmla="*/ 2147483646 w 435"/>
                  <a:gd name="T13" fmla="*/ 2147483646 h 1002"/>
                  <a:gd name="T14" fmla="*/ 0 w 435"/>
                  <a:gd name="T15" fmla="*/ 2147483646 h 1002"/>
                  <a:gd name="T16" fmla="*/ 0 w 435"/>
                  <a:gd name="T17" fmla="*/ 2147483646 h 1002"/>
                  <a:gd name="T18" fmla="*/ 2147483646 w 435"/>
                  <a:gd name="T19" fmla="*/ 2147483646 h 1002"/>
                  <a:gd name="T20" fmla="*/ 2147483646 w 435"/>
                  <a:gd name="T21" fmla="*/ 2147483646 h 1002"/>
                  <a:gd name="T22" fmla="*/ 2147483646 w 435"/>
                  <a:gd name="T23" fmla="*/ 2147483646 h 1002"/>
                  <a:gd name="T24" fmla="*/ 2147483646 w 435"/>
                  <a:gd name="T25" fmla="*/ 2147483646 h 1002"/>
                  <a:gd name="T26" fmla="*/ 2147483646 w 435"/>
                  <a:gd name="T27" fmla="*/ 2147483646 h 1002"/>
                  <a:gd name="T28" fmla="*/ 2147483646 w 435"/>
                  <a:gd name="T29" fmla="*/ 2147483646 h 100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35"/>
                  <a:gd name="T46" fmla="*/ 0 h 1002"/>
                  <a:gd name="T47" fmla="*/ 435 w 435"/>
                  <a:gd name="T48" fmla="*/ 1002 h 100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35" h="1002">
                    <a:moveTo>
                      <a:pt x="401" y="1002"/>
                    </a:moveTo>
                    <a:lnTo>
                      <a:pt x="401" y="1002"/>
                    </a:lnTo>
                    <a:cubicBezTo>
                      <a:pt x="383" y="1002"/>
                      <a:pt x="368" y="987"/>
                      <a:pt x="368" y="969"/>
                    </a:cubicBezTo>
                    <a:lnTo>
                      <a:pt x="368" y="223"/>
                    </a:lnTo>
                    <a:lnTo>
                      <a:pt x="66" y="87"/>
                    </a:lnTo>
                    <a:lnTo>
                      <a:pt x="66" y="969"/>
                    </a:lnTo>
                    <a:cubicBezTo>
                      <a:pt x="66" y="987"/>
                      <a:pt x="52" y="1002"/>
                      <a:pt x="33" y="1002"/>
                    </a:cubicBezTo>
                    <a:cubicBezTo>
                      <a:pt x="15" y="1002"/>
                      <a:pt x="0" y="987"/>
                      <a:pt x="0" y="969"/>
                    </a:cubicBezTo>
                    <a:lnTo>
                      <a:pt x="0" y="35"/>
                    </a:lnTo>
                    <a:cubicBezTo>
                      <a:pt x="0" y="24"/>
                      <a:pt x="6" y="13"/>
                      <a:pt x="15" y="7"/>
                    </a:cubicBezTo>
                    <a:cubicBezTo>
                      <a:pt x="25" y="1"/>
                      <a:pt x="36" y="0"/>
                      <a:pt x="47" y="5"/>
                    </a:cubicBezTo>
                    <a:lnTo>
                      <a:pt x="415" y="171"/>
                    </a:lnTo>
                    <a:cubicBezTo>
                      <a:pt x="427" y="176"/>
                      <a:pt x="435" y="188"/>
                      <a:pt x="435" y="201"/>
                    </a:cubicBezTo>
                    <a:lnTo>
                      <a:pt x="435" y="969"/>
                    </a:lnTo>
                    <a:cubicBezTo>
                      <a:pt x="435" y="987"/>
                      <a:pt x="420" y="1002"/>
                      <a:pt x="401" y="1002"/>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wrap="square"/>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9" name="Freeform 99"/>
              <p:cNvSpPr>
                <a:spLocks/>
              </p:cNvSpPr>
              <p:nvPr/>
            </p:nvSpPr>
            <p:spPr bwMode="auto">
              <a:xfrm>
                <a:off x="2362200" y="4022726"/>
                <a:ext cx="15875" cy="220663"/>
              </a:xfrm>
              <a:custGeom>
                <a:avLst/>
                <a:gdLst>
                  <a:gd name="T0" fmla="*/ 2147483646 w 40"/>
                  <a:gd name="T1" fmla="*/ 2147483646 h 525"/>
                  <a:gd name="T2" fmla="*/ 2147483646 w 40"/>
                  <a:gd name="T3" fmla="*/ 2147483646 h 525"/>
                  <a:gd name="T4" fmla="*/ 0 w 40"/>
                  <a:gd name="T5" fmla="*/ 2147483646 h 525"/>
                  <a:gd name="T6" fmla="*/ 0 w 40"/>
                  <a:gd name="T7" fmla="*/ 2147483646 h 525"/>
                  <a:gd name="T8" fmla="*/ 2147483646 w 40"/>
                  <a:gd name="T9" fmla="*/ 0 h 525"/>
                  <a:gd name="T10" fmla="*/ 2147483646 w 40"/>
                  <a:gd name="T11" fmla="*/ 2147483646 h 525"/>
                  <a:gd name="T12" fmla="*/ 2147483646 w 40"/>
                  <a:gd name="T13" fmla="*/ 2147483646 h 525"/>
                  <a:gd name="T14" fmla="*/ 2147483646 w 40"/>
                  <a:gd name="T15" fmla="*/ 2147483646 h 525"/>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525"/>
                  <a:gd name="T26" fmla="*/ 40 w 40"/>
                  <a:gd name="T27" fmla="*/ 525 h 5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525">
                    <a:moveTo>
                      <a:pt x="20" y="525"/>
                    </a:moveTo>
                    <a:lnTo>
                      <a:pt x="20" y="525"/>
                    </a:lnTo>
                    <a:cubicBezTo>
                      <a:pt x="9" y="525"/>
                      <a:pt x="0" y="516"/>
                      <a:pt x="0" y="505"/>
                    </a:cubicBezTo>
                    <a:lnTo>
                      <a:pt x="0" y="20"/>
                    </a:lnTo>
                    <a:cubicBezTo>
                      <a:pt x="0" y="9"/>
                      <a:pt x="9" y="0"/>
                      <a:pt x="20" y="0"/>
                    </a:cubicBezTo>
                    <a:cubicBezTo>
                      <a:pt x="31" y="0"/>
                      <a:pt x="40" y="9"/>
                      <a:pt x="40" y="20"/>
                    </a:cubicBezTo>
                    <a:lnTo>
                      <a:pt x="40" y="505"/>
                    </a:lnTo>
                    <a:cubicBezTo>
                      <a:pt x="40" y="516"/>
                      <a:pt x="31" y="525"/>
                      <a:pt x="20" y="525"/>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wrap="square"/>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0" name="Freeform 100"/>
              <p:cNvSpPr>
                <a:spLocks/>
              </p:cNvSpPr>
              <p:nvPr/>
            </p:nvSpPr>
            <p:spPr bwMode="auto">
              <a:xfrm>
                <a:off x="2311400" y="3986213"/>
                <a:ext cx="17463" cy="257175"/>
              </a:xfrm>
              <a:custGeom>
                <a:avLst/>
                <a:gdLst>
                  <a:gd name="T0" fmla="*/ 2147483646 w 40"/>
                  <a:gd name="T1" fmla="*/ 2147483646 h 612"/>
                  <a:gd name="T2" fmla="*/ 2147483646 w 40"/>
                  <a:gd name="T3" fmla="*/ 2147483646 h 612"/>
                  <a:gd name="T4" fmla="*/ 0 w 40"/>
                  <a:gd name="T5" fmla="*/ 2147483646 h 612"/>
                  <a:gd name="T6" fmla="*/ 0 w 40"/>
                  <a:gd name="T7" fmla="*/ 2147483646 h 612"/>
                  <a:gd name="T8" fmla="*/ 2147483646 w 40"/>
                  <a:gd name="T9" fmla="*/ 0 h 612"/>
                  <a:gd name="T10" fmla="*/ 2147483646 w 40"/>
                  <a:gd name="T11" fmla="*/ 2147483646 h 612"/>
                  <a:gd name="T12" fmla="*/ 2147483646 w 40"/>
                  <a:gd name="T13" fmla="*/ 2147483646 h 612"/>
                  <a:gd name="T14" fmla="*/ 2147483646 w 40"/>
                  <a:gd name="T15" fmla="*/ 2147483646 h 612"/>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612"/>
                  <a:gd name="T26" fmla="*/ 40 w 40"/>
                  <a:gd name="T27" fmla="*/ 612 h 6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612">
                    <a:moveTo>
                      <a:pt x="20" y="612"/>
                    </a:moveTo>
                    <a:lnTo>
                      <a:pt x="20" y="612"/>
                    </a:lnTo>
                    <a:cubicBezTo>
                      <a:pt x="9" y="612"/>
                      <a:pt x="0" y="603"/>
                      <a:pt x="0" y="592"/>
                    </a:cubicBezTo>
                    <a:lnTo>
                      <a:pt x="0" y="20"/>
                    </a:lnTo>
                    <a:cubicBezTo>
                      <a:pt x="0" y="9"/>
                      <a:pt x="9" y="0"/>
                      <a:pt x="20" y="0"/>
                    </a:cubicBezTo>
                    <a:cubicBezTo>
                      <a:pt x="31" y="0"/>
                      <a:pt x="40" y="9"/>
                      <a:pt x="40" y="20"/>
                    </a:cubicBezTo>
                    <a:lnTo>
                      <a:pt x="40" y="592"/>
                    </a:lnTo>
                    <a:cubicBezTo>
                      <a:pt x="40" y="603"/>
                      <a:pt x="31" y="612"/>
                      <a:pt x="20" y="612"/>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wrap="square"/>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1" name="Freeform 101"/>
              <p:cNvSpPr>
                <a:spLocks/>
              </p:cNvSpPr>
              <p:nvPr/>
            </p:nvSpPr>
            <p:spPr bwMode="auto">
              <a:xfrm>
                <a:off x="2159000" y="3681413"/>
                <a:ext cx="15875" cy="561975"/>
              </a:xfrm>
              <a:custGeom>
                <a:avLst/>
                <a:gdLst>
                  <a:gd name="T0" fmla="*/ 2147483646 w 40"/>
                  <a:gd name="T1" fmla="*/ 2147483646 h 1338"/>
                  <a:gd name="T2" fmla="*/ 2147483646 w 40"/>
                  <a:gd name="T3" fmla="*/ 2147483646 h 1338"/>
                  <a:gd name="T4" fmla="*/ 0 w 40"/>
                  <a:gd name="T5" fmla="*/ 2147483646 h 1338"/>
                  <a:gd name="T6" fmla="*/ 0 w 40"/>
                  <a:gd name="T7" fmla="*/ 2147483646 h 1338"/>
                  <a:gd name="T8" fmla="*/ 2147483646 w 40"/>
                  <a:gd name="T9" fmla="*/ 0 h 1338"/>
                  <a:gd name="T10" fmla="*/ 2147483646 w 40"/>
                  <a:gd name="T11" fmla="*/ 2147483646 h 1338"/>
                  <a:gd name="T12" fmla="*/ 2147483646 w 40"/>
                  <a:gd name="T13" fmla="*/ 2147483646 h 1338"/>
                  <a:gd name="T14" fmla="*/ 2147483646 w 40"/>
                  <a:gd name="T15" fmla="*/ 2147483646 h 1338"/>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1338"/>
                  <a:gd name="T26" fmla="*/ 40 w 40"/>
                  <a:gd name="T27" fmla="*/ 1338 h 13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1338">
                    <a:moveTo>
                      <a:pt x="20" y="1338"/>
                    </a:moveTo>
                    <a:lnTo>
                      <a:pt x="20" y="1338"/>
                    </a:lnTo>
                    <a:cubicBezTo>
                      <a:pt x="9" y="1338"/>
                      <a:pt x="0" y="1329"/>
                      <a:pt x="0" y="1318"/>
                    </a:cubicBezTo>
                    <a:lnTo>
                      <a:pt x="0" y="20"/>
                    </a:lnTo>
                    <a:cubicBezTo>
                      <a:pt x="0" y="8"/>
                      <a:pt x="9" y="0"/>
                      <a:pt x="20" y="0"/>
                    </a:cubicBezTo>
                    <a:cubicBezTo>
                      <a:pt x="31" y="0"/>
                      <a:pt x="40" y="8"/>
                      <a:pt x="40" y="20"/>
                    </a:cubicBezTo>
                    <a:lnTo>
                      <a:pt x="40" y="1318"/>
                    </a:lnTo>
                    <a:cubicBezTo>
                      <a:pt x="40" y="1329"/>
                      <a:pt x="31" y="1338"/>
                      <a:pt x="20" y="1338"/>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wrap="square"/>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2" name="Freeform 102"/>
              <p:cNvSpPr>
                <a:spLocks/>
              </p:cNvSpPr>
              <p:nvPr/>
            </p:nvSpPr>
            <p:spPr bwMode="auto">
              <a:xfrm>
                <a:off x="2206625" y="3659188"/>
                <a:ext cx="15875" cy="584200"/>
              </a:xfrm>
              <a:custGeom>
                <a:avLst/>
                <a:gdLst>
                  <a:gd name="T0" fmla="*/ 2147483646 w 40"/>
                  <a:gd name="T1" fmla="*/ 2147483646 h 1388"/>
                  <a:gd name="T2" fmla="*/ 2147483646 w 40"/>
                  <a:gd name="T3" fmla="*/ 2147483646 h 1388"/>
                  <a:gd name="T4" fmla="*/ 0 w 40"/>
                  <a:gd name="T5" fmla="*/ 2147483646 h 1388"/>
                  <a:gd name="T6" fmla="*/ 0 w 40"/>
                  <a:gd name="T7" fmla="*/ 2147483646 h 1388"/>
                  <a:gd name="T8" fmla="*/ 2147483646 w 40"/>
                  <a:gd name="T9" fmla="*/ 0 h 1388"/>
                  <a:gd name="T10" fmla="*/ 2147483646 w 40"/>
                  <a:gd name="T11" fmla="*/ 2147483646 h 1388"/>
                  <a:gd name="T12" fmla="*/ 2147483646 w 40"/>
                  <a:gd name="T13" fmla="*/ 2147483646 h 1388"/>
                  <a:gd name="T14" fmla="*/ 2147483646 w 40"/>
                  <a:gd name="T15" fmla="*/ 2147483646 h 1388"/>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1388"/>
                  <a:gd name="T26" fmla="*/ 40 w 40"/>
                  <a:gd name="T27" fmla="*/ 1388 h 13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1388">
                    <a:moveTo>
                      <a:pt x="20" y="1388"/>
                    </a:moveTo>
                    <a:lnTo>
                      <a:pt x="20" y="1388"/>
                    </a:lnTo>
                    <a:cubicBezTo>
                      <a:pt x="9" y="1388"/>
                      <a:pt x="0" y="1379"/>
                      <a:pt x="0" y="1368"/>
                    </a:cubicBezTo>
                    <a:lnTo>
                      <a:pt x="0" y="20"/>
                    </a:lnTo>
                    <a:cubicBezTo>
                      <a:pt x="0" y="9"/>
                      <a:pt x="9" y="0"/>
                      <a:pt x="20" y="0"/>
                    </a:cubicBezTo>
                    <a:cubicBezTo>
                      <a:pt x="31" y="0"/>
                      <a:pt x="40" y="9"/>
                      <a:pt x="40" y="20"/>
                    </a:cubicBezTo>
                    <a:lnTo>
                      <a:pt x="40" y="1368"/>
                    </a:lnTo>
                    <a:cubicBezTo>
                      <a:pt x="40" y="1379"/>
                      <a:pt x="31" y="1388"/>
                      <a:pt x="20" y="1388"/>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wrap="square"/>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3" name="Freeform 103"/>
              <p:cNvSpPr>
                <a:spLocks/>
              </p:cNvSpPr>
              <p:nvPr/>
            </p:nvSpPr>
            <p:spPr bwMode="auto">
              <a:xfrm>
                <a:off x="1884363" y="4276726"/>
                <a:ext cx="612775" cy="88900"/>
              </a:xfrm>
              <a:custGeom>
                <a:avLst/>
                <a:gdLst>
                  <a:gd name="T0" fmla="*/ 2147483646 w 1458"/>
                  <a:gd name="T1" fmla="*/ 2147483646 h 213"/>
                  <a:gd name="T2" fmla="*/ 2147483646 w 1458"/>
                  <a:gd name="T3" fmla="*/ 2147483646 h 213"/>
                  <a:gd name="T4" fmla="*/ 2147483646 w 1458"/>
                  <a:gd name="T5" fmla="*/ 2147483646 h 213"/>
                  <a:gd name="T6" fmla="*/ 2147483646 w 1458"/>
                  <a:gd name="T7" fmla="*/ 2147483646 h 213"/>
                  <a:gd name="T8" fmla="*/ 2147483646 w 1458"/>
                  <a:gd name="T9" fmla="*/ 2147483646 h 213"/>
                  <a:gd name="T10" fmla="*/ 2147483646 w 1458"/>
                  <a:gd name="T11" fmla="*/ 2147483646 h 213"/>
                  <a:gd name="T12" fmla="*/ 2147483646 w 1458"/>
                  <a:gd name="T13" fmla="*/ 2147483646 h 213"/>
                  <a:gd name="T14" fmla="*/ 2147483646 w 1458"/>
                  <a:gd name="T15" fmla="*/ 2147483646 h 213"/>
                  <a:gd name="T16" fmla="*/ 2147483646 w 1458"/>
                  <a:gd name="T17" fmla="*/ 2147483646 h 213"/>
                  <a:gd name="T18" fmla="*/ 2147483646 w 1458"/>
                  <a:gd name="T19" fmla="*/ 2147483646 h 213"/>
                  <a:gd name="T20" fmla="*/ 2147483646 w 1458"/>
                  <a:gd name="T21" fmla="*/ 2147483646 h 213"/>
                  <a:gd name="T22" fmla="*/ 2147483646 w 1458"/>
                  <a:gd name="T23" fmla="*/ 2147483646 h 213"/>
                  <a:gd name="T24" fmla="*/ 2147483646 w 1458"/>
                  <a:gd name="T25" fmla="*/ 2147483646 h 213"/>
                  <a:gd name="T26" fmla="*/ 0 w 1458"/>
                  <a:gd name="T27" fmla="*/ 2147483646 h 213"/>
                  <a:gd name="T28" fmla="*/ 0 w 1458"/>
                  <a:gd name="T29" fmla="*/ 2147483646 h 213"/>
                  <a:gd name="T30" fmla="*/ 2147483646 w 1458"/>
                  <a:gd name="T31" fmla="*/ 0 h 213"/>
                  <a:gd name="T32" fmla="*/ 2147483646 w 1458"/>
                  <a:gd name="T33" fmla="*/ 0 h 213"/>
                  <a:gd name="T34" fmla="*/ 2147483646 w 1458"/>
                  <a:gd name="T35" fmla="*/ 2147483646 h 213"/>
                  <a:gd name="T36" fmla="*/ 2147483646 w 1458"/>
                  <a:gd name="T37" fmla="*/ 2147483646 h 213"/>
                  <a:gd name="T38" fmla="*/ 2147483646 w 1458"/>
                  <a:gd name="T39" fmla="*/ 2147483646 h 21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58"/>
                  <a:gd name="T61" fmla="*/ 0 h 213"/>
                  <a:gd name="T62" fmla="*/ 1458 w 1458"/>
                  <a:gd name="T63" fmla="*/ 213 h 21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58" h="213">
                    <a:moveTo>
                      <a:pt x="1425" y="213"/>
                    </a:moveTo>
                    <a:lnTo>
                      <a:pt x="1425" y="213"/>
                    </a:lnTo>
                    <a:lnTo>
                      <a:pt x="1106" y="213"/>
                    </a:lnTo>
                    <a:cubicBezTo>
                      <a:pt x="1088" y="213"/>
                      <a:pt x="1073" y="198"/>
                      <a:pt x="1073" y="180"/>
                    </a:cubicBezTo>
                    <a:cubicBezTo>
                      <a:pt x="1073" y="161"/>
                      <a:pt x="1088" y="147"/>
                      <a:pt x="1106" y="147"/>
                    </a:cubicBezTo>
                    <a:lnTo>
                      <a:pt x="1392" y="147"/>
                    </a:lnTo>
                    <a:lnTo>
                      <a:pt x="1392" y="67"/>
                    </a:lnTo>
                    <a:lnTo>
                      <a:pt x="66" y="67"/>
                    </a:lnTo>
                    <a:lnTo>
                      <a:pt x="66" y="147"/>
                    </a:lnTo>
                    <a:lnTo>
                      <a:pt x="864" y="147"/>
                    </a:lnTo>
                    <a:cubicBezTo>
                      <a:pt x="883" y="147"/>
                      <a:pt x="898" y="161"/>
                      <a:pt x="898" y="180"/>
                    </a:cubicBezTo>
                    <a:cubicBezTo>
                      <a:pt x="898" y="198"/>
                      <a:pt x="883" y="213"/>
                      <a:pt x="864" y="213"/>
                    </a:cubicBezTo>
                    <a:lnTo>
                      <a:pt x="33" y="213"/>
                    </a:lnTo>
                    <a:cubicBezTo>
                      <a:pt x="14" y="213"/>
                      <a:pt x="0" y="198"/>
                      <a:pt x="0" y="180"/>
                    </a:cubicBezTo>
                    <a:lnTo>
                      <a:pt x="0" y="34"/>
                    </a:lnTo>
                    <a:cubicBezTo>
                      <a:pt x="0" y="15"/>
                      <a:pt x="14" y="0"/>
                      <a:pt x="33" y="0"/>
                    </a:cubicBezTo>
                    <a:lnTo>
                      <a:pt x="1425" y="0"/>
                    </a:lnTo>
                    <a:cubicBezTo>
                      <a:pt x="1443" y="0"/>
                      <a:pt x="1458" y="15"/>
                      <a:pt x="1458" y="34"/>
                    </a:cubicBezTo>
                    <a:lnTo>
                      <a:pt x="1458" y="180"/>
                    </a:lnTo>
                    <a:cubicBezTo>
                      <a:pt x="1458" y="198"/>
                      <a:pt x="1443" y="213"/>
                      <a:pt x="1425" y="213"/>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wrap="square"/>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25" name="矩形 124"/>
            <p:cNvSpPr/>
            <p:nvPr/>
          </p:nvSpPr>
          <p:spPr>
            <a:xfrm>
              <a:off x="6900502" y="6025537"/>
              <a:ext cx="1143262" cy="276999"/>
            </a:xfrm>
            <a:prstGeom prst="rect">
              <a:avLst/>
            </a:prstGeom>
          </p:spPr>
          <p:txBody>
            <a:bodyPr wrap="square">
              <a:spAutoFit/>
            </a:bodyPr>
            <a:lstStyle/>
            <a:p>
              <a:pPr algn="ctr" defTabSz="1218784"/>
              <a:r>
                <a:rPr sz="1200">
                  <a:latin typeface="Huawei Sans" panose="020C0503030203020204" pitchFamily="34" charset="0"/>
                </a:rPr>
                <a:t>Data center</a:t>
              </a:r>
              <a:endPar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6" name="矩形 125"/>
            <p:cNvSpPr/>
            <p:nvPr/>
          </p:nvSpPr>
          <p:spPr>
            <a:xfrm>
              <a:off x="8037491" y="6025537"/>
              <a:ext cx="838691" cy="276999"/>
            </a:xfrm>
            <a:prstGeom prst="rect">
              <a:avLst/>
            </a:prstGeom>
          </p:spPr>
          <p:txBody>
            <a:bodyPr wrap="square">
              <a:spAutoFit/>
            </a:bodyPr>
            <a:lstStyle/>
            <a:p>
              <a:pPr algn="ctr" defTabSz="1218784"/>
              <a:r>
                <a:rPr sz="1200">
                  <a:latin typeface="Huawei Sans" panose="020C0503030203020204" pitchFamily="34" charset="0"/>
                </a:rPr>
                <a:t>Campus</a:t>
              </a:r>
              <a:endPar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7" name="矩形 126"/>
            <p:cNvSpPr/>
            <p:nvPr/>
          </p:nvSpPr>
          <p:spPr>
            <a:xfrm>
              <a:off x="8879480" y="6025537"/>
              <a:ext cx="614271" cy="276999"/>
            </a:xfrm>
            <a:prstGeom prst="rect">
              <a:avLst/>
            </a:prstGeom>
          </p:spPr>
          <p:txBody>
            <a:bodyPr wrap="square">
              <a:spAutoFit/>
            </a:bodyPr>
            <a:lstStyle/>
            <a:p>
              <a:pPr algn="ctr" defTabSz="1218784"/>
              <a:r>
                <a:rPr sz="1200">
                  <a:latin typeface="Huawei Sans" panose="020C0503030203020204" pitchFamily="34" charset="0"/>
                </a:rPr>
                <a:t>WAN</a:t>
              </a:r>
              <a:endPar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8" name="矩形 127"/>
            <p:cNvSpPr/>
            <p:nvPr/>
          </p:nvSpPr>
          <p:spPr>
            <a:xfrm>
              <a:off x="9456815" y="6025537"/>
              <a:ext cx="750526" cy="276999"/>
            </a:xfrm>
            <a:prstGeom prst="rect">
              <a:avLst/>
            </a:prstGeom>
          </p:spPr>
          <p:txBody>
            <a:bodyPr wrap="square">
              <a:spAutoFit/>
            </a:bodyPr>
            <a:lstStyle/>
            <a:p>
              <a:pPr algn="ctr" defTabSz="1218784"/>
              <a:r>
                <a:rPr sz="1200">
                  <a:latin typeface="Huawei Sans" panose="020C0503030203020204" pitchFamily="34" charset="0"/>
                </a:rPr>
                <a:t>Branch</a:t>
              </a:r>
              <a:endPar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9" name="矩形 128"/>
            <p:cNvSpPr/>
            <p:nvPr/>
          </p:nvSpPr>
          <p:spPr>
            <a:xfrm>
              <a:off x="7432030" y="1639710"/>
              <a:ext cx="1275293" cy="276999"/>
            </a:xfrm>
            <a:prstGeom prst="rect">
              <a:avLst/>
            </a:prstGeom>
            <a:noFill/>
          </p:spPr>
          <p:txBody>
            <a:bodyPr wrap="square">
              <a:spAutoFit/>
            </a:bodyPr>
            <a:lstStyle/>
            <a:p>
              <a:pPr algn="ctr" defTabSz="2436693"/>
              <a:r>
                <a:rPr sz="1200" dirty="0">
                  <a:latin typeface="Huawei Sans" panose="020C0503030203020204" pitchFamily="34" charset="0"/>
                </a:rPr>
                <a:t>Video conferencing</a:t>
              </a:r>
              <a:endPar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0" name="矩形 129"/>
            <p:cNvSpPr/>
            <p:nvPr/>
          </p:nvSpPr>
          <p:spPr>
            <a:xfrm>
              <a:off x="9326197" y="1648503"/>
              <a:ext cx="1543104" cy="461665"/>
            </a:xfrm>
            <a:prstGeom prst="rect">
              <a:avLst/>
            </a:prstGeom>
            <a:noFill/>
          </p:spPr>
          <p:txBody>
            <a:bodyPr wrap="square">
              <a:spAutoFit/>
            </a:bodyPr>
            <a:lstStyle/>
            <a:p>
              <a:pPr algn="ctr" defTabSz="2436693"/>
              <a:r>
                <a:rPr sz="1200" dirty="0">
                  <a:latin typeface="Huawei Sans" panose="020C0503030203020204" pitchFamily="34" charset="0"/>
                </a:rPr>
                <a:t>Advertisement operations</a:t>
              </a:r>
              <a:endParaRPr lang="en-US" altLang="zh-CN" sz="1200" dirty="0">
                <a:solidFill>
                  <a:prstClr val="black">
                    <a:lumMod val="65000"/>
                    <a:lumOff val="35000"/>
                  </a:prst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1" name="矩形 130"/>
            <p:cNvSpPr/>
            <p:nvPr/>
          </p:nvSpPr>
          <p:spPr>
            <a:xfrm>
              <a:off x="8273516" y="1666087"/>
              <a:ext cx="1543104" cy="276999"/>
            </a:xfrm>
            <a:prstGeom prst="rect">
              <a:avLst/>
            </a:prstGeom>
            <a:noFill/>
          </p:spPr>
          <p:txBody>
            <a:bodyPr wrap="square">
              <a:spAutoFit/>
            </a:bodyPr>
            <a:lstStyle/>
            <a:p>
              <a:pPr algn="ctr" defTabSz="2436693"/>
              <a:r>
                <a:rPr sz="1200" dirty="0">
                  <a:latin typeface="Huawei Sans" panose="020C0503030203020204" pitchFamily="34" charset="0"/>
                </a:rPr>
                <a:t>Office OS</a:t>
              </a:r>
              <a:endParaRPr lang="en-US" altLang="zh-CN" sz="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20" name="TextBox 63"/>
            <p:cNvSpPr txBox="1"/>
            <p:nvPr/>
          </p:nvSpPr>
          <p:spPr>
            <a:xfrm>
              <a:off x="8215113" y="3542316"/>
              <a:ext cx="815953" cy="461665"/>
            </a:xfrm>
            <a:prstGeom prst="rect">
              <a:avLst/>
            </a:prstGeom>
            <a:noFill/>
          </p:spPr>
          <p:txBody>
            <a:bodyPr wrap="square" rtlCol="0">
              <a:spAutoFit/>
            </a:bodyPr>
            <a:lstStyle/>
            <a:p>
              <a:pPr algn="ctr" defTabSz="914112"/>
              <a:r>
                <a:rPr sz="1200" dirty="0">
                  <a:solidFill>
                    <a:srgbClr val="EC7061"/>
                  </a:solidFill>
                  <a:latin typeface="Huawei Sans" panose="020C0503030203020204" pitchFamily="34" charset="0"/>
                </a:rPr>
                <a:t>Analysis</a:t>
              </a:r>
              <a:endParaRPr lang="en-US" altLang="zh-CN" sz="1200"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21" name="TextBox 63"/>
            <p:cNvSpPr txBox="1"/>
            <p:nvPr/>
          </p:nvSpPr>
          <p:spPr>
            <a:xfrm>
              <a:off x="7460513" y="4270403"/>
              <a:ext cx="1177677" cy="646331"/>
            </a:xfrm>
            <a:prstGeom prst="rect">
              <a:avLst/>
            </a:prstGeom>
            <a:noFill/>
          </p:spPr>
          <p:txBody>
            <a:bodyPr wrap="square" rtlCol="0">
              <a:spAutoFit/>
            </a:bodyPr>
            <a:lstStyle/>
            <a:p>
              <a:pPr algn="ctr" defTabSz="914112"/>
              <a:r>
                <a:rPr sz="1200" dirty="0">
                  <a:solidFill>
                    <a:srgbClr val="EC7061"/>
                  </a:solidFill>
                  <a:latin typeface="Huawei Sans" panose="020C0503030203020204" pitchFamily="34" charset="0"/>
                </a:rPr>
                <a:t>Management</a:t>
              </a:r>
              <a:endParaRPr lang="en-US" altLang="zh-CN" sz="1200"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22" name="TextBox 63"/>
            <p:cNvSpPr txBox="1"/>
            <p:nvPr/>
          </p:nvSpPr>
          <p:spPr>
            <a:xfrm>
              <a:off x="9037374" y="4107829"/>
              <a:ext cx="765303" cy="276999"/>
            </a:xfrm>
            <a:prstGeom prst="rect">
              <a:avLst/>
            </a:prstGeom>
            <a:noFill/>
          </p:spPr>
          <p:txBody>
            <a:bodyPr wrap="square" rtlCol="0">
              <a:spAutoFit/>
            </a:bodyPr>
            <a:lstStyle/>
            <a:p>
              <a:pPr algn="ctr" defTabSz="914112"/>
              <a:r>
                <a:rPr sz="1200" dirty="0">
                  <a:solidFill>
                    <a:srgbClr val="EC7061"/>
                  </a:solidFill>
                  <a:latin typeface="Huawei Sans" panose="020C0503030203020204" pitchFamily="34" charset="0"/>
                </a:rPr>
                <a:t>Control</a:t>
              </a:r>
              <a:endParaRPr lang="en-US" altLang="zh-CN" sz="1200"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pic>
          <p:nvPicPr>
            <p:cNvPr id="316" name="图片 315" descr="NB-IoT "/>
            <p:cNvPicPr>
              <a:picLocks noChangeAspect="1"/>
            </p:cNvPicPr>
            <p:nvPr/>
          </p:nvPicPr>
          <p:blipFill>
            <a:blip r:embed="rId9"/>
            <a:stretch>
              <a:fillRect/>
            </a:stretch>
          </p:blipFill>
          <p:spPr>
            <a:xfrm>
              <a:off x="8332705" y="3825318"/>
              <a:ext cx="792000" cy="720000"/>
            </a:xfrm>
            <a:prstGeom prst="rect">
              <a:avLst/>
            </a:prstGeom>
            <a:noFill/>
            <a:ln w="12700">
              <a:noFill/>
            </a:ln>
          </p:spPr>
        </p:pic>
        <p:pic>
          <p:nvPicPr>
            <p:cNvPr id="317" name="图片 316" descr="形状 638"/>
            <p:cNvPicPr>
              <a:picLocks noChangeAspect="1"/>
            </p:cNvPicPr>
            <p:nvPr/>
          </p:nvPicPr>
          <p:blipFill>
            <a:blip r:embed="rId10"/>
            <a:stretch>
              <a:fillRect/>
            </a:stretch>
          </p:blipFill>
          <p:spPr>
            <a:xfrm>
              <a:off x="8629840" y="3877492"/>
              <a:ext cx="200915" cy="136988"/>
            </a:xfrm>
            <a:prstGeom prst="rect">
              <a:avLst/>
            </a:prstGeom>
            <a:noFill/>
            <a:ln w="12700">
              <a:solidFill>
                <a:schemeClr val="bg1">
                  <a:lumMod val="75000"/>
                </a:schemeClr>
              </a:solidFill>
            </a:ln>
          </p:spPr>
        </p:pic>
        <p:pic>
          <p:nvPicPr>
            <p:cNvPr id="318" name="图片 317" descr="形状 639"/>
            <p:cNvPicPr>
              <a:picLocks noChangeAspect="1"/>
            </p:cNvPicPr>
            <p:nvPr/>
          </p:nvPicPr>
          <p:blipFill>
            <a:blip r:embed="rId11"/>
            <a:stretch>
              <a:fillRect/>
            </a:stretch>
          </p:blipFill>
          <p:spPr>
            <a:xfrm>
              <a:off x="8851385" y="4177043"/>
              <a:ext cx="154275" cy="132911"/>
            </a:xfrm>
            <a:prstGeom prst="rect">
              <a:avLst/>
            </a:prstGeom>
            <a:noFill/>
            <a:ln w="12700">
              <a:solidFill>
                <a:schemeClr val="bg1">
                  <a:lumMod val="75000"/>
                </a:schemeClr>
              </a:solidFill>
            </a:ln>
          </p:spPr>
        </p:pic>
        <p:pic>
          <p:nvPicPr>
            <p:cNvPr id="319" name="图片 318" descr="形状 640"/>
            <p:cNvPicPr>
              <a:picLocks noChangeAspect="1"/>
            </p:cNvPicPr>
            <p:nvPr/>
          </p:nvPicPr>
          <p:blipFill>
            <a:blip r:embed="rId12"/>
            <a:stretch>
              <a:fillRect/>
            </a:stretch>
          </p:blipFill>
          <p:spPr>
            <a:xfrm>
              <a:off x="8418162" y="4169405"/>
              <a:ext cx="172213" cy="122310"/>
            </a:xfrm>
            <a:prstGeom prst="rect">
              <a:avLst/>
            </a:prstGeom>
            <a:noFill/>
            <a:ln w="12700">
              <a:solidFill>
                <a:schemeClr val="bg1">
                  <a:lumMod val="75000"/>
                </a:schemeClr>
              </a:solidFill>
            </a:ln>
          </p:spPr>
        </p:pic>
        <p:sp>
          <p:nvSpPr>
            <p:cNvPr id="323" name="browser-setting-interface-circular-symbol-of-a-wrench-in-a-window-outlines-inside-a-circle_41892"/>
            <p:cNvSpPr>
              <a:spLocks noChangeAspect="1"/>
            </p:cNvSpPr>
            <p:nvPr/>
          </p:nvSpPr>
          <p:spPr bwMode="auto">
            <a:xfrm>
              <a:off x="8400354" y="4165960"/>
              <a:ext cx="227214" cy="164403"/>
            </a:xfrm>
            <a:custGeom>
              <a:avLst/>
              <a:gdLst>
                <a:gd name="connsiteX0" fmla="*/ 311666 w 576804"/>
                <a:gd name="connsiteY0" fmla="*/ 251897 h 459094"/>
                <a:gd name="connsiteX1" fmla="*/ 302194 w 576804"/>
                <a:gd name="connsiteY1" fmla="*/ 262214 h 459094"/>
                <a:gd name="connsiteX2" fmla="*/ 291861 w 576804"/>
                <a:gd name="connsiteY2" fmla="*/ 271672 h 459094"/>
                <a:gd name="connsiteX3" fmla="*/ 381414 w 576804"/>
                <a:gd name="connsiteY3" fmla="*/ 361090 h 459094"/>
                <a:gd name="connsiteX4" fmla="*/ 401219 w 576804"/>
                <a:gd name="connsiteY4" fmla="*/ 341315 h 459094"/>
                <a:gd name="connsiteX5" fmla="*/ 239334 w 576804"/>
                <a:gd name="connsiteY5" fmla="*/ 147002 h 459094"/>
                <a:gd name="connsiteX6" fmla="*/ 271195 w 576804"/>
                <a:gd name="connsiteY6" fmla="*/ 178815 h 459094"/>
                <a:gd name="connsiteX7" fmla="*/ 271195 w 576804"/>
                <a:gd name="connsiteY7" fmla="*/ 194291 h 459094"/>
                <a:gd name="connsiteX8" fmla="*/ 234168 w 576804"/>
                <a:gd name="connsiteY8" fmla="*/ 230402 h 459094"/>
                <a:gd name="connsiteX9" fmla="*/ 218668 w 576804"/>
                <a:gd name="connsiteY9" fmla="*/ 230402 h 459094"/>
                <a:gd name="connsiteX10" fmla="*/ 186808 w 576804"/>
                <a:gd name="connsiteY10" fmla="*/ 199449 h 459094"/>
                <a:gd name="connsiteX11" fmla="*/ 203169 w 576804"/>
                <a:gd name="connsiteY11" fmla="*/ 245878 h 459094"/>
                <a:gd name="connsiteX12" fmla="*/ 244501 w 576804"/>
                <a:gd name="connsiteY12" fmla="*/ 263074 h 459094"/>
                <a:gd name="connsiteX13" fmla="*/ 285833 w 576804"/>
                <a:gd name="connsiteY13" fmla="*/ 245878 h 459094"/>
                <a:gd name="connsiteX14" fmla="*/ 285833 w 576804"/>
                <a:gd name="connsiteY14" fmla="*/ 163338 h 459094"/>
                <a:gd name="connsiteX15" fmla="*/ 239334 w 576804"/>
                <a:gd name="connsiteY15" fmla="*/ 147002 h 459094"/>
                <a:gd name="connsiteX16" fmla="*/ 244501 w 576804"/>
                <a:gd name="connsiteY16" fmla="*/ 123788 h 459094"/>
                <a:gd name="connsiteX17" fmla="*/ 302194 w 576804"/>
                <a:gd name="connsiteY17" fmla="*/ 147002 h 459094"/>
                <a:gd name="connsiteX18" fmla="*/ 321999 w 576804"/>
                <a:gd name="connsiteY18" fmla="*/ 229542 h 459094"/>
                <a:gd name="connsiteX19" fmla="*/ 426191 w 576804"/>
                <a:gd name="connsiteY19" fmla="*/ 333577 h 459094"/>
                <a:gd name="connsiteX20" fmla="*/ 426191 w 576804"/>
                <a:gd name="connsiteY20" fmla="*/ 349913 h 459094"/>
                <a:gd name="connsiteX21" fmla="*/ 390025 w 576804"/>
                <a:gd name="connsiteY21" fmla="*/ 386024 h 459094"/>
                <a:gd name="connsiteX22" fmla="*/ 381414 w 576804"/>
                <a:gd name="connsiteY22" fmla="*/ 389463 h 459094"/>
                <a:gd name="connsiteX23" fmla="*/ 373664 w 576804"/>
                <a:gd name="connsiteY23" fmla="*/ 386024 h 459094"/>
                <a:gd name="connsiteX24" fmla="*/ 269473 w 576804"/>
                <a:gd name="connsiteY24" fmla="*/ 281989 h 459094"/>
                <a:gd name="connsiteX25" fmla="*/ 244501 w 576804"/>
                <a:gd name="connsiteY25" fmla="*/ 285428 h 459094"/>
                <a:gd name="connsiteX26" fmla="*/ 186808 w 576804"/>
                <a:gd name="connsiteY26" fmla="*/ 262214 h 459094"/>
                <a:gd name="connsiteX27" fmla="*/ 170447 w 576804"/>
                <a:gd name="connsiteY27" fmla="*/ 172796 h 459094"/>
                <a:gd name="connsiteX28" fmla="*/ 178197 w 576804"/>
                <a:gd name="connsiteY28" fmla="*/ 165918 h 459094"/>
                <a:gd name="connsiteX29" fmla="*/ 188530 w 576804"/>
                <a:gd name="connsiteY29" fmla="*/ 168497 h 459094"/>
                <a:gd name="connsiteX30" fmla="*/ 226418 w 576804"/>
                <a:gd name="connsiteY30" fmla="*/ 206328 h 459094"/>
                <a:gd name="connsiteX31" fmla="*/ 246223 w 576804"/>
                <a:gd name="connsiteY31" fmla="*/ 186553 h 459094"/>
                <a:gd name="connsiteX32" fmla="*/ 208335 w 576804"/>
                <a:gd name="connsiteY32" fmla="*/ 148722 h 459094"/>
                <a:gd name="connsiteX33" fmla="*/ 205752 w 576804"/>
                <a:gd name="connsiteY33" fmla="*/ 138404 h 459094"/>
                <a:gd name="connsiteX34" fmla="*/ 212641 w 576804"/>
                <a:gd name="connsiteY34" fmla="*/ 129807 h 459094"/>
                <a:gd name="connsiteX35" fmla="*/ 244501 w 576804"/>
                <a:gd name="connsiteY35" fmla="*/ 123788 h 459094"/>
                <a:gd name="connsiteX36" fmla="*/ 55153 w 576804"/>
                <a:gd name="connsiteY36" fmla="*/ 100587 h 459094"/>
                <a:gd name="connsiteX37" fmla="*/ 55153 w 576804"/>
                <a:gd name="connsiteY37" fmla="*/ 220985 h 459094"/>
                <a:gd name="connsiteX38" fmla="*/ 55153 w 576804"/>
                <a:gd name="connsiteY38" fmla="*/ 294083 h 459094"/>
                <a:gd name="connsiteX39" fmla="*/ 55153 w 576804"/>
                <a:gd name="connsiteY39" fmla="*/ 403300 h 459094"/>
                <a:gd name="connsiteX40" fmla="*/ 160158 w 576804"/>
                <a:gd name="connsiteY40" fmla="*/ 403300 h 459094"/>
                <a:gd name="connsiteX41" fmla="*/ 233317 w 576804"/>
                <a:gd name="connsiteY41" fmla="*/ 403300 h 459094"/>
                <a:gd name="connsiteX42" fmla="*/ 521651 w 576804"/>
                <a:gd name="connsiteY42" fmla="*/ 403300 h 459094"/>
                <a:gd name="connsiteX43" fmla="*/ 521651 w 576804"/>
                <a:gd name="connsiteY43" fmla="*/ 100587 h 459094"/>
                <a:gd name="connsiteX44" fmla="*/ 43964 w 576804"/>
                <a:gd name="connsiteY44" fmla="*/ 77368 h 459094"/>
                <a:gd name="connsiteX45" fmla="*/ 533701 w 576804"/>
                <a:gd name="connsiteY45" fmla="*/ 77368 h 459094"/>
                <a:gd name="connsiteX46" fmla="*/ 544890 w 576804"/>
                <a:gd name="connsiteY46" fmla="*/ 88548 h 459094"/>
                <a:gd name="connsiteX47" fmla="*/ 544890 w 576804"/>
                <a:gd name="connsiteY47" fmla="*/ 414480 h 459094"/>
                <a:gd name="connsiteX48" fmla="*/ 533701 w 576804"/>
                <a:gd name="connsiteY48" fmla="*/ 425660 h 459094"/>
                <a:gd name="connsiteX49" fmla="*/ 233317 w 576804"/>
                <a:gd name="connsiteY49" fmla="*/ 425660 h 459094"/>
                <a:gd name="connsiteX50" fmla="*/ 160158 w 576804"/>
                <a:gd name="connsiteY50" fmla="*/ 425660 h 459094"/>
                <a:gd name="connsiteX51" fmla="*/ 43964 w 576804"/>
                <a:gd name="connsiteY51" fmla="*/ 425660 h 459094"/>
                <a:gd name="connsiteX52" fmla="*/ 31914 w 576804"/>
                <a:gd name="connsiteY52" fmla="*/ 414480 h 459094"/>
                <a:gd name="connsiteX53" fmla="*/ 31914 w 576804"/>
                <a:gd name="connsiteY53" fmla="*/ 294083 h 459094"/>
                <a:gd name="connsiteX54" fmla="*/ 31914 w 576804"/>
                <a:gd name="connsiteY54" fmla="*/ 220985 h 459094"/>
                <a:gd name="connsiteX55" fmla="*/ 31914 w 576804"/>
                <a:gd name="connsiteY55" fmla="*/ 88548 h 459094"/>
                <a:gd name="connsiteX56" fmla="*/ 43964 w 576804"/>
                <a:gd name="connsiteY56" fmla="*/ 77368 h 459094"/>
                <a:gd name="connsiteX57" fmla="*/ 520864 w 576804"/>
                <a:gd name="connsiteY57" fmla="*/ 39513 h 459094"/>
                <a:gd name="connsiteX58" fmla="*/ 533791 w 576804"/>
                <a:gd name="connsiteY58" fmla="*/ 39513 h 459094"/>
                <a:gd name="connsiteX59" fmla="*/ 545857 w 576804"/>
                <a:gd name="connsiteY59" fmla="*/ 50704 h 459094"/>
                <a:gd name="connsiteX60" fmla="*/ 533791 w 576804"/>
                <a:gd name="connsiteY60" fmla="*/ 61894 h 459094"/>
                <a:gd name="connsiteX61" fmla="*/ 520864 w 576804"/>
                <a:gd name="connsiteY61" fmla="*/ 61894 h 459094"/>
                <a:gd name="connsiteX62" fmla="*/ 509660 w 576804"/>
                <a:gd name="connsiteY62" fmla="*/ 50704 h 459094"/>
                <a:gd name="connsiteX63" fmla="*/ 520864 w 576804"/>
                <a:gd name="connsiteY63" fmla="*/ 39513 h 459094"/>
                <a:gd name="connsiteX64" fmla="*/ 465739 w 576804"/>
                <a:gd name="connsiteY64" fmla="*/ 39513 h 459094"/>
                <a:gd name="connsiteX65" fmla="*/ 478666 w 576804"/>
                <a:gd name="connsiteY65" fmla="*/ 39513 h 459094"/>
                <a:gd name="connsiteX66" fmla="*/ 490732 w 576804"/>
                <a:gd name="connsiteY66" fmla="*/ 50704 h 459094"/>
                <a:gd name="connsiteX67" fmla="*/ 478666 w 576804"/>
                <a:gd name="connsiteY67" fmla="*/ 61894 h 459094"/>
                <a:gd name="connsiteX68" fmla="*/ 465739 w 576804"/>
                <a:gd name="connsiteY68" fmla="*/ 61894 h 459094"/>
                <a:gd name="connsiteX69" fmla="*/ 454535 w 576804"/>
                <a:gd name="connsiteY69" fmla="*/ 50704 h 459094"/>
                <a:gd name="connsiteX70" fmla="*/ 465739 w 576804"/>
                <a:gd name="connsiteY70" fmla="*/ 39513 h 459094"/>
                <a:gd name="connsiteX71" fmla="*/ 411477 w 576804"/>
                <a:gd name="connsiteY71" fmla="*/ 39513 h 459094"/>
                <a:gd name="connsiteX72" fmla="*/ 423542 w 576804"/>
                <a:gd name="connsiteY72" fmla="*/ 39513 h 459094"/>
                <a:gd name="connsiteX73" fmla="*/ 435608 w 576804"/>
                <a:gd name="connsiteY73" fmla="*/ 50704 h 459094"/>
                <a:gd name="connsiteX74" fmla="*/ 423542 w 576804"/>
                <a:gd name="connsiteY74" fmla="*/ 61894 h 459094"/>
                <a:gd name="connsiteX75" fmla="*/ 411477 w 576804"/>
                <a:gd name="connsiteY75" fmla="*/ 61894 h 459094"/>
                <a:gd name="connsiteX76" fmla="*/ 399411 w 576804"/>
                <a:gd name="connsiteY76" fmla="*/ 50704 h 459094"/>
                <a:gd name="connsiteX77" fmla="*/ 411477 w 576804"/>
                <a:gd name="connsiteY77" fmla="*/ 39513 h 459094"/>
                <a:gd name="connsiteX78" fmla="*/ 23244 w 576804"/>
                <a:gd name="connsiteY78" fmla="*/ 23213 h 459094"/>
                <a:gd name="connsiteX79" fmla="*/ 23244 w 576804"/>
                <a:gd name="connsiteY79" fmla="*/ 256199 h 459094"/>
                <a:gd name="connsiteX80" fmla="*/ 23244 w 576804"/>
                <a:gd name="connsiteY80" fmla="*/ 300045 h 459094"/>
                <a:gd name="connsiteX81" fmla="*/ 23244 w 576804"/>
                <a:gd name="connsiteY81" fmla="*/ 435881 h 459094"/>
                <a:gd name="connsiteX82" fmla="*/ 153240 w 576804"/>
                <a:gd name="connsiteY82" fmla="*/ 435881 h 459094"/>
                <a:gd name="connsiteX83" fmla="*/ 197146 w 576804"/>
                <a:gd name="connsiteY83" fmla="*/ 435881 h 459094"/>
                <a:gd name="connsiteX84" fmla="*/ 554421 w 576804"/>
                <a:gd name="connsiteY84" fmla="*/ 435881 h 459094"/>
                <a:gd name="connsiteX85" fmla="*/ 554421 w 576804"/>
                <a:gd name="connsiteY85" fmla="*/ 23213 h 459094"/>
                <a:gd name="connsiteX86" fmla="*/ 11192 w 576804"/>
                <a:gd name="connsiteY86" fmla="*/ 0 h 459094"/>
                <a:gd name="connsiteX87" fmla="*/ 565612 w 576804"/>
                <a:gd name="connsiteY87" fmla="*/ 0 h 459094"/>
                <a:gd name="connsiteX88" fmla="*/ 576804 w 576804"/>
                <a:gd name="connsiteY88" fmla="*/ 12036 h 459094"/>
                <a:gd name="connsiteX89" fmla="*/ 576804 w 576804"/>
                <a:gd name="connsiteY89" fmla="*/ 447918 h 459094"/>
                <a:gd name="connsiteX90" fmla="*/ 565612 w 576804"/>
                <a:gd name="connsiteY90" fmla="*/ 459094 h 459094"/>
                <a:gd name="connsiteX91" fmla="*/ 197146 w 576804"/>
                <a:gd name="connsiteY91" fmla="*/ 459094 h 459094"/>
                <a:gd name="connsiteX92" fmla="*/ 153240 w 576804"/>
                <a:gd name="connsiteY92" fmla="*/ 459094 h 459094"/>
                <a:gd name="connsiteX93" fmla="*/ 11192 w 576804"/>
                <a:gd name="connsiteY93" fmla="*/ 459094 h 459094"/>
                <a:gd name="connsiteX94" fmla="*/ 0 w 576804"/>
                <a:gd name="connsiteY94" fmla="*/ 447918 h 459094"/>
                <a:gd name="connsiteX95" fmla="*/ 0 w 576804"/>
                <a:gd name="connsiteY95" fmla="*/ 300045 h 459094"/>
                <a:gd name="connsiteX96" fmla="*/ 0 w 576804"/>
                <a:gd name="connsiteY96" fmla="*/ 256199 h 459094"/>
                <a:gd name="connsiteX97" fmla="*/ 0 w 576804"/>
                <a:gd name="connsiteY97" fmla="*/ 12036 h 459094"/>
                <a:gd name="connsiteX98" fmla="*/ 11192 w 576804"/>
                <a:gd name="connsiteY98" fmla="*/ 0 h 459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576804" h="459094">
                  <a:moveTo>
                    <a:pt x="311666" y="251897"/>
                  </a:moveTo>
                  <a:lnTo>
                    <a:pt x="302194" y="262214"/>
                  </a:lnTo>
                  <a:lnTo>
                    <a:pt x="291861" y="271672"/>
                  </a:lnTo>
                  <a:lnTo>
                    <a:pt x="381414" y="361090"/>
                  </a:lnTo>
                  <a:lnTo>
                    <a:pt x="401219" y="341315"/>
                  </a:lnTo>
                  <a:close/>
                  <a:moveTo>
                    <a:pt x="239334" y="147002"/>
                  </a:moveTo>
                  <a:lnTo>
                    <a:pt x="271195" y="178815"/>
                  </a:lnTo>
                  <a:cubicBezTo>
                    <a:pt x="275500" y="183113"/>
                    <a:pt x="275500" y="189992"/>
                    <a:pt x="271195" y="194291"/>
                  </a:cubicBezTo>
                  <a:lnTo>
                    <a:pt x="234168" y="230402"/>
                  </a:lnTo>
                  <a:cubicBezTo>
                    <a:pt x="229862" y="234701"/>
                    <a:pt x="222974" y="234701"/>
                    <a:pt x="218668" y="230402"/>
                  </a:cubicBezTo>
                  <a:lnTo>
                    <a:pt x="186808" y="199449"/>
                  </a:lnTo>
                  <a:cubicBezTo>
                    <a:pt x="185086" y="215785"/>
                    <a:pt x="191114" y="232981"/>
                    <a:pt x="203169" y="245878"/>
                  </a:cubicBezTo>
                  <a:cubicBezTo>
                    <a:pt x="214363" y="257055"/>
                    <a:pt x="229001" y="263074"/>
                    <a:pt x="244501" y="263074"/>
                  </a:cubicBezTo>
                  <a:cubicBezTo>
                    <a:pt x="260001" y="263074"/>
                    <a:pt x="274639" y="257055"/>
                    <a:pt x="285833" y="245878"/>
                  </a:cubicBezTo>
                  <a:cubicBezTo>
                    <a:pt x="308222" y="222664"/>
                    <a:pt x="308222" y="185693"/>
                    <a:pt x="285833" y="163338"/>
                  </a:cubicBezTo>
                  <a:cubicBezTo>
                    <a:pt x="273778" y="151301"/>
                    <a:pt x="256556" y="145283"/>
                    <a:pt x="239334" y="147002"/>
                  </a:cubicBezTo>
                  <a:close/>
                  <a:moveTo>
                    <a:pt x="244501" y="123788"/>
                  </a:moveTo>
                  <a:cubicBezTo>
                    <a:pt x="266028" y="123788"/>
                    <a:pt x="286694" y="131526"/>
                    <a:pt x="302194" y="147002"/>
                  </a:cubicBezTo>
                  <a:cubicBezTo>
                    <a:pt x="324582" y="169357"/>
                    <a:pt x="330610" y="201169"/>
                    <a:pt x="321999" y="229542"/>
                  </a:cubicBezTo>
                  <a:lnTo>
                    <a:pt x="426191" y="333577"/>
                  </a:lnTo>
                  <a:cubicBezTo>
                    <a:pt x="430496" y="337876"/>
                    <a:pt x="430496" y="344754"/>
                    <a:pt x="426191" y="349913"/>
                  </a:cubicBezTo>
                  <a:lnTo>
                    <a:pt x="390025" y="386024"/>
                  </a:lnTo>
                  <a:cubicBezTo>
                    <a:pt x="387442" y="387743"/>
                    <a:pt x="384858" y="389463"/>
                    <a:pt x="381414" y="389463"/>
                  </a:cubicBezTo>
                  <a:cubicBezTo>
                    <a:pt x="378831" y="389463"/>
                    <a:pt x="375386" y="387743"/>
                    <a:pt x="373664" y="386024"/>
                  </a:cubicBezTo>
                  <a:lnTo>
                    <a:pt x="269473" y="281989"/>
                  </a:lnTo>
                  <a:cubicBezTo>
                    <a:pt x="261723" y="284569"/>
                    <a:pt x="253112" y="285428"/>
                    <a:pt x="244501" y="285428"/>
                  </a:cubicBezTo>
                  <a:cubicBezTo>
                    <a:pt x="222974" y="285428"/>
                    <a:pt x="202308" y="277690"/>
                    <a:pt x="186808" y="262214"/>
                  </a:cubicBezTo>
                  <a:cubicBezTo>
                    <a:pt x="163559" y="238140"/>
                    <a:pt x="156670" y="202889"/>
                    <a:pt x="170447" y="172796"/>
                  </a:cubicBezTo>
                  <a:cubicBezTo>
                    <a:pt x="171308" y="168497"/>
                    <a:pt x="174753" y="166777"/>
                    <a:pt x="178197" y="165918"/>
                  </a:cubicBezTo>
                  <a:cubicBezTo>
                    <a:pt x="182503" y="165058"/>
                    <a:pt x="185947" y="165918"/>
                    <a:pt x="188530" y="168497"/>
                  </a:cubicBezTo>
                  <a:lnTo>
                    <a:pt x="226418" y="206328"/>
                  </a:lnTo>
                  <a:lnTo>
                    <a:pt x="246223" y="186553"/>
                  </a:lnTo>
                  <a:lnTo>
                    <a:pt x="208335" y="148722"/>
                  </a:lnTo>
                  <a:cubicBezTo>
                    <a:pt x="205752" y="146143"/>
                    <a:pt x="204891" y="142703"/>
                    <a:pt x="205752" y="138404"/>
                  </a:cubicBezTo>
                  <a:cubicBezTo>
                    <a:pt x="206613" y="134965"/>
                    <a:pt x="209196" y="131526"/>
                    <a:pt x="212641" y="129807"/>
                  </a:cubicBezTo>
                  <a:cubicBezTo>
                    <a:pt x="222974" y="125508"/>
                    <a:pt x="233307" y="123788"/>
                    <a:pt x="244501" y="123788"/>
                  </a:cubicBezTo>
                  <a:close/>
                  <a:moveTo>
                    <a:pt x="55153" y="100587"/>
                  </a:moveTo>
                  <a:lnTo>
                    <a:pt x="55153" y="220985"/>
                  </a:lnTo>
                  <a:lnTo>
                    <a:pt x="55153" y="294083"/>
                  </a:lnTo>
                  <a:lnTo>
                    <a:pt x="55153" y="403300"/>
                  </a:lnTo>
                  <a:lnTo>
                    <a:pt x="160158" y="403300"/>
                  </a:lnTo>
                  <a:lnTo>
                    <a:pt x="233317" y="403300"/>
                  </a:lnTo>
                  <a:lnTo>
                    <a:pt x="521651" y="403300"/>
                  </a:lnTo>
                  <a:lnTo>
                    <a:pt x="521651" y="100587"/>
                  </a:lnTo>
                  <a:close/>
                  <a:moveTo>
                    <a:pt x="43964" y="77368"/>
                  </a:moveTo>
                  <a:lnTo>
                    <a:pt x="533701" y="77368"/>
                  </a:lnTo>
                  <a:cubicBezTo>
                    <a:pt x="539726" y="77368"/>
                    <a:pt x="544890" y="82528"/>
                    <a:pt x="544890" y="88548"/>
                  </a:cubicBezTo>
                  <a:lnTo>
                    <a:pt x="544890" y="414480"/>
                  </a:lnTo>
                  <a:cubicBezTo>
                    <a:pt x="544890" y="420500"/>
                    <a:pt x="539726" y="425660"/>
                    <a:pt x="533701" y="425660"/>
                  </a:cubicBezTo>
                  <a:lnTo>
                    <a:pt x="233317" y="425660"/>
                  </a:lnTo>
                  <a:lnTo>
                    <a:pt x="160158" y="425660"/>
                  </a:lnTo>
                  <a:lnTo>
                    <a:pt x="43964" y="425660"/>
                  </a:lnTo>
                  <a:cubicBezTo>
                    <a:pt x="37078" y="425660"/>
                    <a:pt x="31914" y="420500"/>
                    <a:pt x="31914" y="414480"/>
                  </a:cubicBezTo>
                  <a:lnTo>
                    <a:pt x="31914" y="294083"/>
                  </a:lnTo>
                  <a:lnTo>
                    <a:pt x="31914" y="220985"/>
                  </a:lnTo>
                  <a:lnTo>
                    <a:pt x="31914" y="88548"/>
                  </a:lnTo>
                  <a:cubicBezTo>
                    <a:pt x="31914" y="82528"/>
                    <a:pt x="37078" y="77368"/>
                    <a:pt x="43964" y="77368"/>
                  </a:cubicBezTo>
                  <a:close/>
                  <a:moveTo>
                    <a:pt x="520864" y="39513"/>
                  </a:moveTo>
                  <a:lnTo>
                    <a:pt x="533791" y="39513"/>
                  </a:lnTo>
                  <a:cubicBezTo>
                    <a:pt x="540686" y="39513"/>
                    <a:pt x="545857" y="44678"/>
                    <a:pt x="545857" y="50704"/>
                  </a:cubicBezTo>
                  <a:cubicBezTo>
                    <a:pt x="545857" y="56729"/>
                    <a:pt x="540686" y="61894"/>
                    <a:pt x="533791" y="61894"/>
                  </a:cubicBezTo>
                  <a:lnTo>
                    <a:pt x="520864" y="61894"/>
                  </a:lnTo>
                  <a:cubicBezTo>
                    <a:pt x="514831" y="61894"/>
                    <a:pt x="509660" y="56729"/>
                    <a:pt x="509660" y="50704"/>
                  </a:cubicBezTo>
                  <a:cubicBezTo>
                    <a:pt x="509660" y="44678"/>
                    <a:pt x="514831" y="39513"/>
                    <a:pt x="520864" y="39513"/>
                  </a:cubicBezTo>
                  <a:close/>
                  <a:moveTo>
                    <a:pt x="465739" y="39513"/>
                  </a:moveTo>
                  <a:lnTo>
                    <a:pt x="478666" y="39513"/>
                  </a:lnTo>
                  <a:cubicBezTo>
                    <a:pt x="485561" y="39513"/>
                    <a:pt x="490732" y="44678"/>
                    <a:pt x="490732" y="50704"/>
                  </a:cubicBezTo>
                  <a:cubicBezTo>
                    <a:pt x="490732" y="56729"/>
                    <a:pt x="485561" y="61894"/>
                    <a:pt x="478666" y="61894"/>
                  </a:cubicBezTo>
                  <a:lnTo>
                    <a:pt x="465739" y="61894"/>
                  </a:lnTo>
                  <a:cubicBezTo>
                    <a:pt x="459706" y="61894"/>
                    <a:pt x="454535" y="56729"/>
                    <a:pt x="454535" y="50704"/>
                  </a:cubicBezTo>
                  <a:cubicBezTo>
                    <a:pt x="454535" y="44678"/>
                    <a:pt x="459706" y="39513"/>
                    <a:pt x="465739" y="39513"/>
                  </a:cubicBezTo>
                  <a:close/>
                  <a:moveTo>
                    <a:pt x="411477" y="39513"/>
                  </a:moveTo>
                  <a:lnTo>
                    <a:pt x="423542" y="39513"/>
                  </a:lnTo>
                  <a:cubicBezTo>
                    <a:pt x="430437" y="39513"/>
                    <a:pt x="435608" y="44678"/>
                    <a:pt x="435608" y="50704"/>
                  </a:cubicBezTo>
                  <a:cubicBezTo>
                    <a:pt x="435608" y="56729"/>
                    <a:pt x="430437" y="61894"/>
                    <a:pt x="423542" y="61894"/>
                  </a:cubicBezTo>
                  <a:lnTo>
                    <a:pt x="411477" y="61894"/>
                  </a:lnTo>
                  <a:cubicBezTo>
                    <a:pt x="404582" y="61894"/>
                    <a:pt x="399411" y="56729"/>
                    <a:pt x="399411" y="50704"/>
                  </a:cubicBezTo>
                  <a:cubicBezTo>
                    <a:pt x="399411" y="44678"/>
                    <a:pt x="404582" y="39513"/>
                    <a:pt x="411477" y="39513"/>
                  </a:cubicBezTo>
                  <a:close/>
                  <a:moveTo>
                    <a:pt x="23244" y="23213"/>
                  </a:moveTo>
                  <a:lnTo>
                    <a:pt x="23244" y="256199"/>
                  </a:lnTo>
                  <a:lnTo>
                    <a:pt x="23244" y="300045"/>
                  </a:lnTo>
                  <a:lnTo>
                    <a:pt x="23244" y="435881"/>
                  </a:lnTo>
                  <a:lnTo>
                    <a:pt x="153240" y="435881"/>
                  </a:lnTo>
                  <a:lnTo>
                    <a:pt x="197146" y="435881"/>
                  </a:lnTo>
                  <a:lnTo>
                    <a:pt x="554421" y="435881"/>
                  </a:lnTo>
                  <a:lnTo>
                    <a:pt x="554421" y="23213"/>
                  </a:lnTo>
                  <a:close/>
                  <a:moveTo>
                    <a:pt x="11192" y="0"/>
                  </a:moveTo>
                  <a:lnTo>
                    <a:pt x="565612" y="0"/>
                  </a:lnTo>
                  <a:cubicBezTo>
                    <a:pt x="571639" y="0"/>
                    <a:pt x="576804" y="5158"/>
                    <a:pt x="576804" y="12036"/>
                  </a:cubicBezTo>
                  <a:lnTo>
                    <a:pt x="576804" y="447918"/>
                  </a:lnTo>
                  <a:cubicBezTo>
                    <a:pt x="576804" y="453936"/>
                    <a:pt x="571639" y="459094"/>
                    <a:pt x="565612" y="459094"/>
                  </a:cubicBezTo>
                  <a:lnTo>
                    <a:pt x="197146" y="459094"/>
                  </a:lnTo>
                  <a:lnTo>
                    <a:pt x="153240" y="459094"/>
                  </a:lnTo>
                  <a:lnTo>
                    <a:pt x="11192" y="459094"/>
                  </a:lnTo>
                  <a:cubicBezTo>
                    <a:pt x="5165" y="459094"/>
                    <a:pt x="0" y="453936"/>
                    <a:pt x="0" y="447918"/>
                  </a:cubicBezTo>
                  <a:lnTo>
                    <a:pt x="0" y="300045"/>
                  </a:lnTo>
                  <a:lnTo>
                    <a:pt x="0" y="256199"/>
                  </a:lnTo>
                  <a:lnTo>
                    <a:pt x="0" y="12036"/>
                  </a:lnTo>
                  <a:cubicBezTo>
                    <a:pt x="0" y="5158"/>
                    <a:pt x="5165" y="0"/>
                    <a:pt x="11192" y="0"/>
                  </a:cubicBezTo>
                  <a:close/>
                </a:path>
              </a:pathLst>
            </a:custGeom>
            <a:solidFill>
              <a:srgbClr val="EC7061"/>
            </a:solidFill>
            <a:ln>
              <a:noFill/>
            </a:ln>
          </p:spPr>
          <p:txBody>
            <a:bodyPr wrap="square"/>
            <a:lstStyle/>
            <a:p>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24" name="browser-setting-interface-circular-symbol-of-a-wrench-in-a-window-outlines-inside-a-circle_41892"/>
            <p:cNvSpPr>
              <a:spLocks noChangeAspect="1"/>
            </p:cNvSpPr>
            <p:nvPr/>
          </p:nvSpPr>
          <p:spPr bwMode="auto">
            <a:xfrm>
              <a:off x="8562114" y="3842408"/>
              <a:ext cx="284144" cy="189934"/>
            </a:xfrm>
            <a:custGeom>
              <a:avLst/>
              <a:gdLst>
                <a:gd name="connsiteX0" fmla="*/ 153550 w 609602"/>
                <a:gd name="connsiteY0" fmla="*/ 121725 h 448232"/>
                <a:gd name="connsiteX1" fmla="*/ 171615 w 609602"/>
                <a:gd name="connsiteY1" fmla="*/ 139767 h 448232"/>
                <a:gd name="connsiteX2" fmla="*/ 171615 w 609602"/>
                <a:gd name="connsiteY2" fmla="*/ 199159 h 448232"/>
                <a:gd name="connsiteX3" fmla="*/ 153550 w 609602"/>
                <a:gd name="connsiteY3" fmla="*/ 217200 h 448232"/>
                <a:gd name="connsiteX4" fmla="*/ 135486 w 609602"/>
                <a:gd name="connsiteY4" fmla="*/ 199159 h 448232"/>
                <a:gd name="connsiteX5" fmla="*/ 135486 w 609602"/>
                <a:gd name="connsiteY5" fmla="*/ 139767 h 448232"/>
                <a:gd name="connsiteX6" fmla="*/ 153550 w 609602"/>
                <a:gd name="connsiteY6" fmla="*/ 121725 h 448232"/>
                <a:gd name="connsiteX7" fmla="*/ 18064 w 609602"/>
                <a:gd name="connsiteY7" fmla="*/ 121725 h 448232"/>
                <a:gd name="connsiteX8" fmla="*/ 36129 w 609602"/>
                <a:gd name="connsiteY8" fmla="*/ 139767 h 448232"/>
                <a:gd name="connsiteX9" fmla="*/ 36129 w 609602"/>
                <a:gd name="connsiteY9" fmla="*/ 199159 h 448232"/>
                <a:gd name="connsiteX10" fmla="*/ 18064 w 609602"/>
                <a:gd name="connsiteY10" fmla="*/ 217200 h 448232"/>
                <a:gd name="connsiteX11" fmla="*/ 0 w 609602"/>
                <a:gd name="connsiteY11" fmla="*/ 199159 h 448232"/>
                <a:gd name="connsiteX12" fmla="*/ 0 w 609602"/>
                <a:gd name="connsiteY12" fmla="*/ 139767 h 448232"/>
                <a:gd name="connsiteX13" fmla="*/ 18064 w 609602"/>
                <a:gd name="connsiteY13" fmla="*/ 121725 h 448232"/>
                <a:gd name="connsiteX14" fmla="*/ 221314 w 609602"/>
                <a:gd name="connsiteY14" fmla="*/ 47279 h 448232"/>
                <a:gd name="connsiteX15" fmla="*/ 239287 w 609602"/>
                <a:gd name="connsiteY15" fmla="*/ 65325 h 448232"/>
                <a:gd name="connsiteX16" fmla="*/ 239287 w 609602"/>
                <a:gd name="connsiteY16" fmla="*/ 199155 h 448232"/>
                <a:gd name="connsiteX17" fmla="*/ 221314 w 609602"/>
                <a:gd name="connsiteY17" fmla="*/ 217201 h 448232"/>
                <a:gd name="connsiteX18" fmla="*/ 203228 w 609602"/>
                <a:gd name="connsiteY18" fmla="*/ 199155 h 448232"/>
                <a:gd name="connsiteX19" fmla="*/ 203228 w 609602"/>
                <a:gd name="connsiteY19" fmla="*/ 65325 h 448232"/>
                <a:gd name="connsiteX20" fmla="*/ 221314 w 609602"/>
                <a:gd name="connsiteY20" fmla="*/ 47279 h 448232"/>
                <a:gd name="connsiteX21" fmla="*/ 85751 w 609602"/>
                <a:gd name="connsiteY21" fmla="*/ 47279 h 448232"/>
                <a:gd name="connsiteX22" fmla="*/ 103801 w 609602"/>
                <a:gd name="connsiteY22" fmla="*/ 65325 h 448232"/>
                <a:gd name="connsiteX23" fmla="*/ 103801 w 609602"/>
                <a:gd name="connsiteY23" fmla="*/ 199155 h 448232"/>
                <a:gd name="connsiteX24" fmla="*/ 85751 w 609602"/>
                <a:gd name="connsiteY24" fmla="*/ 217201 h 448232"/>
                <a:gd name="connsiteX25" fmla="*/ 67813 w 609602"/>
                <a:gd name="connsiteY25" fmla="*/ 199155 h 448232"/>
                <a:gd name="connsiteX26" fmla="*/ 67813 w 609602"/>
                <a:gd name="connsiteY26" fmla="*/ 65325 h 448232"/>
                <a:gd name="connsiteX27" fmla="*/ 85751 w 609602"/>
                <a:gd name="connsiteY27" fmla="*/ 47279 h 448232"/>
                <a:gd name="connsiteX28" fmla="*/ 338920 w 609602"/>
                <a:gd name="connsiteY28" fmla="*/ 19970 h 448232"/>
                <a:gd name="connsiteX29" fmla="*/ 450806 w 609602"/>
                <a:gd name="connsiteY29" fmla="*/ 66248 h 448232"/>
                <a:gd name="connsiteX30" fmla="*/ 497155 w 609602"/>
                <a:gd name="connsiteY30" fmla="*/ 177963 h 448232"/>
                <a:gd name="connsiteX31" fmla="*/ 468538 w 609602"/>
                <a:gd name="connsiteY31" fmla="*/ 268613 h 448232"/>
                <a:gd name="connsiteX32" fmla="*/ 601523 w 609602"/>
                <a:gd name="connsiteY32" fmla="*/ 401395 h 448232"/>
                <a:gd name="connsiteX33" fmla="*/ 601523 w 609602"/>
                <a:gd name="connsiteY33" fmla="*/ 440165 h 448232"/>
                <a:gd name="connsiteX34" fmla="*/ 582108 w 609602"/>
                <a:gd name="connsiteY34" fmla="*/ 448232 h 448232"/>
                <a:gd name="connsiteX35" fmla="*/ 562693 w 609602"/>
                <a:gd name="connsiteY35" fmla="*/ 440165 h 448232"/>
                <a:gd name="connsiteX36" fmla="*/ 429708 w 609602"/>
                <a:gd name="connsiteY36" fmla="*/ 307383 h 448232"/>
                <a:gd name="connsiteX37" fmla="*/ 338920 w 609602"/>
                <a:gd name="connsiteY37" fmla="*/ 335956 h 448232"/>
                <a:gd name="connsiteX38" fmla="*/ 227033 w 609602"/>
                <a:gd name="connsiteY38" fmla="*/ 289679 h 448232"/>
                <a:gd name="connsiteX39" fmla="*/ 186857 w 609602"/>
                <a:gd name="connsiteY39" fmla="*/ 222224 h 448232"/>
                <a:gd name="connsiteX40" fmla="*/ 187418 w 609602"/>
                <a:gd name="connsiteY40" fmla="*/ 221551 h 448232"/>
                <a:gd name="connsiteX41" fmla="*/ 221310 w 609602"/>
                <a:gd name="connsiteY41" fmla="*/ 239704 h 448232"/>
                <a:gd name="connsiteX42" fmla="*/ 241510 w 609602"/>
                <a:gd name="connsiteY42" fmla="*/ 234325 h 448232"/>
                <a:gd name="connsiteX43" fmla="*/ 259353 w 609602"/>
                <a:gd name="connsiteY43" fmla="*/ 257408 h 448232"/>
                <a:gd name="connsiteX44" fmla="*/ 338920 w 609602"/>
                <a:gd name="connsiteY44" fmla="*/ 290351 h 448232"/>
                <a:gd name="connsiteX45" fmla="*/ 418486 w 609602"/>
                <a:gd name="connsiteY45" fmla="*/ 257408 h 448232"/>
                <a:gd name="connsiteX46" fmla="*/ 451480 w 609602"/>
                <a:gd name="connsiteY46" fmla="*/ 177963 h 448232"/>
                <a:gd name="connsiteX47" fmla="*/ 418486 w 609602"/>
                <a:gd name="connsiteY47" fmla="*/ 98519 h 448232"/>
                <a:gd name="connsiteX48" fmla="*/ 338920 w 609602"/>
                <a:gd name="connsiteY48" fmla="*/ 65575 h 448232"/>
                <a:gd name="connsiteX49" fmla="*/ 329605 w 609602"/>
                <a:gd name="connsiteY49" fmla="*/ 66024 h 448232"/>
                <a:gd name="connsiteX50" fmla="*/ 329605 w 609602"/>
                <a:gd name="connsiteY50" fmla="*/ 20194 h 448232"/>
                <a:gd name="connsiteX51" fmla="*/ 338920 w 609602"/>
                <a:gd name="connsiteY51" fmla="*/ 19970 h 448232"/>
                <a:gd name="connsiteX52" fmla="*/ 288966 w 609602"/>
                <a:gd name="connsiteY52" fmla="*/ 0 h 448232"/>
                <a:gd name="connsiteX53" fmla="*/ 307030 w 609602"/>
                <a:gd name="connsiteY53" fmla="*/ 18044 h 448232"/>
                <a:gd name="connsiteX54" fmla="*/ 307030 w 609602"/>
                <a:gd name="connsiteY54" fmla="*/ 199157 h 448232"/>
                <a:gd name="connsiteX55" fmla="*/ 288966 w 609602"/>
                <a:gd name="connsiteY55" fmla="*/ 217201 h 448232"/>
                <a:gd name="connsiteX56" fmla="*/ 270901 w 609602"/>
                <a:gd name="connsiteY56" fmla="*/ 199157 h 448232"/>
                <a:gd name="connsiteX57" fmla="*/ 270901 w 609602"/>
                <a:gd name="connsiteY57" fmla="*/ 18044 h 448232"/>
                <a:gd name="connsiteX58" fmla="*/ 288966 w 609602"/>
                <a:gd name="connsiteY58" fmla="*/ 0 h 448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09602" h="448232">
                  <a:moveTo>
                    <a:pt x="153550" y="121725"/>
                  </a:moveTo>
                  <a:cubicBezTo>
                    <a:pt x="163536" y="121725"/>
                    <a:pt x="171615" y="129794"/>
                    <a:pt x="171615" y="139767"/>
                  </a:cubicBezTo>
                  <a:lnTo>
                    <a:pt x="171615" y="199159"/>
                  </a:lnTo>
                  <a:cubicBezTo>
                    <a:pt x="171615" y="209132"/>
                    <a:pt x="163536" y="217200"/>
                    <a:pt x="153550" y="217200"/>
                  </a:cubicBezTo>
                  <a:cubicBezTo>
                    <a:pt x="143565" y="217200"/>
                    <a:pt x="135486" y="209132"/>
                    <a:pt x="135486" y="199159"/>
                  </a:cubicBezTo>
                  <a:lnTo>
                    <a:pt x="135486" y="139767"/>
                  </a:lnTo>
                  <a:cubicBezTo>
                    <a:pt x="135486" y="129794"/>
                    <a:pt x="143565" y="121725"/>
                    <a:pt x="153550" y="121725"/>
                  </a:cubicBezTo>
                  <a:close/>
                  <a:moveTo>
                    <a:pt x="18064" y="121725"/>
                  </a:moveTo>
                  <a:cubicBezTo>
                    <a:pt x="28050" y="121725"/>
                    <a:pt x="36129" y="129794"/>
                    <a:pt x="36129" y="139767"/>
                  </a:cubicBezTo>
                  <a:lnTo>
                    <a:pt x="36129" y="199159"/>
                  </a:lnTo>
                  <a:cubicBezTo>
                    <a:pt x="36129" y="209132"/>
                    <a:pt x="28050" y="217200"/>
                    <a:pt x="18064" y="217200"/>
                  </a:cubicBezTo>
                  <a:cubicBezTo>
                    <a:pt x="8079" y="217200"/>
                    <a:pt x="0" y="209132"/>
                    <a:pt x="0" y="199159"/>
                  </a:cubicBezTo>
                  <a:lnTo>
                    <a:pt x="0" y="139767"/>
                  </a:lnTo>
                  <a:cubicBezTo>
                    <a:pt x="0" y="129794"/>
                    <a:pt x="8079" y="121725"/>
                    <a:pt x="18064" y="121725"/>
                  </a:cubicBezTo>
                  <a:close/>
                  <a:moveTo>
                    <a:pt x="221314" y="47279"/>
                  </a:moveTo>
                  <a:cubicBezTo>
                    <a:pt x="231199" y="47279"/>
                    <a:pt x="239287" y="55349"/>
                    <a:pt x="239287" y="65325"/>
                  </a:cubicBezTo>
                  <a:lnTo>
                    <a:pt x="239287" y="199155"/>
                  </a:lnTo>
                  <a:cubicBezTo>
                    <a:pt x="239287" y="209131"/>
                    <a:pt x="231199" y="217201"/>
                    <a:pt x="221314" y="217201"/>
                  </a:cubicBezTo>
                  <a:cubicBezTo>
                    <a:pt x="211316" y="217201"/>
                    <a:pt x="203228" y="209131"/>
                    <a:pt x="203228" y="199155"/>
                  </a:cubicBezTo>
                  <a:lnTo>
                    <a:pt x="203228" y="65325"/>
                  </a:lnTo>
                  <a:cubicBezTo>
                    <a:pt x="203228" y="55349"/>
                    <a:pt x="211316" y="47279"/>
                    <a:pt x="221314" y="47279"/>
                  </a:cubicBezTo>
                  <a:close/>
                  <a:moveTo>
                    <a:pt x="85751" y="47279"/>
                  </a:moveTo>
                  <a:cubicBezTo>
                    <a:pt x="95729" y="47279"/>
                    <a:pt x="103801" y="55349"/>
                    <a:pt x="103801" y="65325"/>
                  </a:cubicBezTo>
                  <a:lnTo>
                    <a:pt x="103801" y="199155"/>
                  </a:lnTo>
                  <a:cubicBezTo>
                    <a:pt x="103801" y="209131"/>
                    <a:pt x="95729" y="217201"/>
                    <a:pt x="85751" y="217201"/>
                  </a:cubicBezTo>
                  <a:cubicBezTo>
                    <a:pt x="75885" y="217201"/>
                    <a:pt x="67813" y="209131"/>
                    <a:pt x="67813" y="199155"/>
                  </a:cubicBezTo>
                  <a:lnTo>
                    <a:pt x="67813" y="65325"/>
                  </a:lnTo>
                  <a:cubicBezTo>
                    <a:pt x="67813" y="55349"/>
                    <a:pt x="75885" y="47279"/>
                    <a:pt x="85751" y="47279"/>
                  </a:cubicBezTo>
                  <a:close/>
                  <a:moveTo>
                    <a:pt x="338920" y="19970"/>
                  </a:moveTo>
                  <a:cubicBezTo>
                    <a:pt x="381228" y="19970"/>
                    <a:pt x="420955" y="36329"/>
                    <a:pt x="450806" y="66248"/>
                  </a:cubicBezTo>
                  <a:cubicBezTo>
                    <a:pt x="480770" y="96053"/>
                    <a:pt x="497155" y="135720"/>
                    <a:pt x="497155" y="177963"/>
                  </a:cubicBezTo>
                  <a:cubicBezTo>
                    <a:pt x="497155" y="210907"/>
                    <a:pt x="487167" y="242281"/>
                    <a:pt x="468538" y="268613"/>
                  </a:cubicBezTo>
                  <a:lnTo>
                    <a:pt x="601523" y="401395"/>
                  </a:lnTo>
                  <a:cubicBezTo>
                    <a:pt x="612296" y="412152"/>
                    <a:pt x="612296" y="429520"/>
                    <a:pt x="601523" y="440165"/>
                  </a:cubicBezTo>
                  <a:cubicBezTo>
                    <a:pt x="596248" y="445543"/>
                    <a:pt x="589178" y="448232"/>
                    <a:pt x="582108" y="448232"/>
                  </a:cubicBezTo>
                  <a:cubicBezTo>
                    <a:pt x="575150" y="448232"/>
                    <a:pt x="568080" y="445543"/>
                    <a:pt x="562693" y="440165"/>
                  </a:cubicBezTo>
                  <a:lnTo>
                    <a:pt x="429708" y="307383"/>
                  </a:lnTo>
                  <a:cubicBezTo>
                    <a:pt x="403336" y="325984"/>
                    <a:pt x="371913" y="335956"/>
                    <a:pt x="338920" y="335956"/>
                  </a:cubicBezTo>
                  <a:cubicBezTo>
                    <a:pt x="296612" y="335956"/>
                    <a:pt x="256884" y="319597"/>
                    <a:pt x="227033" y="289679"/>
                  </a:cubicBezTo>
                  <a:cubicBezTo>
                    <a:pt x="207843" y="270630"/>
                    <a:pt x="194264" y="247435"/>
                    <a:pt x="186857" y="222224"/>
                  </a:cubicBezTo>
                  <a:cubicBezTo>
                    <a:pt x="187081" y="222000"/>
                    <a:pt x="187194" y="221776"/>
                    <a:pt x="187418" y="221551"/>
                  </a:cubicBezTo>
                  <a:cubicBezTo>
                    <a:pt x="194713" y="232533"/>
                    <a:pt x="207169" y="239704"/>
                    <a:pt x="221310" y="239704"/>
                  </a:cubicBezTo>
                  <a:cubicBezTo>
                    <a:pt x="228604" y="239704"/>
                    <a:pt x="235562" y="237687"/>
                    <a:pt x="241510" y="234325"/>
                  </a:cubicBezTo>
                  <a:cubicBezTo>
                    <a:pt x="246335" y="242617"/>
                    <a:pt x="252283" y="250349"/>
                    <a:pt x="259353" y="257408"/>
                  </a:cubicBezTo>
                  <a:cubicBezTo>
                    <a:pt x="280564" y="278586"/>
                    <a:pt x="308844" y="290351"/>
                    <a:pt x="338920" y="290351"/>
                  </a:cubicBezTo>
                  <a:cubicBezTo>
                    <a:pt x="368996" y="290351"/>
                    <a:pt x="397164" y="278586"/>
                    <a:pt x="418486" y="257408"/>
                  </a:cubicBezTo>
                  <a:cubicBezTo>
                    <a:pt x="439696" y="236230"/>
                    <a:pt x="451480" y="207993"/>
                    <a:pt x="451480" y="177963"/>
                  </a:cubicBezTo>
                  <a:cubicBezTo>
                    <a:pt x="451480" y="147933"/>
                    <a:pt x="439696" y="119696"/>
                    <a:pt x="418486" y="98519"/>
                  </a:cubicBezTo>
                  <a:cubicBezTo>
                    <a:pt x="397164" y="77229"/>
                    <a:pt x="368996" y="65575"/>
                    <a:pt x="338920" y="65575"/>
                  </a:cubicBezTo>
                  <a:cubicBezTo>
                    <a:pt x="335777" y="65575"/>
                    <a:pt x="332747" y="65799"/>
                    <a:pt x="329605" y="66024"/>
                  </a:cubicBezTo>
                  <a:lnTo>
                    <a:pt x="329605" y="20194"/>
                  </a:lnTo>
                  <a:cubicBezTo>
                    <a:pt x="332747" y="19970"/>
                    <a:pt x="335777" y="19970"/>
                    <a:pt x="338920" y="19970"/>
                  </a:cubicBezTo>
                  <a:close/>
                  <a:moveTo>
                    <a:pt x="288966" y="0"/>
                  </a:moveTo>
                  <a:cubicBezTo>
                    <a:pt x="298951" y="0"/>
                    <a:pt x="307030" y="8069"/>
                    <a:pt x="307030" y="18044"/>
                  </a:cubicBezTo>
                  <a:lnTo>
                    <a:pt x="307030" y="199157"/>
                  </a:lnTo>
                  <a:cubicBezTo>
                    <a:pt x="307030" y="209132"/>
                    <a:pt x="298951" y="217201"/>
                    <a:pt x="288966" y="217201"/>
                  </a:cubicBezTo>
                  <a:cubicBezTo>
                    <a:pt x="278980" y="217201"/>
                    <a:pt x="270901" y="209132"/>
                    <a:pt x="270901" y="199157"/>
                  </a:cubicBezTo>
                  <a:lnTo>
                    <a:pt x="270901" y="18044"/>
                  </a:lnTo>
                  <a:cubicBezTo>
                    <a:pt x="270901" y="8069"/>
                    <a:pt x="278980" y="0"/>
                    <a:pt x="288966" y="0"/>
                  </a:cubicBezTo>
                  <a:close/>
                </a:path>
              </a:pathLst>
            </a:custGeom>
            <a:solidFill>
              <a:srgbClr val="EC7061"/>
            </a:solidFill>
            <a:ln>
              <a:noFill/>
            </a:ln>
          </p:spPr>
          <p:txBody>
            <a:bodyPr wrap="square"/>
            <a:lstStyle/>
            <a:p>
              <a:pPr defTabSz="914112"/>
              <a:endParaRPr lang="zh-CN" altLang="en-US" sz="1600">
                <a:solidFill>
                  <a:srgbClr val="1D1D1A"/>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25" name="cogwheel-outline_45304"/>
            <p:cNvSpPr>
              <a:spLocks noChangeAspect="1"/>
            </p:cNvSpPr>
            <p:nvPr/>
          </p:nvSpPr>
          <p:spPr bwMode="auto">
            <a:xfrm>
              <a:off x="8807277" y="4143048"/>
              <a:ext cx="215666" cy="194191"/>
            </a:xfrm>
            <a:custGeom>
              <a:avLst/>
              <a:gdLst>
                <a:gd name="connsiteX0" fmla="*/ 304497 w 608758"/>
                <a:gd name="connsiteY0" fmla="*/ 217983 h 602955"/>
                <a:gd name="connsiteX1" fmla="*/ 231788 w 608758"/>
                <a:gd name="connsiteY1" fmla="*/ 259998 h 602955"/>
                <a:gd name="connsiteX2" fmla="*/ 262812 w 608758"/>
                <a:gd name="connsiteY2" fmla="*/ 373958 h 602955"/>
                <a:gd name="connsiteX3" fmla="*/ 304257 w 608758"/>
                <a:gd name="connsiteY3" fmla="*/ 385002 h 602955"/>
                <a:gd name="connsiteX4" fmla="*/ 376966 w 608758"/>
                <a:gd name="connsiteY4" fmla="*/ 342907 h 602955"/>
                <a:gd name="connsiteX5" fmla="*/ 385063 w 608758"/>
                <a:gd name="connsiteY5" fmla="*/ 279605 h 602955"/>
                <a:gd name="connsiteX6" fmla="*/ 345942 w 608758"/>
                <a:gd name="connsiteY6" fmla="*/ 229027 h 602955"/>
                <a:gd name="connsiteX7" fmla="*/ 304497 w 608758"/>
                <a:gd name="connsiteY7" fmla="*/ 217983 h 602955"/>
                <a:gd name="connsiteX8" fmla="*/ 304497 w 608758"/>
                <a:gd name="connsiteY8" fmla="*/ 169006 h 602955"/>
                <a:gd name="connsiteX9" fmla="*/ 370312 w 608758"/>
                <a:gd name="connsiteY9" fmla="*/ 186532 h 602955"/>
                <a:gd name="connsiteX10" fmla="*/ 432360 w 608758"/>
                <a:gd name="connsiteY10" fmla="*/ 266720 h 602955"/>
                <a:gd name="connsiteX11" fmla="*/ 419534 w 608758"/>
                <a:gd name="connsiteY11" fmla="*/ 367236 h 602955"/>
                <a:gd name="connsiteX12" fmla="*/ 304257 w 608758"/>
                <a:gd name="connsiteY12" fmla="*/ 433979 h 602955"/>
                <a:gd name="connsiteX13" fmla="*/ 238442 w 608758"/>
                <a:gd name="connsiteY13" fmla="*/ 416453 h 602955"/>
                <a:gd name="connsiteX14" fmla="*/ 189221 w 608758"/>
                <a:gd name="connsiteY14" fmla="*/ 235669 h 602955"/>
                <a:gd name="connsiteX15" fmla="*/ 304497 w 608758"/>
                <a:gd name="connsiteY15" fmla="*/ 169006 h 602955"/>
                <a:gd name="connsiteX16" fmla="*/ 391705 w 608758"/>
                <a:gd name="connsiteY16" fmla="*/ 57902 h 602955"/>
                <a:gd name="connsiteX17" fmla="*/ 363091 w 608758"/>
                <a:gd name="connsiteY17" fmla="*/ 107845 h 602955"/>
                <a:gd name="connsiteX18" fmla="*/ 337442 w 608758"/>
                <a:gd name="connsiteY18" fmla="*/ 119771 h 602955"/>
                <a:gd name="connsiteX19" fmla="*/ 269873 w 608758"/>
                <a:gd name="connsiteY19" fmla="*/ 119931 h 602955"/>
                <a:gd name="connsiteX20" fmla="*/ 244145 w 608758"/>
                <a:gd name="connsiteY20" fmla="*/ 108166 h 602955"/>
                <a:gd name="connsiteX21" fmla="*/ 215209 w 608758"/>
                <a:gd name="connsiteY21" fmla="*/ 58543 h 602955"/>
                <a:gd name="connsiteX22" fmla="*/ 136820 w 608758"/>
                <a:gd name="connsiteY22" fmla="*/ 104164 h 602955"/>
                <a:gd name="connsiteX23" fmla="*/ 165755 w 608758"/>
                <a:gd name="connsiteY23" fmla="*/ 153867 h 602955"/>
                <a:gd name="connsiteX24" fmla="*/ 163271 w 608758"/>
                <a:gd name="connsiteY24" fmla="*/ 182040 h 602955"/>
                <a:gd name="connsiteX25" fmla="*/ 143713 w 608758"/>
                <a:gd name="connsiteY25" fmla="*/ 209653 h 602955"/>
                <a:gd name="connsiteX26" fmla="*/ 129687 w 608758"/>
                <a:gd name="connsiteY26" fmla="*/ 240467 h 602955"/>
                <a:gd name="connsiteX27" fmla="*/ 106683 w 608758"/>
                <a:gd name="connsiteY27" fmla="*/ 256874 h 602955"/>
                <a:gd name="connsiteX28" fmla="*/ 49134 w 608758"/>
                <a:gd name="connsiteY28" fmla="*/ 257115 h 602955"/>
                <a:gd name="connsiteX29" fmla="*/ 49454 w 608758"/>
                <a:gd name="connsiteY29" fmla="*/ 347797 h 602955"/>
                <a:gd name="connsiteX30" fmla="*/ 107004 w 608758"/>
                <a:gd name="connsiteY30" fmla="*/ 347557 h 602955"/>
                <a:gd name="connsiteX31" fmla="*/ 107084 w 608758"/>
                <a:gd name="connsiteY31" fmla="*/ 347557 h 602955"/>
                <a:gd name="connsiteX32" fmla="*/ 130168 w 608758"/>
                <a:gd name="connsiteY32" fmla="*/ 363804 h 602955"/>
                <a:gd name="connsiteX33" fmla="*/ 164152 w 608758"/>
                <a:gd name="connsiteY33" fmla="*/ 421991 h 602955"/>
                <a:gd name="connsiteX34" fmla="*/ 166878 w 608758"/>
                <a:gd name="connsiteY34" fmla="*/ 450164 h 602955"/>
                <a:gd name="connsiteX35" fmla="*/ 138263 w 608758"/>
                <a:gd name="connsiteY35" fmla="*/ 500027 h 602955"/>
                <a:gd name="connsiteX36" fmla="*/ 217053 w 608758"/>
                <a:gd name="connsiteY36" fmla="*/ 545088 h 602955"/>
                <a:gd name="connsiteX37" fmla="*/ 245667 w 608758"/>
                <a:gd name="connsiteY37" fmla="*/ 495145 h 602955"/>
                <a:gd name="connsiteX38" fmla="*/ 271316 w 608758"/>
                <a:gd name="connsiteY38" fmla="*/ 483219 h 602955"/>
                <a:gd name="connsiteX39" fmla="*/ 338805 w 608758"/>
                <a:gd name="connsiteY39" fmla="*/ 483059 h 602955"/>
                <a:gd name="connsiteX40" fmla="*/ 364533 w 608758"/>
                <a:gd name="connsiteY40" fmla="*/ 494745 h 602955"/>
                <a:gd name="connsiteX41" fmla="*/ 393549 w 608758"/>
                <a:gd name="connsiteY41" fmla="*/ 544368 h 602955"/>
                <a:gd name="connsiteX42" fmla="*/ 471938 w 608758"/>
                <a:gd name="connsiteY42" fmla="*/ 498747 h 602955"/>
                <a:gd name="connsiteX43" fmla="*/ 443003 w 608758"/>
                <a:gd name="connsiteY43" fmla="*/ 449204 h 602955"/>
                <a:gd name="connsiteX44" fmla="*/ 445487 w 608758"/>
                <a:gd name="connsiteY44" fmla="*/ 421031 h 602955"/>
                <a:gd name="connsiteX45" fmla="*/ 465125 w 608758"/>
                <a:gd name="connsiteY45" fmla="*/ 393338 h 602955"/>
                <a:gd name="connsiteX46" fmla="*/ 479071 w 608758"/>
                <a:gd name="connsiteY46" fmla="*/ 362443 h 602955"/>
                <a:gd name="connsiteX47" fmla="*/ 502155 w 608758"/>
                <a:gd name="connsiteY47" fmla="*/ 346036 h 602955"/>
                <a:gd name="connsiteX48" fmla="*/ 559625 w 608758"/>
                <a:gd name="connsiteY48" fmla="*/ 345876 h 602955"/>
                <a:gd name="connsiteX49" fmla="*/ 559304 w 608758"/>
                <a:gd name="connsiteY49" fmla="*/ 255194 h 602955"/>
                <a:gd name="connsiteX50" fmla="*/ 501754 w 608758"/>
                <a:gd name="connsiteY50" fmla="*/ 255434 h 602955"/>
                <a:gd name="connsiteX51" fmla="*/ 501674 w 608758"/>
                <a:gd name="connsiteY51" fmla="*/ 255434 h 602955"/>
                <a:gd name="connsiteX52" fmla="*/ 478590 w 608758"/>
                <a:gd name="connsiteY52" fmla="*/ 239186 h 602955"/>
                <a:gd name="connsiteX53" fmla="*/ 444526 w 608758"/>
                <a:gd name="connsiteY53" fmla="*/ 180919 h 602955"/>
                <a:gd name="connsiteX54" fmla="*/ 441881 w 608758"/>
                <a:gd name="connsiteY54" fmla="*/ 152826 h 602955"/>
                <a:gd name="connsiteX55" fmla="*/ 470495 w 608758"/>
                <a:gd name="connsiteY55" fmla="*/ 102963 h 602955"/>
                <a:gd name="connsiteX56" fmla="*/ 376156 w 608758"/>
                <a:gd name="connsiteY56" fmla="*/ 836 h 602955"/>
                <a:gd name="connsiteX57" fmla="*/ 394751 w 608758"/>
                <a:gd name="connsiteY57" fmla="*/ 3237 h 602955"/>
                <a:gd name="connsiteX58" fmla="*/ 516102 w 608758"/>
                <a:gd name="connsiteY58" fmla="*/ 72629 h 602955"/>
                <a:gd name="connsiteX59" fmla="*/ 525239 w 608758"/>
                <a:gd name="connsiteY59" fmla="*/ 106005 h 602955"/>
                <a:gd name="connsiteX60" fmla="*/ 492697 w 608758"/>
                <a:gd name="connsiteY60" fmla="*/ 162751 h 602955"/>
                <a:gd name="connsiteX61" fmla="*/ 518186 w 608758"/>
                <a:gd name="connsiteY61" fmla="*/ 206371 h 602955"/>
                <a:gd name="connsiteX62" fmla="*/ 583590 w 608758"/>
                <a:gd name="connsiteY62" fmla="*/ 206131 h 602955"/>
                <a:gd name="connsiteX63" fmla="*/ 583670 w 608758"/>
                <a:gd name="connsiteY63" fmla="*/ 206131 h 602955"/>
                <a:gd name="connsiteX64" fmla="*/ 600983 w 608758"/>
                <a:gd name="connsiteY64" fmla="*/ 213254 h 602955"/>
                <a:gd name="connsiteX65" fmla="*/ 608197 w 608758"/>
                <a:gd name="connsiteY65" fmla="*/ 230542 h 602955"/>
                <a:gd name="connsiteX66" fmla="*/ 608758 w 608758"/>
                <a:gd name="connsiteY66" fmla="*/ 370127 h 602955"/>
                <a:gd name="connsiteX67" fmla="*/ 601624 w 608758"/>
                <a:gd name="connsiteY67" fmla="*/ 387495 h 602955"/>
                <a:gd name="connsiteX68" fmla="*/ 584311 w 608758"/>
                <a:gd name="connsiteY68" fmla="*/ 394698 h 602955"/>
                <a:gd name="connsiteX69" fmla="*/ 518987 w 608758"/>
                <a:gd name="connsiteY69" fmla="*/ 394938 h 602955"/>
                <a:gd name="connsiteX70" fmla="*/ 507686 w 608758"/>
                <a:gd name="connsiteY70" fmla="*/ 417669 h 602955"/>
                <a:gd name="connsiteX71" fmla="*/ 493819 w 608758"/>
                <a:gd name="connsiteY71" fmla="*/ 438959 h 602955"/>
                <a:gd name="connsiteX72" fmla="*/ 526682 w 608758"/>
                <a:gd name="connsiteY72" fmla="*/ 495305 h 602955"/>
                <a:gd name="connsiteX73" fmla="*/ 529167 w 608758"/>
                <a:gd name="connsiteY73" fmla="*/ 513874 h 602955"/>
                <a:gd name="connsiteX74" fmla="*/ 517865 w 608758"/>
                <a:gd name="connsiteY74" fmla="*/ 528761 h 602955"/>
                <a:gd name="connsiteX75" fmla="*/ 396995 w 608758"/>
                <a:gd name="connsiteY75" fmla="*/ 599033 h 602955"/>
                <a:gd name="connsiteX76" fmla="*/ 378400 w 608758"/>
                <a:gd name="connsiteY76" fmla="*/ 601594 h 602955"/>
                <a:gd name="connsiteX77" fmla="*/ 363491 w 608758"/>
                <a:gd name="connsiteY77" fmla="*/ 590229 h 602955"/>
                <a:gd name="connsiteX78" fmla="*/ 330549 w 608758"/>
                <a:gd name="connsiteY78" fmla="*/ 533803 h 602955"/>
                <a:gd name="connsiteX79" fmla="*/ 279973 w 608758"/>
                <a:gd name="connsiteY79" fmla="*/ 533883 h 602955"/>
                <a:gd name="connsiteX80" fmla="*/ 247431 w 608758"/>
                <a:gd name="connsiteY80" fmla="*/ 590629 h 602955"/>
                <a:gd name="connsiteX81" fmla="*/ 226110 w 608758"/>
                <a:gd name="connsiteY81" fmla="*/ 602955 h 602955"/>
                <a:gd name="connsiteX82" fmla="*/ 214007 w 608758"/>
                <a:gd name="connsiteY82" fmla="*/ 599753 h 602955"/>
                <a:gd name="connsiteX83" fmla="*/ 92656 w 608758"/>
                <a:gd name="connsiteY83" fmla="*/ 530361 h 602955"/>
                <a:gd name="connsiteX84" fmla="*/ 81195 w 608758"/>
                <a:gd name="connsiteY84" fmla="*/ 515554 h 602955"/>
                <a:gd name="connsiteX85" fmla="*/ 83519 w 608758"/>
                <a:gd name="connsiteY85" fmla="*/ 496986 h 602955"/>
                <a:gd name="connsiteX86" fmla="*/ 116061 w 608758"/>
                <a:gd name="connsiteY86" fmla="*/ 440239 h 602955"/>
                <a:gd name="connsiteX87" fmla="*/ 90572 w 608758"/>
                <a:gd name="connsiteY87" fmla="*/ 396619 h 602955"/>
                <a:gd name="connsiteX88" fmla="*/ 25168 w 608758"/>
                <a:gd name="connsiteY88" fmla="*/ 396859 h 602955"/>
                <a:gd name="connsiteX89" fmla="*/ 25008 w 608758"/>
                <a:gd name="connsiteY89" fmla="*/ 396859 h 602955"/>
                <a:gd name="connsiteX90" fmla="*/ 7775 w 608758"/>
                <a:gd name="connsiteY90" fmla="*/ 389736 h 602955"/>
                <a:gd name="connsiteX91" fmla="*/ 481 w 608758"/>
                <a:gd name="connsiteY91" fmla="*/ 372448 h 602955"/>
                <a:gd name="connsiteX92" fmla="*/ 0 w 608758"/>
                <a:gd name="connsiteY92" fmla="*/ 232783 h 602955"/>
                <a:gd name="connsiteX93" fmla="*/ 24447 w 608758"/>
                <a:gd name="connsiteY93" fmla="*/ 208212 h 602955"/>
                <a:gd name="connsiteX94" fmla="*/ 89771 w 608758"/>
                <a:gd name="connsiteY94" fmla="*/ 207972 h 602955"/>
                <a:gd name="connsiteX95" fmla="*/ 101072 w 608758"/>
                <a:gd name="connsiteY95" fmla="*/ 185321 h 602955"/>
                <a:gd name="connsiteX96" fmla="*/ 114939 w 608758"/>
                <a:gd name="connsiteY96" fmla="*/ 164031 h 602955"/>
                <a:gd name="connsiteX97" fmla="*/ 82076 w 608758"/>
                <a:gd name="connsiteY97" fmla="*/ 107685 h 602955"/>
                <a:gd name="connsiteX98" fmla="*/ 90893 w 608758"/>
                <a:gd name="connsiteY98" fmla="*/ 74230 h 602955"/>
                <a:gd name="connsiteX99" fmla="*/ 211763 w 608758"/>
                <a:gd name="connsiteY99" fmla="*/ 3957 h 602955"/>
                <a:gd name="connsiteX100" fmla="*/ 230358 w 608758"/>
                <a:gd name="connsiteY100" fmla="*/ 1396 h 602955"/>
                <a:gd name="connsiteX101" fmla="*/ 245267 w 608758"/>
                <a:gd name="connsiteY101" fmla="*/ 12761 h 602955"/>
                <a:gd name="connsiteX102" fmla="*/ 278209 w 608758"/>
                <a:gd name="connsiteY102" fmla="*/ 69187 h 602955"/>
                <a:gd name="connsiteX103" fmla="*/ 328785 w 608758"/>
                <a:gd name="connsiteY103" fmla="*/ 69027 h 602955"/>
                <a:gd name="connsiteX104" fmla="*/ 361327 w 608758"/>
                <a:gd name="connsiteY104" fmla="*/ 12361 h 602955"/>
                <a:gd name="connsiteX105" fmla="*/ 376156 w 608758"/>
                <a:gd name="connsiteY105" fmla="*/ 836 h 602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608758" h="602955">
                  <a:moveTo>
                    <a:pt x="304497" y="217983"/>
                  </a:moveTo>
                  <a:cubicBezTo>
                    <a:pt x="274516" y="217983"/>
                    <a:pt x="246699" y="234069"/>
                    <a:pt x="231788" y="259998"/>
                  </a:cubicBezTo>
                  <a:cubicBezTo>
                    <a:pt x="208941" y="299932"/>
                    <a:pt x="222810" y="351070"/>
                    <a:pt x="262812" y="373958"/>
                  </a:cubicBezTo>
                  <a:cubicBezTo>
                    <a:pt x="275478" y="381160"/>
                    <a:pt x="289827" y="385002"/>
                    <a:pt x="304257" y="385002"/>
                  </a:cubicBezTo>
                  <a:cubicBezTo>
                    <a:pt x="334238" y="385002"/>
                    <a:pt x="362056" y="368836"/>
                    <a:pt x="376966" y="342907"/>
                  </a:cubicBezTo>
                  <a:cubicBezTo>
                    <a:pt x="388029" y="323620"/>
                    <a:pt x="390915" y="301052"/>
                    <a:pt x="385063" y="279605"/>
                  </a:cubicBezTo>
                  <a:cubicBezTo>
                    <a:pt x="379211" y="258077"/>
                    <a:pt x="365262" y="240151"/>
                    <a:pt x="345942" y="229027"/>
                  </a:cubicBezTo>
                  <a:cubicBezTo>
                    <a:pt x="333276" y="221825"/>
                    <a:pt x="318927" y="217983"/>
                    <a:pt x="304497" y="217983"/>
                  </a:cubicBezTo>
                  <a:close/>
                  <a:moveTo>
                    <a:pt x="304497" y="169006"/>
                  </a:moveTo>
                  <a:cubicBezTo>
                    <a:pt x="327505" y="169006"/>
                    <a:pt x="350191" y="175088"/>
                    <a:pt x="370312" y="186532"/>
                  </a:cubicBezTo>
                  <a:cubicBezTo>
                    <a:pt x="401016" y="204138"/>
                    <a:pt x="423061" y="232548"/>
                    <a:pt x="432360" y="266720"/>
                  </a:cubicBezTo>
                  <a:cubicBezTo>
                    <a:pt x="441659" y="300892"/>
                    <a:pt x="437090" y="336585"/>
                    <a:pt x="419534" y="367236"/>
                  </a:cubicBezTo>
                  <a:cubicBezTo>
                    <a:pt x="395965" y="408370"/>
                    <a:pt x="351794" y="433979"/>
                    <a:pt x="304257" y="433979"/>
                  </a:cubicBezTo>
                  <a:cubicBezTo>
                    <a:pt x="281250" y="433979"/>
                    <a:pt x="258563" y="427897"/>
                    <a:pt x="238442" y="416453"/>
                  </a:cubicBezTo>
                  <a:cubicBezTo>
                    <a:pt x="174951" y="380120"/>
                    <a:pt x="152906" y="299052"/>
                    <a:pt x="189221" y="235669"/>
                  </a:cubicBezTo>
                  <a:cubicBezTo>
                    <a:pt x="212789" y="194535"/>
                    <a:pt x="256960" y="169006"/>
                    <a:pt x="304497" y="169006"/>
                  </a:cubicBezTo>
                  <a:close/>
                  <a:moveTo>
                    <a:pt x="391705" y="57902"/>
                  </a:moveTo>
                  <a:lnTo>
                    <a:pt x="363091" y="107845"/>
                  </a:lnTo>
                  <a:cubicBezTo>
                    <a:pt x="357961" y="116810"/>
                    <a:pt x="347621" y="121612"/>
                    <a:pt x="337442" y="119771"/>
                  </a:cubicBezTo>
                  <a:cubicBezTo>
                    <a:pt x="315160" y="115689"/>
                    <a:pt x="292076" y="115769"/>
                    <a:pt x="269873" y="119931"/>
                  </a:cubicBezTo>
                  <a:cubicBezTo>
                    <a:pt x="259694" y="121852"/>
                    <a:pt x="249354" y="117130"/>
                    <a:pt x="244145" y="108166"/>
                  </a:cubicBezTo>
                  <a:lnTo>
                    <a:pt x="215209" y="58543"/>
                  </a:lnTo>
                  <a:lnTo>
                    <a:pt x="136820" y="104164"/>
                  </a:lnTo>
                  <a:lnTo>
                    <a:pt x="165755" y="153867"/>
                  </a:lnTo>
                  <a:cubicBezTo>
                    <a:pt x="170965" y="162831"/>
                    <a:pt x="170003" y="174116"/>
                    <a:pt x="163271" y="182040"/>
                  </a:cubicBezTo>
                  <a:cubicBezTo>
                    <a:pt x="155496" y="191084"/>
                    <a:pt x="149164" y="200128"/>
                    <a:pt x="143713" y="209653"/>
                  </a:cubicBezTo>
                  <a:cubicBezTo>
                    <a:pt x="138263" y="219097"/>
                    <a:pt x="133694" y="229262"/>
                    <a:pt x="129687" y="240467"/>
                  </a:cubicBezTo>
                  <a:cubicBezTo>
                    <a:pt x="126320" y="250311"/>
                    <a:pt x="117023" y="256874"/>
                    <a:pt x="106683" y="256874"/>
                  </a:cubicBezTo>
                  <a:lnTo>
                    <a:pt x="49134" y="257115"/>
                  </a:lnTo>
                  <a:lnTo>
                    <a:pt x="49454" y="347797"/>
                  </a:lnTo>
                  <a:lnTo>
                    <a:pt x="107004" y="347557"/>
                  </a:lnTo>
                  <a:lnTo>
                    <a:pt x="107084" y="347557"/>
                  </a:lnTo>
                  <a:cubicBezTo>
                    <a:pt x="117423" y="347557"/>
                    <a:pt x="126721" y="354039"/>
                    <a:pt x="130168" y="363804"/>
                  </a:cubicBezTo>
                  <a:cubicBezTo>
                    <a:pt x="137782" y="385094"/>
                    <a:pt x="149244" y="404703"/>
                    <a:pt x="164152" y="421991"/>
                  </a:cubicBezTo>
                  <a:cubicBezTo>
                    <a:pt x="170965" y="429915"/>
                    <a:pt x="172087" y="441120"/>
                    <a:pt x="166878" y="450164"/>
                  </a:cubicBezTo>
                  <a:lnTo>
                    <a:pt x="138263" y="500027"/>
                  </a:lnTo>
                  <a:lnTo>
                    <a:pt x="217053" y="545088"/>
                  </a:lnTo>
                  <a:lnTo>
                    <a:pt x="245667" y="495145"/>
                  </a:lnTo>
                  <a:cubicBezTo>
                    <a:pt x="250797" y="486181"/>
                    <a:pt x="261057" y="481379"/>
                    <a:pt x="271316" y="483219"/>
                  </a:cubicBezTo>
                  <a:cubicBezTo>
                    <a:pt x="293679" y="487301"/>
                    <a:pt x="316763" y="487221"/>
                    <a:pt x="338805" y="483059"/>
                  </a:cubicBezTo>
                  <a:cubicBezTo>
                    <a:pt x="348984" y="481058"/>
                    <a:pt x="359324" y="485781"/>
                    <a:pt x="364533" y="494745"/>
                  </a:cubicBezTo>
                  <a:lnTo>
                    <a:pt x="393549" y="544368"/>
                  </a:lnTo>
                  <a:lnTo>
                    <a:pt x="471938" y="498747"/>
                  </a:lnTo>
                  <a:lnTo>
                    <a:pt x="443003" y="449204"/>
                  </a:lnTo>
                  <a:cubicBezTo>
                    <a:pt x="437793" y="440239"/>
                    <a:pt x="438755" y="428954"/>
                    <a:pt x="445487" y="421031"/>
                  </a:cubicBezTo>
                  <a:cubicBezTo>
                    <a:pt x="453262" y="411826"/>
                    <a:pt x="459674" y="402782"/>
                    <a:pt x="465125" y="393338"/>
                  </a:cubicBezTo>
                  <a:cubicBezTo>
                    <a:pt x="470495" y="383893"/>
                    <a:pt x="475064" y="373809"/>
                    <a:pt x="479071" y="362443"/>
                  </a:cubicBezTo>
                  <a:cubicBezTo>
                    <a:pt x="482518" y="352679"/>
                    <a:pt x="491735" y="346116"/>
                    <a:pt x="502155" y="346036"/>
                  </a:cubicBezTo>
                  <a:lnTo>
                    <a:pt x="559625" y="345876"/>
                  </a:lnTo>
                  <a:lnTo>
                    <a:pt x="559304" y="255194"/>
                  </a:lnTo>
                  <a:lnTo>
                    <a:pt x="501754" y="255434"/>
                  </a:lnTo>
                  <a:lnTo>
                    <a:pt x="501674" y="255434"/>
                  </a:lnTo>
                  <a:cubicBezTo>
                    <a:pt x="491335" y="255434"/>
                    <a:pt x="482117" y="248951"/>
                    <a:pt x="478590" y="239186"/>
                  </a:cubicBezTo>
                  <a:cubicBezTo>
                    <a:pt x="470896" y="217896"/>
                    <a:pt x="459514" y="198287"/>
                    <a:pt x="444526" y="180919"/>
                  </a:cubicBezTo>
                  <a:cubicBezTo>
                    <a:pt x="437793" y="173076"/>
                    <a:pt x="436751" y="161790"/>
                    <a:pt x="441881" y="152826"/>
                  </a:cubicBezTo>
                  <a:lnTo>
                    <a:pt x="470495" y="102963"/>
                  </a:lnTo>
                  <a:close/>
                  <a:moveTo>
                    <a:pt x="376156" y="836"/>
                  </a:moveTo>
                  <a:cubicBezTo>
                    <a:pt x="382407" y="-845"/>
                    <a:pt x="389140" y="35"/>
                    <a:pt x="394751" y="3237"/>
                  </a:cubicBezTo>
                  <a:lnTo>
                    <a:pt x="516102" y="72629"/>
                  </a:lnTo>
                  <a:cubicBezTo>
                    <a:pt x="527884" y="79272"/>
                    <a:pt x="531972" y="94239"/>
                    <a:pt x="525239" y="106005"/>
                  </a:cubicBezTo>
                  <a:lnTo>
                    <a:pt x="492697" y="162751"/>
                  </a:lnTo>
                  <a:cubicBezTo>
                    <a:pt x="502796" y="176357"/>
                    <a:pt x="511373" y="190924"/>
                    <a:pt x="518186" y="206371"/>
                  </a:cubicBezTo>
                  <a:lnTo>
                    <a:pt x="583590" y="206131"/>
                  </a:lnTo>
                  <a:lnTo>
                    <a:pt x="583670" y="206131"/>
                  </a:lnTo>
                  <a:cubicBezTo>
                    <a:pt x="590163" y="206131"/>
                    <a:pt x="596415" y="208692"/>
                    <a:pt x="600983" y="213254"/>
                  </a:cubicBezTo>
                  <a:cubicBezTo>
                    <a:pt x="605632" y="217816"/>
                    <a:pt x="608197" y="224059"/>
                    <a:pt x="608197" y="230542"/>
                  </a:cubicBezTo>
                  <a:lnTo>
                    <a:pt x="608758" y="370127"/>
                  </a:lnTo>
                  <a:cubicBezTo>
                    <a:pt x="608758" y="376610"/>
                    <a:pt x="606193" y="382853"/>
                    <a:pt x="601624" y="387495"/>
                  </a:cubicBezTo>
                  <a:cubicBezTo>
                    <a:pt x="597056" y="392137"/>
                    <a:pt x="590804" y="394698"/>
                    <a:pt x="584311" y="394698"/>
                  </a:cubicBezTo>
                  <a:lnTo>
                    <a:pt x="518987" y="394938"/>
                  </a:lnTo>
                  <a:cubicBezTo>
                    <a:pt x="515541" y="402942"/>
                    <a:pt x="511854" y="410386"/>
                    <a:pt x="507686" y="417669"/>
                  </a:cubicBezTo>
                  <a:cubicBezTo>
                    <a:pt x="503518" y="424952"/>
                    <a:pt x="498949" y="431996"/>
                    <a:pt x="493819" y="438959"/>
                  </a:cubicBezTo>
                  <a:lnTo>
                    <a:pt x="526682" y="495305"/>
                  </a:lnTo>
                  <a:cubicBezTo>
                    <a:pt x="529968" y="500908"/>
                    <a:pt x="530850" y="507551"/>
                    <a:pt x="529167" y="513874"/>
                  </a:cubicBezTo>
                  <a:cubicBezTo>
                    <a:pt x="527564" y="520117"/>
                    <a:pt x="523476" y="525479"/>
                    <a:pt x="517865" y="528761"/>
                  </a:cubicBezTo>
                  <a:lnTo>
                    <a:pt x="396995" y="599033"/>
                  </a:lnTo>
                  <a:cubicBezTo>
                    <a:pt x="391385" y="602315"/>
                    <a:pt x="384732" y="603195"/>
                    <a:pt x="378400" y="601594"/>
                  </a:cubicBezTo>
                  <a:cubicBezTo>
                    <a:pt x="372148" y="599913"/>
                    <a:pt x="366778" y="595832"/>
                    <a:pt x="363491" y="590229"/>
                  </a:cubicBezTo>
                  <a:lnTo>
                    <a:pt x="330549" y="533803"/>
                  </a:lnTo>
                  <a:cubicBezTo>
                    <a:pt x="313797" y="535644"/>
                    <a:pt x="296885" y="535724"/>
                    <a:pt x="279973" y="533883"/>
                  </a:cubicBezTo>
                  <a:lnTo>
                    <a:pt x="247431" y="590629"/>
                  </a:lnTo>
                  <a:cubicBezTo>
                    <a:pt x="242942" y="598553"/>
                    <a:pt x="234687" y="602955"/>
                    <a:pt x="226110" y="602955"/>
                  </a:cubicBezTo>
                  <a:cubicBezTo>
                    <a:pt x="222022" y="602955"/>
                    <a:pt x="217855" y="601914"/>
                    <a:pt x="214007" y="599753"/>
                  </a:cubicBezTo>
                  <a:lnTo>
                    <a:pt x="92656" y="530361"/>
                  </a:lnTo>
                  <a:cubicBezTo>
                    <a:pt x="86966" y="527160"/>
                    <a:pt x="82878" y="521797"/>
                    <a:pt x="81195" y="515554"/>
                  </a:cubicBezTo>
                  <a:cubicBezTo>
                    <a:pt x="79431" y="509311"/>
                    <a:pt x="80313" y="502588"/>
                    <a:pt x="83519" y="496986"/>
                  </a:cubicBezTo>
                  <a:lnTo>
                    <a:pt x="116061" y="440239"/>
                  </a:lnTo>
                  <a:cubicBezTo>
                    <a:pt x="105962" y="426633"/>
                    <a:pt x="97385" y="411986"/>
                    <a:pt x="90572" y="396619"/>
                  </a:cubicBezTo>
                  <a:lnTo>
                    <a:pt x="25168" y="396859"/>
                  </a:lnTo>
                  <a:lnTo>
                    <a:pt x="25008" y="396859"/>
                  </a:lnTo>
                  <a:cubicBezTo>
                    <a:pt x="18596" y="396859"/>
                    <a:pt x="12344" y="394298"/>
                    <a:pt x="7775" y="389736"/>
                  </a:cubicBezTo>
                  <a:cubicBezTo>
                    <a:pt x="3126" y="385174"/>
                    <a:pt x="561" y="378931"/>
                    <a:pt x="481" y="372448"/>
                  </a:cubicBezTo>
                  <a:lnTo>
                    <a:pt x="0" y="232783"/>
                  </a:lnTo>
                  <a:cubicBezTo>
                    <a:pt x="-80" y="219257"/>
                    <a:pt x="10901" y="208292"/>
                    <a:pt x="24447" y="208212"/>
                  </a:cubicBezTo>
                  <a:lnTo>
                    <a:pt x="89771" y="207972"/>
                  </a:lnTo>
                  <a:cubicBezTo>
                    <a:pt x="93137" y="200128"/>
                    <a:pt x="96904" y="192605"/>
                    <a:pt x="101072" y="185321"/>
                  </a:cubicBezTo>
                  <a:cubicBezTo>
                    <a:pt x="105240" y="178038"/>
                    <a:pt x="109889" y="170995"/>
                    <a:pt x="114939" y="164031"/>
                  </a:cubicBezTo>
                  <a:lnTo>
                    <a:pt x="82076" y="107685"/>
                  </a:lnTo>
                  <a:cubicBezTo>
                    <a:pt x="75263" y="96000"/>
                    <a:pt x="79191" y="81033"/>
                    <a:pt x="90893" y="74230"/>
                  </a:cubicBezTo>
                  <a:lnTo>
                    <a:pt x="211763" y="3957"/>
                  </a:lnTo>
                  <a:cubicBezTo>
                    <a:pt x="217374" y="676"/>
                    <a:pt x="224026" y="-285"/>
                    <a:pt x="230358" y="1396"/>
                  </a:cubicBezTo>
                  <a:cubicBezTo>
                    <a:pt x="236610" y="3077"/>
                    <a:pt x="241980" y="7159"/>
                    <a:pt x="245267" y="12761"/>
                  </a:cubicBezTo>
                  <a:lnTo>
                    <a:pt x="278209" y="69187"/>
                  </a:lnTo>
                  <a:cubicBezTo>
                    <a:pt x="294961" y="67347"/>
                    <a:pt x="311953" y="67267"/>
                    <a:pt x="328785" y="69027"/>
                  </a:cubicBezTo>
                  <a:lnTo>
                    <a:pt x="361327" y="12361"/>
                  </a:lnTo>
                  <a:cubicBezTo>
                    <a:pt x="364533" y="6678"/>
                    <a:pt x="369904" y="2597"/>
                    <a:pt x="376156" y="836"/>
                  </a:cubicBezTo>
                  <a:close/>
                </a:path>
              </a:pathLst>
            </a:custGeom>
            <a:solidFill>
              <a:srgbClr val="EC7061"/>
            </a:solidFill>
            <a:ln>
              <a:noFill/>
            </a:ln>
          </p:spPr>
          <p:txBody>
            <a:bodyPr wrap="square"/>
            <a:lstStyle/>
            <a:p>
              <a:endParaRPr lang="zh-CN" altLang="en-US">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sp>
        <p:nvSpPr>
          <p:cNvPr id="443" name="圆角矩形 75"/>
          <p:cNvSpPr/>
          <p:nvPr/>
        </p:nvSpPr>
        <p:spPr>
          <a:xfrm>
            <a:off x="6421439" y="1276728"/>
            <a:ext cx="4680000" cy="354084"/>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sz="1400" b="1" dirty="0">
                <a:solidFill>
                  <a:prstClr val="white"/>
                </a:solidFill>
                <a:latin typeface="Huawei Sans" panose="020C0503030203020204" pitchFamily="34" charset="0"/>
              </a:rPr>
              <a:t>iMaster NCE-based Network Management and O&amp;M</a:t>
            </a:r>
          </a:p>
        </p:txBody>
      </p:sp>
    </p:spTree>
    <p:extLst>
      <p:ext uri="{BB962C8B-B14F-4D97-AF65-F5344CB8AC3E}">
        <p14:creationId xmlns:p14="http://schemas.microsoft.com/office/powerpoint/2010/main" val="19768699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wrap="square"/>
          <a:lstStyle/>
          <a:p>
            <a:r>
              <a:rPr dirty="0">
                <a:solidFill>
                  <a:schemeClr val="bg1">
                    <a:lumMod val="50000"/>
                  </a:schemeClr>
                </a:solidFill>
                <a:latin typeface="Huawei Sans" panose="020C0503030203020204" pitchFamily="34" charset="0"/>
              </a:rPr>
              <a:t>Basic Concepts of Network Management and O&amp;M</a:t>
            </a:r>
            <a:endParaRPr lang="en-US" altLang="zh-CN" dirty="0">
              <a:solidFill>
                <a:schemeClr val="bg1">
                  <a:lumMod val="50000"/>
                </a:schemeClr>
              </a:solidFill>
              <a:latin typeface="Huawei Sans" panose="020C0503030203020204" pitchFamily="34" charset="0"/>
            </a:endParaRPr>
          </a:p>
          <a:p>
            <a:r>
              <a:rPr b="1" dirty="0">
                <a:latin typeface="Huawei Sans" panose="020C0503030203020204" pitchFamily="34" charset="0"/>
              </a:rPr>
              <a:t>Traditional Network Management</a:t>
            </a:r>
          </a:p>
          <a:p>
            <a:r>
              <a:rPr dirty="0">
                <a:solidFill>
                  <a:schemeClr val="bg1">
                    <a:lumMod val="50000"/>
                  </a:schemeClr>
                </a:solidFill>
                <a:latin typeface="Huawei Sans" panose="020C0503030203020204" pitchFamily="34" charset="0"/>
              </a:rPr>
              <a:t>Network Management Based on Huawei iMaster NCE</a:t>
            </a: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357019878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356</TotalTime>
  <Words>5627</Words>
  <Application>Microsoft Office PowerPoint</Application>
  <PresentationFormat>宽屏</PresentationFormat>
  <Paragraphs>618</Paragraphs>
  <Slides>39</Slides>
  <Notes>39</Notes>
  <HiddenSlides>2</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39</vt:i4>
      </vt:variant>
    </vt:vector>
  </HeadingPairs>
  <TitlesOfParts>
    <vt:vector size="47" baseType="lpstr">
      <vt:lpstr>Arial</vt:lpstr>
      <vt:lpstr>微软雅黑</vt:lpstr>
      <vt:lpstr>MS PGothic</vt:lpstr>
      <vt:lpstr>Huawei Sans</vt:lpstr>
      <vt:lpstr>Courier New</vt:lpstr>
      <vt:lpstr>方正兰亭黑简体</vt:lpstr>
      <vt:lpstr>Wingdings</vt:lpstr>
      <vt:lpstr>1_自定义设计方案</vt:lpstr>
      <vt:lpstr>PowerPoint 演示文稿</vt:lpstr>
      <vt:lpstr>Network Management and O&amp;M</vt:lpstr>
      <vt:lpstr>PowerPoint 演示文稿</vt:lpstr>
      <vt:lpstr>PowerPoint 演示文稿</vt:lpstr>
      <vt:lpstr>PowerPoint 演示文稿</vt:lpstr>
      <vt:lpstr>What Is Network Management and O&amp;M?</vt:lpstr>
      <vt:lpstr>Basic Network Management Functions</vt:lpstr>
      <vt:lpstr>Network Management Modes</vt:lpstr>
      <vt:lpstr>PowerPoint 演示文稿</vt:lpstr>
      <vt:lpstr>Management Through the CLI or Web System</vt:lpstr>
      <vt:lpstr>SNMP-based Centralized Management</vt:lpstr>
      <vt:lpstr>Typical SNMP Architecture</vt:lpstr>
      <vt:lpstr>SNMP Message Exchange</vt:lpstr>
      <vt:lpstr>MIB</vt:lpstr>
      <vt:lpstr>Common MIB Objects</vt:lpstr>
      <vt:lpstr>SNMP Management Model</vt:lpstr>
      <vt:lpstr>SNMPv1</vt:lpstr>
      <vt:lpstr>SNMPv2c</vt:lpstr>
      <vt:lpstr>SNMPv3</vt:lpstr>
      <vt:lpstr>SNMP Summary</vt:lpstr>
      <vt:lpstr>Basic SNMP Configuration (1)</vt:lpstr>
      <vt:lpstr>Basic SNMP Configuration (2)</vt:lpstr>
      <vt:lpstr>Basic SNMP Configuration (3)</vt:lpstr>
      <vt:lpstr>SNMP Configuration Example (Network Device Side)</vt:lpstr>
      <vt:lpstr>PowerPoint 演示文稿</vt:lpstr>
      <vt:lpstr>Transformation and Challenges of the Network Industry</vt:lpstr>
      <vt:lpstr>Huawei iMaster NCE</vt:lpstr>
      <vt:lpstr>PowerPoint 演示文稿</vt:lpstr>
      <vt:lpstr>NETCONF Overview</vt:lpstr>
      <vt:lpstr>NETCONF Advantages</vt:lpstr>
      <vt:lpstr>Typical NETCONF Interaction</vt:lpstr>
      <vt:lpstr>YANG Language Overview</vt:lpstr>
      <vt:lpstr>YANG and XML (1)</vt:lpstr>
      <vt:lpstr>YANG and XML (2)</vt:lpstr>
      <vt:lpstr>Telemetry Overview</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luyueyuezjhw</cp:lastModifiedBy>
  <cp:revision>132</cp:revision>
  <dcterms:created xsi:type="dcterms:W3CDTF">2018-11-29T10:16:29Z</dcterms:created>
  <dcterms:modified xsi:type="dcterms:W3CDTF">2020-04-28T07:54:07Z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(3)m/XQS1fcxFF4WTBOz2qUG11YS5WBFUko3m++6cZKmtpfA3S5xDHmRQp8GICUnVoPoISJ3c5V
zQCe/Oq9ohEnKZo4p+8gCx3BYrjzpmCbOhE3Hg2LqjzzHInmTf8NC+/H4et4KyDUrFurMosC
obBA/CUJHtGa1oswwxNrl6mo0Clsh29iPmIngM0CrsxRiT4/Xdans8wwcl5mFHaoBrRzLJdq
xz9wxnO7B/XMwnGqGN</vt:lpwstr>
  </property>
  <property fmtid="{D5CDD505-2E9C-101B-9397-08002B2CF9AE}" pid="3" name="_2015_ms_pID_7253431">
    <vt:lpwstr>FXmv+wzarLuxKMWa0hu71i/Ed/GXdpfuV45wyND9rRdQq1ywDktdUz
u/YQvmLVzVFyDyABZRsmiq/3512H29O0THuvAUKof2GwiKfAq73+kP4VHjmaXI/kf6+873Vd
wvNQ/w1Fbi5X9B4jtRUdC8dKqdZ8Kjzjg7AHyyON0MDuKJpO/lNwZqAZUgKFKOyx7jS9C5lX
BYR2Uyb2UbrP/G2raYN0IEuIjoUY+GiIqjzZ</vt:lpwstr>
  </property>
  <property fmtid="{D5CDD505-2E9C-101B-9397-08002B2CF9AE}" pid="4" name="_2015_ms_pID_7253432">
    <vt:lpwstr>6A==</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1587890484</vt:lpwstr>
  </property>
</Properties>
</file>