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68" name="Rectangle 2"/>
          <p:cNvSpPr>
            <a:spLocks noGrp="1" noChangeArrowheads="1"/>
          </p:cNvSpPr>
          <p:nvPr>
            <p:ph type="hdr" sz="quarter"/>
          </p:nvPr>
        </p:nvSpPr>
        <p:spPr bwMode="auto">
          <a:xfrm>
            <a:off x="2" y="1"/>
            <a:ext cx="3076575" cy="512763"/>
          </a:xfrm>
          <a:prstGeom prst="rect">
            <a:avLst/>
          </a:prstGeom>
          <a:noFill/>
          <a:ln w="9525">
            <a:noFill/>
            <a:miter lim="800000"/>
          </a:ln>
          <a:effectLst/>
        </p:spPr>
        <p:txBody>
          <a:bodyPr vert="horz" wrap="square" lIns="91492" tIns="45745" rIns="91492" bIns="45745" numCol="1" anchor="t" anchorCtr="0" compatLnSpc="1"/>
          <a:lstStyle>
            <a:lvl1pPr algn="l">
              <a:defRPr sz="1100"/>
            </a:lvl1pPr>
          </a:lstStyle>
          <a:p>
            <a:endParaRPr lang="en-US"/>
          </a:p>
        </p:txBody>
      </p:sp>
      <p:sp>
        <p:nvSpPr>
          <p:cNvPr id="1048669" name="Rectangle 3"/>
          <p:cNvSpPr>
            <a:spLocks noGrp="1" noChangeArrowheads="1"/>
          </p:cNvSpPr>
          <p:nvPr>
            <p:ph type="dt" idx="1"/>
          </p:nvPr>
        </p:nvSpPr>
        <p:spPr bwMode="auto">
          <a:xfrm>
            <a:off x="4021139" y="1"/>
            <a:ext cx="3076575" cy="512763"/>
          </a:xfrm>
          <a:prstGeom prst="rect">
            <a:avLst/>
          </a:prstGeom>
          <a:noFill/>
          <a:ln w="9525">
            <a:noFill/>
            <a:miter lim="800000"/>
          </a:ln>
          <a:effectLst/>
        </p:spPr>
        <p:txBody>
          <a:bodyPr vert="horz" wrap="square" lIns="91492" tIns="45745" rIns="91492" bIns="45745" numCol="1" anchor="t" anchorCtr="0" compatLnSpc="1"/>
          <a:lstStyle>
            <a:lvl1pPr algn="r">
              <a:defRPr sz="1100"/>
            </a:lvl1pPr>
          </a:lstStyle>
          <a:p>
            <a:endParaRPr lang="en-US"/>
          </a:p>
        </p:txBody>
      </p:sp>
      <p:sp>
        <p:nvSpPr>
          <p:cNvPr id="1048670"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ln>
          <a:effectLst/>
        </p:spPr>
      </p:sp>
      <p:sp>
        <p:nvSpPr>
          <p:cNvPr id="1048671" name="Rectangle 5"/>
          <p:cNvSpPr>
            <a:spLocks noGrp="1" noChangeArrowheads="1"/>
          </p:cNvSpPr>
          <p:nvPr>
            <p:ph type="body" sz="quarter" idx="3"/>
          </p:nvPr>
        </p:nvSpPr>
        <p:spPr bwMode="auto">
          <a:xfrm>
            <a:off x="709614" y="4862514"/>
            <a:ext cx="5680075" cy="4605337"/>
          </a:xfrm>
          <a:prstGeom prst="rect">
            <a:avLst/>
          </a:prstGeom>
          <a:noFill/>
          <a:ln w="9525">
            <a:noFill/>
            <a:miter lim="800000"/>
          </a:ln>
          <a:effectLst/>
        </p:spPr>
        <p:txBody>
          <a:bodyPr vert="horz" wrap="square" lIns="91492" tIns="45745" rIns="91492" bIns="45745"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2" name="Rectangle 6"/>
          <p:cNvSpPr>
            <a:spLocks noGrp="1" noChangeArrowheads="1"/>
          </p:cNvSpPr>
          <p:nvPr>
            <p:ph type="ftr" sz="quarter" idx="4"/>
          </p:nvPr>
        </p:nvSpPr>
        <p:spPr bwMode="auto">
          <a:xfrm>
            <a:off x="2" y="9720264"/>
            <a:ext cx="3076575" cy="512762"/>
          </a:xfrm>
          <a:prstGeom prst="rect">
            <a:avLst/>
          </a:prstGeom>
          <a:noFill/>
          <a:ln w="9525">
            <a:noFill/>
            <a:miter lim="800000"/>
          </a:ln>
          <a:effectLst/>
        </p:spPr>
        <p:txBody>
          <a:bodyPr vert="horz" wrap="square" lIns="91492" tIns="45745" rIns="91492" bIns="45745" numCol="1" anchor="b" anchorCtr="0" compatLnSpc="1"/>
          <a:lstStyle>
            <a:lvl1pPr algn="l">
              <a:defRPr sz="1100"/>
            </a:lvl1pPr>
          </a:lstStyle>
          <a:p>
            <a:endParaRPr lang="en-US"/>
          </a:p>
        </p:txBody>
      </p:sp>
      <p:sp>
        <p:nvSpPr>
          <p:cNvPr id="1048673" name="Rectangle 7"/>
          <p:cNvSpPr>
            <a:spLocks noGrp="1" noChangeArrowheads="1"/>
          </p:cNvSpPr>
          <p:nvPr>
            <p:ph type="sldNum" sz="quarter" idx="5"/>
          </p:nvPr>
        </p:nvSpPr>
        <p:spPr bwMode="auto">
          <a:xfrm>
            <a:off x="4021139" y="9720264"/>
            <a:ext cx="3076575" cy="512762"/>
          </a:xfrm>
          <a:prstGeom prst="rect">
            <a:avLst/>
          </a:prstGeom>
          <a:noFill/>
          <a:ln w="9525">
            <a:noFill/>
            <a:miter lim="800000"/>
          </a:ln>
          <a:effectLst/>
        </p:spPr>
        <p:txBody>
          <a:bodyPr vert="horz" wrap="square" lIns="91492" tIns="45745" rIns="91492" bIns="45745" numCol="1" anchor="b" anchorCtr="0" compatLnSpc="1"/>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3"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1048614"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48615" name="Date Placeholder 3"/>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16" name="Footer Placeholder 4"/>
          <p:cNvSpPr>
            <a:spLocks noGrp="1"/>
          </p:cNvSpPr>
          <p:nvPr>
            <p:ph type="ftr" sz="quarter" idx="11"/>
          </p:nvPr>
        </p:nvSpPr>
        <p:spPr/>
        <p:txBody>
          <a:bodyPr/>
          <a:lstStyle/>
          <a:p>
            <a:endParaRPr lang="en-US"/>
          </a:p>
        </p:txBody>
      </p:sp>
      <p:sp>
        <p:nvSpPr>
          <p:cNvPr id="1048617" name="Slide Number Placeholder 5"/>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r>
              <a:rPr lang="en-US"/>
              <a:t>Click to edit Master title style</a:t>
            </a:r>
          </a:p>
        </p:txBody>
      </p:sp>
      <p:sp>
        <p:nvSpPr>
          <p:cNvPr id="1048639"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0" name="Date Placeholder 3"/>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41" name="Footer Placeholder 4"/>
          <p:cNvSpPr>
            <a:spLocks noGrp="1"/>
          </p:cNvSpPr>
          <p:nvPr>
            <p:ph type="ftr" sz="quarter" idx="11"/>
          </p:nvPr>
        </p:nvSpPr>
        <p:spPr/>
        <p:txBody>
          <a:bodyPr/>
          <a:lstStyle/>
          <a:p>
            <a:endParaRPr lang="en-US"/>
          </a:p>
        </p:txBody>
      </p:sp>
      <p:sp>
        <p:nvSpPr>
          <p:cNvPr id="1048642" name="Slide Number Placeholder 5"/>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2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104862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Date Placeholder 3"/>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25" name="Footer Placeholder 4"/>
          <p:cNvSpPr>
            <a:spLocks noGrp="1"/>
          </p:cNvSpPr>
          <p:nvPr>
            <p:ph type="ftr" sz="quarter" idx="11"/>
          </p:nvPr>
        </p:nvSpPr>
        <p:spPr/>
        <p:txBody>
          <a:bodyPr/>
          <a:lstStyle/>
          <a:p>
            <a:endParaRPr lang="en-US"/>
          </a:p>
        </p:txBody>
      </p:sp>
      <p:sp>
        <p:nvSpPr>
          <p:cNvPr id="1048626" name="Slide Number Placeholder 5"/>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27" name="Title 1"/>
          <p:cNvSpPr>
            <a:spLocks noGrp="1"/>
          </p:cNvSpPr>
          <p:nvPr>
            <p:ph type="title"/>
          </p:nvPr>
        </p:nvSpPr>
        <p:spPr/>
        <p:txBody>
          <a:bodyPr/>
          <a:lstStyle/>
          <a:p>
            <a:r>
              <a:rPr lang="en-US"/>
              <a:t>Click to edit Master title style</a:t>
            </a:r>
          </a:p>
        </p:txBody>
      </p:sp>
      <p:sp>
        <p:nvSpPr>
          <p:cNvPr id="1048628"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9" name="Date Placeholder 3"/>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30" name="Footer Placeholder 4"/>
          <p:cNvSpPr>
            <a:spLocks noGrp="1"/>
          </p:cNvSpPr>
          <p:nvPr>
            <p:ph type="ftr" sz="quarter" idx="11"/>
          </p:nvPr>
        </p:nvSpPr>
        <p:spPr/>
        <p:txBody>
          <a:bodyPr/>
          <a:lstStyle/>
          <a:p>
            <a:endParaRPr lang="en-US"/>
          </a:p>
        </p:txBody>
      </p:sp>
      <p:sp>
        <p:nvSpPr>
          <p:cNvPr id="1048631" name="Slide Number Placeholder 5"/>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3"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1048644"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45" name="Date Placeholder 3"/>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46" name="Footer Placeholder 4"/>
          <p:cNvSpPr>
            <a:spLocks noGrp="1"/>
          </p:cNvSpPr>
          <p:nvPr>
            <p:ph type="ftr" sz="quarter" idx="11"/>
          </p:nvPr>
        </p:nvSpPr>
        <p:spPr/>
        <p:txBody>
          <a:bodyPr/>
          <a:lstStyle/>
          <a:p>
            <a:endParaRPr lang="en-US"/>
          </a:p>
        </p:txBody>
      </p:sp>
      <p:sp>
        <p:nvSpPr>
          <p:cNvPr id="1048647" name="Slide Number Placeholder 5"/>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8" name="Title 1"/>
          <p:cNvSpPr>
            <a:spLocks noGrp="1"/>
          </p:cNvSpPr>
          <p:nvPr>
            <p:ph type="title"/>
          </p:nvPr>
        </p:nvSpPr>
        <p:spPr/>
        <p:txBody>
          <a:bodyPr/>
          <a:lstStyle/>
          <a:p>
            <a:r>
              <a:rPr lang="en-US"/>
              <a:t>Click to edit Master title style</a:t>
            </a:r>
          </a:p>
        </p:txBody>
      </p:sp>
      <p:sp>
        <p:nvSpPr>
          <p:cNvPr id="1048649"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1" name="Date Placeholder 4"/>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52" name="Footer Placeholder 5"/>
          <p:cNvSpPr>
            <a:spLocks noGrp="1"/>
          </p:cNvSpPr>
          <p:nvPr>
            <p:ph type="ftr" sz="quarter" idx="11"/>
          </p:nvPr>
        </p:nvSpPr>
        <p:spPr/>
        <p:txBody>
          <a:bodyPr/>
          <a:lstStyle/>
          <a:p>
            <a:endParaRPr lang="en-US"/>
          </a:p>
        </p:txBody>
      </p:sp>
      <p:sp>
        <p:nvSpPr>
          <p:cNvPr id="1048653" name="Slide Number Placeholder 6"/>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54" name="Title 1"/>
          <p:cNvSpPr>
            <a:spLocks noGrp="1"/>
          </p:cNvSpPr>
          <p:nvPr>
            <p:ph type="title"/>
          </p:nvPr>
        </p:nvSpPr>
        <p:spPr>
          <a:xfrm>
            <a:off x="839788" y="365125"/>
            <a:ext cx="10515600" cy="1325563"/>
          </a:xfrm>
        </p:spPr>
        <p:txBody>
          <a:bodyPr/>
          <a:lstStyle/>
          <a:p>
            <a:r>
              <a:rPr lang="en-US"/>
              <a:t>Click to edit Master title style</a:t>
            </a:r>
          </a:p>
        </p:txBody>
      </p:sp>
      <p:sp>
        <p:nvSpPr>
          <p:cNvPr id="1048655"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6"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7"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8"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Date Placeholder 6"/>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60" name="Footer Placeholder 7"/>
          <p:cNvSpPr>
            <a:spLocks noGrp="1"/>
          </p:cNvSpPr>
          <p:nvPr>
            <p:ph type="ftr" sz="quarter" idx="11"/>
          </p:nvPr>
        </p:nvSpPr>
        <p:spPr/>
        <p:txBody>
          <a:bodyPr/>
          <a:lstStyle/>
          <a:p>
            <a:endParaRPr lang="en-US"/>
          </a:p>
        </p:txBody>
      </p:sp>
      <p:sp>
        <p:nvSpPr>
          <p:cNvPr id="1048661" name="Slide Number Placeholder 8"/>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8" name="Title 1"/>
          <p:cNvSpPr>
            <a:spLocks noGrp="1"/>
          </p:cNvSpPr>
          <p:nvPr>
            <p:ph type="title"/>
          </p:nvPr>
        </p:nvSpPr>
        <p:spPr/>
        <p:txBody>
          <a:bodyPr/>
          <a:lstStyle/>
          <a:p>
            <a:r>
              <a:rPr lang="en-US"/>
              <a:t>Click to edit Master title style</a:t>
            </a:r>
          </a:p>
        </p:txBody>
      </p:sp>
      <p:sp>
        <p:nvSpPr>
          <p:cNvPr id="1048619" name="Date Placeholder 2"/>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20" name="Footer Placeholder 3"/>
          <p:cNvSpPr>
            <a:spLocks noGrp="1"/>
          </p:cNvSpPr>
          <p:nvPr>
            <p:ph type="ftr" sz="quarter" idx="11"/>
          </p:nvPr>
        </p:nvSpPr>
        <p:spPr/>
        <p:txBody>
          <a:bodyPr/>
          <a:lstStyle/>
          <a:p>
            <a:endParaRPr lang="en-US"/>
          </a:p>
        </p:txBody>
      </p:sp>
      <p:sp>
        <p:nvSpPr>
          <p:cNvPr id="1048621" name="Slide Number Placeholder 4"/>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49D6B0E1-F1A4-4EA6-B70D-255DCE072371}" type="datetimeFigureOut">
              <a:rPr lang="en-US" smtClean="0"/>
              <a:t>11/24/2024</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6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65" name="Date Placeholder 4"/>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66" name="Footer Placeholder 5"/>
          <p:cNvSpPr>
            <a:spLocks noGrp="1"/>
          </p:cNvSpPr>
          <p:nvPr>
            <p:ph type="ftr" sz="quarter" idx="11"/>
          </p:nvPr>
        </p:nvSpPr>
        <p:spPr/>
        <p:txBody>
          <a:bodyPr/>
          <a:lstStyle/>
          <a:p>
            <a:endParaRPr lang="en-US"/>
          </a:p>
        </p:txBody>
      </p:sp>
      <p:sp>
        <p:nvSpPr>
          <p:cNvPr id="1048667" name="Slide Number Placeholder 6"/>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104863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63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35" name="Date Placeholder 4"/>
          <p:cNvSpPr>
            <a:spLocks noGrp="1"/>
          </p:cNvSpPr>
          <p:nvPr>
            <p:ph type="dt" sz="half" idx="10"/>
          </p:nvPr>
        </p:nvSpPr>
        <p:spPr/>
        <p:txBody>
          <a:bodyPr/>
          <a:lstStyle/>
          <a:p>
            <a:fld id="{49D6B0E1-F1A4-4EA6-B70D-255DCE072371}" type="datetimeFigureOut">
              <a:rPr lang="en-US" smtClean="0"/>
              <a:t>11/24/2024</a:t>
            </a:fld>
            <a:endParaRPr lang="en-US"/>
          </a:p>
        </p:txBody>
      </p:sp>
      <p:sp>
        <p:nvSpPr>
          <p:cNvPr id="1048636" name="Footer Placeholder 5"/>
          <p:cNvSpPr>
            <a:spLocks noGrp="1"/>
          </p:cNvSpPr>
          <p:nvPr>
            <p:ph type="ftr" sz="quarter" idx="11"/>
          </p:nvPr>
        </p:nvSpPr>
        <p:spPr/>
        <p:txBody>
          <a:bodyPr/>
          <a:lstStyle/>
          <a:p>
            <a:endParaRPr lang="en-US"/>
          </a:p>
        </p:txBody>
      </p:sp>
      <p:sp>
        <p:nvSpPr>
          <p:cNvPr id="1048637" name="Slide Number Placeholder 6"/>
          <p:cNvSpPr>
            <a:spLocks noGrp="1"/>
          </p:cNvSpPr>
          <p:nvPr>
            <p:ph type="sldNum" sz="quarter" idx="12"/>
          </p:nvPr>
        </p:nvSpPr>
        <p:spPr/>
        <p:txBody>
          <a:bodyPr/>
          <a:lstStyle/>
          <a:p>
            <a:fld id="{0A06FDD3-B6FF-4111-BEDE-DE908DF068E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D6B0E1-F1A4-4EA6-B70D-255DCE072371}" type="datetimeFigureOut">
              <a:rPr lang="en-US" smtClean="0"/>
              <a:t>11/24/2024</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6FDD3-B6FF-4111-BEDE-DE908DF068E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Rectangle 61"/>
          <p:cNvSpPr/>
          <p:nvPr/>
        </p:nvSpPr>
        <p:spPr>
          <a:xfrm>
            <a:off x="6528619" y="0"/>
            <a:ext cx="5663381" cy="6858000"/>
          </a:xfrm>
          <a:prstGeom prst="rect">
            <a:avLst/>
          </a:prstGeom>
          <a:blipFill>
            <a:blip r:embed="rId2"/>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1034"/>
          <p:cNvGrpSpPr/>
          <p:nvPr/>
        </p:nvGrpSpPr>
        <p:grpSpPr>
          <a:xfrm>
            <a:off x="1" y="0"/>
            <a:ext cx="7123635" cy="6858000"/>
            <a:chOff x="1" y="0"/>
            <a:chExt cx="7123635" cy="6858000"/>
          </a:xfrm>
        </p:grpSpPr>
        <p:sp>
          <p:nvSpPr>
            <p:cNvPr id="1048585" name="Rectangle 62"/>
            <p:cNvSpPr/>
            <p:nvPr/>
          </p:nvSpPr>
          <p:spPr>
            <a:xfrm>
              <a:off x="1" y="0"/>
              <a:ext cx="6528618"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4400" b="1" dirty="0"/>
            </a:p>
          </p:txBody>
        </p:sp>
        <p:sp>
          <p:nvSpPr>
            <p:cNvPr id="1048586" name="TextBox 1024"/>
            <p:cNvSpPr txBox="1"/>
            <p:nvPr/>
          </p:nvSpPr>
          <p:spPr>
            <a:xfrm>
              <a:off x="522974" y="1077358"/>
              <a:ext cx="5085081" cy="701040"/>
            </a:xfrm>
            <a:prstGeom prst="rect">
              <a:avLst/>
            </a:prstGeom>
            <a:noFill/>
          </p:spPr>
          <p:txBody>
            <a:bodyPr wrap="none" rtlCol="0">
              <a:spAutoFit/>
            </a:bodyPr>
            <a:lstStyle/>
            <a:p>
              <a:r>
                <a:rPr lang="en-US" sz="4000" b="1" dirty="0">
                  <a:latin typeface="Algerian" panose="04020705040A02060702" pitchFamily="82" charset="0"/>
                </a:rPr>
                <a:t>Blockchain overview</a:t>
              </a:r>
            </a:p>
          </p:txBody>
        </p:sp>
        <p:sp>
          <p:nvSpPr>
            <p:cNvPr id="1048587" name="TextBox 1026"/>
            <p:cNvSpPr txBox="1"/>
            <p:nvPr/>
          </p:nvSpPr>
          <p:spPr>
            <a:xfrm>
              <a:off x="1632156" y="2168915"/>
              <a:ext cx="4157980" cy="459741"/>
            </a:xfrm>
            <a:prstGeom prst="rect">
              <a:avLst/>
            </a:prstGeom>
            <a:noFill/>
          </p:spPr>
          <p:txBody>
            <a:bodyPr wrap="none" rtlCol="0">
              <a:spAutoFit/>
            </a:bodyPr>
            <a:lstStyle/>
            <a:p>
              <a:r>
                <a:rPr lang="en-US" sz="2400" dirty="0"/>
                <a:t>1. Introduction to Blockchain</a:t>
              </a:r>
            </a:p>
          </p:txBody>
        </p:sp>
        <p:sp>
          <p:nvSpPr>
            <p:cNvPr id="1048588" name="TextBox 1027"/>
            <p:cNvSpPr txBox="1"/>
            <p:nvPr/>
          </p:nvSpPr>
          <p:spPr>
            <a:xfrm>
              <a:off x="1632156" y="2577656"/>
              <a:ext cx="3637279" cy="459740"/>
            </a:xfrm>
            <a:prstGeom prst="rect">
              <a:avLst/>
            </a:prstGeom>
            <a:noFill/>
          </p:spPr>
          <p:txBody>
            <a:bodyPr wrap="none" rtlCol="0">
              <a:spAutoFit/>
            </a:bodyPr>
            <a:lstStyle/>
            <a:p>
              <a:r>
                <a:rPr lang="en-US" sz="2400" dirty="0"/>
                <a:t>2. How Blockchain works</a:t>
              </a:r>
            </a:p>
          </p:txBody>
        </p:sp>
        <p:sp>
          <p:nvSpPr>
            <p:cNvPr id="1048589" name="TextBox 1028"/>
            <p:cNvSpPr txBox="1"/>
            <p:nvPr/>
          </p:nvSpPr>
          <p:spPr>
            <a:xfrm>
              <a:off x="1632156" y="2957364"/>
              <a:ext cx="4259580" cy="459741"/>
            </a:xfrm>
            <a:prstGeom prst="rect">
              <a:avLst/>
            </a:prstGeom>
            <a:noFill/>
          </p:spPr>
          <p:txBody>
            <a:bodyPr wrap="none" rtlCol="0">
              <a:spAutoFit/>
            </a:bodyPr>
            <a:lstStyle/>
            <a:p>
              <a:r>
                <a:rPr lang="en-US" sz="2400" dirty="0"/>
                <a:t>3. Applications of Blockchain</a:t>
              </a:r>
            </a:p>
          </p:txBody>
        </p:sp>
        <p:sp>
          <p:nvSpPr>
            <p:cNvPr id="1048590" name="TextBox 1029"/>
            <p:cNvSpPr txBox="1"/>
            <p:nvPr/>
          </p:nvSpPr>
          <p:spPr>
            <a:xfrm>
              <a:off x="1632156" y="3326696"/>
              <a:ext cx="4246880" cy="459741"/>
            </a:xfrm>
            <a:prstGeom prst="rect">
              <a:avLst/>
            </a:prstGeom>
            <a:noFill/>
          </p:spPr>
          <p:txBody>
            <a:bodyPr wrap="none" rtlCol="0">
              <a:spAutoFit/>
            </a:bodyPr>
            <a:lstStyle/>
            <a:p>
              <a:r>
                <a:rPr lang="en-US" sz="2400" dirty="0"/>
                <a:t>4. Advantages of blockchain</a:t>
              </a:r>
            </a:p>
          </p:txBody>
        </p:sp>
        <p:sp>
          <p:nvSpPr>
            <p:cNvPr id="1048591" name="TextBox 1030"/>
            <p:cNvSpPr txBox="1"/>
            <p:nvPr/>
          </p:nvSpPr>
          <p:spPr>
            <a:xfrm>
              <a:off x="1632156" y="3674706"/>
              <a:ext cx="4056380" cy="459740"/>
            </a:xfrm>
            <a:prstGeom prst="rect">
              <a:avLst/>
            </a:prstGeom>
            <a:noFill/>
          </p:spPr>
          <p:txBody>
            <a:bodyPr wrap="none" rtlCol="0">
              <a:spAutoFit/>
            </a:bodyPr>
            <a:lstStyle/>
            <a:p>
              <a:r>
                <a:rPr lang="en-US" sz="2400" dirty="0"/>
                <a:t>5. Challenges of Blockchain</a:t>
              </a:r>
            </a:p>
          </p:txBody>
        </p:sp>
        <p:sp>
          <p:nvSpPr>
            <p:cNvPr id="1048592" name="TextBox 1031"/>
            <p:cNvSpPr txBox="1"/>
            <p:nvPr/>
          </p:nvSpPr>
          <p:spPr>
            <a:xfrm>
              <a:off x="1632156" y="4022716"/>
              <a:ext cx="3421379" cy="459741"/>
            </a:xfrm>
            <a:prstGeom prst="rect">
              <a:avLst/>
            </a:prstGeom>
            <a:noFill/>
          </p:spPr>
          <p:txBody>
            <a:bodyPr wrap="none" rtlCol="0">
              <a:spAutoFit/>
            </a:bodyPr>
            <a:lstStyle/>
            <a:p>
              <a:r>
                <a:rPr lang="en-US" sz="2400" dirty="0"/>
                <a:t>6. Future of blockchain</a:t>
              </a:r>
            </a:p>
          </p:txBody>
        </p:sp>
        <p:sp>
          <p:nvSpPr>
            <p:cNvPr id="1048593" name="TextBox 1032"/>
            <p:cNvSpPr txBox="1"/>
            <p:nvPr/>
          </p:nvSpPr>
          <p:spPr>
            <a:xfrm>
              <a:off x="1632156" y="4392048"/>
              <a:ext cx="5491480" cy="459741"/>
            </a:xfrm>
            <a:prstGeom prst="rect">
              <a:avLst/>
            </a:prstGeom>
            <a:noFill/>
          </p:spPr>
          <p:txBody>
            <a:bodyPr wrap="none" rtlCol="0">
              <a:spAutoFit/>
            </a:bodyPr>
            <a:lstStyle/>
            <a:p>
              <a:r>
                <a:rPr lang="en-US" sz="2400" dirty="0"/>
                <a:t>7. Support for/Against the statement</a:t>
              </a:r>
            </a:p>
          </p:txBody>
        </p:sp>
        <p:sp>
          <p:nvSpPr>
            <p:cNvPr id="1048594" name="TextBox 1033"/>
            <p:cNvSpPr txBox="1"/>
            <p:nvPr/>
          </p:nvSpPr>
          <p:spPr>
            <a:xfrm>
              <a:off x="1632156" y="4757466"/>
              <a:ext cx="1910079" cy="459740"/>
            </a:xfrm>
            <a:prstGeom prst="rect">
              <a:avLst/>
            </a:prstGeom>
            <a:noFill/>
          </p:spPr>
          <p:txBody>
            <a:bodyPr wrap="none" rtlCol="0">
              <a:spAutoFit/>
            </a:bodyPr>
            <a:lstStyle/>
            <a:p>
              <a:r>
                <a:rPr lang="en-US" dirty="0"/>
                <a:t>8. </a:t>
              </a:r>
              <a:r>
                <a:rPr lang="en-US" sz="2400" dirty="0"/>
                <a:t>conclusion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amond(in)">
                                      <p:cBhvr>
                                        <p:cTn id="7" dur="1000"/>
                                        <p:tgtEl>
                                          <p:spTgt spid="25"/>
                                        </p:tgtEl>
                                      </p:cBhvr>
                                    </p:animEffect>
                                  </p:childTnLst>
                                </p:cTn>
                              </p:par>
                              <p:par>
                                <p:cTn id="8" presetID="31" presetClass="entr" presetSubtype="0" fill="hold" grpId="0" nodeType="withEffect">
                                  <p:stCondLst>
                                    <p:cond delay="0"/>
                                  </p:stCondLst>
                                  <p:childTnLst>
                                    <p:set>
                                      <p:cBhvr>
                                        <p:cTn id="9" dur="1" fill="hold">
                                          <p:stCondLst>
                                            <p:cond delay="0"/>
                                          </p:stCondLst>
                                        </p:cTn>
                                        <p:tgtEl>
                                          <p:spTgt spid="1048584"/>
                                        </p:tgtEl>
                                        <p:attrNameLst>
                                          <p:attrName>style.visibility</p:attrName>
                                        </p:attrNameLst>
                                      </p:cBhvr>
                                      <p:to>
                                        <p:strVal val="visible"/>
                                      </p:to>
                                    </p:set>
                                    <p:anim calcmode="lin" valueType="num">
                                      <p:cBhvr>
                                        <p:cTn id="10" dur="1000" fill="hold"/>
                                        <p:tgtEl>
                                          <p:spTgt spid="1048584"/>
                                        </p:tgtEl>
                                        <p:attrNameLst>
                                          <p:attrName>ppt_w</p:attrName>
                                        </p:attrNameLst>
                                      </p:cBhvr>
                                      <p:tavLst>
                                        <p:tav tm="0">
                                          <p:val>
                                            <p:fltVal val="0"/>
                                          </p:val>
                                        </p:tav>
                                        <p:tav tm="100000">
                                          <p:val>
                                            <p:strVal val="#ppt_w"/>
                                          </p:val>
                                        </p:tav>
                                      </p:tavLst>
                                    </p:anim>
                                    <p:anim calcmode="lin" valueType="num">
                                      <p:cBhvr>
                                        <p:cTn id="11" dur="1000" fill="hold"/>
                                        <p:tgtEl>
                                          <p:spTgt spid="1048584"/>
                                        </p:tgtEl>
                                        <p:attrNameLst>
                                          <p:attrName>ppt_h</p:attrName>
                                        </p:attrNameLst>
                                      </p:cBhvr>
                                      <p:tavLst>
                                        <p:tav tm="0">
                                          <p:val>
                                            <p:fltVal val="0"/>
                                          </p:val>
                                        </p:tav>
                                        <p:tav tm="100000">
                                          <p:val>
                                            <p:strVal val="#ppt_h"/>
                                          </p:val>
                                        </p:tav>
                                      </p:tavLst>
                                    </p:anim>
                                    <p:anim calcmode="lin" valueType="num">
                                      <p:cBhvr>
                                        <p:cTn id="12" dur="1000" fill="hold"/>
                                        <p:tgtEl>
                                          <p:spTgt spid="1048584"/>
                                        </p:tgtEl>
                                        <p:attrNameLst>
                                          <p:attrName>style.rotation</p:attrName>
                                        </p:attrNameLst>
                                      </p:cBhvr>
                                      <p:tavLst>
                                        <p:tav tm="0">
                                          <p:val>
                                            <p:fltVal val="90"/>
                                          </p:val>
                                        </p:tav>
                                        <p:tav tm="100000">
                                          <p:val>
                                            <p:fltVal val="0"/>
                                          </p:val>
                                        </p:tav>
                                      </p:tavLst>
                                    </p:anim>
                                    <p:animEffect transition="in" filter="fade">
                                      <p:cBhvr>
                                        <p:cTn id="13" dur="1000"/>
                                        <p:tgtEl>
                                          <p:spTgt spid="10485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graphicFrame>
        <p:nvGraphicFramePr>
          <p:cNvPr id="4194304" name="Table 6"/>
          <p:cNvGraphicFramePr>
            <a:graphicFrameLocks noGrp="1"/>
          </p:cNvGraphicFramePr>
          <p:nvPr>
            <p:extLst>
              <p:ext uri="{D42A27DB-BD31-4B8C-83A1-F6EECF244321}">
                <p14:modId xmlns:p14="http://schemas.microsoft.com/office/powerpoint/2010/main" val="1140979980"/>
              </p:ext>
            </p:extLst>
          </p:nvPr>
        </p:nvGraphicFramePr>
        <p:xfrm>
          <a:off x="2032000" y="1504608"/>
          <a:ext cx="8127999" cy="4074160"/>
        </p:xfrm>
        <a:graphic>
          <a:graphicData uri="http://schemas.openxmlformats.org/drawingml/2006/table">
            <a:tbl>
              <a:tblPr firstRow="1" bandRow="1">
                <a:tableStyleId>{5C22544A-7EE6-4342-B048-85BDC9FD1C3A}</a:tableStyleId>
              </a:tblPr>
              <a:tblGrid>
                <a:gridCol w="524387">
                  <a:extLst>
                    <a:ext uri="{9D8B030D-6E8A-4147-A177-3AD203B41FA5}">
                      <a16:colId xmlns:a16="http://schemas.microsoft.com/office/drawing/2014/main" val="20000"/>
                    </a:ext>
                  </a:extLst>
                </a:gridCol>
                <a:gridCol w="4894279">
                  <a:extLst>
                    <a:ext uri="{9D8B030D-6E8A-4147-A177-3AD203B41FA5}">
                      <a16:colId xmlns:a16="http://schemas.microsoft.com/office/drawing/2014/main" val="20001"/>
                    </a:ext>
                  </a:extLst>
                </a:gridCol>
                <a:gridCol w="2709333">
                  <a:extLst>
                    <a:ext uri="{9D8B030D-6E8A-4147-A177-3AD203B41FA5}">
                      <a16:colId xmlns:a16="http://schemas.microsoft.com/office/drawing/2014/main" val="20002"/>
                    </a:ext>
                  </a:extLst>
                </a:gridCol>
              </a:tblGrid>
              <a:tr h="0">
                <a:tc>
                  <a:txBody>
                    <a:bodyPr/>
                    <a:lstStyle/>
                    <a:p>
                      <a:endParaRPr lang="en-US" dirty="0"/>
                    </a:p>
                  </a:txBody>
                  <a:tcPr/>
                </a:tc>
                <a:tc>
                  <a:txBody>
                    <a:bodyPr/>
                    <a:lstStyle/>
                    <a:p>
                      <a:r>
                        <a:rPr lang="en-US" dirty="0"/>
                        <a:t>Names</a:t>
                      </a:r>
                    </a:p>
                  </a:txBody>
                  <a:tcPr/>
                </a:tc>
                <a:tc>
                  <a:txBody>
                    <a:bodyPr/>
                    <a:lstStyle/>
                    <a:p>
                      <a:r>
                        <a:rPr lang="en-US" dirty="0"/>
                        <a:t>Reg No</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a:t>CLINTON OMARI</a:t>
                      </a:r>
                      <a:endParaRPr lang="en-US" dirty="0"/>
                    </a:p>
                  </a:txBody>
                  <a:tcPr/>
                </a:tc>
                <a:tc>
                  <a:txBody>
                    <a:bodyPr/>
                    <a:lstStyle/>
                    <a:p>
                      <a:r>
                        <a:rPr lang="en-US" dirty="0"/>
                        <a:t>EB3/56416/21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YVONE WARUI</a:t>
                      </a:r>
                    </a:p>
                  </a:txBody>
                  <a:tcPr/>
                </a:tc>
                <a:tc>
                  <a:txBody>
                    <a:bodyPr/>
                    <a:lstStyle/>
                    <a:p>
                      <a:r>
                        <a:rPr lang="en-US" dirty="0"/>
                        <a:t>EB3/56405/21</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MORINE MAINA</a:t>
                      </a:r>
                    </a:p>
                  </a:txBody>
                  <a:tcPr/>
                </a:tc>
                <a:tc>
                  <a:txBody>
                    <a:bodyPr/>
                    <a:lstStyle/>
                    <a:p>
                      <a:r>
                        <a:rPr lang="en-US"/>
                        <a:t>EB3/56368/21</a:t>
                      </a:r>
                    </a:p>
                  </a:txBody>
                  <a:tcPr/>
                </a:tc>
                <a:extLst>
                  <a:ext uri="{0D108BD9-81ED-4DB2-BD59-A6C34878D82A}">
                    <a16:rowId xmlns:a16="http://schemas.microsoft.com/office/drawing/2014/main" val="10003"/>
                  </a:ext>
                </a:extLst>
              </a:tr>
              <a:tr h="370840">
                <a:tc>
                  <a:txBody>
                    <a:bodyPr/>
                    <a:lstStyle/>
                    <a:p>
                      <a:r>
                        <a:rPr lang="en-US" dirty="0"/>
                        <a:t>4.</a:t>
                      </a:r>
                    </a:p>
                  </a:txBody>
                  <a:tcPr/>
                </a:tc>
                <a:tc>
                  <a:txBody>
                    <a:bodyPr/>
                    <a:lstStyle/>
                    <a:p>
                      <a:r>
                        <a:rPr lang="en-US" dirty="0"/>
                        <a:t>KIPKIRUI BRIAN </a:t>
                      </a:r>
                    </a:p>
                  </a:txBody>
                  <a:tcPr/>
                </a:tc>
                <a:tc>
                  <a:txBody>
                    <a:bodyPr/>
                    <a:lstStyle/>
                    <a:p>
                      <a:r>
                        <a:rPr lang="en-US"/>
                        <a:t>EB3/56408/21</a:t>
                      </a:r>
                    </a:p>
                  </a:txBody>
                  <a:tcPr/>
                </a:tc>
                <a:extLst>
                  <a:ext uri="{0D108BD9-81ED-4DB2-BD59-A6C34878D82A}">
                    <a16:rowId xmlns:a16="http://schemas.microsoft.com/office/drawing/2014/main" val="10004"/>
                  </a:ext>
                </a:extLst>
              </a:tr>
              <a:tr h="370840">
                <a:tc>
                  <a:txBody>
                    <a:bodyPr/>
                    <a:lstStyle/>
                    <a:p>
                      <a:r>
                        <a:rPr lang="en-US" dirty="0"/>
                        <a:t>5.</a:t>
                      </a:r>
                    </a:p>
                  </a:txBody>
                  <a:tcPr/>
                </a:tc>
                <a:tc>
                  <a:txBody>
                    <a:bodyPr/>
                    <a:lstStyle/>
                    <a:p>
                      <a:r>
                        <a:rPr lang="en-US" dirty="0"/>
                        <a:t>STEPHEN MBURU</a:t>
                      </a:r>
                    </a:p>
                  </a:txBody>
                  <a:tcPr/>
                </a:tc>
                <a:tc>
                  <a:txBody>
                    <a:bodyPr/>
                    <a:lstStyle/>
                    <a:p>
                      <a:r>
                        <a:rPr lang="en-US" dirty="0"/>
                        <a:t>EB3/56409/21</a:t>
                      </a:r>
                    </a:p>
                  </a:txBody>
                  <a:tcPr/>
                </a:tc>
                <a:extLst>
                  <a:ext uri="{0D108BD9-81ED-4DB2-BD59-A6C34878D82A}">
                    <a16:rowId xmlns:a16="http://schemas.microsoft.com/office/drawing/2014/main" val="10005"/>
                  </a:ext>
                </a:extLst>
              </a:tr>
              <a:tr h="370840">
                <a:tc>
                  <a:txBody>
                    <a:bodyPr/>
                    <a:lstStyle/>
                    <a:p>
                      <a:r>
                        <a:rPr lang="en-US" dirty="0"/>
                        <a:t>6.</a:t>
                      </a:r>
                    </a:p>
                  </a:txBody>
                  <a:tcPr/>
                </a:tc>
                <a:tc>
                  <a:txBody>
                    <a:bodyPr/>
                    <a:lstStyle/>
                    <a:p>
                      <a:r>
                        <a:rPr lang="en-US" dirty="0"/>
                        <a:t>SAMUEL TAJEWUO</a:t>
                      </a:r>
                    </a:p>
                  </a:txBody>
                  <a:tcPr/>
                </a:tc>
                <a:tc>
                  <a:txBody>
                    <a:bodyPr/>
                    <a:lstStyle/>
                    <a:p>
                      <a:r>
                        <a:rPr lang="en-US" dirty="0"/>
                        <a:t>EB3/56414/21</a:t>
                      </a:r>
                    </a:p>
                  </a:txBody>
                  <a:tcPr/>
                </a:tc>
                <a:extLst>
                  <a:ext uri="{0D108BD9-81ED-4DB2-BD59-A6C34878D82A}">
                    <a16:rowId xmlns:a16="http://schemas.microsoft.com/office/drawing/2014/main" val="10006"/>
                  </a:ext>
                </a:extLst>
              </a:tr>
              <a:tr h="370840">
                <a:tc>
                  <a:txBody>
                    <a:bodyPr/>
                    <a:lstStyle/>
                    <a:p>
                      <a:r>
                        <a:rPr lang="en-US" dirty="0"/>
                        <a:t>7.</a:t>
                      </a:r>
                    </a:p>
                  </a:txBody>
                  <a:tcPr/>
                </a:tc>
                <a:tc>
                  <a:txBody>
                    <a:bodyPr/>
                    <a:lstStyle/>
                    <a:p>
                      <a:r>
                        <a:rPr lang="en-US" dirty="0"/>
                        <a:t>PHELIX OTIENO</a:t>
                      </a:r>
                    </a:p>
                  </a:txBody>
                  <a:tcPr/>
                </a:tc>
                <a:tc>
                  <a:txBody>
                    <a:bodyPr/>
                    <a:lstStyle/>
                    <a:p>
                      <a:r>
                        <a:rPr lang="en-US" dirty="0"/>
                        <a:t>EB3/56467/21</a:t>
                      </a:r>
                    </a:p>
                  </a:txBody>
                  <a:tcPr/>
                </a:tc>
                <a:extLst>
                  <a:ext uri="{0D108BD9-81ED-4DB2-BD59-A6C34878D82A}">
                    <a16:rowId xmlns:a16="http://schemas.microsoft.com/office/drawing/2014/main" val="10007"/>
                  </a:ext>
                </a:extLst>
              </a:tr>
              <a:tr h="370840">
                <a:tc>
                  <a:txBody>
                    <a:bodyPr/>
                    <a:lstStyle/>
                    <a:p>
                      <a:r>
                        <a:rPr lang="en-US" dirty="0"/>
                        <a:t>8.</a:t>
                      </a:r>
                    </a:p>
                  </a:txBody>
                  <a:tcPr/>
                </a:tc>
                <a:tc>
                  <a:txBody>
                    <a:bodyPr/>
                    <a:lstStyle/>
                    <a:p>
                      <a:r>
                        <a:rPr lang="en-US"/>
                        <a:t>RUTH NYANCHAMA</a:t>
                      </a:r>
                    </a:p>
                  </a:txBody>
                  <a:tcPr/>
                </a:tc>
                <a:tc>
                  <a:txBody>
                    <a:bodyPr/>
                    <a:lstStyle/>
                    <a:p>
                      <a:r>
                        <a:rPr lang="en-US"/>
                        <a:t>EB3/56449/21</a:t>
                      </a:r>
                    </a:p>
                  </a:txBody>
                  <a:tcPr/>
                </a:tc>
                <a:extLst>
                  <a:ext uri="{0D108BD9-81ED-4DB2-BD59-A6C34878D82A}">
                    <a16:rowId xmlns:a16="http://schemas.microsoft.com/office/drawing/2014/main" val="10008"/>
                  </a:ext>
                </a:extLst>
              </a:tr>
              <a:tr h="370840">
                <a:tc>
                  <a:txBody>
                    <a:bodyPr/>
                    <a:lstStyle/>
                    <a:p>
                      <a:r>
                        <a:rPr lang="en-US" dirty="0"/>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DANIEL MARPE</a:t>
                      </a:r>
                    </a:p>
                  </a:txBody>
                  <a:tcPr/>
                </a:tc>
                <a:tc>
                  <a:txBody>
                    <a:bodyPr/>
                    <a:lstStyle/>
                    <a:p>
                      <a:r>
                        <a:rPr lang="en-US" dirty="0"/>
                        <a:t>EB3/56427/21</a:t>
                      </a:r>
                    </a:p>
                  </a:txBody>
                  <a:tcPr/>
                </a:tc>
                <a:extLst>
                  <a:ext uri="{0D108BD9-81ED-4DB2-BD59-A6C34878D82A}">
                    <a16:rowId xmlns:a16="http://schemas.microsoft.com/office/drawing/2014/main" val="10009"/>
                  </a:ext>
                </a:extLst>
              </a:tr>
              <a:tr h="370840">
                <a:tc>
                  <a:txBody>
                    <a:bodyPr/>
                    <a:lstStyle/>
                    <a:p>
                      <a:r>
                        <a:rPr lang="en-US"/>
                        <a:t>1</a:t>
                      </a:r>
                      <a:r>
                        <a:rPr lang="en-US" dirty="0"/>
                        <a:t>0</a:t>
                      </a:r>
                      <a:r>
                        <a:rPr lang="en-US"/>
                        <a:t>.</a:t>
                      </a:r>
                      <a:endParaRPr lang="en-US" dirty="0"/>
                    </a:p>
                  </a:txBody>
                  <a:tcPr/>
                </a:tc>
                <a:tc>
                  <a:txBody>
                    <a:bodyPr/>
                    <a:lstStyle/>
                    <a:p>
                      <a:r>
                        <a:rPr lang="en-US" dirty="0"/>
                        <a:t>CLINTON SAGANA</a:t>
                      </a:r>
                    </a:p>
                  </a:txBody>
                  <a:tcPr/>
                </a:tc>
                <a:tc>
                  <a:txBody>
                    <a:bodyPr/>
                    <a:lstStyle/>
                    <a:p>
                      <a:pPr marL="0" marR="0" algn="l"/>
                      <a:r>
                        <a:rPr lang="en-US" sz="1800" b="0" dirty="0">
                          <a:effectLst/>
                          <a:latin typeface="Calibri (Body)"/>
                          <a:ea typeface="Times New Roman" panose="02020603050405020304" pitchFamily="18" charset="0"/>
                          <a:cs typeface="Times New Roman" panose="02020603050405020304" pitchFamily="18" charset="0"/>
                        </a:rPr>
                        <a:t>EB3/56450/21</a:t>
                      </a: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4"/>
          <p:cNvGrpSpPr/>
          <p:nvPr/>
        </p:nvGrpSpPr>
        <p:grpSpPr>
          <a:xfrm>
            <a:off x="0" y="0"/>
            <a:ext cx="12192000" cy="6858000"/>
            <a:chOff x="0" y="0"/>
            <a:chExt cx="12192000" cy="6858000"/>
          </a:xfrm>
        </p:grpSpPr>
        <p:sp>
          <p:nvSpPr>
            <p:cNvPr id="1048595"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596" name="TextBox 3"/>
            <p:cNvSpPr txBox="1"/>
            <p:nvPr/>
          </p:nvSpPr>
          <p:spPr>
            <a:xfrm>
              <a:off x="639097" y="493291"/>
              <a:ext cx="9330813" cy="6063198"/>
            </a:xfrm>
            <a:prstGeom prst="rect">
              <a:avLst/>
            </a:prstGeom>
            <a:noFill/>
          </p:spPr>
          <p:txBody>
            <a:bodyPr wrap="square" rtlCol="0">
              <a:spAutoFit/>
            </a:bodyPr>
            <a:lstStyle/>
            <a:p>
              <a:r>
                <a:rPr lang="en-US" sz="4400" b="1" dirty="0">
                  <a:latin typeface="Algerian" panose="04020705040A02060702" pitchFamily="82" charset="0"/>
                </a:rPr>
                <a:t>Introduction to Blockchain</a:t>
              </a:r>
            </a:p>
            <a:p>
              <a:endParaRPr lang="en-US" b="1" dirty="0"/>
            </a:p>
            <a:p>
              <a:pPr>
                <a:buFont typeface="Arial" panose="020B0604020202020204" pitchFamily="34" charset="0"/>
                <a:buChar char="•"/>
              </a:pPr>
              <a:r>
                <a:rPr lang="en-US" b="1" dirty="0"/>
                <a:t>Definition</a:t>
              </a:r>
              <a:r>
                <a:rPr lang="en-US" dirty="0"/>
                <a:t>:</a:t>
              </a:r>
            </a:p>
            <a:p>
              <a:pPr marL="742950" lvl="1" indent="-285750">
                <a:buFont typeface="Arial" panose="020B0604020202020204" pitchFamily="34" charset="0"/>
                <a:buChar char="•"/>
              </a:pPr>
              <a:r>
                <a:rPr lang="en-US" dirty="0"/>
                <a:t>A blockchain is a decentralized, distributed digital ledger that records transactions across multiple nodes in a way that ensures data is secure, transparent, and immutable. Each record (block) is linked to the previous one using cryptographic hashes, forming a "chain" of blocks.</a:t>
              </a:r>
            </a:p>
            <a:p>
              <a:pPr marL="742950" lvl="1" indent="-285750">
                <a:buFont typeface="Arial" panose="020B0604020202020204" pitchFamily="34" charset="0"/>
                <a:buChar char="•"/>
              </a:pPr>
              <a:r>
                <a:rPr lang="en-US" dirty="0"/>
                <a:t>It eliminates the need for a central authority or intermediary, relying instead on a consensus mechanism.</a:t>
              </a:r>
            </a:p>
            <a:p>
              <a:pPr>
                <a:buFont typeface="Arial" panose="020B0604020202020204" pitchFamily="34" charset="0"/>
                <a:buChar char="•"/>
              </a:pPr>
              <a:r>
                <a:rPr lang="en-US" b="1" dirty="0"/>
                <a:t>Key Characteristics</a:t>
              </a:r>
              <a:r>
                <a:rPr lang="en-US" dirty="0"/>
                <a:t>:</a:t>
              </a:r>
            </a:p>
            <a:p>
              <a:pPr marL="742950" lvl="1" indent="-285750">
                <a:buFont typeface="Arial" panose="020B0604020202020204" pitchFamily="34" charset="0"/>
                <a:buChar char="•"/>
              </a:pPr>
              <a:r>
                <a:rPr lang="en-US" b="1" dirty="0"/>
                <a:t>Decentralization</a:t>
              </a:r>
              <a:r>
                <a:rPr lang="en-US" dirty="0"/>
                <a:t>: Operates on a peer-to-peer network.</a:t>
              </a:r>
            </a:p>
            <a:p>
              <a:pPr marL="742950" lvl="1" indent="-285750">
                <a:buFont typeface="Arial" panose="020B0604020202020204" pitchFamily="34" charset="0"/>
                <a:buChar char="•"/>
              </a:pPr>
              <a:r>
                <a:rPr lang="en-US" b="1" dirty="0"/>
                <a:t>Transparency</a:t>
              </a:r>
              <a:r>
                <a:rPr lang="en-US" dirty="0"/>
                <a:t>: All participants in the network can view transactions.</a:t>
              </a:r>
            </a:p>
            <a:p>
              <a:pPr marL="742950" lvl="1" indent="-285750">
                <a:buFont typeface="Arial" panose="020B0604020202020204" pitchFamily="34" charset="0"/>
                <a:buChar char="•"/>
              </a:pPr>
              <a:r>
                <a:rPr lang="en-US" b="1" dirty="0"/>
                <a:t>Immutability</a:t>
              </a:r>
              <a:r>
                <a:rPr lang="en-US" dirty="0"/>
                <a:t>: Once a block is added to the chain, its data cannot be altered without consensus.</a:t>
              </a:r>
            </a:p>
            <a:p>
              <a:pPr marL="742950" lvl="1" indent="-285750">
                <a:buFont typeface="Arial" panose="020B0604020202020204" pitchFamily="34" charset="0"/>
                <a:buChar char="•"/>
              </a:pPr>
              <a:r>
                <a:rPr lang="en-US" b="1" dirty="0"/>
                <a:t>Security</a:t>
              </a:r>
              <a:r>
                <a:rPr lang="en-US" dirty="0"/>
                <a:t>: Uses cryptography to protect data integrity and ensure trust.</a:t>
              </a:r>
            </a:p>
            <a:p>
              <a:pPr>
                <a:buFont typeface="Arial" panose="020B0604020202020204" pitchFamily="34" charset="0"/>
                <a:buChar char="•"/>
              </a:pPr>
              <a:r>
                <a:rPr lang="en-US" b="1" dirty="0"/>
                <a:t>Significance</a:t>
              </a:r>
              <a:r>
                <a:rPr lang="en-US" dirty="0"/>
                <a:t>:</a:t>
              </a:r>
            </a:p>
            <a:p>
              <a:pPr marL="742950" lvl="1" indent="-285750">
                <a:buFont typeface="Arial" panose="020B0604020202020204" pitchFamily="34" charset="0"/>
                <a:buChar char="•"/>
              </a:pPr>
              <a:r>
                <a:rPr lang="en-US" dirty="0"/>
                <a:t>The foundational technology behind cryptocurrencies like Bitcoin and Ethereum.</a:t>
              </a:r>
            </a:p>
            <a:p>
              <a:pPr marL="742950" lvl="1" indent="-285750">
                <a:buFont typeface="Arial" panose="020B0604020202020204" pitchFamily="34" charset="0"/>
                <a:buChar char="•"/>
              </a:pPr>
              <a:r>
                <a:rPr lang="en-US" dirty="0"/>
                <a:t>Blockchain is also the backbone of various decentralized applications (</a:t>
              </a:r>
              <a:r>
                <a:rPr lang="en-US" dirty="0" err="1"/>
                <a:t>DApps</a:t>
              </a:r>
              <a:r>
                <a:rPr lang="en-US" dirty="0"/>
                <a:t>) and smart contracts.</a:t>
              </a:r>
            </a:p>
            <a:p>
              <a:endParaRPr lang="en-US" sz="200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4"/>
          <p:cNvGrpSpPr/>
          <p:nvPr/>
        </p:nvGrpSpPr>
        <p:grpSpPr>
          <a:xfrm>
            <a:off x="0" y="0"/>
            <a:ext cx="12192000" cy="6858000"/>
            <a:chOff x="0" y="0"/>
            <a:chExt cx="12192000" cy="6858000"/>
          </a:xfrm>
        </p:grpSpPr>
        <p:sp>
          <p:nvSpPr>
            <p:cNvPr id="1048597"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598" name="TextBox 3"/>
            <p:cNvSpPr txBox="1"/>
            <p:nvPr/>
          </p:nvSpPr>
          <p:spPr>
            <a:xfrm>
              <a:off x="1193759" y="462116"/>
              <a:ext cx="8520512" cy="5478423"/>
            </a:xfrm>
            <a:prstGeom prst="rect">
              <a:avLst/>
            </a:prstGeom>
            <a:noFill/>
          </p:spPr>
          <p:txBody>
            <a:bodyPr wrap="square" rtlCol="0">
              <a:spAutoFit/>
            </a:bodyPr>
            <a:lstStyle/>
            <a:p>
              <a:r>
                <a:rPr lang="en-US" sz="4400" b="1" dirty="0">
                  <a:latin typeface="Algerian" panose="04020705040A02060702" pitchFamily="82" charset="0"/>
                </a:rPr>
                <a:t>How Blockchain Works</a:t>
              </a:r>
            </a:p>
            <a:p>
              <a:endParaRPr lang="en-US" b="1" dirty="0"/>
            </a:p>
            <a:p>
              <a:pPr>
                <a:buFont typeface="+mj-lt"/>
                <a:buAutoNum type="arabicPeriod"/>
              </a:pPr>
              <a:r>
                <a:rPr lang="en-US" b="1" dirty="0"/>
                <a:t>Data Storage in Blocks</a:t>
              </a:r>
              <a:r>
                <a:rPr lang="en-US" dirty="0"/>
                <a:t>:</a:t>
              </a:r>
            </a:p>
            <a:p>
              <a:pPr marL="742950" lvl="1" indent="-285750">
                <a:buFont typeface="+mj-lt"/>
                <a:buAutoNum type="arabicPeriod"/>
              </a:pPr>
              <a:r>
                <a:rPr lang="en-US" dirty="0"/>
                <a:t>Each block contains a list of transactions, a timestamp, and a cryptographic hash of the previous block.</a:t>
              </a:r>
            </a:p>
            <a:p>
              <a:pPr marL="742950" lvl="1" indent="-285750">
                <a:buFont typeface="+mj-lt"/>
                <a:buAutoNum type="arabicPeriod"/>
              </a:pPr>
              <a:r>
                <a:rPr lang="en-US" dirty="0"/>
                <a:t>Blocks are added to the chain in a linear, chronological order.</a:t>
              </a:r>
            </a:p>
            <a:p>
              <a:pPr>
                <a:buFont typeface="+mj-lt"/>
                <a:buAutoNum type="arabicPeriod"/>
              </a:pPr>
              <a:r>
                <a:rPr lang="en-US" b="1" dirty="0"/>
                <a:t>Cryptography</a:t>
              </a:r>
              <a:r>
                <a:rPr lang="en-US" dirty="0"/>
                <a:t>:</a:t>
              </a:r>
            </a:p>
            <a:p>
              <a:pPr marL="742950" lvl="1" indent="-285750">
                <a:buFont typeface="+mj-lt"/>
                <a:buAutoNum type="arabicPeriod"/>
              </a:pPr>
              <a:r>
                <a:rPr lang="en-US" dirty="0"/>
                <a:t>Transactions are secured using public and private keys.</a:t>
              </a:r>
            </a:p>
            <a:p>
              <a:pPr marL="742950" lvl="1" indent="-285750">
                <a:buFont typeface="+mj-lt"/>
                <a:buAutoNum type="arabicPeriod"/>
              </a:pPr>
              <a:r>
                <a:rPr lang="en-US" dirty="0"/>
                <a:t>Hashing algorithms ensure data integrity by creating unique digital fingerprints for each block.</a:t>
              </a:r>
            </a:p>
            <a:p>
              <a:pPr>
                <a:buFont typeface="+mj-lt"/>
                <a:buAutoNum type="arabicPeriod"/>
              </a:pPr>
              <a:r>
                <a:rPr lang="en-US" b="1" dirty="0"/>
                <a:t>Consensus Mechanisms</a:t>
              </a:r>
              <a:r>
                <a:rPr lang="en-US" dirty="0"/>
                <a:t>:</a:t>
              </a:r>
            </a:p>
            <a:p>
              <a:pPr marL="742950" lvl="1" indent="-285750">
                <a:buFont typeface="+mj-lt"/>
                <a:buAutoNum type="arabicPeriod"/>
              </a:pPr>
              <a:r>
                <a:rPr lang="en-US" b="1" dirty="0"/>
                <a:t>Proof of Work (PoW)</a:t>
              </a:r>
              <a:r>
                <a:rPr lang="en-US" dirty="0"/>
                <a:t>: Miners solve complex mathematical puzzles to validate transactions (e.g., Bitcoin).</a:t>
              </a:r>
            </a:p>
            <a:p>
              <a:pPr marL="742950" lvl="1" indent="-285750">
                <a:buFont typeface="+mj-lt"/>
                <a:buAutoNum type="arabicPeriod"/>
              </a:pPr>
              <a:r>
                <a:rPr lang="en-US" b="1" dirty="0"/>
                <a:t>Proof of Stake (</a:t>
              </a:r>
              <a:r>
                <a:rPr lang="en-US" b="1" dirty="0" err="1"/>
                <a:t>PoS</a:t>
              </a:r>
              <a:r>
                <a:rPr lang="en-US" b="1" dirty="0"/>
                <a:t>)</a:t>
              </a:r>
              <a:r>
                <a:rPr lang="en-US" dirty="0"/>
                <a:t>: Validators are chosen based on their stake in the network (e.g., Ethereum post-Merge).</a:t>
              </a:r>
            </a:p>
            <a:p>
              <a:pPr marL="742950" lvl="1" indent="-285750">
                <a:buFont typeface="+mj-lt"/>
                <a:buAutoNum type="arabicPeriod"/>
              </a:pPr>
              <a:r>
                <a:rPr lang="en-US" b="1" dirty="0"/>
                <a:t>Other Mechanisms</a:t>
              </a:r>
              <a:r>
                <a:rPr lang="en-US" dirty="0"/>
                <a:t>: Delegated Proof of Stake (</a:t>
              </a:r>
              <a:r>
                <a:rPr lang="en-US" dirty="0" err="1"/>
                <a:t>DPoS</a:t>
              </a:r>
              <a:r>
                <a:rPr lang="en-US" dirty="0"/>
                <a:t>), Practical Byzantine Fault Tolerance (PBFT).</a:t>
              </a:r>
            </a:p>
            <a:p>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00" name="TextBox 3"/>
          <p:cNvSpPr txBox="1"/>
          <p:nvPr/>
        </p:nvSpPr>
        <p:spPr>
          <a:xfrm>
            <a:off x="1042218" y="169673"/>
            <a:ext cx="8416413" cy="6352540"/>
          </a:xfrm>
          <a:prstGeom prst="rect">
            <a:avLst/>
          </a:prstGeom>
          <a:noFill/>
        </p:spPr>
        <p:txBody>
          <a:bodyPr wrap="square" rtlCol="0">
            <a:spAutoFit/>
          </a:bodyPr>
          <a:lstStyle/>
          <a:p>
            <a:r>
              <a:rPr lang="en-US" sz="4400" b="1" dirty="0">
                <a:latin typeface="Algerian" panose="04020705040A02060702" pitchFamily="82" charset="0"/>
              </a:rPr>
              <a:t>Applications of Blockchain</a:t>
            </a:r>
          </a:p>
          <a:p>
            <a:endParaRPr lang="en-US" b="1" dirty="0"/>
          </a:p>
          <a:p>
            <a:pPr>
              <a:buFont typeface="+mj-lt"/>
              <a:buAutoNum type="arabicPeriod"/>
            </a:pPr>
            <a:r>
              <a:rPr lang="en-US" b="1" dirty="0"/>
              <a:t>Finance</a:t>
            </a:r>
            <a:r>
              <a:rPr lang="en-US" dirty="0"/>
              <a:t>:</a:t>
            </a:r>
          </a:p>
          <a:p>
            <a:pPr marL="742950" lvl="1" indent="-285750">
              <a:buFont typeface="+mj-lt"/>
              <a:buAutoNum type="arabicPeriod"/>
            </a:pPr>
            <a:r>
              <a:rPr lang="en-US" dirty="0"/>
              <a:t>Facilitates cryptocurrency transactions, reducing costs and increasing speed.</a:t>
            </a:r>
          </a:p>
          <a:p>
            <a:pPr marL="742950" lvl="1" indent="-285750">
              <a:buFont typeface="+mj-lt"/>
              <a:buAutoNum type="arabicPeriod"/>
            </a:pPr>
            <a:r>
              <a:rPr lang="en-US" dirty="0"/>
              <a:t>Decentralized Finance (DeFi): Peer-to-peer lending, asset management, and tokenized stocks.</a:t>
            </a:r>
          </a:p>
          <a:p>
            <a:pPr marL="742950" lvl="1" indent="-285750">
              <a:buFont typeface="+mj-lt"/>
              <a:buAutoNum type="arabicPeriod"/>
            </a:pPr>
            <a:r>
              <a:rPr lang="en-US" dirty="0"/>
              <a:t>Cross-border payments and remittances (e.g., Ripple, Stellar).</a:t>
            </a:r>
          </a:p>
          <a:p>
            <a:pPr>
              <a:buFont typeface="+mj-lt"/>
              <a:buAutoNum type="arabicPeriod"/>
            </a:pPr>
            <a:r>
              <a:rPr lang="en-US" b="1" dirty="0"/>
              <a:t>Supply Chain</a:t>
            </a:r>
            <a:r>
              <a:rPr lang="en-US" dirty="0"/>
              <a:t>:</a:t>
            </a:r>
          </a:p>
          <a:p>
            <a:pPr marL="742950" lvl="1" indent="-285750">
              <a:buFont typeface="+mj-lt"/>
              <a:buAutoNum type="arabicPeriod"/>
            </a:pPr>
            <a:r>
              <a:rPr lang="en-US" dirty="0"/>
              <a:t>Tracks products from origin to destination, improving transparency.</a:t>
            </a:r>
          </a:p>
          <a:p>
            <a:pPr marL="742950" lvl="1" indent="-285750">
              <a:buFont typeface="+mj-lt"/>
              <a:buAutoNum type="arabicPeriod"/>
            </a:pPr>
            <a:r>
              <a:rPr lang="en-US" dirty="0"/>
              <a:t>Reduces fraud and counterfeiting in industries like food and pharmaceuticals.</a:t>
            </a:r>
          </a:p>
          <a:p>
            <a:pPr>
              <a:buFont typeface="+mj-lt"/>
              <a:buAutoNum type="arabicPeriod"/>
            </a:pPr>
            <a:r>
              <a:rPr lang="en-US" b="1" dirty="0"/>
              <a:t>Healthcare</a:t>
            </a:r>
            <a:r>
              <a:rPr lang="en-US" dirty="0"/>
              <a:t>:</a:t>
            </a:r>
          </a:p>
          <a:p>
            <a:pPr marL="742950" lvl="1" indent="-285750">
              <a:buFont typeface="+mj-lt"/>
              <a:buAutoNum type="arabicPeriod"/>
            </a:pPr>
            <a:r>
              <a:rPr lang="en-US" dirty="0"/>
              <a:t>Secures electronic health records, ensuring privacy and data integrity.</a:t>
            </a:r>
          </a:p>
          <a:p>
            <a:pPr marL="742950" lvl="1" indent="-285750">
              <a:buFont typeface="+mj-lt"/>
              <a:buAutoNum type="arabicPeriod"/>
            </a:pPr>
            <a:r>
              <a:rPr lang="en-US" dirty="0"/>
              <a:t>Tracks drug manufacturing and distribution to prevent counterfeit medications.</a:t>
            </a:r>
          </a:p>
          <a:p>
            <a:pPr>
              <a:buFont typeface="+mj-lt"/>
              <a:buAutoNum type="arabicPeriod"/>
            </a:pPr>
            <a:r>
              <a:rPr lang="en-US" b="1" dirty="0"/>
              <a:t>Other Emerging Areas</a:t>
            </a:r>
            <a:r>
              <a:rPr lang="en-US" dirty="0"/>
              <a:t>:</a:t>
            </a:r>
          </a:p>
          <a:p>
            <a:pPr marL="742950" lvl="1" indent="-285750">
              <a:buFont typeface="+mj-lt"/>
              <a:buAutoNum type="arabicPeriod"/>
            </a:pPr>
            <a:r>
              <a:rPr lang="en-US" dirty="0"/>
              <a:t>Real estate (e.g., tokenized property).</a:t>
            </a:r>
          </a:p>
          <a:p>
            <a:pPr marL="742950" lvl="1" indent="-285750">
              <a:buFont typeface="+mj-lt"/>
              <a:buAutoNum type="arabicPeriod"/>
            </a:pPr>
            <a:r>
              <a:rPr lang="en-US" dirty="0"/>
              <a:t>Identity management (e.g., digital IDs like Estonia’s e-Residency).</a:t>
            </a:r>
          </a:p>
          <a:p>
            <a:pPr marL="742950" lvl="1" indent="-285750">
              <a:buFont typeface="+mj-lt"/>
              <a:buAutoNum type="arabicPeriod"/>
            </a:pPr>
            <a:r>
              <a:rPr lang="en-US" dirty="0"/>
              <a:t>Voting systems to enhance transparency and security.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10"/>
          <p:cNvGrpSpPr/>
          <p:nvPr/>
        </p:nvGrpSpPr>
        <p:grpSpPr>
          <a:xfrm>
            <a:off x="147484" y="0"/>
            <a:ext cx="12192000" cy="6858000"/>
            <a:chOff x="0" y="0"/>
            <a:chExt cx="12192000" cy="6858000"/>
          </a:xfrm>
        </p:grpSpPr>
        <p:sp>
          <p:nvSpPr>
            <p:cNvPr id="1048601"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02" name="TextBox 9"/>
            <p:cNvSpPr txBox="1"/>
            <p:nvPr/>
          </p:nvSpPr>
          <p:spPr>
            <a:xfrm>
              <a:off x="786582" y="1490008"/>
              <a:ext cx="8780206" cy="3368040"/>
            </a:xfrm>
            <a:prstGeom prst="rect">
              <a:avLst/>
            </a:prstGeom>
            <a:noFill/>
          </p:spPr>
          <p:txBody>
            <a:bodyPr wrap="square" rtlCol="0">
              <a:spAutoFit/>
            </a:bodyPr>
            <a:lstStyle/>
            <a:p>
              <a:r>
                <a:rPr lang="en-US" sz="4400" b="1" dirty="0">
                  <a:latin typeface="Algerian" panose="04020705040A02060702" pitchFamily="82" charset="0"/>
                </a:rPr>
                <a:t>Advantages of Blockchain</a:t>
              </a:r>
            </a:p>
            <a:p>
              <a:endParaRPr lang="en-US" sz="2400" b="1" dirty="0"/>
            </a:p>
            <a:p>
              <a:pPr marL="457200" indent="-457200">
                <a:buFont typeface="+mj-lt"/>
                <a:buAutoNum type="arabicPeriod"/>
              </a:pPr>
              <a:r>
                <a:rPr lang="en-US" b="1" dirty="0"/>
                <a:t>Immutability</a:t>
              </a:r>
              <a:r>
                <a:rPr lang="en-US" dirty="0"/>
                <a:t>:</a:t>
              </a:r>
              <a:r>
                <a:rPr lang="en-US" b="1" dirty="0"/>
                <a:t> </a:t>
              </a:r>
              <a:r>
                <a:rPr lang="en-US" dirty="0"/>
                <a:t>Once recorded, data cannot be tampered with, ensuring trust and accountability.</a:t>
              </a:r>
            </a:p>
            <a:p>
              <a:pPr marL="457200" indent="-457200">
                <a:buFont typeface="+mj-lt"/>
                <a:buAutoNum type="arabicPeriod"/>
              </a:pPr>
              <a:r>
                <a:rPr lang="en-US" b="1" dirty="0"/>
                <a:t>Transparency</a:t>
              </a:r>
              <a:r>
                <a:rPr lang="en-US" dirty="0"/>
                <a:t>: All participants in the network have access to the same version of the ledger.</a:t>
              </a:r>
            </a:p>
            <a:p>
              <a:pPr marL="457200" indent="-457200">
                <a:buFont typeface="+mj-lt"/>
                <a:buAutoNum type="arabicPeriod"/>
              </a:pPr>
              <a:r>
                <a:rPr lang="en-US" b="1" dirty="0"/>
                <a:t>Decentralization</a:t>
              </a:r>
              <a:r>
                <a:rPr lang="en-US" dirty="0"/>
                <a:t>: Reduces reliance on intermediaries, lowering costs and increasing efficiency.</a:t>
              </a:r>
            </a:p>
            <a:p>
              <a:pPr marL="457200" indent="-457200">
                <a:buFont typeface="+mj-lt"/>
                <a:buAutoNum type="arabicPeriod"/>
              </a:pPr>
              <a:r>
                <a:rPr lang="en-US" b="1" dirty="0"/>
                <a:t>Enhanced Security</a:t>
              </a:r>
              <a:r>
                <a:rPr lang="en-US" dirty="0"/>
                <a:t>: Cryptographic techniques ensure that data is secure and only accessible to authorized parties.</a:t>
              </a:r>
              <a:endParaRPr lang="en-US" b="1"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
          <p:cNvGrpSpPr/>
          <p:nvPr/>
        </p:nvGrpSpPr>
        <p:grpSpPr>
          <a:xfrm>
            <a:off x="0" y="0"/>
            <a:ext cx="12192000" cy="6858000"/>
            <a:chOff x="0" y="0"/>
            <a:chExt cx="12192000" cy="6858000"/>
          </a:xfrm>
        </p:grpSpPr>
        <p:sp>
          <p:nvSpPr>
            <p:cNvPr id="1048603"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04" name="TextBox 2"/>
            <p:cNvSpPr txBox="1"/>
            <p:nvPr/>
          </p:nvSpPr>
          <p:spPr>
            <a:xfrm flipH="1">
              <a:off x="1264917" y="593377"/>
              <a:ext cx="7692270" cy="4216539"/>
            </a:xfrm>
            <a:prstGeom prst="rect">
              <a:avLst/>
            </a:prstGeom>
            <a:noFill/>
          </p:spPr>
          <p:txBody>
            <a:bodyPr wrap="square" rtlCol="0">
              <a:spAutoFit/>
            </a:bodyPr>
            <a:lstStyle/>
            <a:p>
              <a:r>
                <a:rPr lang="en-US" sz="4400" b="1" dirty="0">
                  <a:latin typeface="Algerian" panose="04020705040A02060702" pitchFamily="82" charset="0"/>
                </a:rPr>
                <a:t>Challenges of Blockchain</a:t>
              </a:r>
            </a:p>
            <a:p>
              <a:endParaRPr lang="en-US" dirty="0"/>
            </a:p>
            <a:p>
              <a:pPr marL="342900" indent="-342900">
                <a:buFont typeface="+mj-lt"/>
                <a:buAutoNum type="arabicPeriod"/>
              </a:pPr>
              <a:r>
                <a:rPr lang="en-US" b="1" dirty="0"/>
                <a:t>Scalability</a:t>
              </a:r>
              <a:r>
                <a:rPr lang="en-US" dirty="0"/>
                <a:t>: Current networks struggle to process large volumes of transactions, leading to delays and high fees.</a:t>
              </a:r>
            </a:p>
            <a:p>
              <a:pPr marL="342900" indent="-342900">
                <a:buFont typeface="+mj-lt"/>
                <a:buAutoNum type="arabicPeriod"/>
              </a:pPr>
              <a:r>
                <a:rPr lang="en-US" b="1" dirty="0"/>
                <a:t>Energy Consumption</a:t>
              </a:r>
              <a:r>
                <a:rPr lang="en-US" dirty="0"/>
                <a:t>: PoW-based blockchains (e.g., Bitcoin) consume significant energy, raising environmental concerns.</a:t>
              </a:r>
            </a:p>
            <a:p>
              <a:pPr marL="342900" indent="-342900">
                <a:buFont typeface="+mj-lt"/>
                <a:buAutoNum type="arabicPeriod"/>
              </a:pPr>
              <a:r>
                <a:rPr lang="en-US" b="1" dirty="0"/>
                <a:t>Regulatory Uncertainty</a:t>
              </a:r>
              <a:r>
                <a:rPr lang="en-US" dirty="0"/>
                <a:t>: Many governments lack clear policies, creating barriers to adoption.</a:t>
              </a:r>
            </a:p>
            <a:p>
              <a:pPr marL="342900" indent="-342900">
                <a:buFont typeface="+mj-lt"/>
                <a:buAutoNum type="arabicPeriod"/>
              </a:pPr>
              <a:r>
                <a:rPr lang="en-US" b="1" dirty="0"/>
                <a:t>Interoperability</a:t>
              </a:r>
              <a:r>
                <a:rPr lang="en-US" dirty="0"/>
                <a:t>: Limited ability to interact across different blockchain networks.</a:t>
              </a:r>
            </a:p>
            <a:p>
              <a:pPr marL="342900" indent="-342900">
                <a:buFont typeface="+mj-lt"/>
                <a:buAutoNum type="arabicPeriod"/>
              </a:pPr>
              <a:r>
                <a:rPr lang="en-US" b="1" dirty="0"/>
                <a:t>Cost</a:t>
              </a:r>
              <a:r>
                <a:rPr lang="en-US" dirty="0"/>
                <a:t>: Initial setup and maintenance costs can be high for organizations.</a:t>
              </a:r>
            </a:p>
          </p:txBody>
        </p:sp>
      </p:grpSp>
      <p:sp>
        <p:nvSpPr>
          <p:cNvPr id="1048605" name="Rectangle 1"/>
          <p:cNvSpPr>
            <a:spLocks noChangeArrowheads="1"/>
          </p:cNvSpPr>
          <p:nvPr/>
        </p:nvSpPr>
        <p:spPr bwMode="auto">
          <a:xfrm>
            <a:off x="0" y="-325119"/>
            <a:ext cx="10457180" cy="650238"/>
          </a:xfrm>
          <a:prstGeom prst="rect">
            <a:avLst/>
          </a:prstGeom>
          <a:noFill/>
          <a:ln>
            <a:noFill/>
          </a:ln>
          <a:effec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0" i="0" u="none" strike="noStrike" cap="none" normalizeH="0" baseline="0">
                <a:ln>
                  <a:noFill/>
                </a:ln>
                <a:solidFill>
                  <a:schemeClr val="tx1"/>
                </a:solidFill>
                <a:effectLst/>
                <a:latin typeface="Arial" panose="020B0604020202020204" pitchFamily="34" charset="0"/>
              </a:rPr>
              <a:t>PoW-based blockchains (e.g., Bitcoin) consume significant energy, raising environmental concerns.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
          <p:cNvGrpSpPr/>
          <p:nvPr/>
        </p:nvGrpSpPr>
        <p:grpSpPr>
          <a:xfrm>
            <a:off x="0" y="0"/>
            <a:ext cx="12192000" cy="6858000"/>
            <a:chOff x="0" y="0"/>
            <a:chExt cx="12192000" cy="6858000"/>
          </a:xfrm>
        </p:grpSpPr>
        <p:sp>
          <p:nvSpPr>
            <p:cNvPr id="1048606"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07" name="TextBox 2"/>
            <p:cNvSpPr txBox="1"/>
            <p:nvPr/>
          </p:nvSpPr>
          <p:spPr>
            <a:xfrm>
              <a:off x="2064774" y="1278193"/>
              <a:ext cx="6902245" cy="4955540"/>
            </a:xfrm>
            <a:prstGeom prst="rect">
              <a:avLst/>
            </a:prstGeom>
            <a:noFill/>
          </p:spPr>
          <p:txBody>
            <a:bodyPr wrap="square" rtlCol="0">
              <a:spAutoFit/>
            </a:bodyPr>
            <a:lstStyle/>
            <a:p>
              <a:r>
                <a:rPr lang="en-US" sz="4400" b="1" dirty="0">
                  <a:latin typeface="Algerian" panose="04020705040A02060702" pitchFamily="82" charset="0"/>
                </a:rPr>
                <a:t>Future Potential</a:t>
              </a:r>
            </a:p>
            <a:p>
              <a:endParaRPr lang="en-US" b="1" dirty="0"/>
            </a:p>
            <a:p>
              <a:pPr>
                <a:buFont typeface="Arial" panose="020B0604020202020204" pitchFamily="34" charset="0"/>
                <a:buChar char="•"/>
              </a:pPr>
              <a:r>
                <a:rPr lang="en-US" b="1" dirty="0"/>
                <a:t>Digital Identity</a:t>
              </a:r>
              <a:r>
                <a:rPr lang="en-US" dirty="0"/>
                <a:t>:</a:t>
              </a:r>
            </a:p>
            <a:p>
              <a:pPr marL="742950" lvl="1" indent="-285750">
                <a:buFont typeface="Arial" panose="020B0604020202020204" pitchFamily="34" charset="0"/>
                <a:buChar char="•"/>
              </a:pPr>
              <a:r>
                <a:rPr lang="en-US" dirty="0"/>
                <a:t>Programs like Estonia's e-Residency allow people to manage secure, digital identities on blockchain.</a:t>
              </a:r>
            </a:p>
            <a:p>
              <a:pPr>
                <a:buFont typeface="Arial" panose="020B0604020202020204" pitchFamily="34" charset="0"/>
                <a:buChar char="•"/>
              </a:pPr>
              <a:r>
                <a:rPr lang="en-US" b="1" dirty="0"/>
                <a:t>Blockchain Beyond Cryptocurrency</a:t>
              </a:r>
              <a:r>
                <a:rPr lang="en-US" dirty="0"/>
                <a:t>:</a:t>
              </a:r>
            </a:p>
            <a:p>
              <a:pPr marL="742950" lvl="1" indent="-285750">
                <a:buFont typeface="Arial" panose="020B0604020202020204" pitchFamily="34" charset="0"/>
                <a:buChar char="•"/>
              </a:pPr>
              <a:r>
                <a:rPr lang="en-US" dirty="0"/>
                <a:t>Applications in governance, gaming (e.g., NFTs), and Internet of Things (IoT).</a:t>
              </a:r>
            </a:p>
            <a:p>
              <a:pPr>
                <a:buFont typeface="Arial" panose="020B0604020202020204" pitchFamily="34" charset="0"/>
                <a:buChar char="•"/>
              </a:pPr>
              <a:r>
                <a:rPr lang="en-US" b="1" dirty="0"/>
                <a:t>Adoption Trends</a:t>
              </a:r>
              <a:r>
                <a:rPr lang="en-US" dirty="0"/>
                <a:t>:</a:t>
              </a:r>
            </a:p>
            <a:p>
              <a:pPr marL="742950" lvl="1" indent="-285750">
                <a:buFont typeface="Arial" panose="020B0604020202020204" pitchFamily="34" charset="0"/>
                <a:buChar char="•"/>
              </a:pPr>
              <a:r>
                <a:rPr lang="en-US" dirty="0"/>
                <a:t>Industries are moving from proof-of-concept stages to implementing blockchain for real-world solutions.</a:t>
              </a:r>
            </a:p>
            <a:p>
              <a:pPr>
                <a:buFont typeface="Arial" panose="020B0604020202020204" pitchFamily="34" charset="0"/>
                <a:buChar char="•"/>
              </a:pPr>
              <a:r>
                <a:rPr lang="en-US" b="1" dirty="0"/>
                <a:t>Improvements in Scalability</a:t>
              </a:r>
              <a:r>
                <a:rPr lang="en-US" dirty="0"/>
                <a:t>:</a:t>
              </a:r>
            </a:p>
            <a:p>
              <a:pPr marL="742950" lvl="1" indent="-285750">
                <a:buFont typeface="Arial" panose="020B0604020202020204" pitchFamily="34" charset="0"/>
                <a:buChar char="•"/>
              </a:pPr>
              <a:r>
                <a:rPr lang="en-US" dirty="0"/>
                <a:t>Second-layer solutions like Lightning Network and blockchain 3.0 innovations promise faster and cheaper transactions.</a:t>
              </a:r>
            </a:p>
            <a:p>
              <a:endParaRPr lang="en-US"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17"/>
          <p:cNvGrpSpPr/>
          <p:nvPr/>
        </p:nvGrpSpPr>
        <p:grpSpPr>
          <a:xfrm>
            <a:off x="0" y="0"/>
            <a:ext cx="12192000" cy="6858000"/>
            <a:chOff x="0" y="0"/>
            <a:chExt cx="12192000" cy="6858000"/>
          </a:xfrm>
        </p:grpSpPr>
        <p:sp>
          <p:nvSpPr>
            <p:cNvPr id="1048608" name="Rectangle 1"/>
            <p:cNvSpPr/>
            <p:nvPr/>
          </p:nvSpPr>
          <p:spPr>
            <a:xfrm>
              <a:off x="0"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09" name="TextBox 2"/>
            <p:cNvSpPr txBox="1"/>
            <p:nvPr/>
          </p:nvSpPr>
          <p:spPr>
            <a:xfrm>
              <a:off x="1135625" y="540774"/>
              <a:ext cx="9906001" cy="6155531"/>
            </a:xfrm>
            <a:prstGeom prst="rect">
              <a:avLst/>
            </a:prstGeom>
            <a:noFill/>
          </p:spPr>
          <p:txBody>
            <a:bodyPr wrap="square" rtlCol="0">
              <a:spAutoFit/>
            </a:bodyPr>
            <a:lstStyle/>
            <a:p>
              <a:r>
                <a:rPr lang="en-US" sz="4400" b="1" dirty="0">
                  <a:latin typeface="Algerian" panose="04020705040A02060702" pitchFamily="82" charset="0"/>
                </a:rPr>
                <a:t>Statement Analysis: Support For/Against</a:t>
              </a:r>
            </a:p>
            <a:p>
              <a:endParaRPr lang="en-US" b="1" dirty="0"/>
            </a:p>
            <a:p>
              <a:pPr>
                <a:buFont typeface="Arial" panose="020B0604020202020204" pitchFamily="34" charset="0"/>
                <a:buChar char="•"/>
              </a:pPr>
              <a:r>
                <a:rPr lang="en-US" b="1" dirty="0"/>
                <a:t>Support</a:t>
              </a:r>
              <a:r>
                <a:rPr lang="en-US" dirty="0"/>
                <a:t>:</a:t>
              </a:r>
            </a:p>
            <a:p>
              <a:pPr marL="742950" lvl="1" indent="-285750">
                <a:buFont typeface="Arial" panose="020B0604020202020204" pitchFamily="34" charset="0"/>
                <a:buChar char="•"/>
              </a:pPr>
              <a:r>
                <a:rPr lang="en-US" dirty="0"/>
                <a:t>Blockchain implementations in 2017 (and beyond) have led to significant real-world applications:</a:t>
              </a:r>
            </a:p>
            <a:p>
              <a:pPr marL="1143000" lvl="2" indent="-228600">
                <a:buFont typeface="Arial" panose="020B0604020202020204" pitchFamily="34" charset="0"/>
                <a:buChar char="•"/>
              </a:pPr>
              <a:r>
                <a:rPr lang="en-US" dirty="0"/>
                <a:t>Ethereum introduced smart contracts, enabling decentralized applications.</a:t>
              </a:r>
            </a:p>
            <a:p>
              <a:pPr marL="1143000" lvl="2" indent="-228600">
                <a:buFont typeface="Arial" panose="020B0604020202020204" pitchFamily="34" charset="0"/>
                <a:buChar char="•"/>
              </a:pPr>
              <a:r>
                <a:rPr lang="en-US" dirty="0"/>
                <a:t>Financial institutions began using blockchain for cross-border payments (e.g., </a:t>
              </a:r>
              <a:r>
                <a:rPr lang="en-US" dirty="0" err="1"/>
                <a:t>RippleNet</a:t>
              </a:r>
              <a:r>
                <a:rPr lang="en-US" dirty="0"/>
                <a:t>).</a:t>
              </a:r>
            </a:p>
            <a:p>
              <a:pPr marL="1143000" lvl="2" indent="-228600">
                <a:buFont typeface="Arial" panose="020B0604020202020204" pitchFamily="34" charset="0"/>
                <a:buChar char="•"/>
              </a:pPr>
              <a:r>
                <a:rPr lang="en-US" dirty="0"/>
                <a:t>Supply chain solutions (e.g., IBM’s Food Trust) gained traction, reducing fraud.</a:t>
              </a:r>
            </a:p>
            <a:p>
              <a:pPr marL="742950" lvl="1" indent="-285750">
                <a:buFont typeface="Arial" panose="020B0604020202020204" pitchFamily="34" charset="0"/>
                <a:buChar char="•"/>
              </a:pPr>
              <a:r>
                <a:rPr lang="en-US" dirty="0"/>
                <a:t>These successes demonstrate that blockchain can move beyond "hype" to practical, revenue-generating applications.</a:t>
              </a:r>
            </a:p>
            <a:p>
              <a:pPr>
                <a:buFont typeface="Arial" panose="020B0604020202020204" pitchFamily="34" charset="0"/>
                <a:buChar char="•"/>
              </a:pPr>
              <a:r>
                <a:rPr lang="en-US" b="1" dirty="0"/>
                <a:t>Criticism</a:t>
              </a:r>
              <a:r>
                <a:rPr lang="en-US" dirty="0"/>
                <a:t>:</a:t>
              </a:r>
            </a:p>
            <a:p>
              <a:pPr marL="742950" lvl="1" indent="-285750">
                <a:buFont typeface="Arial" panose="020B0604020202020204" pitchFamily="34" charset="0"/>
                <a:buChar char="•"/>
              </a:pPr>
              <a:r>
                <a:rPr lang="en-US" dirty="0"/>
                <a:t>Many blockchain startups failed due to lack of viable business models and technical challenges.</a:t>
              </a:r>
            </a:p>
            <a:p>
              <a:pPr marL="742950" lvl="1" indent="-285750">
                <a:buFont typeface="Arial" panose="020B0604020202020204" pitchFamily="34" charset="0"/>
                <a:buChar char="•"/>
              </a:pPr>
              <a:r>
                <a:rPr lang="en-US" dirty="0"/>
                <a:t>Scalability and energy consumption remain significant hurdles.</a:t>
              </a:r>
            </a:p>
            <a:p>
              <a:pPr marL="742950" lvl="1" indent="-285750">
                <a:buFont typeface="Arial" panose="020B0604020202020204" pitchFamily="34" charset="0"/>
                <a:buChar char="•"/>
              </a:pPr>
              <a:r>
                <a:rPr lang="en-US" dirty="0"/>
                <a:t>Overhyped projects created unrealistic expectations, leading to skepticism.</a:t>
              </a:r>
            </a:p>
            <a:p>
              <a:pPr>
                <a:buFont typeface="Arial" panose="020B0604020202020204" pitchFamily="34" charset="0"/>
                <a:buChar char="•"/>
              </a:pPr>
              <a:r>
                <a:rPr lang="en-US" b="1" dirty="0"/>
                <a:t>Balanced View</a:t>
              </a:r>
              <a:r>
                <a:rPr lang="en-US" dirty="0"/>
                <a:t>:</a:t>
              </a:r>
            </a:p>
            <a:p>
              <a:pPr marL="742950" lvl="1" indent="-285750">
                <a:buFont typeface="Arial" panose="020B0604020202020204" pitchFamily="34" charset="0"/>
                <a:buChar char="•"/>
              </a:pPr>
              <a:r>
                <a:rPr lang="en-US" dirty="0"/>
                <a:t>While blockchain has achieved significant milestones, it’s not a universal solution. Industries need to evaluate its use case suitability and address scalability and regulatory challenges.</a:t>
              </a:r>
            </a:p>
            <a:p>
              <a:r>
                <a:rPr lang="en-US" dirty="0"/>
                <a:t>   </a:t>
              </a:r>
            </a:p>
            <a:p>
              <a:pPr marL="285750" indent="-285750">
                <a:buFont typeface="Wingdings" panose="05000000000000000000" pitchFamily="2" charset="2"/>
                <a:buChar char="v"/>
              </a:pPr>
              <a:endParaRPr lang="en-US"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Rectangle 1"/>
          <p:cNvSpPr/>
          <p:nvPr/>
        </p:nvSpPr>
        <p:spPr>
          <a:xfrm>
            <a:off x="-78658" y="0"/>
            <a:ext cx="12192000"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dirty="0"/>
          </a:p>
        </p:txBody>
      </p:sp>
      <p:sp>
        <p:nvSpPr>
          <p:cNvPr id="1048611" name="TextBox 2"/>
          <p:cNvSpPr txBox="1"/>
          <p:nvPr/>
        </p:nvSpPr>
        <p:spPr>
          <a:xfrm>
            <a:off x="1651819" y="511277"/>
            <a:ext cx="8327923" cy="2720340"/>
          </a:xfrm>
          <a:prstGeom prst="rect">
            <a:avLst/>
          </a:prstGeom>
          <a:noFill/>
        </p:spPr>
        <p:txBody>
          <a:bodyPr wrap="square" rtlCol="0">
            <a:spAutoFit/>
          </a:bodyPr>
          <a:lstStyle/>
          <a:p>
            <a:r>
              <a:rPr lang="en-US" sz="4400" b="1" dirty="0">
                <a:latin typeface="Algerian" panose="04020705040A02060702" pitchFamily="82" charset="0"/>
              </a:rPr>
              <a:t>Conclusion</a:t>
            </a:r>
          </a:p>
          <a:p>
            <a:endParaRPr lang="en-US" b="1" dirty="0"/>
          </a:p>
          <a:p>
            <a:r>
              <a:rPr lang="en-US" dirty="0"/>
              <a:t>Blockchain has immense potential to revolutionize industries, offering transparency, security, and efficiency. However, realizing this potential requires addressing challenges like scalability and regulatory uncertainty. As adoption grows, blockchain technology will likely transition from hype to a fundamental tool shaping the digital economy.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950</Words>
  <Application>Microsoft Office PowerPoint</Application>
  <PresentationFormat>Widescreen</PresentationFormat>
  <Paragraphs>124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(Body)</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7</cp:revision>
  <dcterms:created xsi:type="dcterms:W3CDTF">2024-11-24T00:42:00Z</dcterms:created>
  <dcterms:modified xsi:type="dcterms:W3CDTF">2024-11-24T11:35:11Z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519F058347FE44BD9BE452F109F1A0AF_12</vt:lpwstr>
  </property>
  <property fmtid="{D5CDD505-2E9C-101B-9397-08002B2CF9AE}" pid="3" name="KSOProductBuildVer">
    <vt:lpwstr>1033-12.2.0.18911</vt:lpwstr>
  </property>
</Properties>
</file>