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2" r:id="rId8"/>
    <p:sldId id="261" r:id="rId9"/>
    <p:sldId id="264" r:id="rId10"/>
    <p:sldId id="265" r:id="rId11"/>
    <p:sldId id="266" r:id="rId12"/>
    <p:sldId id="267" r:id="rId13"/>
    <p:sldId id="268" r:id="rId14"/>
    <p:sldId id="269"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8/21/2025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8/21/2025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8/21/2025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8/21/2025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8/21/2025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8/21/2025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8/21/2025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8/21/2025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8/21/2025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8/21/2025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8/21/2025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930588" y="639097"/>
            <a:ext cx="6612483" cy="3686015"/>
          </a:xfrm>
        </p:spPr>
        <p:txBody>
          <a:bodyPr>
            <a:normAutofit fontScale="90000"/>
          </a:bodyPr>
          <a:lstStyle/>
          <a:p>
            <a:r>
              <a:rPr lang="en-US" sz="4800" dirty="0"/>
              <a:t>Strategies for Improving Customer Retention Rate</a:t>
            </a:r>
            <a:br>
              <a:rPr lang="en-US" sz="4800" dirty="0"/>
            </a:br>
            <a:r>
              <a:rPr lang="en-US" sz="4800" dirty="0"/>
              <a:t>               </a:t>
            </a:r>
            <a:r>
              <a:rPr lang="en-US" sz="3600" dirty="0"/>
              <a:t>for</a:t>
            </a:r>
            <a:br>
              <a:rPr lang="en-US" sz="4800" dirty="0"/>
            </a:br>
            <a:r>
              <a:rPr lang="en-US" sz="4800" dirty="0"/>
              <a:t>E-Shop Pro.</a:t>
            </a:r>
            <a:br>
              <a:rPr lang="en-US" sz="4800" dirty="0"/>
            </a:br>
            <a:endParaRPr lang="en-US" sz="48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983990"/>
          </a:xfrm>
        </p:spPr>
        <p:txBody>
          <a:bodyPr>
            <a:normAutofit fontScale="85000" lnSpcReduction="10000"/>
          </a:bodyPr>
          <a:lstStyle/>
          <a:p>
            <a:r>
              <a:rPr lang="en-US" dirty="0">
                <a:solidFill>
                  <a:schemeClr val="tx1">
                    <a:lumMod val="85000"/>
                    <a:lumOff val="15000"/>
                  </a:schemeClr>
                </a:solidFill>
              </a:rPr>
              <a:t>By: Clinton Njoku</a:t>
            </a:r>
          </a:p>
          <a:p>
            <a:r>
              <a:rPr lang="en-US" sz="2400" dirty="0">
                <a:solidFill>
                  <a:schemeClr val="tx1">
                    <a:lumMod val="85000"/>
                    <a:lumOff val="15000"/>
                  </a:schemeClr>
                </a:solidFill>
              </a:rPr>
              <a:t>                                               21/08/2025</a:t>
            </a:r>
          </a:p>
          <a:p>
            <a:endParaRPr lang="en-US"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D374-4F22-47EF-AE74-51E3DE9B51C7}"/>
              </a:ext>
            </a:extLst>
          </p:cNvPr>
          <p:cNvSpPr>
            <a:spLocks noGrp="1"/>
          </p:cNvSpPr>
          <p:nvPr>
            <p:ph type="title"/>
          </p:nvPr>
        </p:nvSpPr>
        <p:spPr/>
        <p:txBody>
          <a:bodyPr>
            <a:normAutofit/>
          </a:bodyPr>
          <a:lstStyle/>
          <a:p>
            <a:r>
              <a:rPr lang="en-GB" sz="4400" b="0" i="0" dirty="0">
                <a:solidFill>
                  <a:srgbClr val="404040"/>
                </a:solidFill>
                <a:effectLst/>
                <a:latin typeface="quote-cjk-patch"/>
              </a:rPr>
              <a:t>Targeted Retention Strategies for Cluster 2</a:t>
            </a:r>
            <a:endParaRPr lang="en-GB" sz="4400" dirty="0"/>
          </a:p>
        </p:txBody>
      </p:sp>
      <p:sp>
        <p:nvSpPr>
          <p:cNvPr id="3" name="Content Placeholder 2">
            <a:extLst>
              <a:ext uri="{FF2B5EF4-FFF2-40B4-BE49-F238E27FC236}">
                <a16:creationId xmlns:a16="http://schemas.microsoft.com/office/drawing/2014/main" id="{1EFAE2E5-2A7F-4F72-9C44-73BA2BFE249A}"/>
              </a:ext>
            </a:extLst>
          </p:cNvPr>
          <p:cNvSpPr>
            <a:spLocks noGrp="1"/>
          </p:cNvSpPr>
          <p:nvPr>
            <p:ph idx="1"/>
          </p:nvPr>
        </p:nvSpPr>
        <p:spPr>
          <a:xfrm>
            <a:off x="1097280" y="2108201"/>
            <a:ext cx="10058400" cy="3898152"/>
          </a:xfrm>
        </p:spPr>
        <p:txBody>
          <a:bodyPr>
            <a:normAutofit fontScale="85000" lnSpcReduction="20000"/>
          </a:bodyPr>
          <a:lstStyle/>
          <a:p>
            <a:pPr algn="l"/>
            <a:r>
              <a:rPr lang="en-GB" sz="1800" b="0" i="0" dirty="0">
                <a:solidFill>
                  <a:srgbClr val="404040"/>
                </a:solidFill>
                <a:effectLst/>
                <a:latin typeface="quote-cjk-patch"/>
              </a:rPr>
              <a:t>Here is a mapping of strategies tailored to cluster 2's specific behaviours and characteristics.</a:t>
            </a:r>
            <a:endParaRPr lang="en-GB" b="1" i="0" dirty="0">
              <a:solidFill>
                <a:srgbClr val="404040"/>
              </a:solidFill>
              <a:effectLst/>
              <a:latin typeface="quote-cjk-patch"/>
            </a:endParaRPr>
          </a:p>
          <a:p>
            <a:pPr algn="l"/>
            <a:r>
              <a:rPr lang="en-GB" b="1" i="0" dirty="0">
                <a:solidFill>
                  <a:srgbClr val="404040"/>
                </a:solidFill>
                <a:effectLst/>
                <a:latin typeface="quote-cjk-patch"/>
              </a:rPr>
              <a:t>Cluster 2: The Whales</a:t>
            </a:r>
            <a:endParaRPr lang="en-GB" b="0" i="0" dirty="0">
              <a:solidFill>
                <a:srgbClr val="404040"/>
              </a:solidFill>
              <a:effectLst/>
              <a:latin typeface="quote-cjk-patch"/>
            </a:endParaRPr>
          </a:p>
          <a:p>
            <a:pPr algn="l"/>
            <a:r>
              <a:rPr lang="en-GB" b="1" i="0" dirty="0">
                <a:solidFill>
                  <a:srgbClr val="404040"/>
                </a:solidFill>
                <a:effectLst/>
                <a:latin typeface="quote-cjk-patch"/>
              </a:rPr>
              <a:t>Goal: Provide White-Glove Service and Foster Partnership.</a:t>
            </a:r>
            <a:endParaRPr lang="en-GB" b="0" i="0" dirty="0">
              <a:solidFill>
                <a:srgbClr val="404040"/>
              </a:solidFill>
              <a:effectLst/>
              <a:latin typeface="quote-cjk-patch"/>
            </a:endParaRPr>
          </a:p>
          <a:p>
            <a:pPr algn="l">
              <a:buFont typeface="+mj-lt"/>
              <a:buAutoNum type="arabicPeriod"/>
            </a:pPr>
            <a:r>
              <a:rPr lang="en-GB" b="1" i="0" dirty="0">
                <a:solidFill>
                  <a:srgbClr val="404040"/>
                </a:solidFill>
                <a:effectLst/>
                <a:latin typeface="quote-cjk-patch"/>
              </a:rPr>
              <a:t>Dedicated Account Management:</a:t>
            </a:r>
            <a:r>
              <a:rPr lang="en-GB" b="0" i="0" dirty="0">
                <a:solidFill>
                  <a:srgbClr val="404040"/>
                </a:solidFill>
                <a:effectLst/>
                <a:latin typeface="quote-cjk-patch"/>
              </a:rPr>
              <a:t> These clients should not go through automated systems. They need a single, dedicated point of contact who understands their needs and can provide concierge-level service. This is non-negotiable.</a:t>
            </a:r>
          </a:p>
          <a:p>
            <a:pPr algn="l">
              <a:buFont typeface="+mj-lt"/>
              <a:buAutoNum type="arabicPeriod"/>
            </a:pPr>
            <a:r>
              <a:rPr lang="en-GB" b="1" i="0" dirty="0">
                <a:solidFill>
                  <a:srgbClr val="404040"/>
                </a:solidFill>
                <a:effectLst/>
                <a:latin typeface="quote-cjk-patch"/>
              </a:rPr>
              <a:t>Customized Solutions:</a:t>
            </a:r>
            <a:r>
              <a:rPr lang="en-GB" b="0" i="0" dirty="0">
                <a:solidFill>
                  <a:srgbClr val="404040"/>
                </a:solidFill>
                <a:effectLst/>
                <a:latin typeface="quote-cjk-patch"/>
              </a:rPr>
              <a:t> Their needs are likely unique. Offer them customized products, bundled packages, or tailored pricing models. Involve them in beta tests or seek their feedback on new features, making them feel like partners.</a:t>
            </a:r>
          </a:p>
          <a:p>
            <a:pPr algn="l">
              <a:buFont typeface="+mj-lt"/>
              <a:buAutoNum type="arabicPeriod"/>
            </a:pPr>
            <a:r>
              <a:rPr lang="en-GB" b="1" i="0" dirty="0">
                <a:solidFill>
                  <a:srgbClr val="404040"/>
                </a:solidFill>
                <a:effectLst/>
                <a:latin typeface="quote-cjk-patch"/>
              </a:rPr>
              <a:t>Proactive Check-Ins:</a:t>
            </a:r>
            <a:r>
              <a:rPr lang="en-GB" b="0" i="0" dirty="0">
                <a:solidFill>
                  <a:srgbClr val="404040"/>
                </a:solidFill>
                <a:effectLst/>
                <a:latin typeface="quote-cjk-patch"/>
              </a:rPr>
              <a:t> Don't wait for them to have a problem. Their account manager should proactively check in to ensure everything is running smoothly and anticipate their future needs. Their extreme recency suggests constant interaction; make it value-additive.</a:t>
            </a:r>
          </a:p>
          <a:p>
            <a:pPr algn="l">
              <a:buFont typeface="+mj-lt"/>
              <a:buAutoNum type="arabicPeriod"/>
            </a:pPr>
            <a:r>
              <a:rPr lang="en-GB" b="1" i="0" dirty="0">
                <a:solidFill>
                  <a:srgbClr val="404040"/>
                </a:solidFill>
                <a:effectLst/>
                <a:latin typeface="quote-cjk-patch"/>
              </a:rPr>
              <a:t>Exclusive Events:</a:t>
            </a:r>
            <a:r>
              <a:rPr lang="en-GB" b="0" i="0" dirty="0">
                <a:solidFill>
                  <a:srgbClr val="404040"/>
                </a:solidFill>
                <a:effectLst/>
                <a:latin typeface="quote-cjk-patch"/>
              </a:rPr>
              <a:t> Invite them to exclusive online webinars, annual summits, or in-person events with company leadership. This builds a community and a network effect around your highest-value clients.</a:t>
            </a:r>
          </a:p>
          <a:p>
            <a:endParaRPr lang="en-GB" dirty="0"/>
          </a:p>
        </p:txBody>
      </p:sp>
    </p:spTree>
    <p:extLst>
      <p:ext uri="{BB962C8B-B14F-4D97-AF65-F5344CB8AC3E}">
        <p14:creationId xmlns:p14="http://schemas.microsoft.com/office/powerpoint/2010/main" val="99423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06DEF-FD3B-4289-9C4B-D885E764E6A4}"/>
              </a:ext>
            </a:extLst>
          </p:cNvPr>
          <p:cNvSpPr>
            <a:spLocks noGrp="1"/>
          </p:cNvSpPr>
          <p:nvPr>
            <p:ph type="title"/>
          </p:nvPr>
        </p:nvSpPr>
        <p:spPr/>
        <p:txBody>
          <a:bodyPr>
            <a:normAutofit/>
          </a:bodyPr>
          <a:lstStyle/>
          <a:p>
            <a:r>
              <a:rPr lang="en-GB" sz="4400" b="0" i="0" dirty="0">
                <a:solidFill>
                  <a:srgbClr val="404040"/>
                </a:solidFill>
                <a:effectLst/>
                <a:latin typeface="quote-cjk-patch"/>
              </a:rPr>
              <a:t>Targeted Retention Strategies for Cluster 3</a:t>
            </a:r>
            <a:endParaRPr lang="en-GB" sz="4400" dirty="0"/>
          </a:p>
        </p:txBody>
      </p:sp>
      <p:sp>
        <p:nvSpPr>
          <p:cNvPr id="3" name="Content Placeholder 2">
            <a:extLst>
              <a:ext uri="{FF2B5EF4-FFF2-40B4-BE49-F238E27FC236}">
                <a16:creationId xmlns:a16="http://schemas.microsoft.com/office/drawing/2014/main" id="{620F69F5-92AD-4AAA-93C9-D8E437E318E1}"/>
              </a:ext>
            </a:extLst>
          </p:cNvPr>
          <p:cNvSpPr>
            <a:spLocks noGrp="1"/>
          </p:cNvSpPr>
          <p:nvPr>
            <p:ph idx="1"/>
          </p:nvPr>
        </p:nvSpPr>
        <p:spPr>
          <a:xfrm>
            <a:off x="1097280" y="2108201"/>
            <a:ext cx="10682344" cy="4158128"/>
          </a:xfrm>
        </p:spPr>
        <p:txBody>
          <a:bodyPr>
            <a:normAutofit fontScale="25000" lnSpcReduction="20000"/>
          </a:bodyPr>
          <a:lstStyle/>
          <a:p>
            <a:pPr algn="l"/>
            <a:r>
              <a:rPr lang="en-GB" sz="6400" b="0" i="0" dirty="0">
                <a:solidFill>
                  <a:srgbClr val="404040"/>
                </a:solidFill>
                <a:effectLst/>
                <a:latin typeface="quote-cjk-patch"/>
              </a:rPr>
              <a:t>Here is a mapping of strategies tailored to cluster 3's specific behaviours and characteristics.</a:t>
            </a:r>
            <a:endParaRPr lang="en-GB" sz="6400" b="1" i="0" dirty="0">
              <a:solidFill>
                <a:srgbClr val="404040"/>
              </a:solidFill>
              <a:effectLst/>
              <a:latin typeface="quote-cjk-patch"/>
            </a:endParaRPr>
          </a:p>
          <a:p>
            <a:pPr algn="l"/>
            <a:r>
              <a:rPr lang="en-GB" sz="6400" b="1" i="0" dirty="0">
                <a:solidFill>
                  <a:srgbClr val="404040"/>
                </a:solidFill>
                <a:effectLst/>
                <a:latin typeface="quote-cjk-patch"/>
              </a:rPr>
              <a:t>Cluster 3: The High-Potential / Engaged</a:t>
            </a:r>
            <a:endParaRPr lang="en-GB" sz="6400" b="0" i="0" dirty="0">
              <a:solidFill>
                <a:srgbClr val="404040"/>
              </a:solidFill>
              <a:effectLst/>
              <a:latin typeface="quote-cjk-patch"/>
            </a:endParaRPr>
          </a:p>
          <a:p>
            <a:pPr algn="l"/>
            <a:r>
              <a:rPr lang="en-GB" sz="6400" b="1" i="0" dirty="0">
                <a:solidFill>
                  <a:srgbClr val="404040"/>
                </a:solidFill>
                <a:effectLst/>
                <a:latin typeface="quote-cjk-patch"/>
              </a:rPr>
              <a:t>Goal: Nurture them into "Whales" (Cluster 2).</a:t>
            </a:r>
            <a:endParaRPr lang="en-GB" sz="6400" b="0" i="0" dirty="0">
              <a:solidFill>
                <a:srgbClr val="404040"/>
              </a:solidFill>
              <a:effectLst/>
              <a:latin typeface="quote-cjk-patch"/>
            </a:endParaRPr>
          </a:p>
          <a:p>
            <a:pPr algn="l">
              <a:buFont typeface="+mj-lt"/>
              <a:buAutoNum type="arabicPeriod"/>
            </a:pPr>
            <a:r>
              <a:rPr lang="en-GB" sz="6400" b="1" i="0" dirty="0">
                <a:solidFill>
                  <a:srgbClr val="404040"/>
                </a:solidFill>
                <a:effectLst/>
                <a:latin typeface="quote-cjk-patch"/>
              </a:rPr>
              <a:t>Upsell &amp; Cross-sell Education:</a:t>
            </a:r>
            <a:r>
              <a:rPr lang="en-GB" sz="6400" b="0" i="0" dirty="0">
                <a:solidFill>
                  <a:srgbClr val="404040"/>
                </a:solidFill>
                <a:effectLst/>
                <a:latin typeface="quote-cjk-patch"/>
              </a:rPr>
              <a:t> These customers are actively buying. Show them how to get more value from </a:t>
            </a:r>
            <a:r>
              <a:rPr lang="en-GB" sz="6400" dirty="0">
                <a:solidFill>
                  <a:srgbClr val="404040"/>
                </a:solidFill>
                <a:latin typeface="quote-cjk-patch"/>
              </a:rPr>
              <a:t>E-Shop</a:t>
            </a:r>
            <a:r>
              <a:rPr lang="en-GB" sz="6400" b="0" i="0" dirty="0">
                <a:solidFill>
                  <a:srgbClr val="404040"/>
                </a:solidFill>
                <a:effectLst/>
                <a:latin typeface="quote-cjk-patch"/>
              </a:rPr>
              <a:t> ecosystem. Targeted emails and tutorials about advanced features, complementary products, or premium services can increase their average order value and frequency.</a:t>
            </a:r>
          </a:p>
          <a:p>
            <a:pPr algn="l">
              <a:buFont typeface="+mj-lt"/>
              <a:buAutoNum type="arabicPeriod"/>
            </a:pPr>
            <a:r>
              <a:rPr lang="en-GB" sz="6400" b="1" i="0" dirty="0">
                <a:solidFill>
                  <a:srgbClr val="404040"/>
                </a:solidFill>
                <a:effectLst/>
                <a:latin typeface="quote-cjk-patch"/>
              </a:rPr>
              <a:t>Invite to Mid-Tier Loyalty Program:</a:t>
            </a:r>
            <a:r>
              <a:rPr lang="en-GB" sz="6400" b="0" i="0" dirty="0">
                <a:solidFill>
                  <a:srgbClr val="404040"/>
                </a:solidFill>
                <a:effectLst/>
                <a:latin typeface="quote-cjk-patch"/>
              </a:rPr>
              <a:t> If they aren't already, automatically enrol them in loyalty program (the one Cluster 0 is in). Show them the path to the next tier and what benefits they can unlock, gamifying their journey to becoming a "Whale."</a:t>
            </a:r>
          </a:p>
          <a:p>
            <a:pPr algn="l">
              <a:buFont typeface="+mj-lt"/>
              <a:buAutoNum type="arabicPeriod"/>
            </a:pPr>
            <a:r>
              <a:rPr lang="en-GB" sz="6400" b="1" i="0" dirty="0">
                <a:solidFill>
                  <a:srgbClr val="404040"/>
                </a:solidFill>
                <a:effectLst/>
                <a:latin typeface="quote-cjk-patch"/>
              </a:rPr>
              <a:t>Build Community:</a:t>
            </a:r>
            <a:r>
              <a:rPr lang="en-GB" sz="6400" b="0" i="0" dirty="0">
                <a:solidFill>
                  <a:srgbClr val="404040"/>
                </a:solidFill>
                <a:effectLst/>
                <a:latin typeface="quote-cjk-patch"/>
              </a:rPr>
              <a:t> Invite them to exclusive user groups (e.g., a private LinkedIn group or Slack channel) where they can connect with other power users and share best practices. This increases switching costs and builds brand affinity.</a:t>
            </a:r>
          </a:p>
          <a:p>
            <a:pPr algn="l">
              <a:buFont typeface="+mj-lt"/>
              <a:buAutoNum type="arabicPeriod"/>
            </a:pPr>
            <a:r>
              <a:rPr lang="en-GB" sz="6400" b="1" i="0" dirty="0">
                <a:solidFill>
                  <a:srgbClr val="404040"/>
                </a:solidFill>
                <a:effectLst/>
                <a:latin typeface="quote-cjk-patch"/>
              </a:rPr>
              <a:t>Personalized Onboarding/Support:</a:t>
            </a:r>
            <a:r>
              <a:rPr lang="en-GB" sz="6400" b="0" i="0" dirty="0">
                <a:solidFill>
                  <a:srgbClr val="404040"/>
                </a:solidFill>
                <a:effectLst/>
                <a:latin typeface="quote-cjk-patch"/>
              </a:rPr>
              <a:t> Ensure their journey is flawless. Offer them priority support to remove any friction that could prevent them from moving up the value ladder.</a:t>
            </a:r>
          </a:p>
          <a:p>
            <a:endParaRPr lang="en-GB" dirty="0"/>
          </a:p>
        </p:txBody>
      </p:sp>
    </p:spTree>
    <p:extLst>
      <p:ext uri="{BB962C8B-B14F-4D97-AF65-F5344CB8AC3E}">
        <p14:creationId xmlns:p14="http://schemas.microsoft.com/office/powerpoint/2010/main" val="926835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C2CB-B6F4-40B0-B4CB-DCC39BCDFEA8}"/>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BDA8B80E-28BD-4F3B-AE21-0851FBE21E24}"/>
              </a:ext>
            </a:extLst>
          </p:cNvPr>
          <p:cNvSpPr>
            <a:spLocks noGrp="1"/>
          </p:cNvSpPr>
          <p:nvPr>
            <p:ph idx="1"/>
          </p:nvPr>
        </p:nvSpPr>
        <p:spPr/>
        <p:txBody>
          <a:bodyPr>
            <a:normAutofit/>
          </a:bodyPr>
          <a:lstStyle/>
          <a:p>
            <a:r>
              <a:rPr lang="en-GB" sz="2800" b="0" i="0" dirty="0">
                <a:solidFill>
                  <a:srgbClr val="404040"/>
                </a:solidFill>
                <a:effectLst/>
                <a:latin typeface="quote-cjk-patch"/>
              </a:rPr>
              <a:t>By implementing these targeted strategies, E-Shop Pro will be able to improve on its customer retention and revenues especially for the critical first 6 months of operation.</a:t>
            </a:r>
            <a:endParaRPr lang="en-GB" sz="2800" dirty="0"/>
          </a:p>
        </p:txBody>
      </p:sp>
    </p:spTree>
    <p:extLst>
      <p:ext uri="{BB962C8B-B14F-4D97-AF65-F5344CB8AC3E}">
        <p14:creationId xmlns:p14="http://schemas.microsoft.com/office/powerpoint/2010/main" val="4078342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24D2-E26C-46AB-A43C-5BE30E360B7D}"/>
              </a:ext>
            </a:extLst>
          </p:cNvPr>
          <p:cNvSpPr>
            <a:spLocks noGrp="1"/>
          </p:cNvSpPr>
          <p:nvPr>
            <p:ph type="title"/>
          </p:nvPr>
        </p:nvSpPr>
        <p:spPr/>
        <p:txBody>
          <a:bodyPr/>
          <a:lstStyle/>
          <a:p>
            <a:r>
              <a:rPr lang="en-GB" dirty="0"/>
              <a:t>Introduction: The business problem</a:t>
            </a:r>
          </a:p>
        </p:txBody>
      </p:sp>
      <p:sp>
        <p:nvSpPr>
          <p:cNvPr id="3" name="Content Placeholder 2">
            <a:extLst>
              <a:ext uri="{FF2B5EF4-FFF2-40B4-BE49-F238E27FC236}">
                <a16:creationId xmlns:a16="http://schemas.microsoft.com/office/drawing/2014/main" id="{6AEDDE0A-C0AF-448B-AD89-9BCD3073A587}"/>
              </a:ext>
            </a:extLst>
          </p:cNvPr>
          <p:cNvSpPr>
            <a:spLocks noGrp="1"/>
          </p:cNvSpPr>
          <p:nvPr>
            <p:ph idx="1"/>
          </p:nvPr>
        </p:nvSpPr>
        <p:spPr/>
        <p:txBody>
          <a:bodyPr>
            <a:normAutofit/>
          </a:bodyPr>
          <a:lstStyle/>
          <a:p>
            <a:r>
              <a:rPr lang="en-GB" sz="2800" b="1" dirty="0"/>
              <a:t>E-Shop Pro </a:t>
            </a:r>
            <a:r>
              <a:rPr lang="en-GB" sz="2800" dirty="0"/>
              <a:t>is faced with a significant challenge in retaining customers who come to do business with it. Most new customers do not return after their initial transaction. Also customers are showing decrease interactions with the company platform with high rate of abandon cart.</a:t>
            </a:r>
          </a:p>
        </p:txBody>
      </p:sp>
    </p:spTree>
    <p:extLst>
      <p:ext uri="{BB962C8B-B14F-4D97-AF65-F5344CB8AC3E}">
        <p14:creationId xmlns:p14="http://schemas.microsoft.com/office/powerpoint/2010/main" val="294088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6A2F-E9B0-4CB7-B2BF-E6D9C3E55948}"/>
              </a:ext>
            </a:extLst>
          </p:cNvPr>
          <p:cNvSpPr>
            <a:spLocks noGrp="1"/>
          </p:cNvSpPr>
          <p:nvPr>
            <p:ph type="title"/>
          </p:nvPr>
        </p:nvSpPr>
        <p:spPr/>
        <p:txBody>
          <a:bodyPr/>
          <a:lstStyle/>
          <a:p>
            <a:r>
              <a:rPr lang="en-GB" dirty="0"/>
              <a:t>Solution Strategy</a:t>
            </a:r>
          </a:p>
        </p:txBody>
      </p:sp>
      <p:sp>
        <p:nvSpPr>
          <p:cNvPr id="3" name="Content Placeholder 2">
            <a:extLst>
              <a:ext uri="{FF2B5EF4-FFF2-40B4-BE49-F238E27FC236}">
                <a16:creationId xmlns:a16="http://schemas.microsoft.com/office/drawing/2014/main" id="{8ADE46BC-2920-48B0-9A57-F02AE4F67D95}"/>
              </a:ext>
            </a:extLst>
          </p:cNvPr>
          <p:cNvSpPr>
            <a:spLocks noGrp="1"/>
          </p:cNvSpPr>
          <p:nvPr>
            <p:ph idx="1"/>
          </p:nvPr>
        </p:nvSpPr>
        <p:spPr/>
        <p:txBody>
          <a:bodyPr>
            <a:normAutofit/>
          </a:bodyPr>
          <a:lstStyle/>
          <a:p>
            <a:r>
              <a:rPr lang="en-GB" sz="2800" dirty="0"/>
              <a:t>In solving the E-Shop Pro business problem, I used cohort analysis, a tool for dividing customers into groups based on shared characteristics or behaviours over a specific period of time.</a:t>
            </a:r>
          </a:p>
        </p:txBody>
      </p:sp>
    </p:spTree>
    <p:extLst>
      <p:ext uri="{BB962C8B-B14F-4D97-AF65-F5344CB8AC3E}">
        <p14:creationId xmlns:p14="http://schemas.microsoft.com/office/powerpoint/2010/main" val="228890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3554-EC43-4CF9-84B6-2D8BC049E7FF}"/>
              </a:ext>
            </a:extLst>
          </p:cNvPr>
          <p:cNvSpPr>
            <a:spLocks noGrp="1"/>
          </p:cNvSpPr>
          <p:nvPr>
            <p:ph type="title"/>
          </p:nvPr>
        </p:nvSpPr>
        <p:spPr/>
        <p:txBody>
          <a:bodyPr/>
          <a:lstStyle/>
          <a:p>
            <a:r>
              <a:rPr lang="en-GB" dirty="0"/>
              <a:t>Scope</a:t>
            </a:r>
          </a:p>
        </p:txBody>
      </p:sp>
      <p:sp>
        <p:nvSpPr>
          <p:cNvPr id="3" name="Content Placeholder 2">
            <a:extLst>
              <a:ext uri="{FF2B5EF4-FFF2-40B4-BE49-F238E27FC236}">
                <a16:creationId xmlns:a16="http://schemas.microsoft.com/office/drawing/2014/main" id="{8F704126-0BBD-4DDD-B0BF-5EB61359BBA1}"/>
              </a:ext>
            </a:extLst>
          </p:cNvPr>
          <p:cNvSpPr>
            <a:spLocks noGrp="1"/>
          </p:cNvSpPr>
          <p:nvPr>
            <p:ph idx="1"/>
          </p:nvPr>
        </p:nvSpPr>
        <p:spPr/>
        <p:txBody>
          <a:bodyPr>
            <a:normAutofit fontScale="77500" lnSpcReduction="20000"/>
          </a:bodyPr>
          <a:lstStyle/>
          <a:p>
            <a:pPr marL="457200" indent="-457200">
              <a:buFont typeface="+mj-lt"/>
              <a:buAutoNum type="alphaLcPeriod"/>
            </a:pPr>
            <a:r>
              <a:rPr lang="en-GB" sz="2800" dirty="0"/>
              <a:t>Data Ingestion: The data was ingested and cleaned.</a:t>
            </a:r>
          </a:p>
          <a:p>
            <a:pPr marL="457200" indent="-457200">
              <a:buFont typeface="+mj-lt"/>
              <a:buAutoNum type="alphaLcPeriod"/>
            </a:pPr>
            <a:r>
              <a:rPr lang="en-GB" sz="2800" dirty="0"/>
              <a:t>Perform Exploratory Data Analysis: The data was well explored to gain insight, trends and patterns. This involved statistical analysis and data visualization.</a:t>
            </a:r>
          </a:p>
          <a:p>
            <a:pPr marL="457200" indent="-457200">
              <a:buFont typeface="+mj-lt"/>
              <a:buAutoNum type="alphaLcPeriod"/>
            </a:pPr>
            <a:r>
              <a:rPr lang="en-GB" sz="2800" dirty="0"/>
              <a:t>Feature Engineering: I created and selected relevant data from the data set for modelling purposes.</a:t>
            </a:r>
          </a:p>
          <a:p>
            <a:pPr marL="457200" indent="-457200">
              <a:buFont typeface="+mj-lt"/>
              <a:buAutoNum type="alphaLcPeriod"/>
            </a:pPr>
            <a:r>
              <a:rPr lang="en-GB" sz="2800" dirty="0"/>
              <a:t>Model Development: I applied various modelling technique to the prepared data to build predictive and descriptive models.</a:t>
            </a:r>
          </a:p>
          <a:p>
            <a:pPr marL="457200" indent="-457200">
              <a:buFont typeface="+mj-lt"/>
              <a:buAutoNum type="alphaLcPeriod"/>
            </a:pPr>
            <a:r>
              <a:rPr lang="en-GB" sz="2800" dirty="0"/>
              <a:t>Model Evaluation &amp; Selection: The model performance, generalizability, and robustness were assessed and evaluated</a:t>
            </a:r>
            <a:r>
              <a:rPr lang="en-GB" dirty="0"/>
              <a:t>.</a:t>
            </a:r>
          </a:p>
        </p:txBody>
      </p:sp>
    </p:spTree>
    <p:extLst>
      <p:ext uri="{BB962C8B-B14F-4D97-AF65-F5344CB8AC3E}">
        <p14:creationId xmlns:p14="http://schemas.microsoft.com/office/powerpoint/2010/main" val="354491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82E8-5CD7-4287-BD04-132ECDF7EA01}"/>
              </a:ext>
            </a:extLst>
          </p:cNvPr>
          <p:cNvSpPr>
            <a:spLocks noGrp="1"/>
          </p:cNvSpPr>
          <p:nvPr>
            <p:ph type="title"/>
          </p:nvPr>
        </p:nvSpPr>
        <p:spPr/>
        <p:txBody>
          <a:bodyPr/>
          <a:lstStyle/>
          <a:p>
            <a:r>
              <a:rPr lang="en-GB" dirty="0"/>
              <a:t>Implementation Tools</a:t>
            </a:r>
          </a:p>
        </p:txBody>
      </p:sp>
      <p:sp>
        <p:nvSpPr>
          <p:cNvPr id="3" name="Content Placeholder 2">
            <a:extLst>
              <a:ext uri="{FF2B5EF4-FFF2-40B4-BE49-F238E27FC236}">
                <a16:creationId xmlns:a16="http://schemas.microsoft.com/office/drawing/2014/main" id="{7CBB3A25-DDD1-4125-BE9E-9ADD461C7864}"/>
              </a:ext>
            </a:extLst>
          </p:cNvPr>
          <p:cNvSpPr>
            <a:spLocks noGrp="1"/>
          </p:cNvSpPr>
          <p:nvPr>
            <p:ph idx="1"/>
          </p:nvPr>
        </p:nvSpPr>
        <p:spPr/>
        <p:txBody>
          <a:bodyPr>
            <a:normAutofit/>
          </a:bodyPr>
          <a:lstStyle/>
          <a:p>
            <a:r>
              <a:rPr lang="en-GB" sz="2800" dirty="0"/>
              <a:t>In this project I made use of some tech tools such as Python, Jupiter Notebook, </a:t>
            </a:r>
            <a:r>
              <a:rPr lang="en-GB" sz="2800" dirty="0" err="1"/>
              <a:t>Numpy</a:t>
            </a:r>
            <a:r>
              <a:rPr lang="en-GB" sz="2800" dirty="0"/>
              <a:t>, Pandas, Matplotlib, Seaborn, and Scikit-learn.</a:t>
            </a:r>
            <a:r>
              <a:rPr lang="en-GB" sz="4000" dirty="0"/>
              <a:t> </a:t>
            </a:r>
          </a:p>
        </p:txBody>
      </p:sp>
    </p:spTree>
    <p:extLst>
      <p:ext uri="{BB962C8B-B14F-4D97-AF65-F5344CB8AC3E}">
        <p14:creationId xmlns:p14="http://schemas.microsoft.com/office/powerpoint/2010/main" val="1173377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9AA3-B583-4F66-BD42-EFDB2E4D0D6B}"/>
              </a:ext>
            </a:extLst>
          </p:cNvPr>
          <p:cNvSpPr>
            <a:spLocks noGrp="1"/>
          </p:cNvSpPr>
          <p:nvPr>
            <p:ph type="title"/>
          </p:nvPr>
        </p:nvSpPr>
        <p:spPr/>
        <p:txBody>
          <a:bodyPr/>
          <a:lstStyle/>
          <a:p>
            <a:r>
              <a:rPr lang="en-GB" dirty="0"/>
              <a:t>Cluster Interpretation:</a:t>
            </a:r>
          </a:p>
        </p:txBody>
      </p:sp>
      <p:sp>
        <p:nvSpPr>
          <p:cNvPr id="3" name="Content Placeholder 2">
            <a:extLst>
              <a:ext uri="{FF2B5EF4-FFF2-40B4-BE49-F238E27FC236}">
                <a16:creationId xmlns:a16="http://schemas.microsoft.com/office/drawing/2014/main" id="{1C3E2D0D-C753-4371-82C3-1A182155994B}"/>
              </a:ext>
            </a:extLst>
          </p:cNvPr>
          <p:cNvSpPr>
            <a:spLocks noGrp="1"/>
          </p:cNvSpPr>
          <p:nvPr>
            <p:ph idx="1"/>
          </p:nvPr>
        </p:nvSpPr>
        <p:spPr/>
        <p:txBody>
          <a:bodyPr>
            <a:normAutofit lnSpcReduction="10000"/>
          </a:bodyPr>
          <a:lstStyle/>
          <a:p>
            <a:pPr marL="0" indent="0" algn="l">
              <a:buNone/>
            </a:pPr>
            <a:r>
              <a:rPr lang="en-GB" b="1" i="0" dirty="0">
                <a:solidFill>
                  <a:srgbClr val="404040"/>
                </a:solidFill>
                <a:effectLst/>
                <a:latin typeface="quote-cjk-patch"/>
              </a:rPr>
              <a:t>E-Shop Pro </a:t>
            </a:r>
            <a:r>
              <a:rPr lang="en-GB" i="0" dirty="0">
                <a:solidFill>
                  <a:srgbClr val="404040"/>
                </a:solidFill>
                <a:effectLst/>
                <a:latin typeface="quote-cjk-patch"/>
              </a:rPr>
              <a:t>customers are grouped into 4 segment or clusters: Cluster 0, 1, 2, and 3.</a:t>
            </a:r>
            <a:endParaRPr lang="en-GB" b="1" i="0" dirty="0">
              <a:solidFill>
                <a:srgbClr val="404040"/>
              </a:solidFill>
              <a:effectLst/>
              <a:latin typeface="quote-cjk-patch"/>
            </a:endParaRPr>
          </a:p>
          <a:p>
            <a:pPr algn="l">
              <a:buFont typeface="Arial" panose="020B0604020202020204" pitchFamily="34" charset="0"/>
              <a:buChar char="•"/>
            </a:pPr>
            <a:r>
              <a:rPr lang="en-GB" b="1" i="0" dirty="0">
                <a:solidFill>
                  <a:srgbClr val="404040"/>
                </a:solidFill>
                <a:effectLst/>
                <a:latin typeface="quote-cjk-patch"/>
              </a:rPr>
              <a:t>Cluster 0: The Loyal &amp; Valuable (43% of customers)</a:t>
            </a:r>
            <a:endParaRPr lang="en-GB" b="0" i="0" dirty="0">
              <a:solidFill>
                <a:srgbClr val="404040"/>
              </a:solidFill>
              <a:effectLst/>
              <a:latin typeface="quote-cjk-patch"/>
            </a:endParaRPr>
          </a:p>
          <a:p>
            <a:pPr marL="742950" lvl="1" indent="-285750" algn="l">
              <a:buFont typeface="Arial" panose="020B0604020202020204" pitchFamily="34" charset="0"/>
              <a:buChar char="•"/>
            </a:pPr>
            <a:r>
              <a:rPr lang="en-GB" b="1" i="0" dirty="0">
                <a:solidFill>
                  <a:srgbClr val="404040"/>
                </a:solidFill>
                <a:effectLst/>
                <a:latin typeface="quote-cjk-patch"/>
              </a:rPr>
              <a:t>Profile:</a:t>
            </a:r>
            <a:r>
              <a:rPr lang="en-GB" b="0" i="0" dirty="0">
                <a:solidFill>
                  <a:srgbClr val="404040"/>
                </a:solidFill>
                <a:effectLst/>
                <a:latin typeface="quote-cjk-patch"/>
              </a:rPr>
              <a:t> Recent (43 days), Frequent (4.2 purchases), High-Spending ($195k </a:t>
            </a:r>
            <a:r>
              <a:rPr lang="en-GB" b="0" i="0" dirty="0" err="1">
                <a:solidFill>
                  <a:srgbClr val="404040"/>
                </a:solidFill>
                <a:effectLst/>
                <a:latin typeface="quote-cjk-patch"/>
              </a:rPr>
              <a:t>avg</a:t>
            </a:r>
            <a:r>
              <a:rPr lang="en-GB" b="0" i="0" dirty="0">
                <a:solidFill>
                  <a:srgbClr val="404040"/>
                </a:solidFill>
                <a:effectLst/>
                <a:latin typeface="quote-cjk-patch"/>
              </a:rPr>
              <a:t>). This is </a:t>
            </a:r>
            <a:r>
              <a:rPr lang="en-GB" dirty="0">
                <a:solidFill>
                  <a:srgbClr val="404040"/>
                </a:solidFill>
                <a:latin typeface="quote-cjk-patch"/>
              </a:rPr>
              <a:t>E-Shop Pro</a:t>
            </a:r>
            <a:r>
              <a:rPr lang="en-GB" b="0" i="0" dirty="0">
                <a:solidFill>
                  <a:srgbClr val="404040"/>
                </a:solidFill>
                <a:effectLst/>
                <a:latin typeface="quote-cjk-patch"/>
              </a:rPr>
              <a:t> best and core customer base.</a:t>
            </a:r>
          </a:p>
          <a:p>
            <a:pPr marL="742950" lvl="1" indent="-285750" algn="l">
              <a:buFont typeface="Arial" panose="020B0604020202020204" pitchFamily="34" charset="0"/>
              <a:buChar char="•"/>
            </a:pPr>
            <a:r>
              <a:rPr lang="en-GB" b="1" i="0" dirty="0">
                <a:solidFill>
                  <a:srgbClr val="404040"/>
                </a:solidFill>
                <a:effectLst/>
                <a:latin typeface="quote-cjk-patch"/>
              </a:rPr>
              <a:t>Retention Insight:</a:t>
            </a:r>
            <a:r>
              <a:rPr lang="en-GB" b="0" i="0" dirty="0">
                <a:solidFill>
                  <a:srgbClr val="404040"/>
                </a:solidFill>
                <a:effectLst/>
                <a:latin typeface="quote-cjk-patch"/>
              </a:rPr>
              <a:t> They are the ones driving the decent retention rates </a:t>
            </a:r>
            <a:r>
              <a:rPr lang="en-GB" dirty="0">
                <a:solidFill>
                  <a:srgbClr val="404040"/>
                </a:solidFill>
                <a:latin typeface="quote-cjk-patch"/>
              </a:rPr>
              <a:t>we</a:t>
            </a:r>
            <a:r>
              <a:rPr lang="en-GB" b="0" i="0" dirty="0">
                <a:solidFill>
                  <a:srgbClr val="404040"/>
                </a:solidFill>
                <a:effectLst/>
                <a:latin typeface="quote-cjk-patch"/>
              </a:rPr>
              <a:t> see in the heatmap (e.g., 30-40% at 3-6 months). The goal is to protect and maximize their value.</a:t>
            </a:r>
            <a:endParaRPr lang="en-GB" dirty="0"/>
          </a:p>
          <a:p>
            <a:pPr algn="l">
              <a:buFont typeface="Arial" panose="020B0604020202020204" pitchFamily="34" charset="0"/>
              <a:buChar char="•"/>
            </a:pPr>
            <a:r>
              <a:rPr lang="en-GB" b="1" i="0" dirty="0">
                <a:solidFill>
                  <a:srgbClr val="404040"/>
                </a:solidFill>
                <a:effectLst/>
                <a:latin typeface="quote-cjk-patch"/>
              </a:rPr>
              <a:t>Cluster 1: The At-Risk / Dormant (15% of customers)</a:t>
            </a:r>
            <a:endParaRPr lang="en-GB" b="0" i="0" dirty="0">
              <a:solidFill>
                <a:srgbClr val="404040"/>
              </a:solidFill>
              <a:effectLst/>
              <a:latin typeface="quote-cjk-patch"/>
            </a:endParaRPr>
          </a:p>
          <a:p>
            <a:pPr marL="742950" lvl="1" indent="-285750" algn="l">
              <a:buFont typeface="Arial" panose="020B0604020202020204" pitchFamily="34" charset="0"/>
              <a:buChar char="•"/>
            </a:pPr>
            <a:r>
              <a:rPr lang="en-GB" b="1" i="0" dirty="0">
                <a:solidFill>
                  <a:srgbClr val="404040"/>
                </a:solidFill>
                <a:effectLst/>
                <a:latin typeface="quote-cjk-patch"/>
              </a:rPr>
              <a:t>Profile:</a:t>
            </a:r>
            <a:r>
              <a:rPr lang="en-GB" b="0" i="0" dirty="0">
                <a:solidFill>
                  <a:srgbClr val="404040"/>
                </a:solidFill>
                <a:effectLst/>
                <a:latin typeface="quote-cjk-patch"/>
              </a:rPr>
              <a:t> Not recent (249 days), Infrequent (1.8 purchases), Mid/Low-Spending ($69k </a:t>
            </a:r>
            <a:r>
              <a:rPr lang="en-GB" b="0" i="0" dirty="0" err="1">
                <a:solidFill>
                  <a:srgbClr val="404040"/>
                </a:solidFill>
                <a:effectLst/>
                <a:latin typeface="quote-cjk-patch"/>
              </a:rPr>
              <a:t>avg</a:t>
            </a:r>
            <a:r>
              <a:rPr lang="en-GB" b="0" i="0" dirty="0">
                <a:solidFill>
                  <a:srgbClr val="404040"/>
                </a:solidFill>
                <a:effectLst/>
                <a:latin typeface="quote-cjk-patch"/>
              </a:rPr>
              <a:t>). These customers haven't purchased in a long time and are at high risk of churn.</a:t>
            </a:r>
          </a:p>
          <a:p>
            <a:pPr marL="742950" lvl="1" indent="-285750" algn="l">
              <a:buFont typeface="Arial" panose="020B0604020202020204" pitchFamily="34" charset="0"/>
              <a:buChar char="•"/>
            </a:pPr>
            <a:r>
              <a:rPr lang="en-GB" b="1" i="0" dirty="0">
                <a:solidFill>
                  <a:srgbClr val="404040"/>
                </a:solidFill>
                <a:effectLst/>
                <a:latin typeface="quote-cjk-patch"/>
              </a:rPr>
              <a:t>Retention Insight:</a:t>
            </a:r>
            <a:r>
              <a:rPr lang="en-GB" b="0" i="0" dirty="0">
                <a:solidFill>
                  <a:srgbClr val="404040"/>
                </a:solidFill>
                <a:effectLst/>
                <a:latin typeface="quote-cjk-patch"/>
              </a:rPr>
              <a:t> They are the primary reason for the low retention rates in the later months (e.g., dropping to 8-15% by month 12). The heatmap shows a steep drop-off after the first month.</a:t>
            </a:r>
          </a:p>
          <a:p>
            <a:endParaRPr lang="en-GB" dirty="0"/>
          </a:p>
        </p:txBody>
      </p:sp>
    </p:spTree>
    <p:extLst>
      <p:ext uri="{BB962C8B-B14F-4D97-AF65-F5344CB8AC3E}">
        <p14:creationId xmlns:p14="http://schemas.microsoft.com/office/powerpoint/2010/main" val="298281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A9B5-F4DA-4139-8EC4-A9D077877B78}"/>
              </a:ext>
            </a:extLst>
          </p:cNvPr>
          <p:cNvSpPr>
            <a:spLocks noGrp="1"/>
          </p:cNvSpPr>
          <p:nvPr>
            <p:ph type="title"/>
          </p:nvPr>
        </p:nvSpPr>
        <p:spPr/>
        <p:txBody>
          <a:bodyPr/>
          <a:lstStyle/>
          <a:p>
            <a:r>
              <a:rPr lang="en-GB" dirty="0"/>
              <a:t>Cluster Interpretation:</a:t>
            </a:r>
          </a:p>
        </p:txBody>
      </p:sp>
      <p:sp>
        <p:nvSpPr>
          <p:cNvPr id="3" name="Content Placeholder 2">
            <a:extLst>
              <a:ext uri="{FF2B5EF4-FFF2-40B4-BE49-F238E27FC236}">
                <a16:creationId xmlns:a16="http://schemas.microsoft.com/office/drawing/2014/main" id="{2C71AFBD-7EFD-406F-9973-31AA1A9CF866}"/>
              </a:ext>
            </a:extLst>
          </p:cNvPr>
          <p:cNvSpPr>
            <a:spLocks noGrp="1"/>
          </p:cNvSpPr>
          <p:nvPr>
            <p:ph idx="1"/>
          </p:nvPr>
        </p:nvSpPr>
        <p:spPr/>
        <p:txBody>
          <a:bodyPr/>
          <a:lstStyle/>
          <a:p>
            <a:pPr algn="l">
              <a:buFont typeface="Arial" panose="020B0604020202020204" pitchFamily="34" charset="0"/>
              <a:buChar char="•"/>
            </a:pPr>
            <a:r>
              <a:rPr lang="en-GB" b="1" i="0" dirty="0">
                <a:solidFill>
                  <a:srgbClr val="404040"/>
                </a:solidFill>
                <a:effectLst/>
                <a:latin typeface="quote-cjk-patch"/>
              </a:rPr>
              <a:t>Cluster 2: The Whales (A tiny, critical segment)</a:t>
            </a:r>
            <a:endParaRPr lang="en-GB" b="0" i="0" dirty="0">
              <a:solidFill>
                <a:srgbClr val="404040"/>
              </a:solidFill>
              <a:effectLst/>
              <a:latin typeface="quote-cjk-patch"/>
            </a:endParaRPr>
          </a:p>
          <a:p>
            <a:pPr marL="742950" lvl="1" indent="-285750" algn="l">
              <a:buFont typeface="Arial" panose="020B0604020202020204" pitchFamily="34" charset="0"/>
              <a:buChar char="•"/>
            </a:pPr>
            <a:r>
              <a:rPr lang="en-GB" b="1" i="0" dirty="0">
                <a:solidFill>
                  <a:srgbClr val="404040"/>
                </a:solidFill>
                <a:effectLst/>
                <a:latin typeface="quote-cjk-patch"/>
              </a:rPr>
              <a:t>Profile:</a:t>
            </a:r>
            <a:r>
              <a:rPr lang="en-GB" b="0" i="0" dirty="0">
                <a:solidFill>
                  <a:srgbClr val="404040"/>
                </a:solidFill>
                <a:effectLst/>
                <a:latin typeface="quote-cjk-patch"/>
              </a:rPr>
              <a:t> Extremely Recent (1.7 days!), Hyper-Frequent (153.5 purchases!), Ultra-High-Spending ($12.3M </a:t>
            </a:r>
            <a:r>
              <a:rPr lang="en-GB" b="0" i="0" dirty="0" err="1">
                <a:solidFill>
                  <a:srgbClr val="404040"/>
                </a:solidFill>
                <a:effectLst/>
                <a:latin typeface="quote-cjk-patch"/>
              </a:rPr>
              <a:t>avg</a:t>
            </a:r>
            <a:r>
              <a:rPr lang="en-GB" b="0" i="0" dirty="0">
                <a:solidFill>
                  <a:srgbClr val="404040"/>
                </a:solidFill>
                <a:effectLst/>
                <a:latin typeface="quote-cjk-patch"/>
              </a:rPr>
              <a:t>). These are likely </a:t>
            </a:r>
            <a:r>
              <a:rPr lang="en-GB" dirty="0">
                <a:solidFill>
                  <a:srgbClr val="404040"/>
                </a:solidFill>
                <a:latin typeface="quote-cjk-patch"/>
              </a:rPr>
              <a:t>E-shop Pro</a:t>
            </a:r>
            <a:r>
              <a:rPr lang="en-GB" b="0" i="0" dirty="0">
                <a:solidFill>
                  <a:srgbClr val="404040"/>
                </a:solidFill>
                <a:effectLst/>
                <a:latin typeface="quote-cjk-patch"/>
              </a:rPr>
              <a:t> top B2B clients or high-volume traders. Their behaviours is anomalous.</a:t>
            </a:r>
          </a:p>
          <a:p>
            <a:pPr marL="742950" lvl="1" indent="-285750" algn="l">
              <a:buFont typeface="Arial" panose="020B0604020202020204" pitchFamily="34" charset="0"/>
              <a:buChar char="•"/>
            </a:pPr>
            <a:r>
              <a:rPr lang="en-GB" b="1" i="0" dirty="0">
                <a:solidFill>
                  <a:srgbClr val="404040"/>
                </a:solidFill>
                <a:effectLst/>
                <a:latin typeface="quote-cjk-patch"/>
              </a:rPr>
              <a:t>Retention Insight:</a:t>
            </a:r>
            <a:r>
              <a:rPr lang="en-GB" b="0" i="0" dirty="0">
                <a:solidFill>
                  <a:srgbClr val="404040"/>
                </a:solidFill>
                <a:effectLst/>
                <a:latin typeface="quote-cjk-patch"/>
              </a:rPr>
              <a:t> Their extreme activity likely skews the early retention rates upwards. Their retention is business-critical.</a:t>
            </a:r>
          </a:p>
          <a:p>
            <a:pPr algn="l">
              <a:buFont typeface="Arial" panose="020B0604020202020204" pitchFamily="34" charset="0"/>
              <a:buChar char="•"/>
            </a:pPr>
            <a:r>
              <a:rPr lang="en-GB" b="1" i="0" dirty="0">
                <a:solidFill>
                  <a:srgbClr val="404040"/>
                </a:solidFill>
                <a:effectLst/>
                <a:latin typeface="quote-cjk-patch"/>
              </a:rPr>
              <a:t>Cluster 3: The High-Potential / Engaged (4% of customers)</a:t>
            </a:r>
            <a:endParaRPr lang="en-GB" b="0" i="0" dirty="0">
              <a:solidFill>
                <a:srgbClr val="404040"/>
              </a:solidFill>
              <a:effectLst/>
              <a:latin typeface="quote-cjk-patch"/>
            </a:endParaRPr>
          </a:p>
          <a:p>
            <a:pPr marL="742950" lvl="1" indent="-285750" algn="l">
              <a:buFont typeface="Arial" panose="020B0604020202020204" pitchFamily="34" charset="0"/>
              <a:buChar char="•"/>
            </a:pPr>
            <a:r>
              <a:rPr lang="en-GB" b="1" i="0" dirty="0">
                <a:solidFill>
                  <a:srgbClr val="404040"/>
                </a:solidFill>
                <a:effectLst/>
                <a:latin typeface="quote-cjk-patch"/>
              </a:rPr>
              <a:t>Profile:</a:t>
            </a:r>
            <a:r>
              <a:rPr lang="en-GB" b="0" i="0" dirty="0">
                <a:solidFill>
                  <a:srgbClr val="404040"/>
                </a:solidFill>
                <a:effectLst/>
                <a:latin typeface="quote-cjk-patch"/>
              </a:rPr>
              <a:t> Very Recent (12 days), Highly Frequent (25.3 purchases), Very High-Spending ($1.1M </a:t>
            </a:r>
            <a:r>
              <a:rPr lang="en-GB" b="0" i="0" dirty="0" err="1">
                <a:solidFill>
                  <a:srgbClr val="404040"/>
                </a:solidFill>
                <a:effectLst/>
                <a:latin typeface="quote-cjk-patch"/>
              </a:rPr>
              <a:t>avg</a:t>
            </a:r>
            <a:r>
              <a:rPr lang="en-GB" b="0" i="0" dirty="0">
                <a:solidFill>
                  <a:srgbClr val="404040"/>
                </a:solidFill>
                <a:effectLst/>
                <a:latin typeface="quote-cjk-patch"/>
              </a:rPr>
              <a:t>). These are super-engaged, high-value customers who are on the path to becoming "Whales."</a:t>
            </a:r>
          </a:p>
          <a:p>
            <a:pPr marL="742950" lvl="1" indent="-285750" algn="l">
              <a:buFont typeface="Arial" panose="020B0604020202020204" pitchFamily="34" charset="0"/>
              <a:buChar char="•"/>
            </a:pPr>
            <a:r>
              <a:rPr lang="en-GB" b="1" i="0" dirty="0">
                <a:solidFill>
                  <a:srgbClr val="404040"/>
                </a:solidFill>
                <a:effectLst/>
                <a:latin typeface="quote-cjk-patch"/>
              </a:rPr>
              <a:t>Retention Insight:</a:t>
            </a:r>
            <a:r>
              <a:rPr lang="en-GB" b="0" i="0" dirty="0">
                <a:solidFill>
                  <a:srgbClr val="404040"/>
                </a:solidFill>
                <a:effectLst/>
                <a:latin typeface="quote-cjk-patch"/>
              </a:rPr>
              <a:t> Like Cluster 0, they are key to maintaining strong mid-term retention (months 3-9).</a:t>
            </a:r>
          </a:p>
        </p:txBody>
      </p:sp>
    </p:spTree>
    <p:extLst>
      <p:ext uri="{BB962C8B-B14F-4D97-AF65-F5344CB8AC3E}">
        <p14:creationId xmlns:p14="http://schemas.microsoft.com/office/powerpoint/2010/main" val="2948334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8F18-50D8-4BBB-B5BC-9282FF545189}"/>
              </a:ext>
            </a:extLst>
          </p:cNvPr>
          <p:cNvSpPr>
            <a:spLocks noGrp="1"/>
          </p:cNvSpPr>
          <p:nvPr>
            <p:ph type="title"/>
          </p:nvPr>
        </p:nvSpPr>
        <p:spPr>
          <a:xfrm>
            <a:off x="1066800" y="286603"/>
            <a:ext cx="10058400" cy="1450757"/>
          </a:xfrm>
        </p:spPr>
        <p:txBody>
          <a:bodyPr>
            <a:normAutofit/>
          </a:bodyPr>
          <a:lstStyle/>
          <a:p>
            <a:r>
              <a:rPr lang="en-GB" sz="4400" b="0" i="0" dirty="0">
                <a:solidFill>
                  <a:srgbClr val="404040"/>
                </a:solidFill>
                <a:effectLst/>
                <a:latin typeface="quote-cjk-patch"/>
              </a:rPr>
              <a:t>Targeted Retention Strategies for Cluster 0</a:t>
            </a:r>
            <a:endParaRPr lang="en-GB" sz="4400" dirty="0"/>
          </a:p>
        </p:txBody>
      </p:sp>
      <p:sp>
        <p:nvSpPr>
          <p:cNvPr id="3" name="Content Placeholder 2">
            <a:extLst>
              <a:ext uri="{FF2B5EF4-FFF2-40B4-BE49-F238E27FC236}">
                <a16:creationId xmlns:a16="http://schemas.microsoft.com/office/drawing/2014/main" id="{9406BB27-45FD-4C65-ACFE-171D0954493A}"/>
              </a:ext>
            </a:extLst>
          </p:cNvPr>
          <p:cNvSpPr>
            <a:spLocks noGrp="1"/>
          </p:cNvSpPr>
          <p:nvPr>
            <p:ph idx="1"/>
          </p:nvPr>
        </p:nvSpPr>
        <p:spPr>
          <a:xfrm>
            <a:off x="1066800" y="1893048"/>
            <a:ext cx="10587318" cy="4104340"/>
          </a:xfrm>
        </p:spPr>
        <p:txBody>
          <a:bodyPr>
            <a:normAutofit fontScale="77500" lnSpcReduction="20000"/>
          </a:bodyPr>
          <a:lstStyle/>
          <a:p>
            <a:r>
              <a:rPr lang="en-GB" sz="2000" b="0" i="0" dirty="0">
                <a:solidFill>
                  <a:srgbClr val="404040"/>
                </a:solidFill>
                <a:effectLst/>
                <a:latin typeface="quote-cjk-patch"/>
              </a:rPr>
              <a:t>Here is a mapping of strategies tailored to cluster 0's specific behaviours and characteristics.</a:t>
            </a:r>
          </a:p>
          <a:p>
            <a:pPr algn="l"/>
            <a:r>
              <a:rPr lang="en-GB" sz="2000" b="1" i="0" dirty="0">
                <a:solidFill>
                  <a:srgbClr val="404040"/>
                </a:solidFill>
                <a:effectLst/>
                <a:latin typeface="quote-cjk-patch"/>
              </a:rPr>
              <a:t>Cluster 0: The Loyal &amp; Valuable</a:t>
            </a:r>
            <a:endParaRPr lang="en-GB" sz="2000" b="0" i="0" dirty="0">
              <a:solidFill>
                <a:srgbClr val="404040"/>
              </a:solidFill>
              <a:effectLst/>
              <a:latin typeface="quote-cjk-patch"/>
            </a:endParaRPr>
          </a:p>
          <a:p>
            <a:pPr algn="l"/>
            <a:r>
              <a:rPr lang="en-GB" sz="2000" b="1" i="0" dirty="0">
                <a:solidFill>
                  <a:srgbClr val="404040"/>
                </a:solidFill>
                <a:effectLst/>
                <a:latin typeface="quote-cjk-patch"/>
              </a:rPr>
              <a:t>Goal: Increase Lifetime Value (LTV) and deepen loyalty.</a:t>
            </a:r>
            <a:endParaRPr lang="en-GB" sz="2000" b="0" i="0" dirty="0">
              <a:solidFill>
                <a:srgbClr val="404040"/>
              </a:solidFill>
              <a:effectLst/>
              <a:latin typeface="quote-cjk-patch"/>
            </a:endParaRPr>
          </a:p>
          <a:p>
            <a:pPr algn="l">
              <a:buFont typeface="+mj-lt"/>
              <a:buAutoNum type="arabicPeriod"/>
            </a:pPr>
            <a:r>
              <a:rPr lang="en-GB" sz="2000" b="1" i="0" dirty="0">
                <a:solidFill>
                  <a:srgbClr val="404040"/>
                </a:solidFill>
                <a:effectLst/>
                <a:latin typeface="quote-cjk-patch"/>
              </a:rPr>
              <a:t>Tiered Loyalty Program:</a:t>
            </a:r>
            <a:r>
              <a:rPr lang="en-GB" sz="2000" b="0" i="0" dirty="0">
                <a:solidFill>
                  <a:srgbClr val="404040"/>
                </a:solidFill>
                <a:effectLst/>
                <a:latin typeface="quote-cjk-patch"/>
              </a:rPr>
              <a:t> Move beyond basic rewards. Create an exclusive tier (e.g., Gold, Platinum) for these customers with superior benefits: early access to new products, dedicated account support, and exclusive services. The heatmap shows they stay for ~9 months; a loyalty program can extend that to 12+.</a:t>
            </a:r>
          </a:p>
          <a:p>
            <a:pPr algn="l">
              <a:buFont typeface="+mj-lt"/>
              <a:buAutoNum type="arabicPeriod"/>
            </a:pPr>
            <a:r>
              <a:rPr lang="en-GB" sz="2000" b="1" i="0" dirty="0">
                <a:solidFill>
                  <a:srgbClr val="404040"/>
                </a:solidFill>
                <a:effectLst/>
                <a:latin typeface="quote-cjk-patch"/>
              </a:rPr>
              <a:t>Personalized Communication:</a:t>
            </a:r>
            <a:r>
              <a:rPr lang="en-GB" sz="2000" b="0" i="0" dirty="0">
                <a:solidFill>
                  <a:srgbClr val="404040"/>
                </a:solidFill>
                <a:effectLst/>
                <a:latin typeface="quote-cjk-patch"/>
              </a:rPr>
              <a:t> Use their purchase history for hyper-personalized recommendations and content. "We thought you'd like this based on your previous purchase of X." This makes them feel known and valued, combating the natural decay seen after month 6.</a:t>
            </a:r>
          </a:p>
          <a:p>
            <a:pPr algn="l">
              <a:buFont typeface="+mj-lt"/>
              <a:buAutoNum type="arabicPeriod"/>
            </a:pPr>
            <a:r>
              <a:rPr lang="en-GB" sz="2000" b="1" i="0" dirty="0">
                <a:solidFill>
                  <a:srgbClr val="404040"/>
                </a:solidFill>
                <a:effectLst/>
                <a:latin typeface="quote-cjk-patch"/>
              </a:rPr>
              <a:t>Surprise and Delight:</a:t>
            </a:r>
            <a:r>
              <a:rPr lang="en-GB" sz="2000" b="0" i="0" dirty="0">
                <a:solidFill>
                  <a:srgbClr val="404040"/>
                </a:solidFill>
                <a:effectLst/>
                <a:latin typeface="quote-cjk-patch"/>
              </a:rPr>
              <a:t> Random acts of appreciation go a long way. Unexpected upgrades, free shipping on a small order, or a handwritten thank-you note can create powerful emotional loyalty that pure discounts cannot.</a:t>
            </a:r>
          </a:p>
          <a:p>
            <a:pPr algn="l">
              <a:buFont typeface="+mj-lt"/>
              <a:buAutoNum type="arabicPeriod"/>
            </a:pPr>
            <a:r>
              <a:rPr lang="en-GB" sz="2000" b="1" i="0" dirty="0">
                <a:solidFill>
                  <a:srgbClr val="404040"/>
                </a:solidFill>
                <a:effectLst/>
                <a:latin typeface="quote-cjk-patch"/>
              </a:rPr>
              <a:t>Win-Back Campaigns for Lapsing Members:</a:t>
            </a:r>
            <a:r>
              <a:rPr lang="en-GB" sz="2000" b="0" i="0" dirty="0">
                <a:solidFill>
                  <a:srgbClr val="404040"/>
                </a:solidFill>
                <a:effectLst/>
                <a:latin typeface="quote-cjk-patch"/>
              </a:rPr>
              <a:t> If their recency starts to creep up (e.g., approaching 90 days), trigger an automated but personalized win-back campaign with a compelling offer to reactivate them before they fall into Cluster 1.</a:t>
            </a:r>
          </a:p>
          <a:p>
            <a:endParaRPr lang="en-GB" dirty="0"/>
          </a:p>
        </p:txBody>
      </p:sp>
    </p:spTree>
    <p:extLst>
      <p:ext uri="{BB962C8B-B14F-4D97-AF65-F5344CB8AC3E}">
        <p14:creationId xmlns:p14="http://schemas.microsoft.com/office/powerpoint/2010/main" val="209320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ECDF7-5706-493B-94E6-397DC5C11A75}"/>
              </a:ext>
            </a:extLst>
          </p:cNvPr>
          <p:cNvSpPr>
            <a:spLocks noGrp="1"/>
          </p:cNvSpPr>
          <p:nvPr>
            <p:ph type="title"/>
          </p:nvPr>
        </p:nvSpPr>
        <p:spPr/>
        <p:txBody>
          <a:bodyPr>
            <a:normAutofit/>
          </a:bodyPr>
          <a:lstStyle/>
          <a:p>
            <a:r>
              <a:rPr lang="en-GB" sz="4400" b="0" i="0" dirty="0">
                <a:solidFill>
                  <a:srgbClr val="404040"/>
                </a:solidFill>
                <a:effectLst/>
                <a:latin typeface="quote-cjk-patch"/>
              </a:rPr>
              <a:t>Targeted Retention Strategies for Cluster 1</a:t>
            </a:r>
            <a:endParaRPr lang="en-GB" sz="4400" dirty="0"/>
          </a:p>
        </p:txBody>
      </p:sp>
      <p:sp>
        <p:nvSpPr>
          <p:cNvPr id="3" name="Content Placeholder 2">
            <a:extLst>
              <a:ext uri="{FF2B5EF4-FFF2-40B4-BE49-F238E27FC236}">
                <a16:creationId xmlns:a16="http://schemas.microsoft.com/office/drawing/2014/main" id="{D9BC2B9B-E150-46DF-B564-CFC1BD2D5BB1}"/>
              </a:ext>
            </a:extLst>
          </p:cNvPr>
          <p:cNvSpPr>
            <a:spLocks noGrp="1"/>
          </p:cNvSpPr>
          <p:nvPr>
            <p:ph idx="1"/>
          </p:nvPr>
        </p:nvSpPr>
        <p:spPr>
          <a:xfrm>
            <a:off x="1093694" y="2070847"/>
            <a:ext cx="10061986" cy="3798245"/>
          </a:xfrm>
        </p:spPr>
        <p:txBody>
          <a:bodyPr>
            <a:normAutofit fontScale="62500" lnSpcReduction="20000"/>
          </a:bodyPr>
          <a:lstStyle/>
          <a:p>
            <a:pPr algn="l"/>
            <a:r>
              <a:rPr lang="en-GB" sz="2300" b="0" i="0" dirty="0">
                <a:solidFill>
                  <a:srgbClr val="404040"/>
                </a:solidFill>
                <a:effectLst/>
                <a:latin typeface="quote-cjk-patch"/>
              </a:rPr>
              <a:t>Here is a mapping of strategies tailored to cluster 1's specific behaviours and characteristics.</a:t>
            </a:r>
            <a:endParaRPr lang="en-GB" sz="2300" b="1" i="0" dirty="0">
              <a:solidFill>
                <a:srgbClr val="404040"/>
              </a:solidFill>
              <a:effectLst/>
              <a:latin typeface="quote-cjk-patch"/>
            </a:endParaRPr>
          </a:p>
          <a:p>
            <a:pPr algn="l"/>
            <a:r>
              <a:rPr lang="en-GB" sz="2300" b="1" i="0" dirty="0">
                <a:solidFill>
                  <a:srgbClr val="404040"/>
                </a:solidFill>
                <a:effectLst/>
                <a:latin typeface="quote-cjk-patch"/>
              </a:rPr>
              <a:t>Cluster 1: The At-Risk / Dormant</a:t>
            </a:r>
            <a:endParaRPr lang="en-GB" sz="2300" b="0" i="0" dirty="0">
              <a:solidFill>
                <a:srgbClr val="404040"/>
              </a:solidFill>
              <a:effectLst/>
              <a:latin typeface="quote-cjk-patch"/>
            </a:endParaRPr>
          </a:p>
          <a:p>
            <a:pPr algn="l"/>
            <a:r>
              <a:rPr lang="en-GB" sz="2300" b="1" i="0" dirty="0">
                <a:solidFill>
                  <a:srgbClr val="404040"/>
                </a:solidFill>
                <a:effectLst/>
                <a:latin typeface="quote-cjk-patch"/>
              </a:rPr>
              <a:t>Goal: Reactivate and Re-engage.</a:t>
            </a:r>
            <a:endParaRPr lang="en-GB" sz="2300" b="0" i="0" dirty="0">
              <a:solidFill>
                <a:srgbClr val="404040"/>
              </a:solidFill>
              <a:effectLst/>
              <a:latin typeface="quote-cjk-patch"/>
            </a:endParaRPr>
          </a:p>
          <a:p>
            <a:pPr algn="l">
              <a:buFont typeface="+mj-lt"/>
              <a:buAutoNum type="arabicPeriod"/>
            </a:pPr>
            <a:r>
              <a:rPr lang="en-GB" sz="2300" b="1" i="0" dirty="0">
                <a:solidFill>
                  <a:srgbClr val="404040"/>
                </a:solidFill>
                <a:effectLst/>
                <a:latin typeface="quote-cjk-patch"/>
              </a:rPr>
              <a:t>"We Miss You" Campaigns:</a:t>
            </a:r>
            <a:r>
              <a:rPr lang="en-GB" sz="2300" b="0" i="0" dirty="0">
                <a:solidFill>
                  <a:srgbClr val="404040"/>
                </a:solidFill>
                <a:effectLst/>
                <a:latin typeface="quote-cjk-patch"/>
              </a:rPr>
              <a:t> The first message should not be a discount. It should be sentimental. "We haven't seen you in a while and we genuinely miss you. Here's what you've missed..." followed by news or popular new products.</a:t>
            </a:r>
          </a:p>
          <a:p>
            <a:pPr algn="l">
              <a:buFont typeface="+mj-lt"/>
              <a:buAutoNum type="arabicPeriod"/>
            </a:pPr>
            <a:r>
              <a:rPr lang="en-GB" sz="2300" b="1" i="0" dirty="0">
                <a:solidFill>
                  <a:srgbClr val="404040"/>
                </a:solidFill>
                <a:effectLst/>
                <a:latin typeface="quote-cjk-patch"/>
              </a:rPr>
              <a:t>Powerful Reactivation Offers:</a:t>
            </a:r>
            <a:r>
              <a:rPr lang="en-GB" sz="2300" b="0" i="0" dirty="0">
                <a:solidFill>
                  <a:srgbClr val="404040"/>
                </a:solidFill>
                <a:effectLst/>
                <a:latin typeface="quote-cjk-patch"/>
              </a:rPr>
              <a:t> After the initial touchpoint, follow up with a strong, time-sensitive incentive. A significant discount (25-30%) or a compelling BOGO (Buy-One-Get-One) offer can justify the risk of re-engaging with a dormant brand. The heatmap shows they leave quickly; you need a strong hook.</a:t>
            </a:r>
          </a:p>
          <a:p>
            <a:pPr algn="l">
              <a:buFont typeface="+mj-lt"/>
              <a:buAutoNum type="arabicPeriod"/>
            </a:pPr>
            <a:r>
              <a:rPr lang="en-GB" sz="2300" b="1" i="0" dirty="0">
                <a:solidFill>
                  <a:srgbClr val="404040"/>
                </a:solidFill>
                <a:effectLst/>
                <a:latin typeface="quote-cjk-patch"/>
              </a:rPr>
              <a:t>Feedback Loop:</a:t>
            </a:r>
            <a:r>
              <a:rPr lang="en-GB" sz="2300" b="0" i="0" dirty="0">
                <a:solidFill>
                  <a:srgbClr val="404040"/>
                </a:solidFill>
                <a:effectLst/>
                <a:latin typeface="quote-cjk-patch"/>
              </a:rPr>
              <a:t> If they don't react to offers, ask why. A short survey ("What can we do to win you back?") can provide invaluable churn data and sometimes itself be a touchpoint that brings them back.</a:t>
            </a:r>
          </a:p>
          <a:p>
            <a:pPr algn="l">
              <a:buFont typeface="+mj-lt"/>
              <a:buAutoNum type="arabicPeriod"/>
            </a:pPr>
            <a:r>
              <a:rPr lang="en-GB" sz="2300" b="1" i="0" dirty="0">
                <a:solidFill>
                  <a:srgbClr val="404040"/>
                </a:solidFill>
                <a:effectLst/>
                <a:latin typeface="quote-cjk-patch"/>
              </a:rPr>
              <a:t>Segment Further:</a:t>
            </a:r>
            <a:r>
              <a:rPr lang="en-GB" sz="2300" b="0" i="0" dirty="0">
                <a:solidFill>
                  <a:srgbClr val="404040"/>
                </a:solidFill>
                <a:effectLst/>
                <a:latin typeface="quote-cjk-patch"/>
              </a:rPr>
              <a:t> Within Cluster 1, identify those with higher past monetary value. These are high-priority targets for more aggressive reactivation efforts, perhaps even a direct call from a customer success manager.</a:t>
            </a:r>
          </a:p>
          <a:p>
            <a:endParaRPr lang="en-GB" dirty="0"/>
          </a:p>
        </p:txBody>
      </p:sp>
    </p:spTree>
    <p:extLst>
      <p:ext uri="{BB962C8B-B14F-4D97-AF65-F5344CB8AC3E}">
        <p14:creationId xmlns:p14="http://schemas.microsoft.com/office/powerpoint/2010/main" val="2952330261"/>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{6D32C67A-71D0-42EE-99B2-B18C38AF60ED}tf56160789_win32</Template>
  <TotalTime>400</TotalTime>
  <Words>1425</Words>
  <Application>Microsoft Office PowerPoint</Application>
  <PresentationFormat>Widescreen</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Calibri</vt:lpstr>
      <vt:lpstr>Franklin Gothic Book</vt:lpstr>
      <vt:lpstr>quote-cjk-patch</vt:lpstr>
      <vt:lpstr>Custom</vt:lpstr>
      <vt:lpstr>Strategies for Improving Customer Retention Rate                for E-Shop Pro. </vt:lpstr>
      <vt:lpstr>Introduction: The business problem</vt:lpstr>
      <vt:lpstr>Solution Strategy</vt:lpstr>
      <vt:lpstr>Scope</vt:lpstr>
      <vt:lpstr>Implementation Tools</vt:lpstr>
      <vt:lpstr>Cluster Interpretation:</vt:lpstr>
      <vt:lpstr>Cluster Interpretation:</vt:lpstr>
      <vt:lpstr>Targeted Retention Strategies for Cluster 0</vt:lpstr>
      <vt:lpstr>Targeted Retention Strategies for Cluster 1</vt:lpstr>
      <vt:lpstr>Targeted Retention Strategies for Cluster 2</vt:lpstr>
      <vt:lpstr>Targeted Retention Strategies for Cluster 3</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DELL</dc:creator>
  <cp:lastModifiedBy>DELL</cp:lastModifiedBy>
  <cp:revision>44</cp:revision>
  <dcterms:created xsi:type="dcterms:W3CDTF">2025-08-18T10:32:23Z</dcterms:created>
  <dcterms:modified xsi:type="dcterms:W3CDTF">2025-08-21T22:53:26Z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