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44" y="-10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17/04/2021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9297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17/04/2021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988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17/04/2021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39707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E7C1-4C43-40AE-8290-B34D6B637446}" type="datetimeFigureOut">
              <a:rPr lang="en-IE" smtClean="0"/>
              <a:t>17/04/2021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58090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E7C1-4C43-40AE-8290-B34D6B637446}" type="datetimeFigureOut">
              <a:rPr lang="en-IE" smtClean="0"/>
              <a:t>17/04/2021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8219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FE7C1-4C43-40AE-8290-B34D6B637446}" type="datetimeFigureOut">
              <a:rPr lang="en-IE" smtClean="0"/>
              <a:t>17/04/2021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40441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FE7C1-4C43-40AE-8290-B34D6B637446}" type="datetimeFigureOut">
              <a:rPr lang="en-IE" smtClean="0"/>
              <a:t>17/04/2021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471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FE7C1-4C43-40AE-8290-B34D6B637446}" type="datetimeFigureOut">
              <a:rPr lang="en-IE" smtClean="0"/>
              <a:t>17/04/2021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41941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FE7C1-4C43-40AE-8290-B34D6B637446}" type="datetimeFigureOut">
              <a:rPr lang="en-IE" smtClean="0"/>
              <a:t>17/04/2021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15009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ACFE7C1-4C43-40AE-8290-B34D6B637446}" type="datetimeFigureOut">
              <a:rPr lang="en-IE" smtClean="0"/>
              <a:t>17/04/2021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291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ACFE7C1-4C43-40AE-8290-B34D6B637446}" type="datetimeFigureOut">
              <a:rPr lang="en-IE" smtClean="0"/>
              <a:t>17/04/2021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D12008-F651-45A3-962D-4FD76A9D5F55}" type="slidenum">
              <a:rPr lang="en-IE" smtClean="0"/>
              <a:t>‹#›</a:t>
            </a:fld>
            <a:endParaRPr lang="en-IE"/>
          </a:p>
        </p:txBody>
      </p:sp>
    </p:spTree>
    <p:extLst>
      <p:ext uri="{BB962C8B-B14F-4D97-AF65-F5344CB8AC3E}">
        <p14:creationId xmlns:p14="http://schemas.microsoft.com/office/powerpoint/2010/main" val="334321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ACFE7C1-4C43-40AE-8290-B34D6B637446}" type="datetimeFigureOut">
              <a:rPr lang="en-IE" smtClean="0"/>
              <a:t>17/04/2021</a:t>
            </a:fld>
            <a:endParaRPr lang="en-IE"/>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AD12008-F651-45A3-962D-4FD76A9D5F55}" type="slidenum">
              <a:rPr lang="en-IE" smtClean="0"/>
              <a:t>‹#›</a:t>
            </a:fld>
            <a:endParaRPr lang="en-IE"/>
          </a:p>
        </p:txBody>
      </p:sp>
    </p:spTree>
    <p:extLst>
      <p:ext uri="{BB962C8B-B14F-4D97-AF65-F5344CB8AC3E}">
        <p14:creationId xmlns:p14="http://schemas.microsoft.com/office/powerpoint/2010/main" val="38612250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F7F351-44D3-4EF4-8C0D-0D6DA1699228}"/>
              </a:ext>
            </a:extLst>
          </p:cNvPr>
          <p:cNvSpPr/>
          <p:nvPr/>
        </p:nvSpPr>
        <p:spPr>
          <a:xfrm>
            <a:off x="0" y="0"/>
            <a:ext cx="12801600" cy="1984772"/>
          </a:xfrm>
          <a:prstGeom prst="rect">
            <a:avLst/>
          </a:prstGeom>
          <a:noFill/>
          <a:ln w="76200"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dirty="0"/>
          </a:p>
          <a:p>
            <a:pPr algn="ctr"/>
            <a:endParaRPr lang="en-IE" dirty="0"/>
          </a:p>
        </p:txBody>
      </p:sp>
      <p:pic>
        <p:nvPicPr>
          <p:cNvPr id="1026" name="Picture 2" descr="KOM | Institute of Technology, Carlow Canadian College Transfer Programs">
            <a:extLst>
              <a:ext uri="{FF2B5EF4-FFF2-40B4-BE49-F238E27FC236}">
                <a16:creationId xmlns:a16="http://schemas.microsoft.com/office/drawing/2014/main" id="{8A5128B2-23A0-4AED-83DC-DC654DB2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138112"/>
            <a:ext cx="2341973" cy="1069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32459C-ED44-4CD5-9D0C-11737151F354}"/>
              </a:ext>
            </a:extLst>
          </p:cNvPr>
          <p:cNvSpPr txBox="1"/>
          <p:nvPr/>
        </p:nvSpPr>
        <p:spPr>
          <a:xfrm>
            <a:off x="2692400" y="138112"/>
            <a:ext cx="7937500" cy="707886"/>
          </a:xfrm>
          <a:prstGeom prst="rect">
            <a:avLst/>
          </a:prstGeom>
          <a:noFill/>
        </p:spPr>
        <p:txBody>
          <a:bodyPr wrap="square" rtlCol="0">
            <a:spAutoFit/>
          </a:bodyPr>
          <a:lstStyle/>
          <a:p>
            <a:pPr algn="ctr"/>
            <a:r>
              <a:rPr lang="en-GB" sz="2000" b="0" i="0" dirty="0">
                <a:solidFill>
                  <a:srgbClr val="201F1E"/>
                </a:solidFill>
                <a:effectLst/>
                <a:latin typeface="Segoe UI" panose="020B0502040204020203" pitchFamily="34" charset="0"/>
              </a:rPr>
              <a:t>Comparison of Reinforcement Learning and Backpropagation on Controlling a Simulated Car</a:t>
            </a:r>
            <a:endParaRPr lang="en-IE" sz="2000" dirty="0"/>
          </a:p>
        </p:txBody>
      </p:sp>
      <p:sp>
        <p:nvSpPr>
          <p:cNvPr id="6" name="TextBox 5">
            <a:extLst>
              <a:ext uri="{FF2B5EF4-FFF2-40B4-BE49-F238E27FC236}">
                <a16:creationId xmlns:a16="http://schemas.microsoft.com/office/drawing/2014/main" id="{9A18AA41-03AF-47CB-A5BE-CCBA40C1F968}"/>
              </a:ext>
            </a:extLst>
          </p:cNvPr>
          <p:cNvSpPr txBox="1"/>
          <p:nvPr/>
        </p:nvSpPr>
        <p:spPr>
          <a:xfrm>
            <a:off x="4940300" y="768786"/>
            <a:ext cx="3441700" cy="1077218"/>
          </a:xfrm>
          <a:prstGeom prst="rect">
            <a:avLst/>
          </a:prstGeom>
          <a:noFill/>
        </p:spPr>
        <p:txBody>
          <a:bodyPr wrap="square" rtlCol="0">
            <a:spAutoFit/>
          </a:bodyPr>
          <a:lstStyle/>
          <a:p>
            <a:pPr algn="ctr"/>
            <a:r>
              <a:rPr lang="en-GB" sz="1600" dirty="0"/>
              <a:t>Cliona Hayden</a:t>
            </a:r>
          </a:p>
          <a:p>
            <a:pPr algn="ctr"/>
            <a:r>
              <a:rPr lang="en-GB" sz="1600" dirty="0"/>
              <a:t>Supervisor: </a:t>
            </a:r>
            <a:r>
              <a:rPr lang="en-GB" sz="1600" dirty="0" err="1"/>
              <a:t>Dr.</a:t>
            </a:r>
            <a:r>
              <a:rPr lang="en-GB" sz="1600" dirty="0"/>
              <a:t> </a:t>
            </a:r>
            <a:r>
              <a:rPr lang="en-GB" sz="1600" dirty="0" err="1"/>
              <a:t>Oisin</a:t>
            </a:r>
            <a:r>
              <a:rPr lang="en-GB" sz="1600" dirty="0"/>
              <a:t> Cawley</a:t>
            </a:r>
          </a:p>
          <a:p>
            <a:pPr algn="ctr"/>
            <a:r>
              <a:rPr lang="en-IE" sz="1600" dirty="0"/>
              <a:t>B.Sc.(Hons) Computer Games Development</a:t>
            </a:r>
          </a:p>
        </p:txBody>
      </p:sp>
      <p:sp>
        <p:nvSpPr>
          <p:cNvPr id="7" name="TextBox 6">
            <a:extLst>
              <a:ext uri="{FF2B5EF4-FFF2-40B4-BE49-F238E27FC236}">
                <a16:creationId xmlns:a16="http://schemas.microsoft.com/office/drawing/2014/main" id="{E024A396-06F8-4034-BD55-BE65378FF53D}"/>
              </a:ext>
            </a:extLst>
          </p:cNvPr>
          <p:cNvSpPr txBox="1"/>
          <p:nvPr/>
        </p:nvSpPr>
        <p:spPr>
          <a:xfrm>
            <a:off x="965200" y="2198121"/>
            <a:ext cx="1511300" cy="400110"/>
          </a:xfrm>
          <a:prstGeom prst="rect">
            <a:avLst/>
          </a:prstGeom>
          <a:noFill/>
        </p:spPr>
        <p:txBody>
          <a:bodyPr wrap="square" rtlCol="0">
            <a:spAutoFit/>
          </a:bodyPr>
          <a:lstStyle/>
          <a:p>
            <a:r>
              <a:rPr lang="en-GB" sz="2000" dirty="0"/>
              <a:t>Introduction</a:t>
            </a:r>
            <a:endParaRPr lang="en-IE" sz="2000" dirty="0"/>
          </a:p>
        </p:txBody>
      </p:sp>
      <p:sp>
        <p:nvSpPr>
          <p:cNvPr id="9" name="TextBox 8">
            <a:extLst>
              <a:ext uri="{FF2B5EF4-FFF2-40B4-BE49-F238E27FC236}">
                <a16:creationId xmlns:a16="http://schemas.microsoft.com/office/drawing/2014/main" id="{630A48F6-CE91-4631-8871-0C4CC12BE0E4}"/>
              </a:ext>
            </a:extLst>
          </p:cNvPr>
          <p:cNvSpPr txBox="1"/>
          <p:nvPr/>
        </p:nvSpPr>
        <p:spPr>
          <a:xfrm>
            <a:off x="3797300" y="2186582"/>
            <a:ext cx="1511300" cy="400110"/>
          </a:xfrm>
          <a:prstGeom prst="rect">
            <a:avLst/>
          </a:prstGeom>
          <a:noFill/>
        </p:spPr>
        <p:txBody>
          <a:bodyPr wrap="square" rtlCol="0">
            <a:spAutoFit/>
          </a:bodyPr>
          <a:lstStyle/>
          <a:p>
            <a:r>
              <a:rPr lang="en-GB" sz="2000" dirty="0"/>
              <a:t>Methods</a:t>
            </a:r>
            <a:endParaRPr lang="en-IE" sz="2000" dirty="0"/>
          </a:p>
        </p:txBody>
      </p:sp>
      <p:sp>
        <p:nvSpPr>
          <p:cNvPr id="10" name="TextBox 9">
            <a:extLst>
              <a:ext uri="{FF2B5EF4-FFF2-40B4-BE49-F238E27FC236}">
                <a16:creationId xmlns:a16="http://schemas.microsoft.com/office/drawing/2014/main" id="{B1AA9090-0F75-41E4-85E1-20AF57A48916}"/>
              </a:ext>
            </a:extLst>
          </p:cNvPr>
          <p:cNvSpPr txBox="1"/>
          <p:nvPr/>
        </p:nvSpPr>
        <p:spPr>
          <a:xfrm>
            <a:off x="6629400" y="2186582"/>
            <a:ext cx="1511300" cy="400110"/>
          </a:xfrm>
          <a:prstGeom prst="rect">
            <a:avLst/>
          </a:prstGeom>
          <a:noFill/>
        </p:spPr>
        <p:txBody>
          <a:bodyPr wrap="square" rtlCol="0">
            <a:spAutoFit/>
          </a:bodyPr>
          <a:lstStyle/>
          <a:p>
            <a:r>
              <a:rPr lang="en-GB" sz="2000" dirty="0"/>
              <a:t>Results</a:t>
            </a:r>
            <a:endParaRPr lang="en-IE" sz="2000" dirty="0"/>
          </a:p>
        </p:txBody>
      </p:sp>
      <p:sp>
        <p:nvSpPr>
          <p:cNvPr id="11" name="TextBox 10">
            <a:extLst>
              <a:ext uri="{FF2B5EF4-FFF2-40B4-BE49-F238E27FC236}">
                <a16:creationId xmlns:a16="http://schemas.microsoft.com/office/drawing/2014/main" id="{5C5EF500-6D5D-4ECA-BB32-7491F2B3E21C}"/>
              </a:ext>
            </a:extLst>
          </p:cNvPr>
          <p:cNvSpPr txBox="1"/>
          <p:nvPr/>
        </p:nvSpPr>
        <p:spPr>
          <a:xfrm>
            <a:off x="9461500" y="2198121"/>
            <a:ext cx="1511300" cy="400110"/>
          </a:xfrm>
          <a:prstGeom prst="rect">
            <a:avLst/>
          </a:prstGeom>
          <a:noFill/>
        </p:spPr>
        <p:txBody>
          <a:bodyPr wrap="square" rtlCol="0">
            <a:spAutoFit/>
          </a:bodyPr>
          <a:lstStyle/>
          <a:p>
            <a:r>
              <a:rPr lang="en-GB" sz="2000" dirty="0"/>
              <a:t>Conclusion</a:t>
            </a:r>
            <a:endParaRPr lang="en-IE" sz="2000" dirty="0"/>
          </a:p>
        </p:txBody>
      </p:sp>
      <p:sp>
        <p:nvSpPr>
          <p:cNvPr id="12" name="TextBox 11">
            <a:extLst>
              <a:ext uri="{FF2B5EF4-FFF2-40B4-BE49-F238E27FC236}">
                <a16:creationId xmlns:a16="http://schemas.microsoft.com/office/drawing/2014/main" id="{C5564F11-84F2-4C70-964E-330EF59D55F8}"/>
              </a:ext>
            </a:extLst>
          </p:cNvPr>
          <p:cNvSpPr txBox="1"/>
          <p:nvPr/>
        </p:nvSpPr>
        <p:spPr>
          <a:xfrm>
            <a:off x="120649" y="2586692"/>
            <a:ext cx="3041651" cy="4401205"/>
          </a:xfrm>
          <a:prstGeom prst="rect">
            <a:avLst/>
          </a:prstGeom>
          <a:noFill/>
        </p:spPr>
        <p:txBody>
          <a:bodyPr wrap="square" rtlCol="0">
            <a:spAutoFit/>
          </a:bodyPr>
          <a:lstStyle/>
          <a:p>
            <a:pPr algn="just" rtl="0">
              <a:spcBef>
                <a:spcPts val="1200"/>
              </a:spcBef>
              <a:spcAft>
                <a:spcPts val="1200"/>
              </a:spcAft>
            </a:pPr>
            <a:r>
              <a:rPr lang="en-GB" sz="1400" b="0" i="0" u="none" strike="noStrike" dirty="0">
                <a:solidFill>
                  <a:srgbClr val="000000"/>
                </a:solidFill>
                <a:effectLst/>
                <a:latin typeface="Arial" panose="020B0604020202020204" pitchFamily="34" charset="0"/>
              </a:rPr>
              <a:t>AI and machine learning has been a topic in discussion since the 60’s and now more than ever is being applied to software across the world. From social media to video games to self-driving cars, machine learning is playing a prominent part in our everyday life and will continue to do so for the foreseeable future. With this in mind, my main aim for this paper is to provide an in-depth and realistic comparison between two learning techniques for neural networks, Reinforcement learning and Backpropagation, when applied to moving a car around a track. Comparisons will be made such as time taken to complete a lap, ease of implementation and efficiency. </a:t>
            </a:r>
            <a:endParaRPr lang="en-GB" sz="1400" b="0" dirty="0">
              <a:effectLst/>
            </a:endParaRPr>
          </a:p>
        </p:txBody>
      </p:sp>
      <p:pic>
        <p:nvPicPr>
          <p:cNvPr id="14" name="Picture 13">
            <a:extLst>
              <a:ext uri="{FF2B5EF4-FFF2-40B4-BE49-F238E27FC236}">
                <a16:creationId xmlns:a16="http://schemas.microsoft.com/office/drawing/2014/main" id="{D113039B-AAB7-4ACE-91E0-C6BC513D99CC}"/>
              </a:ext>
            </a:extLst>
          </p:cNvPr>
          <p:cNvPicPr>
            <a:picLocks noChangeAspect="1"/>
          </p:cNvPicPr>
          <p:nvPr/>
        </p:nvPicPr>
        <p:blipFill>
          <a:blip r:embed="rId3"/>
          <a:stretch>
            <a:fillRect/>
          </a:stretch>
        </p:blipFill>
        <p:spPr>
          <a:xfrm>
            <a:off x="188131" y="7376468"/>
            <a:ext cx="2906685" cy="1889394"/>
          </a:xfrm>
          <a:prstGeom prst="rect">
            <a:avLst/>
          </a:prstGeom>
        </p:spPr>
      </p:pic>
      <p:pic>
        <p:nvPicPr>
          <p:cNvPr id="16" name="Picture 15">
            <a:extLst>
              <a:ext uri="{FF2B5EF4-FFF2-40B4-BE49-F238E27FC236}">
                <a16:creationId xmlns:a16="http://schemas.microsoft.com/office/drawing/2014/main" id="{36F2EEF5-8A4A-438C-A1AB-81F9B4CB63D2}"/>
              </a:ext>
            </a:extLst>
          </p:cNvPr>
          <p:cNvPicPr>
            <a:picLocks noChangeAspect="1"/>
          </p:cNvPicPr>
          <p:nvPr/>
        </p:nvPicPr>
        <p:blipFill>
          <a:blip r:embed="rId4"/>
          <a:stretch>
            <a:fillRect/>
          </a:stretch>
        </p:blipFill>
        <p:spPr>
          <a:xfrm>
            <a:off x="3090458" y="2788502"/>
            <a:ext cx="2573742" cy="862704"/>
          </a:xfrm>
          <a:prstGeom prst="rect">
            <a:avLst/>
          </a:prstGeom>
        </p:spPr>
      </p:pic>
      <p:sp>
        <p:nvSpPr>
          <p:cNvPr id="17" name="TextBox 16">
            <a:extLst>
              <a:ext uri="{FF2B5EF4-FFF2-40B4-BE49-F238E27FC236}">
                <a16:creationId xmlns:a16="http://schemas.microsoft.com/office/drawing/2014/main" id="{82525538-9AC8-4C09-A568-3A01334599CD}"/>
              </a:ext>
            </a:extLst>
          </p:cNvPr>
          <p:cNvSpPr txBox="1"/>
          <p:nvPr/>
        </p:nvSpPr>
        <p:spPr>
          <a:xfrm>
            <a:off x="3162300" y="3651206"/>
            <a:ext cx="2573742" cy="5047536"/>
          </a:xfrm>
          <a:prstGeom prst="rect">
            <a:avLst/>
          </a:prstGeom>
          <a:noFill/>
        </p:spPr>
        <p:txBody>
          <a:bodyPr wrap="square" rtlCol="0">
            <a:spAutoFit/>
          </a:bodyPr>
          <a:lstStyle/>
          <a:p>
            <a:r>
              <a:rPr lang="en-GB" sz="1400" dirty="0">
                <a:solidFill>
                  <a:srgbClr val="000000"/>
                </a:solidFill>
                <a:latin typeface="Arial" panose="020B0604020202020204" pitchFamily="34" charset="0"/>
              </a:rPr>
              <a:t>The main demo will be programmed in C++, with any graphics rendered with the SFML library. Any vectors contained in classes will also be sf::Vector2f, these will mainly be used for positions. </a:t>
            </a:r>
          </a:p>
          <a:p>
            <a:r>
              <a:rPr lang="en-GB" sz="1400" dirty="0">
                <a:solidFill>
                  <a:srgbClr val="000000"/>
                </a:solidFill>
                <a:latin typeface="Arial" panose="020B0604020202020204" pitchFamily="34" charset="0"/>
              </a:rPr>
              <a:t>All Reinforcement Learning algorithms will be programmed in the same project using C++. These algorithms will be contained in its own class and will be called and run by the object it's contained in. </a:t>
            </a:r>
          </a:p>
          <a:p>
            <a:r>
              <a:rPr lang="en-GB" sz="1400" dirty="0">
                <a:solidFill>
                  <a:srgbClr val="000000"/>
                </a:solidFill>
                <a:latin typeface="Arial" panose="020B0604020202020204" pitchFamily="34" charset="0"/>
              </a:rPr>
              <a:t>On the other hand, all backpropagation algorithms will be run in a Python file using the same environment as the C++ project. the TensorFlow library will be used to run any necessary algorithms.</a:t>
            </a:r>
          </a:p>
        </p:txBody>
      </p:sp>
      <p:pic>
        <p:nvPicPr>
          <p:cNvPr id="1032" name="Picture 8" descr="Why you should study AI and Machine Learning and how I did it | Nokia">
            <a:extLst>
              <a:ext uri="{FF2B5EF4-FFF2-40B4-BE49-F238E27FC236}">
                <a16:creationId xmlns:a16="http://schemas.microsoft.com/office/drawing/2014/main" id="{71ED3F91-F71D-4F82-987E-BB917B7383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3972" y="8237253"/>
            <a:ext cx="2543175" cy="102860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4F2A54F-E603-472D-BD6C-7402E480DBA4}"/>
              </a:ext>
            </a:extLst>
          </p:cNvPr>
          <p:cNvSpPr txBox="1"/>
          <p:nvPr/>
        </p:nvSpPr>
        <p:spPr>
          <a:xfrm>
            <a:off x="5803526" y="2788502"/>
            <a:ext cx="2573742" cy="5478423"/>
          </a:xfrm>
          <a:prstGeom prst="rect">
            <a:avLst/>
          </a:prstGeom>
          <a:noFill/>
        </p:spPr>
        <p:txBody>
          <a:bodyPr wrap="square" rtlCol="0">
            <a:spAutoFit/>
          </a:bodyPr>
          <a:lstStyle/>
          <a:p>
            <a:r>
              <a:rPr lang="en-GB" sz="1400" dirty="0">
                <a:solidFill>
                  <a:srgbClr val="000000"/>
                </a:solidFill>
                <a:latin typeface="Arial" panose="020B0604020202020204" pitchFamily="34" charset="0"/>
              </a:rPr>
              <a:t>After fully implementing and testing both machine learning algorithms, there was a clear comparison between the accuracy, learning speed and ease of implementation.</a:t>
            </a:r>
          </a:p>
          <a:p>
            <a:r>
              <a:rPr lang="en-GB" sz="1400" dirty="0">
                <a:solidFill>
                  <a:srgbClr val="000000"/>
                </a:solidFill>
                <a:latin typeface="Arial" panose="020B0604020202020204" pitchFamily="34" charset="0"/>
              </a:rPr>
              <a:t>The backpropagation algorithm excelled in learning speed, only having to collect training data for a few minutes before it can calculate accurate outputs. It is also the easier one to implement, thanks to TensorFlow’s powerful machine learning library.</a:t>
            </a:r>
          </a:p>
          <a:p>
            <a:r>
              <a:rPr lang="en-GB" sz="1400" dirty="0">
                <a:solidFill>
                  <a:srgbClr val="000000"/>
                </a:solidFill>
                <a:latin typeface="Arial" panose="020B0604020202020204" pitchFamily="34" charset="0"/>
              </a:rPr>
              <a:t>Reinforcement learning took a lot longer to calculate accurately, having to use trial and error to compute its outputs. Despite this, Reinforcement learning resulted in a far more accurate model despite being harder to implement.  </a:t>
            </a:r>
            <a:endParaRPr lang="en-IE" sz="1400" dirty="0">
              <a:solidFill>
                <a:srgbClr val="000000"/>
              </a:solidFill>
              <a:latin typeface="Arial" panose="020B0604020202020204" pitchFamily="34" charset="0"/>
            </a:endParaRPr>
          </a:p>
        </p:txBody>
      </p:sp>
      <p:sp>
        <p:nvSpPr>
          <p:cNvPr id="19" name="TextBox 18">
            <a:extLst>
              <a:ext uri="{FF2B5EF4-FFF2-40B4-BE49-F238E27FC236}">
                <a16:creationId xmlns:a16="http://schemas.microsoft.com/office/drawing/2014/main" id="{49F5112A-1F60-4B19-AEBA-6FBEA6909EB0}"/>
              </a:ext>
            </a:extLst>
          </p:cNvPr>
          <p:cNvSpPr txBox="1"/>
          <p:nvPr/>
        </p:nvSpPr>
        <p:spPr>
          <a:xfrm>
            <a:off x="8715375" y="2788502"/>
            <a:ext cx="3965576" cy="6063198"/>
          </a:xfrm>
          <a:prstGeom prst="rect">
            <a:avLst/>
          </a:prstGeom>
          <a:noFill/>
        </p:spPr>
        <p:txBody>
          <a:bodyPr wrap="square" rtlCol="0">
            <a:spAutoFit/>
          </a:bodyPr>
          <a:lstStyle/>
          <a:p>
            <a:r>
              <a:rPr lang="en-GB" sz="1200" dirty="0">
                <a:solidFill>
                  <a:srgbClr val="000000"/>
                </a:solidFill>
                <a:latin typeface="Arial" panose="020B0604020202020204" pitchFamily="34" charset="0"/>
              </a:rPr>
              <a:t>In conclusion, both machine learning methods produce an accurate solution to the problem of driving a car around a track. There was clear aspects that one algorithm was better than the other, for example:</a:t>
            </a:r>
          </a:p>
          <a:p>
            <a:pPr marL="285750" indent="-285750">
              <a:buFont typeface="Arial" panose="020B0604020202020204" pitchFamily="34" charset="0"/>
              <a:buChar char="•"/>
            </a:pPr>
            <a:r>
              <a:rPr lang="en-GB" sz="1200" dirty="0">
                <a:solidFill>
                  <a:srgbClr val="000000"/>
                </a:solidFill>
                <a:latin typeface="Arial" panose="020B0604020202020204" pitchFamily="34" charset="0"/>
              </a:rPr>
              <a:t>Implementation:</a:t>
            </a:r>
          </a:p>
          <a:p>
            <a:r>
              <a:rPr lang="en-GB" sz="1200" dirty="0">
                <a:solidFill>
                  <a:srgbClr val="000000"/>
                </a:solidFill>
                <a:latin typeface="Arial" panose="020B0604020202020204" pitchFamily="34" charset="0"/>
              </a:rPr>
              <a:t>	Backpropagation was by far the 	easiest 	to implement using the TensorFlow library. The 	ease of access to code documentation really 	helped as I encountered problems and tried to 	find solutions.</a:t>
            </a:r>
          </a:p>
          <a:p>
            <a:r>
              <a:rPr lang="en-GB" sz="1200" dirty="0">
                <a:solidFill>
                  <a:srgbClr val="000000"/>
                </a:solidFill>
                <a:latin typeface="Arial" panose="020B0604020202020204" pitchFamily="34" charset="0"/>
              </a:rPr>
              <a:t>	Reinforcement learning needed access 	to the 	entire game environment and there was very few 	documentation about using reinforcement l	earning with 	neural networks, making 	implementation a bigger challenge. </a:t>
            </a:r>
          </a:p>
          <a:p>
            <a:pPr marL="285750" indent="-285750">
              <a:buFont typeface="Arial" panose="020B0604020202020204" pitchFamily="34" charset="0"/>
              <a:buChar char="•"/>
            </a:pPr>
            <a:r>
              <a:rPr lang="en-GB" sz="1200" dirty="0">
                <a:solidFill>
                  <a:srgbClr val="000000"/>
                </a:solidFill>
                <a:latin typeface="Arial" panose="020B0604020202020204" pitchFamily="34" charset="0"/>
              </a:rPr>
              <a:t>Learning speed:</a:t>
            </a:r>
          </a:p>
          <a:p>
            <a:r>
              <a:rPr lang="en-GB" sz="1200" dirty="0">
                <a:solidFill>
                  <a:srgbClr val="000000"/>
                </a:solidFill>
                <a:latin typeface="Arial" panose="020B0604020202020204" pitchFamily="34" charset="0"/>
              </a:rPr>
              <a:t>	Again, Backpropagation excelled in this category, 	only needing to collect training data for ~5 	minutes before producing accurate results.</a:t>
            </a:r>
          </a:p>
          <a:p>
            <a:r>
              <a:rPr lang="en-GB" sz="1200" dirty="0">
                <a:solidFill>
                  <a:srgbClr val="000000"/>
                </a:solidFill>
                <a:latin typeface="Arial" panose="020B0604020202020204" pitchFamily="34" charset="0"/>
              </a:rPr>
              <a:t>	Reinforcement learning took significantly 	longer. So long I decided 	to leave the 	application running 	overnight to get 	accurate results.</a:t>
            </a:r>
          </a:p>
          <a:p>
            <a:pPr marL="285750" indent="-285750">
              <a:buFont typeface="Arial" panose="020B0604020202020204" pitchFamily="34" charset="0"/>
              <a:buChar char="•"/>
            </a:pPr>
            <a:r>
              <a:rPr lang="en-IE" sz="1200" dirty="0">
                <a:solidFill>
                  <a:srgbClr val="000000"/>
                </a:solidFill>
                <a:latin typeface="Arial" panose="020B0604020202020204" pitchFamily="34" charset="0"/>
              </a:rPr>
              <a:t>Accuracy:</a:t>
            </a:r>
          </a:p>
          <a:p>
            <a:r>
              <a:rPr lang="en-IE" sz="1200" dirty="0">
                <a:solidFill>
                  <a:srgbClr val="000000"/>
                </a:solidFill>
                <a:latin typeface="Arial" panose="020B0604020202020204" pitchFamily="34" charset="0"/>
              </a:rPr>
              <a:t>	In terms of accuracy, Reinforcement learning 	came out on top, producing a model that collided 	with walls the least. </a:t>
            </a:r>
          </a:p>
          <a:p>
            <a:r>
              <a:rPr lang="en-IE" sz="1200" dirty="0">
                <a:solidFill>
                  <a:srgbClr val="000000"/>
                </a:solidFill>
                <a:latin typeface="Arial" panose="020B0604020202020204" pitchFamily="34" charset="0"/>
              </a:rPr>
              <a:t>	The backpropagation model tended to hug the 	walls in order to complete a lap, not the most 	efficient solution but a solution nonetheless.</a:t>
            </a:r>
          </a:p>
          <a:p>
            <a:pPr marL="285750" indent="-285750">
              <a:buFont typeface="Arial" panose="020B0604020202020204" pitchFamily="34" charset="0"/>
              <a:buChar char="•"/>
            </a:pPr>
            <a:endParaRPr lang="en-IE" sz="1400" dirty="0">
              <a:solidFill>
                <a:srgbClr val="000000"/>
              </a:solidFill>
              <a:latin typeface="Arial" panose="020B0604020202020204" pitchFamily="34" charset="0"/>
            </a:endParaRPr>
          </a:p>
          <a:p>
            <a:pPr marL="285750" indent="-285750">
              <a:buFont typeface="Arial" panose="020B0604020202020204" pitchFamily="34" charset="0"/>
              <a:buChar char="•"/>
            </a:pPr>
            <a:endParaRPr lang="en-IE" sz="1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124835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596</Words>
  <Application>Microsoft Office PowerPoint</Application>
  <PresentationFormat>A3 Paper (297x420 mm)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 Cliona Hayden</dc:creator>
  <cp:lastModifiedBy>(Student) - Cliona Hayden</cp:lastModifiedBy>
  <cp:revision>12</cp:revision>
  <dcterms:created xsi:type="dcterms:W3CDTF">2021-04-17T09:11:23Z</dcterms:created>
  <dcterms:modified xsi:type="dcterms:W3CDTF">2021-04-17T11:21:16Z</dcterms:modified>
</cp:coreProperties>
</file>