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8"/>
  </p:notesMasterIdLst>
  <p:sldIdLst>
    <p:sldId id="256" r:id="rId2"/>
    <p:sldId id="257" r:id="rId3"/>
    <p:sldId id="264" r:id="rId4"/>
    <p:sldId id="258" r:id="rId5"/>
    <p:sldId id="268" r:id="rId6"/>
    <p:sldId id="270" r:id="rId7"/>
    <p:sldId id="269" r:id="rId8"/>
    <p:sldId id="273" r:id="rId9"/>
    <p:sldId id="271" r:id="rId10"/>
    <p:sldId id="260" r:id="rId11"/>
    <p:sldId id="265" r:id="rId12"/>
    <p:sldId id="267" r:id="rId13"/>
    <p:sldId id="266" r:id="rId14"/>
    <p:sldId id="262" r:id="rId15"/>
    <p:sldId id="27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A3BA7-8991-4170-9CBC-DB34F77623DF}" type="datetimeFigureOut">
              <a:rPr lang="en-IE" smtClean="0"/>
              <a:t>04/05/2021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D251A-FBC3-44D2-8221-BC3E8B8AD85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9775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CF0D-58CE-4B15-AED3-0DD25CAFE001}" type="datetime1">
              <a:rPr lang="en-IE" smtClean="0"/>
              <a:t>04/05/2021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0398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07B7-80B4-427C-BDE1-56C2100FFAAB}" type="datetime1">
              <a:rPr lang="en-IE" smtClean="0"/>
              <a:t>04/05/2021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0153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1D73-FF17-408A-92D0-6CAD0DBFDE3B}" type="datetime1">
              <a:rPr lang="en-IE" smtClean="0"/>
              <a:t>04/05/2021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9123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BCA-7792-46A8-98BD-359B24EB7D35}" type="datetime1">
              <a:rPr lang="en-IE" smtClean="0"/>
              <a:t>04/05/2021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1600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ECBB-7038-4CC5-86DB-923FA50372B1}" type="datetime1">
              <a:rPr lang="en-IE" smtClean="0"/>
              <a:t>04/05/2021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2291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25FB-99E0-4F40-B1A2-8AA2506CDEC2}" type="datetime1">
              <a:rPr lang="en-IE" smtClean="0"/>
              <a:t>04/05/2021</a:t>
            </a:fld>
            <a:endParaRPr lang="en-I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5757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7500-FBDC-4BDE-A674-A42250220F8E}" type="datetime1">
              <a:rPr lang="en-IE" smtClean="0"/>
              <a:t>04/05/2021</a:t>
            </a:fld>
            <a:endParaRPr lang="en-I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2420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8BA6-F95C-4DA0-A9EC-C3EC1E5A0DFD}" type="datetime1">
              <a:rPr lang="en-IE" smtClean="0"/>
              <a:t>04/05/2021</a:t>
            </a:fld>
            <a:endParaRPr lang="en-I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2538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D71-1728-4425-97D1-4B51FF358904}" type="datetime1">
              <a:rPr lang="en-IE" smtClean="0"/>
              <a:t>04/05/2021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3445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C48F-D709-48A9-A631-6F7CFE72E462}" type="datetime1">
              <a:rPr lang="en-IE" smtClean="0"/>
              <a:t>04/05/2021</a:t>
            </a:fld>
            <a:endParaRPr lang="en-I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1282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303-0F2C-48D3-81D4-D0E272CC9A59}" type="datetime1">
              <a:rPr lang="en-IE" smtClean="0"/>
              <a:t>04/05/2021</a:t>
            </a:fld>
            <a:endParaRPr lang="en-I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6040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23390C8-EFC0-4528-BE7E-EE0B43149961}" type="datetime1">
              <a:rPr lang="en-IE" smtClean="0"/>
              <a:t>04/05/2021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BC720E8-28BF-4CEC-8769-AB7BFC6EBAD8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94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4163-B622-4663-83B8-3FCFA9333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Comparison of Reinforcement Learning and Backpropagation on Controlling a Simulated Car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1CB5B-AFA4-415B-9A12-35762780F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1235604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Cliona Hayden</a:t>
            </a:r>
          </a:p>
          <a:p>
            <a:r>
              <a:rPr lang="en-GB" dirty="0"/>
              <a:t>BSc(Hons) Computer Games Development</a:t>
            </a:r>
          </a:p>
          <a:p>
            <a:r>
              <a:rPr lang="en-GB" dirty="0"/>
              <a:t>C00225401</a:t>
            </a:r>
          </a:p>
          <a:p>
            <a:r>
              <a:rPr lang="en-GB" dirty="0"/>
              <a:t>Supervisor: Dr Oisin Cawley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C4155-6D4C-4F49-8276-52ABBAEB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1</a:t>
            </a:fld>
            <a:r>
              <a:rPr lang="en-IE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2699909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C7695FE5-79DD-4ACA-ABEA-BC94D993C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599"/>
            <a:ext cx="5608255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7FC7C-A2BE-4FD5-A8A7-004474A3C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r>
              <a:rPr lang="en-GB" dirty="0"/>
              <a:t>Results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2AD3B-5440-42B7-9440-48C5C0116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3274586"/>
          </a:xfrm>
        </p:spPr>
        <p:txBody>
          <a:bodyPr anchor="t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Backpropagation</a:t>
            </a:r>
          </a:p>
          <a:p>
            <a:pPr lvl="1"/>
            <a:r>
              <a:rPr lang="en-GB">
                <a:solidFill>
                  <a:srgbClr val="FFFFFF"/>
                </a:solidFill>
              </a:rPr>
              <a:t>Was significantly faster than Reinforcement </a:t>
            </a:r>
          </a:p>
          <a:p>
            <a:pPr lvl="1"/>
            <a:r>
              <a:rPr lang="en-GB">
                <a:solidFill>
                  <a:srgbClr val="FFFFFF"/>
                </a:solidFill>
              </a:rPr>
              <a:t>Collecting training data took the most time</a:t>
            </a:r>
          </a:p>
          <a:p>
            <a:pPr lvl="1"/>
            <a:r>
              <a:rPr lang="en-GB">
                <a:solidFill>
                  <a:srgbClr val="FFFFFF"/>
                </a:solidFill>
              </a:rPr>
              <a:t>Running algorithms took a few minutes</a:t>
            </a:r>
          </a:p>
          <a:p>
            <a:r>
              <a:rPr lang="en-GB">
                <a:solidFill>
                  <a:srgbClr val="FFFFFF"/>
                </a:solidFill>
              </a:rPr>
              <a:t>Reinforcement </a:t>
            </a:r>
          </a:p>
          <a:p>
            <a:pPr lvl="1"/>
            <a:r>
              <a:rPr lang="en-GB">
                <a:solidFill>
                  <a:srgbClr val="FFFFFF"/>
                </a:solidFill>
              </a:rPr>
              <a:t>Took several hours to train</a:t>
            </a:r>
          </a:p>
          <a:p>
            <a:pPr lvl="1"/>
            <a:r>
              <a:rPr lang="en-GB">
                <a:solidFill>
                  <a:srgbClr val="FFFFFF"/>
                </a:solidFill>
              </a:rPr>
              <a:t>Needed little to no human input </a:t>
            </a:r>
          </a:p>
          <a:p>
            <a:endParaRPr lang="en-IE">
              <a:solidFill>
                <a:srgbClr val="FFFFFF"/>
              </a:solidFill>
            </a:endParaRPr>
          </a:p>
        </p:txBody>
      </p:sp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08454D90-332D-46D6-AAFD-82AF48F81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90" y="888197"/>
            <a:ext cx="5238340" cy="50734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758F69-9EFE-4C5E-82C5-AB70C4A80DBA}"/>
              </a:ext>
            </a:extLst>
          </p:cNvPr>
          <p:cNvSpPr txBox="1"/>
          <p:nvPr/>
        </p:nvSpPr>
        <p:spPr>
          <a:xfrm>
            <a:off x="289248" y="204873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</a:t>
            </a:r>
            <a:endParaRPr lang="en-I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94E27F-D0F1-42AA-ABFD-05D8F85D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10</a:t>
            </a:fld>
            <a:r>
              <a:rPr lang="en-IE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382957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C7695FE5-79DD-4ACA-ABEA-BC94D993C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599"/>
            <a:ext cx="5608255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7FC7C-A2BE-4FD5-A8A7-004474A3C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r>
              <a:rPr lang="en-GB" dirty="0"/>
              <a:t>Results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2AD3B-5440-42B7-9440-48C5C0116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3274586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Backpropagation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Algorithm accuracy ~90%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Car can get caught on corners</a:t>
            </a:r>
          </a:p>
          <a:p>
            <a:r>
              <a:rPr lang="en-GB" dirty="0">
                <a:solidFill>
                  <a:srgbClr val="FFFFFF"/>
                </a:solidFill>
              </a:rPr>
              <a:t>Reinforcement 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Can also get stuck on corners, not as often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More training time results in more accurate model</a:t>
            </a:r>
          </a:p>
          <a:p>
            <a:endParaRPr lang="en-IE" dirty="0">
              <a:solidFill>
                <a:srgbClr val="FFFFFF"/>
              </a:solidFill>
            </a:endParaRPr>
          </a:p>
        </p:txBody>
      </p:sp>
      <p:pic>
        <p:nvPicPr>
          <p:cNvPr id="15" name="Picture 14" descr="Chart, pie chart&#10;&#10;Description automatically generated">
            <a:extLst>
              <a:ext uri="{FF2B5EF4-FFF2-40B4-BE49-F238E27FC236}">
                <a16:creationId xmlns:a16="http://schemas.microsoft.com/office/drawing/2014/main" id="{2A19F103-AE2B-4B35-9CFD-FCA664B28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90" y="1748656"/>
            <a:ext cx="5238340" cy="3352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758F69-9EFE-4C5E-82C5-AB70C4A80DBA}"/>
              </a:ext>
            </a:extLst>
          </p:cNvPr>
          <p:cNvSpPr txBox="1"/>
          <p:nvPr/>
        </p:nvSpPr>
        <p:spPr>
          <a:xfrm>
            <a:off x="289248" y="204873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Accuracy</a:t>
            </a:r>
            <a:endParaRPr lang="en-I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2DB074A-6055-4C51-B808-691AAEF96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11</a:t>
            </a:fld>
            <a:r>
              <a:rPr lang="en-IE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1922635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C7695FE5-79DD-4ACA-ABEA-BC94D993C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599"/>
            <a:ext cx="5608255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7FC7C-A2BE-4FD5-A8A7-004474A3C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r>
              <a:rPr lang="en-GB" dirty="0"/>
              <a:t>Results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2AD3B-5440-42B7-9440-48C5C0116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3274586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Backpropagation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Easier and quicker to implement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Without using TensorFlow may take significantly longer</a:t>
            </a:r>
          </a:p>
          <a:p>
            <a:r>
              <a:rPr lang="en-GB" dirty="0">
                <a:solidFill>
                  <a:srgbClr val="FFFFFF"/>
                </a:solidFill>
              </a:rPr>
              <a:t>Reinforcement 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Took a lot longer as I wrote the algorithm from scratch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Took a lot of research and debugging to implement successfully </a:t>
            </a:r>
          </a:p>
          <a:p>
            <a:endParaRPr lang="en-IE" dirty="0">
              <a:solidFill>
                <a:srgbClr val="FFFFFF"/>
              </a:solidFill>
            </a:endParaRPr>
          </a:p>
        </p:txBody>
      </p:sp>
      <p:pic>
        <p:nvPicPr>
          <p:cNvPr id="6" name="Picture 5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B55C918C-B57C-47D3-BC7E-56401F637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90" y="2128435"/>
            <a:ext cx="5238340" cy="25929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758F69-9EFE-4C5E-82C5-AB70C4A80DBA}"/>
              </a:ext>
            </a:extLst>
          </p:cNvPr>
          <p:cNvSpPr txBox="1"/>
          <p:nvPr/>
        </p:nvSpPr>
        <p:spPr>
          <a:xfrm>
            <a:off x="289248" y="204873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Ease of Implementation</a:t>
            </a:r>
            <a:endParaRPr lang="en-I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60A9E-25DF-4242-92FB-068CEA8C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12</a:t>
            </a:fld>
            <a:r>
              <a:rPr lang="en-IE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356159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C7695FE5-79DD-4ACA-ABEA-BC94D993C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599"/>
            <a:ext cx="5608255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7FC7C-A2BE-4FD5-A8A7-004474A3C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r>
              <a:rPr lang="en-GB" dirty="0"/>
              <a:t>Results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2AD3B-5440-42B7-9440-48C5C0116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3274586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Backpropagation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Slower overall</a:t>
            </a:r>
          </a:p>
          <a:p>
            <a:r>
              <a:rPr lang="en-GB" dirty="0">
                <a:solidFill>
                  <a:srgbClr val="FFFFFF"/>
                </a:solidFill>
              </a:rPr>
              <a:t>Reinforcement 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Faster 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Could get stuck, resulting in invalid data</a:t>
            </a:r>
          </a:p>
          <a:p>
            <a:endParaRPr lang="en-IE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408DE-BC3A-4F8F-A8D1-A31D18203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890" y="1846874"/>
            <a:ext cx="5238340" cy="31560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758F69-9EFE-4C5E-82C5-AB70C4A80DBA}"/>
              </a:ext>
            </a:extLst>
          </p:cNvPr>
          <p:cNvSpPr txBox="1"/>
          <p:nvPr/>
        </p:nvSpPr>
        <p:spPr>
          <a:xfrm>
            <a:off x="289248" y="204873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Lap Times</a:t>
            </a:r>
            <a:endParaRPr lang="en-I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8989F-4D90-4635-9226-F3190917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13</a:t>
            </a:fld>
            <a:r>
              <a:rPr lang="en-IE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531323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986F-4599-40E4-A098-E0A49C0E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35D20-1BAE-4CA5-A6C8-00EF301AA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Took a lot of time to learn about neural networks and the learning methods</a:t>
            </a:r>
          </a:p>
          <a:p>
            <a:r>
              <a:rPr lang="en-GB" dirty="0"/>
              <a:t>Constantly changed network architecture</a:t>
            </a:r>
          </a:p>
          <a:p>
            <a:r>
              <a:rPr lang="en-IE" dirty="0"/>
              <a:t>I am happy with the technologies chosen</a:t>
            </a:r>
          </a:p>
          <a:p>
            <a:r>
              <a:rPr lang="en-IE" dirty="0"/>
              <a:t>Reinforcement learning’s weights adjustment slightly inaccurate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FB624-6B76-4F88-B8D6-0CCF6E9D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14</a:t>
            </a:fld>
            <a:r>
              <a:rPr lang="en-IE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2035851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2E31-D15F-46F0-A429-2F1FC0F83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Would do Differently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79EFA-EB4D-4363-B621-F7D9E5FBB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Program the entire project in Python</a:t>
            </a:r>
          </a:p>
          <a:p>
            <a:r>
              <a:rPr lang="en-GB" dirty="0"/>
              <a:t>Research into different machine learning libraries</a:t>
            </a:r>
          </a:p>
          <a:p>
            <a:r>
              <a:rPr lang="en-GB" dirty="0"/>
              <a:t>Start working on reinforcement learning earlier</a:t>
            </a:r>
          </a:p>
          <a:p>
            <a:r>
              <a:rPr lang="en-IE" dirty="0"/>
              <a:t>Take more time on reinforcement learning than backpropagation</a:t>
            </a:r>
          </a:p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13F38-A60C-4534-AA32-5C828142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pPr/>
              <a:t>15</a:t>
            </a:fld>
            <a:r>
              <a:rPr lang="en-IE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1490439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86C38-3A99-46C5-8B5E-4F6C08059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2045-CCF8-45DD-A74A-3ADA6F7E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project can be expanded on by:</a:t>
            </a:r>
          </a:p>
          <a:p>
            <a:pPr lvl="1"/>
            <a:r>
              <a:rPr lang="en-GB" dirty="0"/>
              <a:t>Observing this neural network on a different track</a:t>
            </a:r>
          </a:p>
          <a:p>
            <a:pPr lvl="1"/>
            <a:r>
              <a:rPr lang="en-GB" dirty="0"/>
              <a:t>Further experimentation with Q-learning weight adjustment so it continues to learn</a:t>
            </a:r>
          </a:p>
          <a:p>
            <a:pPr lvl="1"/>
            <a:r>
              <a:rPr lang="en-GB" dirty="0"/>
              <a:t>Training the network with other algorithms e.g. Genetic Algorithms</a:t>
            </a:r>
          </a:p>
          <a:p>
            <a:pPr lvl="1"/>
            <a:r>
              <a:rPr lang="en-GB" dirty="0"/>
              <a:t>Comparing the trained network to a human player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466C2-AB3F-4DF9-AAAE-20E18489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16</a:t>
            </a:fld>
            <a:r>
              <a:rPr lang="en-IE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21378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62B8-A104-4F8A-B832-80D68DCF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I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02BF90-B1F2-4EE6-AA89-456AE36DF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 and machine learning is now a large part of our everyday lives</a:t>
            </a:r>
          </a:p>
          <a:p>
            <a:r>
              <a:rPr lang="en-GB" dirty="0"/>
              <a:t>Marketing, Banking, Speech recognition, medical diagnosis, Online Advertising etc.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E17980-FAC4-4491-8BA2-362F973E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2</a:t>
            </a:fld>
            <a:r>
              <a:rPr lang="en-IE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78813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C35A-B343-48B3-9119-71E3622D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Aim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FE18E-464B-4C94-94E3-9D4717984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Compare Backpropagation and Reinforcement learning under certain headings</a:t>
            </a:r>
          </a:p>
          <a:p>
            <a:r>
              <a:rPr lang="en-GB" dirty="0"/>
              <a:t>Ease of Implementation</a:t>
            </a:r>
          </a:p>
          <a:p>
            <a:r>
              <a:rPr lang="en-GB" dirty="0"/>
              <a:t>Learning Speed</a:t>
            </a:r>
          </a:p>
          <a:p>
            <a:r>
              <a:rPr lang="en-GB" dirty="0"/>
              <a:t>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13FA0-B659-4505-87F2-59336B87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3</a:t>
            </a:fld>
            <a:r>
              <a:rPr lang="en-IE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362055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CB26-41DA-4B38-9F06-E9B1EF11F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695FD-5A41-405D-8353-36484B9D1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C++ </a:t>
            </a:r>
          </a:p>
          <a:p>
            <a:pPr lvl="1"/>
            <a:r>
              <a:rPr lang="en-GB" dirty="0"/>
              <a:t> Used for the main program and the reinforcement learning algorithm</a:t>
            </a:r>
          </a:p>
          <a:p>
            <a:r>
              <a:rPr lang="en-GB" dirty="0"/>
              <a:t>SFML </a:t>
            </a:r>
          </a:p>
          <a:p>
            <a:pPr lvl="1"/>
            <a:r>
              <a:rPr lang="en-GB" dirty="0"/>
              <a:t>Used to display any visuals in the program</a:t>
            </a:r>
          </a:p>
          <a:p>
            <a:r>
              <a:rPr lang="en-IE" dirty="0"/>
              <a:t>Python </a:t>
            </a:r>
          </a:p>
          <a:p>
            <a:pPr lvl="1"/>
            <a:r>
              <a:rPr lang="en-IE" dirty="0"/>
              <a:t>Used to run the backpropagation algorithm</a:t>
            </a:r>
          </a:p>
          <a:p>
            <a:r>
              <a:rPr lang="en-IE" dirty="0"/>
              <a:t>TensorFlow</a:t>
            </a:r>
          </a:p>
          <a:p>
            <a:pPr lvl="1"/>
            <a:r>
              <a:rPr lang="en-IE" dirty="0"/>
              <a:t>Used for writing the backpropagation algorithm in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68867-C67E-4806-A87C-DA94F4AE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4</a:t>
            </a:fld>
            <a:r>
              <a:rPr lang="en-IE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4231441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7695FE5-79DD-4ACA-ABEA-BC94D993C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599"/>
            <a:ext cx="5608255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A4A9F-AB66-4484-A991-3B6C0525D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r>
              <a:rPr lang="en-GB" dirty="0"/>
              <a:t>Methods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DA8E7-2D58-4A70-A77A-91692E6E7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3274586"/>
          </a:xfrm>
        </p:spPr>
        <p:txBody>
          <a:bodyPr anchor="t">
            <a:normAutofit/>
          </a:bodyPr>
          <a:lstStyle/>
          <a:p>
            <a:pPr lvl="1"/>
            <a:r>
              <a:rPr lang="en-GB">
                <a:solidFill>
                  <a:srgbClr val="FFFFFF"/>
                </a:solidFill>
              </a:rPr>
              <a:t>The main demo is programmed in C++ using the SFML library for any visuals. </a:t>
            </a:r>
          </a:p>
          <a:p>
            <a:pPr lvl="1"/>
            <a:r>
              <a:rPr lang="en-GB">
                <a:solidFill>
                  <a:srgbClr val="FFFFFF"/>
                </a:solidFill>
              </a:rPr>
              <a:t>All neural networks are run in the C++ program</a:t>
            </a:r>
          </a:p>
          <a:p>
            <a:endParaRPr lang="en-IE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3C0899-DA76-4EFF-8A97-3DCEACB0D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890" y="851590"/>
            <a:ext cx="5238340" cy="51466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A9C7E2-BA37-446F-888B-C75E96D824D5}"/>
              </a:ext>
            </a:extLst>
          </p:cNvPr>
          <p:cNvSpPr txBox="1"/>
          <p:nvPr/>
        </p:nvSpPr>
        <p:spPr>
          <a:xfrm>
            <a:off x="289248" y="1917641"/>
            <a:ext cx="60987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Demo</a:t>
            </a:r>
            <a:endParaRPr lang="en-I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D99DA95-D360-44AF-BC2B-D64D5393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5</a:t>
            </a:fld>
            <a:r>
              <a:rPr lang="en-IE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263725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2AC46CB-E41C-431E-B498-6295C0C5E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254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A4A9F-AB66-4484-A991-3B6C0525D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r>
              <a:rPr lang="en-GB" dirty="0"/>
              <a:t>Methods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DA8E7-2D58-4A70-A77A-91692E6E7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3274586"/>
          </a:xfrm>
        </p:spPr>
        <p:txBody>
          <a:bodyPr anchor="t">
            <a:normAutofit/>
          </a:bodyPr>
          <a:lstStyle/>
          <a:p>
            <a:pPr lvl="1"/>
            <a:r>
              <a:rPr lang="en-IE">
                <a:solidFill>
                  <a:srgbClr val="FFFFFF"/>
                </a:solidFill>
              </a:rPr>
              <a:t>Training data is collected in the C++ application and saved to an external file</a:t>
            </a:r>
          </a:p>
          <a:p>
            <a:pPr lvl="1"/>
            <a:r>
              <a:rPr lang="en-IE">
                <a:solidFill>
                  <a:srgbClr val="FFFFFF"/>
                </a:solidFill>
              </a:rPr>
              <a:t>Training data loaded into python script and backpropagation is run using the functions from the TensorFlow library</a:t>
            </a:r>
          </a:p>
          <a:p>
            <a:pPr lvl="1"/>
            <a:r>
              <a:rPr lang="en-IE">
                <a:solidFill>
                  <a:srgbClr val="FFFFFF"/>
                </a:solidFill>
              </a:rPr>
              <a:t>Calculated weights saved to an external file</a:t>
            </a:r>
          </a:p>
          <a:p>
            <a:pPr lvl="1"/>
            <a:r>
              <a:rPr lang="en-IE">
                <a:solidFill>
                  <a:srgbClr val="FFFFFF"/>
                </a:solidFill>
              </a:rPr>
              <a:t>Weights loaded into C++ program and used to evaluate neural network</a:t>
            </a:r>
          </a:p>
          <a:p>
            <a:endParaRPr lang="en-IE">
              <a:solidFill>
                <a:srgbClr val="FFFFFF"/>
              </a:solidFill>
            </a:endParaRPr>
          </a:p>
        </p:txBody>
      </p:sp>
      <p:pic>
        <p:nvPicPr>
          <p:cNvPr id="2050" name="Picture 2" descr="How Does Back-Propagation in Artificial Neural Networks Work? | by Anas  Al-Masri | Towards Data Science">
            <a:extLst>
              <a:ext uri="{FF2B5EF4-FFF2-40B4-BE49-F238E27FC236}">
                <a16:creationId xmlns:a16="http://schemas.microsoft.com/office/drawing/2014/main" id="{8A2998B9-AED9-4F2C-A018-DB43A2F7B8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6" t="18488" r="25569" b="2"/>
          <a:stretch/>
        </p:blipFill>
        <p:spPr bwMode="auto">
          <a:xfrm>
            <a:off x="6096000" y="1252190"/>
            <a:ext cx="5238340" cy="434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A9C7E2-BA37-446F-888B-C75E96D824D5}"/>
              </a:ext>
            </a:extLst>
          </p:cNvPr>
          <p:cNvSpPr txBox="1"/>
          <p:nvPr/>
        </p:nvSpPr>
        <p:spPr>
          <a:xfrm>
            <a:off x="289248" y="1917641"/>
            <a:ext cx="60987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Backpropagation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256E5-FDA9-4277-BD5F-781ED1BA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6</a:t>
            </a:fld>
            <a:r>
              <a:rPr lang="en-IE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101825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C7695FE5-79DD-4ACA-ABEA-BC94D993C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599"/>
            <a:ext cx="5608255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A4A9F-AB66-4484-A991-3B6C0525D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r>
              <a:rPr lang="en-GB" dirty="0"/>
              <a:t>Methods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DA8E7-2D58-4A70-A77A-91692E6E7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3274586"/>
          </a:xfrm>
        </p:spPr>
        <p:txBody>
          <a:bodyPr anchor="t">
            <a:normAutofit/>
          </a:bodyPr>
          <a:lstStyle/>
          <a:p>
            <a:pPr lvl="1"/>
            <a:r>
              <a:rPr lang="en-GB" dirty="0">
                <a:solidFill>
                  <a:srgbClr val="FFFFFF"/>
                </a:solidFill>
              </a:rPr>
              <a:t>All reinforcement learning is programmed in the same C++ project from scratch using no external libraries.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Calculated weights are stored to an external file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Uses deep Q-learning as the learning method</a:t>
            </a:r>
          </a:p>
          <a:p>
            <a:pPr lvl="1"/>
            <a:endParaRPr lang="en-GB" dirty="0">
              <a:solidFill>
                <a:srgbClr val="FFFFFF"/>
              </a:solidFill>
            </a:endParaRPr>
          </a:p>
          <a:p>
            <a:endParaRPr lang="en-IE" dirty="0">
              <a:solidFill>
                <a:srgbClr val="FFFFFF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DA587F-A66E-4629-B254-4542BE571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4397" y="1892710"/>
            <a:ext cx="6143061" cy="359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A9C7E2-BA37-446F-888B-C75E96D824D5}"/>
              </a:ext>
            </a:extLst>
          </p:cNvPr>
          <p:cNvSpPr txBox="1"/>
          <p:nvPr/>
        </p:nvSpPr>
        <p:spPr>
          <a:xfrm>
            <a:off x="289248" y="1892710"/>
            <a:ext cx="60987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>
                <a:solidFill>
                  <a:schemeClr val="tx1">
                    <a:lumMod val="75000"/>
                    <a:lumOff val="25000"/>
                  </a:schemeClr>
                </a:solidFill>
              </a:rPr>
              <a:t>Reinforcement Learning</a:t>
            </a:r>
            <a:endParaRPr lang="en-IE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0C40C-B2B9-4025-A057-62D7F911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7</a:t>
            </a:fld>
            <a:r>
              <a:rPr lang="en-IE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2828393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2AC46CB-E41C-431E-B498-6295C0C5E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254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A4A9F-AB66-4484-A991-3B6C0525D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r>
              <a:rPr lang="en-GB" dirty="0"/>
              <a:t>Computer Specs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DA8E7-2D58-4A70-A77A-91692E6E7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3274586"/>
          </a:xfrm>
        </p:spPr>
        <p:txBody>
          <a:bodyPr anchor="t">
            <a:normAutofit/>
          </a:bodyPr>
          <a:lstStyle/>
          <a:p>
            <a:pPr lvl="1"/>
            <a:r>
              <a:rPr lang="en-GB" dirty="0">
                <a:solidFill>
                  <a:srgbClr val="FFFFFF"/>
                </a:solidFill>
              </a:rPr>
              <a:t>Both algorithms were trained on the same machine</a:t>
            </a:r>
          </a:p>
          <a:p>
            <a:pPr lvl="1"/>
            <a:r>
              <a:rPr lang="en-IE" dirty="0">
                <a:solidFill>
                  <a:srgbClr val="FFFFFF"/>
                </a:solidFill>
              </a:rPr>
              <a:t>AMD </a:t>
            </a:r>
            <a:r>
              <a:rPr lang="en-IE" dirty="0" err="1">
                <a:solidFill>
                  <a:srgbClr val="FFFFFF"/>
                </a:solidFill>
              </a:rPr>
              <a:t>Ryzen</a:t>
            </a:r>
            <a:r>
              <a:rPr lang="en-IE" dirty="0">
                <a:solidFill>
                  <a:srgbClr val="FFFFFF"/>
                </a:solidFill>
              </a:rPr>
              <a:t> 7 5800X Processor</a:t>
            </a:r>
          </a:p>
          <a:p>
            <a:pPr lvl="1"/>
            <a:r>
              <a:rPr lang="en-IE" dirty="0">
                <a:solidFill>
                  <a:srgbClr val="FFFFFF"/>
                </a:solidFill>
              </a:rPr>
              <a:t>RAM: 16 GB</a:t>
            </a:r>
          </a:p>
          <a:p>
            <a:pPr lvl="1"/>
            <a:endParaRPr lang="en-GB" dirty="0">
              <a:solidFill>
                <a:srgbClr val="FFFFFF"/>
              </a:solidFill>
            </a:endParaRPr>
          </a:p>
          <a:p>
            <a:endParaRPr lang="en-IE" dirty="0">
              <a:solidFill>
                <a:srgbClr val="FFFFFF"/>
              </a:solidFill>
            </a:endParaRPr>
          </a:p>
        </p:txBody>
      </p:sp>
      <p:pic>
        <p:nvPicPr>
          <p:cNvPr id="4098" name="Picture 2" descr="PCSPECIALIST Tornado R7S Gaming PC - AMD Ryzen 7, RTX 3070, 2 TB HDD &amp; 512 GB SSD">
            <a:extLst>
              <a:ext uri="{FF2B5EF4-FFF2-40B4-BE49-F238E27FC236}">
                <a16:creationId xmlns:a16="http://schemas.microsoft.com/office/drawing/2014/main" id="{92DDFED5-B12B-4BC1-9AC3-600E041E20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5" r="3172" b="1"/>
          <a:stretch/>
        </p:blipFill>
        <p:spPr bwMode="auto">
          <a:xfrm>
            <a:off x="6083162" y="759254"/>
            <a:ext cx="5238340" cy="533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574DC-E6B1-4EF7-AA9B-DE6F4C50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8</a:t>
            </a:fld>
            <a:r>
              <a:rPr lang="en-IE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243260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7695FE5-79DD-4ACA-ABEA-BC94D993C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599"/>
            <a:ext cx="5608255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A4A9F-AB66-4484-A991-3B6C0525D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r>
              <a:rPr lang="en-GB" dirty="0"/>
              <a:t>Neural Network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DA8E7-2D58-4A70-A77A-91692E6E7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3274586"/>
          </a:xfrm>
        </p:spPr>
        <p:txBody>
          <a:bodyPr anchor="t">
            <a:normAutofit/>
          </a:bodyPr>
          <a:lstStyle/>
          <a:p>
            <a:pPr lvl="1"/>
            <a:r>
              <a:rPr lang="en-IE" dirty="0">
                <a:solidFill>
                  <a:srgbClr val="FFFFFF"/>
                </a:solidFill>
              </a:rPr>
              <a:t>Takes a lot of trial and error to implement successfully</a:t>
            </a:r>
          </a:p>
          <a:p>
            <a:pPr lvl="1"/>
            <a:r>
              <a:rPr lang="en-IE" dirty="0">
                <a:solidFill>
                  <a:srgbClr val="FFFFFF"/>
                </a:solidFill>
              </a:rPr>
              <a:t>After a lot of testing, I settled with a neural network of 13 inputs, 1 hidden layer consisting of 1 node, and 5 outputs</a:t>
            </a:r>
          </a:p>
          <a:p>
            <a:pPr lvl="1"/>
            <a:r>
              <a:rPr lang="en-IE" dirty="0" err="1">
                <a:solidFill>
                  <a:srgbClr val="FFFFFF"/>
                </a:solidFill>
              </a:rPr>
              <a:t>ReLU</a:t>
            </a:r>
            <a:r>
              <a:rPr lang="en-IE" dirty="0">
                <a:solidFill>
                  <a:srgbClr val="FFFFFF"/>
                </a:solidFill>
              </a:rPr>
              <a:t> activation function: if value is less than 0, return o. Otherwise return the value</a:t>
            </a:r>
          </a:p>
          <a:p>
            <a:pPr lvl="1"/>
            <a:r>
              <a:rPr lang="en-IE" dirty="0">
                <a:solidFill>
                  <a:srgbClr val="FFFFFF"/>
                </a:solidFill>
              </a:rPr>
              <a:t>Sigmoid activation function: makes the outputs less linear by applying them to the Sigmoid curve</a:t>
            </a:r>
          </a:p>
          <a:p>
            <a:endParaRPr lang="en-IE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B53EDC-095E-4A77-B699-EFCA3B7A8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8255" y="380154"/>
            <a:ext cx="6092889" cy="609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gmoid function | Alexander | Hackaday.io">
            <a:extLst>
              <a:ext uri="{FF2B5EF4-FFF2-40B4-BE49-F238E27FC236}">
                <a16:creationId xmlns:a16="http://schemas.microsoft.com/office/drawing/2014/main" id="{030D393B-F1EB-45A0-B996-35EBB05764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8" r="7878"/>
          <a:stretch/>
        </p:blipFill>
        <p:spPr bwMode="auto">
          <a:xfrm>
            <a:off x="1876725" y="5419108"/>
            <a:ext cx="1854806" cy="134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983DA-3A4E-4B2C-95C0-26ECF3E9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9</a:t>
            </a:fld>
            <a:r>
              <a:rPr lang="en-IE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334809826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193</TotalTime>
  <Words>570</Words>
  <Application>Microsoft Office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Wingdings 2</vt:lpstr>
      <vt:lpstr>Frame</vt:lpstr>
      <vt:lpstr>Comparison of Reinforcement Learning and Backpropagation on Controlling a Simulated Car</vt:lpstr>
      <vt:lpstr>Introduction</vt:lpstr>
      <vt:lpstr>My Aim</vt:lpstr>
      <vt:lpstr>Technologies Used</vt:lpstr>
      <vt:lpstr>Methods</vt:lpstr>
      <vt:lpstr>Methods</vt:lpstr>
      <vt:lpstr>Methods</vt:lpstr>
      <vt:lpstr>Computer Specs</vt:lpstr>
      <vt:lpstr>Neural Network</vt:lpstr>
      <vt:lpstr>Results</vt:lpstr>
      <vt:lpstr>Results</vt:lpstr>
      <vt:lpstr>Results</vt:lpstr>
      <vt:lpstr>Results</vt:lpstr>
      <vt:lpstr>Review</vt:lpstr>
      <vt:lpstr>What I Would do Differently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Reinforcement Learning and Backpropagation on Controlling a Simulated Car</dc:title>
  <dc:creator>(Student) - Cliona Hayden</dc:creator>
  <cp:lastModifiedBy>(Student) - Cliona Hayden</cp:lastModifiedBy>
  <cp:revision>23</cp:revision>
  <dcterms:created xsi:type="dcterms:W3CDTF">2021-05-01T10:28:27Z</dcterms:created>
  <dcterms:modified xsi:type="dcterms:W3CDTF">2021-05-04T16:39:29Z</dcterms:modified>
</cp:coreProperties>
</file>