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83" r:id="rId2"/>
    <p:sldId id="258" r:id="rId3"/>
    <p:sldId id="261" r:id="rId4"/>
    <p:sldId id="285" r:id="rId5"/>
    <p:sldId id="286" r:id="rId6"/>
    <p:sldId id="287" r:id="rId7"/>
    <p:sldId id="288" r:id="rId8"/>
    <p:sldId id="289" r:id="rId9"/>
    <p:sldId id="290" r:id="rId10"/>
    <p:sldId id="257" r:id="rId11"/>
    <p:sldId id="262" r:id="rId12"/>
    <p:sldId id="284" r:id="rId13"/>
    <p:sldId id="275" r:id="rId14"/>
    <p:sldId id="291" r:id="rId15"/>
    <p:sldId id="292" r:id="rId16"/>
    <p:sldId id="355" r:id="rId17"/>
    <p:sldId id="274" r:id="rId18"/>
    <p:sldId id="293" r:id="rId19"/>
    <p:sldId id="294" r:id="rId20"/>
    <p:sldId id="354" r:id="rId21"/>
    <p:sldId id="356" r:id="rId22"/>
    <p:sldId id="350" r:id="rId23"/>
    <p:sldId id="352" r:id="rId24"/>
    <p:sldId id="276" r:id="rId25"/>
  </p:sldIdLst>
  <p:sldSz cx="9144000" cy="5143500" type="screen16x9"/>
  <p:notesSz cx="10234613" cy="7104063"/>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9" autoAdjust="0"/>
    <p:restoredTop sz="75545" autoAdjust="0"/>
  </p:normalViewPr>
  <p:slideViewPr>
    <p:cSldViewPr>
      <p:cViewPr varScale="1">
        <p:scale>
          <a:sx n="87" d="100"/>
          <a:sy n="87" d="100"/>
        </p:scale>
        <p:origin x="687" y="48"/>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2" y="1"/>
            <a:ext cx="4434618" cy="354817"/>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5797708" y="1"/>
            <a:ext cx="4434617" cy="354817"/>
          </a:xfrm>
          <a:prstGeom prst="rect">
            <a:avLst/>
          </a:prstGeom>
        </p:spPr>
        <p:txBody>
          <a:bodyPr vert="horz" lIns="91440" tIns="45720" rIns="91440" bIns="45720" rtlCol="0"/>
          <a:lstStyle>
            <a:lvl1pPr algn="r">
              <a:defRPr sz="1200"/>
            </a:lvl1pPr>
          </a:lstStyle>
          <a:p>
            <a:fld id="{6A937454-88CB-4A12-88DA-16EBEA253370}" type="datetimeFigureOut">
              <a:rPr lang="es-ES" smtClean="0"/>
              <a:t>27/09/2022</a:t>
            </a:fld>
            <a:endParaRPr lang="es-ES"/>
          </a:p>
        </p:txBody>
      </p:sp>
      <p:sp>
        <p:nvSpPr>
          <p:cNvPr id="4" name="3 Marcador de pie de página"/>
          <p:cNvSpPr>
            <a:spLocks noGrp="1"/>
          </p:cNvSpPr>
          <p:nvPr>
            <p:ph type="ftr" sz="quarter" idx="2"/>
          </p:nvPr>
        </p:nvSpPr>
        <p:spPr>
          <a:xfrm>
            <a:off x="2" y="6748145"/>
            <a:ext cx="4434618" cy="354817"/>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5797708" y="6748145"/>
            <a:ext cx="4434617" cy="354817"/>
          </a:xfrm>
          <a:prstGeom prst="rect">
            <a:avLst/>
          </a:prstGeom>
        </p:spPr>
        <p:txBody>
          <a:bodyPr vert="horz" lIns="91440" tIns="45720" rIns="91440" bIns="45720" rtlCol="0" anchor="b"/>
          <a:lstStyle>
            <a:lvl1pPr algn="r">
              <a:defRPr sz="1200"/>
            </a:lvl1pPr>
          </a:lstStyle>
          <a:p>
            <a:fld id="{9377B73E-AB2C-4D2F-A69A-1723277FCA4D}" type="slidenum">
              <a:rPr lang="es-ES" smtClean="0"/>
              <a:t>‹Nº›</a:t>
            </a:fld>
            <a:endParaRPr lang="es-ES"/>
          </a:p>
        </p:txBody>
      </p:sp>
    </p:spTree>
    <p:extLst>
      <p:ext uri="{BB962C8B-B14F-4D97-AF65-F5344CB8AC3E}">
        <p14:creationId xmlns:p14="http://schemas.microsoft.com/office/powerpoint/2010/main" val="1913490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2" y="1"/>
            <a:ext cx="4434999" cy="355203"/>
          </a:xfrm>
          <a:prstGeom prst="rect">
            <a:avLst/>
          </a:prstGeom>
        </p:spPr>
        <p:txBody>
          <a:bodyPr vert="horz" lIns="99075" tIns="49538" rIns="99075" bIns="49538" rtlCol="0"/>
          <a:lstStyle>
            <a:lvl1pPr algn="l">
              <a:defRPr sz="1300"/>
            </a:lvl1pPr>
          </a:lstStyle>
          <a:p>
            <a:endParaRPr lang="es-ES"/>
          </a:p>
        </p:txBody>
      </p:sp>
      <p:sp>
        <p:nvSpPr>
          <p:cNvPr id="3" name="2 Marcador de fecha"/>
          <p:cNvSpPr>
            <a:spLocks noGrp="1"/>
          </p:cNvSpPr>
          <p:nvPr>
            <p:ph type="dt" idx="1"/>
          </p:nvPr>
        </p:nvSpPr>
        <p:spPr>
          <a:xfrm>
            <a:off x="5797248" y="1"/>
            <a:ext cx="4434999" cy="355203"/>
          </a:xfrm>
          <a:prstGeom prst="rect">
            <a:avLst/>
          </a:prstGeom>
        </p:spPr>
        <p:txBody>
          <a:bodyPr vert="horz" lIns="99075" tIns="49538" rIns="99075" bIns="49538" rtlCol="0"/>
          <a:lstStyle>
            <a:lvl1pPr algn="r">
              <a:defRPr sz="1300"/>
            </a:lvl1pPr>
          </a:lstStyle>
          <a:p>
            <a:fld id="{93CA068C-6267-404D-B5CB-FBA01A3B670B}" type="datetimeFigureOut">
              <a:rPr lang="es-ES" smtClean="0"/>
              <a:t>27/09/2022</a:t>
            </a:fld>
            <a:endParaRPr lang="es-ES"/>
          </a:p>
        </p:txBody>
      </p:sp>
      <p:sp>
        <p:nvSpPr>
          <p:cNvPr id="4" name="3 Marcador de imagen de diapositiva"/>
          <p:cNvSpPr>
            <a:spLocks noGrp="1" noRot="1" noChangeAspect="1"/>
          </p:cNvSpPr>
          <p:nvPr>
            <p:ph type="sldImg" idx="2"/>
          </p:nvPr>
        </p:nvSpPr>
        <p:spPr>
          <a:xfrm>
            <a:off x="2749550" y="533400"/>
            <a:ext cx="4735513" cy="2663825"/>
          </a:xfrm>
          <a:prstGeom prst="rect">
            <a:avLst/>
          </a:prstGeom>
          <a:noFill/>
          <a:ln w="12700">
            <a:solidFill>
              <a:prstClr val="black"/>
            </a:solidFill>
          </a:ln>
        </p:spPr>
        <p:txBody>
          <a:bodyPr vert="horz" lIns="99075" tIns="49538" rIns="99075" bIns="49538" rtlCol="0" anchor="ctr"/>
          <a:lstStyle/>
          <a:p>
            <a:endParaRPr lang="es-ES"/>
          </a:p>
        </p:txBody>
      </p:sp>
      <p:sp>
        <p:nvSpPr>
          <p:cNvPr id="5" name="4 Marcador de notas"/>
          <p:cNvSpPr>
            <a:spLocks noGrp="1"/>
          </p:cNvSpPr>
          <p:nvPr>
            <p:ph type="body" sz="quarter" idx="3"/>
          </p:nvPr>
        </p:nvSpPr>
        <p:spPr>
          <a:xfrm>
            <a:off x="1023462" y="3374430"/>
            <a:ext cx="8187690" cy="3196828"/>
          </a:xfrm>
          <a:prstGeom prst="rect">
            <a:avLst/>
          </a:prstGeom>
        </p:spPr>
        <p:txBody>
          <a:bodyPr vert="horz" lIns="99075" tIns="49538" rIns="99075" bIns="49538"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2" y="6747627"/>
            <a:ext cx="4434999" cy="355203"/>
          </a:xfrm>
          <a:prstGeom prst="rect">
            <a:avLst/>
          </a:prstGeom>
        </p:spPr>
        <p:txBody>
          <a:bodyPr vert="horz" lIns="99075" tIns="49538" rIns="99075" bIns="49538" rtlCol="0" anchor="b"/>
          <a:lstStyle>
            <a:lvl1pPr algn="l">
              <a:defRPr sz="1300"/>
            </a:lvl1pPr>
          </a:lstStyle>
          <a:p>
            <a:endParaRPr lang="es-ES"/>
          </a:p>
        </p:txBody>
      </p:sp>
      <p:sp>
        <p:nvSpPr>
          <p:cNvPr id="7" name="6 Marcador de número de diapositiva"/>
          <p:cNvSpPr>
            <a:spLocks noGrp="1"/>
          </p:cNvSpPr>
          <p:nvPr>
            <p:ph type="sldNum" sz="quarter" idx="5"/>
          </p:nvPr>
        </p:nvSpPr>
        <p:spPr>
          <a:xfrm>
            <a:off x="5797248" y="6747627"/>
            <a:ext cx="4434999" cy="355203"/>
          </a:xfrm>
          <a:prstGeom prst="rect">
            <a:avLst/>
          </a:prstGeom>
        </p:spPr>
        <p:txBody>
          <a:bodyPr vert="horz" lIns="99075" tIns="49538" rIns="99075" bIns="49538" rtlCol="0" anchor="b"/>
          <a:lstStyle>
            <a:lvl1pPr algn="r">
              <a:defRPr sz="1300"/>
            </a:lvl1pPr>
          </a:lstStyle>
          <a:p>
            <a:fld id="{7830F30D-542B-40A3-9044-F99A28111A21}" type="slidenum">
              <a:rPr lang="es-ES" smtClean="0"/>
              <a:t>‹Nº›</a:t>
            </a:fld>
            <a:endParaRPr lang="es-ES"/>
          </a:p>
        </p:txBody>
      </p:sp>
    </p:spTree>
    <p:extLst>
      <p:ext uri="{BB962C8B-B14F-4D97-AF65-F5344CB8AC3E}">
        <p14:creationId xmlns:p14="http://schemas.microsoft.com/office/powerpoint/2010/main" val="2939914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a:t>
            </a:fld>
            <a:endParaRPr lang="es-ES"/>
          </a:p>
        </p:txBody>
      </p:sp>
    </p:spTree>
    <p:extLst>
      <p:ext uri="{BB962C8B-B14F-4D97-AF65-F5344CB8AC3E}">
        <p14:creationId xmlns:p14="http://schemas.microsoft.com/office/powerpoint/2010/main" val="2076172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10</a:t>
            </a:fld>
            <a:endParaRPr lang="es-ES"/>
          </a:p>
        </p:txBody>
      </p:sp>
    </p:spTree>
    <p:extLst>
      <p:ext uri="{BB962C8B-B14F-4D97-AF65-F5344CB8AC3E}">
        <p14:creationId xmlns:p14="http://schemas.microsoft.com/office/powerpoint/2010/main" val="2011340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Repaso histórico a los nombres que ha recibido lo que</a:t>
            </a:r>
            <a:r>
              <a:rPr lang="es-ES" baseline="0" dirty="0"/>
              <a:t> ahora se conoce como Business Central a lo largo de los años y a los cambios que ha ido sufriendo el producto.</a:t>
            </a:r>
          </a:p>
          <a:p>
            <a:endParaRPr lang="es-ES" baseline="0" dirty="0"/>
          </a:p>
          <a:p>
            <a:r>
              <a:rPr lang="es-ES" baseline="0" dirty="0"/>
              <a:t>En 38 años ha recibido 11 nombres distintos.</a:t>
            </a:r>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11</a:t>
            </a:fld>
            <a:endParaRPr lang="es-ES"/>
          </a:p>
        </p:txBody>
      </p:sp>
    </p:spTree>
    <p:extLst>
      <p:ext uri="{BB962C8B-B14F-4D97-AF65-F5344CB8AC3E}">
        <p14:creationId xmlns:p14="http://schemas.microsoft.com/office/powerpoint/2010/main" val="1511294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12</a:t>
            </a:fld>
            <a:endParaRPr lang="es-ES"/>
          </a:p>
        </p:txBody>
      </p:sp>
    </p:spTree>
    <p:extLst>
      <p:ext uri="{BB962C8B-B14F-4D97-AF65-F5344CB8AC3E}">
        <p14:creationId xmlns:p14="http://schemas.microsoft.com/office/powerpoint/2010/main" val="1697213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a:t>En el navegador, buscar “</a:t>
            </a:r>
            <a:r>
              <a:rPr lang="es-ES" baseline="0" dirty="0" err="1"/>
              <a:t>Download</a:t>
            </a:r>
            <a:r>
              <a:rPr lang="es-ES" baseline="0" dirty="0"/>
              <a:t> Docker Desktop”</a:t>
            </a:r>
          </a:p>
          <a:p>
            <a:endParaRPr lang="es-ES" baseline="0" dirty="0"/>
          </a:p>
          <a:p>
            <a:r>
              <a:rPr lang="es-ES" baseline="0" dirty="0"/>
              <a:t>Instalar Docker con las opciones por defecto (requiere reinicio)</a:t>
            </a:r>
          </a:p>
          <a:p>
            <a:endParaRPr lang="es-ES" baseline="0" dirty="0"/>
          </a:p>
          <a:p>
            <a:r>
              <a:rPr lang="es-ES" baseline="0" dirty="0"/>
              <a:t>Al finalizar la instalación, hay que cambiar a Contenedores Windows. Para ello, a través de PowerShell tendremos que habilitar </a:t>
            </a:r>
            <a:r>
              <a:rPr lang="es-ES" baseline="0" dirty="0" err="1"/>
              <a:t>Hyper</a:t>
            </a:r>
            <a:r>
              <a:rPr lang="es-ES" baseline="0" dirty="0"/>
              <a:t>-V y volver a reiniciar antes de poder realmente cambiar a Contenedores Windows</a:t>
            </a:r>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13</a:t>
            </a:fld>
            <a:endParaRPr lang="es-ES"/>
          </a:p>
        </p:txBody>
      </p:sp>
    </p:spTree>
    <p:extLst>
      <p:ext uri="{BB962C8B-B14F-4D97-AF65-F5344CB8AC3E}">
        <p14:creationId xmlns:p14="http://schemas.microsoft.com/office/powerpoint/2010/main" val="3686314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a:t>Artefacto:</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0" dirty="0">
                <a:solidFill>
                  <a:srgbClr val="795E26"/>
                </a:solidFill>
                <a:effectLst/>
                <a:latin typeface="Consolas" panose="020B0609020204030204" pitchFamily="49" charset="0"/>
              </a:rPr>
              <a:t>Get-</a:t>
            </a:r>
            <a:r>
              <a:rPr lang="en-GB" b="0" dirty="0" err="1">
                <a:solidFill>
                  <a:srgbClr val="795E26"/>
                </a:solidFill>
                <a:effectLst/>
                <a:latin typeface="Consolas" panose="020B0609020204030204" pitchFamily="49" charset="0"/>
              </a:rPr>
              <a:t>BCArtifactUrl</a:t>
            </a:r>
            <a:r>
              <a:rPr lang="es-ES" b="0" baseline="0" dirty="0">
                <a:solidFill>
                  <a:srgbClr val="795E26"/>
                </a:solidFill>
                <a:effectLst/>
                <a:latin typeface="Consolas" panose="020B0609020204030204" pitchFamily="49" charset="0"/>
              </a:rPr>
              <a:t>		Devuelve la última versión W1 del </a:t>
            </a:r>
            <a:r>
              <a:rPr lang="es-ES" b="0" baseline="0" dirty="0" err="1">
                <a:solidFill>
                  <a:srgbClr val="795E26"/>
                </a:solidFill>
                <a:effectLst/>
                <a:latin typeface="Consolas" panose="020B0609020204030204" pitchFamily="49" charset="0"/>
              </a:rPr>
              <a:t>sandbox</a:t>
            </a:r>
            <a:endParaRPr lang="es-ES" b="0" baseline="0" dirty="0">
              <a:solidFill>
                <a:srgbClr val="795E26"/>
              </a:solidFill>
              <a:effectLst/>
              <a:latin typeface="Consolas" panose="020B0609020204030204" pitchFamily="49" charset="0"/>
            </a:endParaRPr>
          </a:p>
          <a:p>
            <a:pPr marL="342900" indent="-342900">
              <a:buAutoNum type="arabicPeriod" startAt="2"/>
            </a:pPr>
            <a:r>
              <a:rPr lang="en-US" sz="1800" dirty="0">
                <a:solidFill>
                  <a:srgbClr val="F5F5F5"/>
                </a:solidFill>
                <a:latin typeface="Lucida Console" panose="020B0609040504020204" pitchFamily="49" charset="0"/>
              </a:rPr>
              <a:t>Get-</a:t>
            </a:r>
            <a:r>
              <a:rPr lang="en-US" sz="1800" dirty="0" err="1">
                <a:solidFill>
                  <a:srgbClr val="F5F5F5"/>
                </a:solidFill>
                <a:latin typeface="Lucida Console" panose="020B0609040504020204" pitchFamily="49" charset="0"/>
              </a:rPr>
              <a:t>BCArtifactUrl</a:t>
            </a:r>
            <a:r>
              <a:rPr lang="en-US" sz="1800" dirty="0">
                <a:solidFill>
                  <a:srgbClr val="F5F5F5"/>
                </a:solidFill>
                <a:latin typeface="Lucida Console" panose="020B0609040504020204" pitchFamily="49" charset="0"/>
              </a:rPr>
              <a:t> -select All	</a:t>
            </a:r>
            <a:r>
              <a:rPr lang="en-US" sz="1800" dirty="0" err="1">
                <a:solidFill>
                  <a:srgbClr val="F5F5F5"/>
                </a:solidFill>
                <a:latin typeface="Lucida Console" panose="020B0609040504020204" pitchFamily="49" charset="0"/>
              </a:rPr>
              <a:t>Devuelve</a:t>
            </a:r>
            <a:r>
              <a:rPr lang="en-US" sz="1800" dirty="0">
                <a:solidFill>
                  <a:srgbClr val="F5F5F5"/>
                </a:solidFill>
                <a:latin typeface="Lucida Console" panose="020B0609040504020204" pitchFamily="49" charset="0"/>
              </a:rPr>
              <a:t> </a:t>
            </a:r>
            <a:r>
              <a:rPr lang="en-US" sz="1800" dirty="0" err="1">
                <a:solidFill>
                  <a:srgbClr val="F5F5F5"/>
                </a:solidFill>
                <a:latin typeface="Lucida Console" panose="020B0609040504020204" pitchFamily="49" charset="0"/>
              </a:rPr>
              <a:t>los</a:t>
            </a:r>
            <a:r>
              <a:rPr lang="en-US" sz="1800" dirty="0">
                <a:solidFill>
                  <a:srgbClr val="F5F5F5"/>
                </a:solidFill>
                <a:latin typeface="Lucida Console" panose="020B0609040504020204" pitchFamily="49" charset="0"/>
              </a:rPr>
              <a:t> </a:t>
            </a:r>
            <a:r>
              <a:rPr lang="en-US" sz="1800" dirty="0" err="1">
                <a:solidFill>
                  <a:srgbClr val="F5F5F5"/>
                </a:solidFill>
                <a:latin typeface="Lucida Console" panose="020B0609040504020204" pitchFamily="49" charset="0"/>
              </a:rPr>
              <a:t>centeneres</a:t>
            </a:r>
            <a:r>
              <a:rPr lang="en-US" sz="1800" dirty="0">
                <a:solidFill>
                  <a:srgbClr val="F5F5F5"/>
                </a:solidFill>
                <a:latin typeface="Lucida Console" panose="020B0609040504020204" pitchFamily="49" charset="0"/>
              </a:rPr>
              <a:t> de </a:t>
            </a:r>
            <a:r>
              <a:rPr lang="en-US" sz="1800" dirty="0" err="1">
                <a:solidFill>
                  <a:srgbClr val="F5F5F5"/>
                </a:solidFill>
                <a:latin typeface="Lucida Console" panose="020B0609040504020204" pitchFamily="49" charset="0"/>
              </a:rPr>
              <a:t>versiones</a:t>
            </a:r>
            <a:r>
              <a:rPr lang="en-US" sz="1800" dirty="0">
                <a:solidFill>
                  <a:srgbClr val="F5F5F5"/>
                </a:solidFill>
                <a:latin typeface="Lucida Console" panose="020B0609040504020204" pitchFamily="49" charset="0"/>
              </a:rPr>
              <a:t> y </a:t>
            </a:r>
            <a:r>
              <a:rPr lang="en-US" sz="1800" dirty="0" err="1">
                <a:solidFill>
                  <a:srgbClr val="F5F5F5"/>
                </a:solidFill>
                <a:latin typeface="Lucida Console" panose="020B0609040504020204" pitchFamily="49" charset="0"/>
              </a:rPr>
              <a:t>localizaciones</a:t>
            </a:r>
            <a:r>
              <a:rPr lang="en-US" sz="1800" dirty="0">
                <a:solidFill>
                  <a:srgbClr val="F5F5F5"/>
                </a:solidFill>
                <a:latin typeface="Lucida Console" panose="020B0609040504020204" pitchFamily="49" charset="0"/>
              </a:rPr>
              <a:t> de BC que </a:t>
            </a:r>
            <a:r>
              <a:rPr lang="en-US" sz="1800" dirty="0" err="1">
                <a:solidFill>
                  <a:srgbClr val="F5F5F5"/>
                </a:solidFill>
                <a:latin typeface="Lucida Console" panose="020B0609040504020204" pitchFamily="49" charset="0"/>
              </a:rPr>
              <a:t>nos</a:t>
            </a:r>
            <a:r>
              <a:rPr lang="en-US" sz="1800" dirty="0">
                <a:solidFill>
                  <a:srgbClr val="F5F5F5"/>
                </a:solidFill>
                <a:latin typeface="Lucida Console" panose="020B0609040504020204" pitchFamily="49" charset="0"/>
              </a:rPr>
              <a:t> </a:t>
            </a:r>
            <a:r>
              <a:rPr lang="en-US" sz="1800" dirty="0" err="1">
                <a:solidFill>
                  <a:srgbClr val="F5F5F5"/>
                </a:solidFill>
                <a:latin typeface="Lucida Console" panose="020B0609040504020204" pitchFamily="49" charset="0"/>
              </a:rPr>
              <a:t>podemos</a:t>
            </a:r>
            <a:r>
              <a:rPr lang="en-US" sz="1800" dirty="0">
                <a:solidFill>
                  <a:srgbClr val="F5F5F5"/>
                </a:solidFill>
                <a:latin typeface="Lucida Console" panose="020B0609040504020204" pitchFamily="49" charset="0"/>
              </a:rPr>
              <a:t> </a:t>
            </a:r>
            <a:r>
              <a:rPr lang="en-US" sz="1800" dirty="0" err="1">
                <a:solidFill>
                  <a:srgbClr val="F5F5F5"/>
                </a:solidFill>
                <a:latin typeface="Lucida Console" panose="020B0609040504020204" pitchFamily="49" charset="0"/>
              </a:rPr>
              <a:t>instalar</a:t>
            </a:r>
            <a:r>
              <a:rPr lang="en-US" sz="1800" dirty="0">
                <a:solidFill>
                  <a:srgbClr val="F5F5F5"/>
                </a:solidFill>
                <a:latin typeface="Lucida Console" panose="020B0609040504020204" pitchFamily="49" charset="0"/>
              </a:rPr>
              <a:t> del sandbox</a:t>
            </a:r>
          </a:p>
          <a:p>
            <a:pPr marL="342900" indent="-342900">
              <a:buAutoNum type="arabicPeriod" startAt="2"/>
            </a:pPr>
            <a:r>
              <a:rPr lang="en-US" sz="1800" dirty="0">
                <a:solidFill>
                  <a:srgbClr val="F5F5F5"/>
                </a:solidFill>
                <a:latin typeface="Lucida Console" panose="020B0609040504020204" pitchFamily="49" charset="0"/>
              </a:rPr>
              <a:t>Get-</a:t>
            </a:r>
            <a:r>
              <a:rPr lang="en-US" sz="1800" dirty="0" err="1">
                <a:solidFill>
                  <a:srgbClr val="F5F5F5"/>
                </a:solidFill>
                <a:latin typeface="Lucida Console" panose="020B0609040504020204" pitchFamily="49" charset="0"/>
              </a:rPr>
              <a:t>BCArtifactUrl</a:t>
            </a:r>
            <a:r>
              <a:rPr lang="en-US" sz="1800" dirty="0">
                <a:solidFill>
                  <a:srgbClr val="F5F5F5"/>
                </a:solidFill>
                <a:latin typeface="Lucida Console" panose="020B0609040504020204" pitchFamily="49" charset="0"/>
              </a:rPr>
              <a:t> -country es -select All	</a:t>
            </a:r>
            <a:r>
              <a:rPr lang="en-US" sz="1800" dirty="0" err="1">
                <a:solidFill>
                  <a:srgbClr val="F5F5F5"/>
                </a:solidFill>
                <a:latin typeface="Lucida Console" panose="020B0609040504020204" pitchFamily="49" charset="0"/>
              </a:rPr>
              <a:t>Devuelve</a:t>
            </a:r>
            <a:r>
              <a:rPr lang="en-US" sz="1800" dirty="0">
                <a:solidFill>
                  <a:srgbClr val="F5F5F5"/>
                </a:solidFill>
                <a:latin typeface="Lucida Console" panose="020B0609040504020204" pitchFamily="49" charset="0"/>
              </a:rPr>
              <a:t> </a:t>
            </a:r>
            <a:r>
              <a:rPr lang="en-US" sz="1800" dirty="0" err="1">
                <a:solidFill>
                  <a:srgbClr val="F5F5F5"/>
                </a:solidFill>
                <a:latin typeface="Lucida Console" panose="020B0609040504020204" pitchFamily="49" charset="0"/>
              </a:rPr>
              <a:t>todas</a:t>
            </a:r>
            <a:r>
              <a:rPr lang="en-US" sz="1800" dirty="0">
                <a:solidFill>
                  <a:srgbClr val="F5F5F5"/>
                </a:solidFill>
                <a:latin typeface="Lucida Console" panose="020B0609040504020204" pitchFamily="49" charset="0"/>
              </a:rPr>
              <a:t> las </a:t>
            </a:r>
            <a:r>
              <a:rPr lang="en-US" sz="1800" dirty="0" err="1">
                <a:solidFill>
                  <a:srgbClr val="F5F5F5"/>
                </a:solidFill>
                <a:latin typeface="Lucida Console" panose="020B0609040504020204" pitchFamily="49" charset="0"/>
              </a:rPr>
              <a:t>versiones</a:t>
            </a:r>
            <a:r>
              <a:rPr lang="en-US" sz="1800" dirty="0">
                <a:solidFill>
                  <a:srgbClr val="F5F5F5"/>
                </a:solidFill>
                <a:latin typeface="Lucida Console" panose="020B0609040504020204" pitchFamily="49" charset="0"/>
              </a:rPr>
              <a:t> de BC </a:t>
            </a:r>
            <a:r>
              <a:rPr lang="en-US" sz="1800" dirty="0" err="1">
                <a:solidFill>
                  <a:srgbClr val="F5F5F5"/>
                </a:solidFill>
                <a:latin typeface="Lucida Console" panose="020B0609040504020204" pitchFamily="49" charset="0"/>
              </a:rPr>
              <a:t>España</a:t>
            </a:r>
            <a:r>
              <a:rPr lang="en-US" sz="1800" dirty="0">
                <a:solidFill>
                  <a:srgbClr val="F5F5F5"/>
                </a:solidFill>
                <a:latin typeface="Lucida Console" panose="020B0609040504020204" pitchFamily="49" charset="0"/>
              </a:rPr>
              <a:t> del sandbox</a:t>
            </a:r>
          </a:p>
          <a:p>
            <a:pPr marL="342900" indent="-342900">
              <a:buAutoNum type="arabicPeriod" startAt="2"/>
            </a:pPr>
            <a:r>
              <a:rPr lang="en-US" sz="1800" dirty="0">
                <a:solidFill>
                  <a:srgbClr val="F5F5F5"/>
                </a:solidFill>
                <a:latin typeface="Lucida Console" panose="020B0609040504020204" pitchFamily="49" charset="0"/>
              </a:rPr>
              <a:t>Get-</a:t>
            </a:r>
            <a:r>
              <a:rPr lang="en-US" sz="1800" dirty="0" err="1">
                <a:solidFill>
                  <a:srgbClr val="F5F5F5"/>
                </a:solidFill>
                <a:latin typeface="Lucida Console" panose="020B0609040504020204" pitchFamily="49" charset="0"/>
              </a:rPr>
              <a:t>BCArtifactUrl</a:t>
            </a:r>
            <a:r>
              <a:rPr lang="en-US" sz="1800" dirty="0">
                <a:solidFill>
                  <a:srgbClr val="F5F5F5"/>
                </a:solidFill>
                <a:latin typeface="Lucida Console" panose="020B0609040504020204" pitchFamily="49" charset="0"/>
              </a:rPr>
              <a:t> -country es -select All -type OnPrem</a:t>
            </a:r>
          </a:p>
          <a:p>
            <a:pPr marL="342900" indent="-342900">
              <a:buAutoNum type="arabicPeriod" startAt="2"/>
            </a:pPr>
            <a:r>
              <a:rPr lang="en-US" sz="1800" dirty="0">
                <a:solidFill>
                  <a:srgbClr val="F5F5F5"/>
                </a:solidFill>
                <a:latin typeface="Lucida Console" panose="020B0609040504020204" pitchFamily="49" charset="0"/>
              </a:rPr>
              <a:t>Get-</a:t>
            </a:r>
            <a:r>
              <a:rPr lang="en-US" sz="1800" dirty="0" err="1">
                <a:solidFill>
                  <a:srgbClr val="F5F5F5"/>
                </a:solidFill>
                <a:latin typeface="Lucida Console" panose="020B0609040504020204" pitchFamily="49" charset="0"/>
              </a:rPr>
              <a:t>BCArtifactUrl</a:t>
            </a:r>
            <a:r>
              <a:rPr lang="en-US" sz="1800" dirty="0">
                <a:solidFill>
                  <a:srgbClr val="F5F5F5"/>
                </a:solidFill>
                <a:latin typeface="Lucida Console" panose="020B0609040504020204" pitchFamily="49" charset="0"/>
              </a:rPr>
              <a:t> -country es -select Latest -version 19</a:t>
            </a:r>
          </a:p>
          <a:p>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b="0" dirty="0">
              <a:solidFill>
                <a:srgbClr val="000000"/>
              </a:solidFill>
              <a:effectLst/>
              <a:latin typeface="Consolas" panose="020B0609020204030204" pitchFamily="49" charset="0"/>
            </a:endParaRPr>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14</a:t>
            </a:fld>
            <a:endParaRPr lang="es-ES"/>
          </a:p>
        </p:txBody>
      </p:sp>
    </p:spTree>
    <p:extLst>
      <p:ext uri="{BB962C8B-B14F-4D97-AF65-F5344CB8AC3E}">
        <p14:creationId xmlns:p14="http://schemas.microsoft.com/office/powerpoint/2010/main" val="2023769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800" dirty="0">
                <a:solidFill>
                  <a:srgbClr val="F5F5F5"/>
                </a:solidFill>
                <a:latin typeface="Lucida Console" panose="020B0609040504020204" pitchFamily="49" charset="0"/>
              </a:rPr>
              <a:t>New-</a:t>
            </a:r>
            <a:r>
              <a:rPr lang="en-US" sz="1800" dirty="0" err="1">
                <a:solidFill>
                  <a:srgbClr val="F5F5F5"/>
                </a:solidFill>
                <a:latin typeface="Lucida Console" panose="020B0609040504020204" pitchFamily="49" charset="0"/>
              </a:rPr>
              <a:t>BcContainerWizard</a:t>
            </a:r>
            <a:r>
              <a:rPr lang="en-US" sz="1800" dirty="0">
                <a:solidFill>
                  <a:srgbClr val="F5F5F5"/>
                </a:solidFill>
                <a:latin typeface="Lucida Console" panose="020B0609040504020204" pitchFamily="49" charset="0"/>
              </a:rPr>
              <a:t>	</a:t>
            </a:r>
            <a:r>
              <a:rPr lang="en-US" sz="1800" dirty="0" err="1">
                <a:solidFill>
                  <a:srgbClr val="F5F5F5"/>
                </a:solidFill>
                <a:latin typeface="Lucida Console" panose="020B0609040504020204" pitchFamily="49" charset="0"/>
              </a:rPr>
              <a:t>Hará</a:t>
            </a:r>
            <a:r>
              <a:rPr lang="en-US" sz="1800" dirty="0">
                <a:solidFill>
                  <a:srgbClr val="F5F5F5"/>
                </a:solidFill>
                <a:latin typeface="Lucida Console" panose="020B0609040504020204" pitchFamily="49" charset="0"/>
              </a:rPr>
              <a:t> </a:t>
            </a:r>
            <a:r>
              <a:rPr lang="en-US" sz="1800" dirty="0" err="1">
                <a:solidFill>
                  <a:srgbClr val="F5F5F5"/>
                </a:solidFill>
                <a:latin typeface="Lucida Console" panose="020B0609040504020204" pitchFamily="49" charset="0"/>
              </a:rPr>
              <a:t>muchas</a:t>
            </a:r>
            <a:r>
              <a:rPr lang="en-US" sz="1800" dirty="0">
                <a:solidFill>
                  <a:srgbClr val="F5F5F5"/>
                </a:solidFill>
                <a:latin typeface="Lucida Console" panose="020B0609040504020204" pitchFamily="49" charset="0"/>
              </a:rPr>
              <a:t> </a:t>
            </a:r>
            <a:r>
              <a:rPr lang="en-US" sz="1800" dirty="0" err="1">
                <a:solidFill>
                  <a:srgbClr val="F5F5F5"/>
                </a:solidFill>
                <a:latin typeface="Lucida Console" panose="020B0609040504020204" pitchFamily="49" charset="0"/>
              </a:rPr>
              <a:t>preguntas</a:t>
            </a:r>
            <a:r>
              <a:rPr lang="en-US" sz="1800" dirty="0">
                <a:solidFill>
                  <a:srgbClr val="F5F5F5"/>
                </a:solidFill>
                <a:latin typeface="Lucida Console" panose="020B0609040504020204" pitchFamily="49" charset="0"/>
              </a:rPr>
              <a:t> y </a:t>
            </a:r>
            <a:r>
              <a:rPr lang="en-US" sz="1800" dirty="0" err="1">
                <a:solidFill>
                  <a:srgbClr val="F5F5F5"/>
                </a:solidFill>
                <a:latin typeface="Lucida Console" panose="020B0609040504020204" pitchFamily="49" charset="0"/>
              </a:rPr>
              <a:t>acabará</a:t>
            </a:r>
            <a:r>
              <a:rPr lang="en-US" sz="1800" dirty="0">
                <a:solidFill>
                  <a:srgbClr val="F5F5F5"/>
                </a:solidFill>
                <a:latin typeface="Lucida Console" panose="020B0609040504020204" pitchFamily="49" charset="0"/>
              </a:rPr>
              <a:t> </a:t>
            </a:r>
            <a:r>
              <a:rPr lang="en-US" sz="1800" dirty="0" err="1">
                <a:solidFill>
                  <a:srgbClr val="F5F5F5"/>
                </a:solidFill>
                <a:latin typeface="Lucida Console" panose="020B0609040504020204" pitchFamily="49" charset="0"/>
              </a:rPr>
              <a:t>dando</a:t>
            </a:r>
            <a:r>
              <a:rPr lang="en-US" sz="1800" dirty="0">
                <a:solidFill>
                  <a:srgbClr val="F5F5F5"/>
                </a:solidFill>
                <a:latin typeface="Lucida Console" panose="020B0609040504020204" pitchFamily="49" charset="0"/>
              </a:rPr>
              <a:t> un script</a:t>
            </a:r>
          </a:p>
          <a:p>
            <a:r>
              <a:rPr lang="en-US" sz="1800" dirty="0">
                <a:solidFill>
                  <a:srgbClr val="F5F5F5"/>
                </a:solidFill>
                <a:latin typeface="Lucida Console" panose="020B0609040504020204" pitchFamily="49" charset="0"/>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b="0" dirty="0">
              <a:solidFill>
                <a:srgbClr val="000000"/>
              </a:solidFill>
              <a:effectLst/>
              <a:latin typeface="Consolas" panose="020B0609020204030204" pitchFamily="49" charset="0"/>
            </a:endParaRPr>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15</a:t>
            </a:fld>
            <a:endParaRPr lang="es-ES"/>
          </a:p>
        </p:txBody>
      </p:sp>
    </p:spTree>
    <p:extLst>
      <p:ext uri="{BB962C8B-B14F-4D97-AF65-F5344CB8AC3E}">
        <p14:creationId xmlns:p14="http://schemas.microsoft.com/office/powerpoint/2010/main" val="1801494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800" dirty="0">
                <a:solidFill>
                  <a:srgbClr val="F5F5F5"/>
                </a:solidFill>
                <a:latin typeface="Lucida Console" panose="020B0609040504020204" pitchFamily="49" charset="0"/>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b="0" dirty="0">
              <a:solidFill>
                <a:srgbClr val="000000"/>
              </a:solidFill>
              <a:effectLst/>
              <a:latin typeface="Consolas" panose="020B0609020204030204" pitchFamily="49" charset="0"/>
            </a:endParaRPr>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16</a:t>
            </a:fld>
            <a:endParaRPr lang="es-ES"/>
          </a:p>
        </p:txBody>
      </p:sp>
    </p:spTree>
    <p:extLst>
      <p:ext uri="{BB962C8B-B14F-4D97-AF65-F5344CB8AC3E}">
        <p14:creationId xmlns:p14="http://schemas.microsoft.com/office/powerpoint/2010/main" val="1895257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a:t>Tenemos por un lado componentes de servidor:</a:t>
            </a:r>
          </a:p>
          <a:p>
            <a:pPr marL="185766" indent="-185766">
              <a:buFontTx/>
              <a:buChar char="-"/>
            </a:pPr>
            <a:r>
              <a:rPr lang="es-ES" baseline="0" dirty="0"/>
              <a:t>Los datos (y la aplicación) en SQL server</a:t>
            </a:r>
          </a:p>
          <a:p>
            <a:pPr marL="185766" indent="-185766">
              <a:buFontTx/>
              <a:buChar char="-"/>
            </a:pPr>
            <a:r>
              <a:rPr lang="es-ES" baseline="0" dirty="0"/>
              <a:t>El servicio de Business Central, que se conecta a la BBDD</a:t>
            </a:r>
          </a:p>
          <a:p>
            <a:pPr marL="185766" indent="-185766">
              <a:buFontTx/>
              <a:buChar char="-"/>
            </a:pPr>
            <a:r>
              <a:rPr lang="es-ES" baseline="0" dirty="0"/>
              <a:t>El componente de servidor web, que se conecta al servicio de Business Central</a:t>
            </a:r>
          </a:p>
          <a:p>
            <a:r>
              <a:rPr lang="es-ES" baseline="0" dirty="0"/>
              <a:t>Estos componentes se pueden instalar los 3 en un único servidor o cada uno de ellos en un servidor distinto</a:t>
            </a:r>
          </a:p>
          <a:p>
            <a:endParaRPr lang="es-ES" baseline="0" dirty="0"/>
          </a:p>
          <a:p>
            <a:endParaRPr lang="es-ES" dirty="0"/>
          </a:p>
          <a:p>
            <a:r>
              <a:rPr lang="es-ES" dirty="0"/>
              <a:t>Después tenemos los componentes</a:t>
            </a:r>
            <a:r>
              <a:rPr lang="es-ES" baseline="0" dirty="0"/>
              <a:t> de cliente:</a:t>
            </a:r>
          </a:p>
          <a:p>
            <a:pPr marL="185766" indent="-185766">
              <a:buFontTx/>
              <a:buChar char="-"/>
            </a:pPr>
            <a:r>
              <a:rPr lang="es-ES" baseline="0" dirty="0"/>
              <a:t>El cliente web (un navegador: Explorer, </a:t>
            </a:r>
            <a:r>
              <a:rPr lang="es-ES" baseline="0" dirty="0" err="1"/>
              <a:t>Edge</a:t>
            </a:r>
            <a:r>
              <a:rPr lang="es-ES" baseline="0" dirty="0"/>
              <a:t>, Chrome, Firefox, etc.). No se requiere de ninguna instalación porqué hoy en día todos los dispositivos tienen un navegador ya instalado.</a:t>
            </a:r>
          </a:p>
          <a:p>
            <a:pPr marL="185766" indent="-185766">
              <a:buFontTx/>
              <a:buChar char="-"/>
            </a:pPr>
            <a:r>
              <a:rPr lang="es-ES" baseline="0" dirty="0"/>
              <a:t>La App para dispositivos móviles (</a:t>
            </a:r>
            <a:r>
              <a:rPr lang="es-ES" baseline="0" dirty="0" err="1"/>
              <a:t>smartphones</a:t>
            </a:r>
            <a:r>
              <a:rPr lang="es-ES" baseline="0" dirty="0"/>
              <a:t> y </a:t>
            </a:r>
            <a:r>
              <a:rPr lang="es-ES" baseline="0" dirty="0" err="1"/>
              <a:t>tablets</a:t>
            </a:r>
            <a:r>
              <a:rPr lang="es-ES" baseline="0" dirty="0"/>
              <a:t>)</a:t>
            </a:r>
          </a:p>
          <a:p>
            <a:pPr marL="185766" indent="-185766">
              <a:buFontTx/>
              <a:buChar char="-"/>
            </a:pPr>
            <a:endParaRPr lang="es-ES" baseline="0" dirty="0"/>
          </a:p>
          <a:p>
            <a:endParaRPr lang="es-ES" baseline="0" dirty="0"/>
          </a:p>
          <a:p>
            <a:r>
              <a:rPr lang="es-ES" baseline="0" dirty="0"/>
              <a:t>Y tenemos también los componentes de administración y desarrollo</a:t>
            </a:r>
          </a:p>
          <a:p>
            <a:pPr marL="185766" indent="-185766">
              <a:buFontTx/>
              <a:buChar char="-"/>
            </a:pPr>
            <a:r>
              <a:rPr lang="es-ES" baseline="0" dirty="0"/>
              <a:t>El entorno de desarrollo (Visual Studio </a:t>
            </a:r>
            <a:r>
              <a:rPr lang="es-ES" baseline="0" dirty="0" err="1"/>
              <a:t>Code</a:t>
            </a:r>
            <a:r>
              <a:rPr lang="es-ES" baseline="0" dirty="0"/>
              <a:t>)</a:t>
            </a:r>
          </a:p>
          <a:p>
            <a:pPr marL="185766" indent="-185766">
              <a:buFontTx/>
              <a:buChar char="-"/>
            </a:pPr>
            <a:r>
              <a:rPr lang="es-ES" baseline="0" dirty="0"/>
              <a:t>Herramientas de administración (visuales y vía </a:t>
            </a:r>
            <a:r>
              <a:rPr lang="es-ES" baseline="0" dirty="0" err="1"/>
              <a:t>PowerShell</a:t>
            </a:r>
            <a:r>
              <a:rPr lang="es-ES" baseline="0" dirty="0"/>
              <a:t>)</a:t>
            </a:r>
          </a:p>
          <a:p>
            <a:pPr marL="185766" indent="-185766">
              <a:buFontTx/>
              <a:buChar char="-"/>
            </a:pPr>
            <a:r>
              <a:rPr lang="es-ES" baseline="0" dirty="0" err="1"/>
              <a:t>WebServices</a:t>
            </a:r>
            <a:r>
              <a:rPr lang="es-ES" baseline="0" dirty="0"/>
              <a:t> en formato SOAP y </a:t>
            </a:r>
            <a:r>
              <a:rPr lang="es-ES" baseline="0" dirty="0" err="1"/>
              <a:t>Odata</a:t>
            </a:r>
            <a:endParaRPr lang="es-ES" baseline="0"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17</a:t>
            </a:fld>
            <a:endParaRPr lang="es-ES"/>
          </a:p>
        </p:txBody>
      </p:sp>
    </p:spTree>
    <p:extLst>
      <p:ext uri="{BB962C8B-B14F-4D97-AF65-F5344CB8AC3E}">
        <p14:creationId xmlns:p14="http://schemas.microsoft.com/office/powerpoint/2010/main" val="3304127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800" dirty="0">
                <a:solidFill>
                  <a:srgbClr val="F5F5F5"/>
                </a:solidFill>
                <a:latin typeface="Lucida Console" panose="020B0609040504020204" pitchFamily="49" charset="0"/>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b="0" dirty="0">
              <a:solidFill>
                <a:srgbClr val="000000"/>
              </a:solidFill>
              <a:effectLst/>
              <a:latin typeface="Consolas" panose="020B0609020204030204" pitchFamily="49" charset="0"/>
            </a:endParaRPr>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18</a:t>
            </a:fld>
            <a:endParaRPr lang="es-ES"/>
          </a:p>
        </p:txBody>
      </p:sp>
    </p:spTree>
    <p:extLst>
      <p:ext uri="{BB962C8B-B14F-4D97-AF65-F5344CB8AC3E}">
        <p14:creationId xmlns:p14="http://schemas.microsoft.com/office/powerpoint/2010/main" val="1752961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800" dirty="0">
                <a:solidFill>
                  <a:srgbClr val="F5F5F5"/>
                </a:solidFill>
                <a:latin typeface="Lucida Console" panose="020B0609040504020204" pitchFamily="49" charset="0"/>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b="0" dirty="0">
              <a:solidFill>
                <a:srgbClr val="000000"/>
              </a:solidFill>
              <a:effectLst/>
              <a:latin typeface="Consolas" panose="020B0609020204030204" pitchFamily="49" charset="0"/>
            </a:endParaRPr>
          </a:p>
        </p:txBody>
      </p:sp>
      <p:sp>
        <p:nvSpPr>
          <p:cNvPr id="4" name="3 Marcador de número de diapositiva"/>
          <p:cNvSpPr>
            <a:spLocks noGrp="1"/>
          </p:cNvSpPr>
          <p:nvPr>
            <p:ph type="sldNum" sz="quarter" idx="10"/>
          </p:nvPr>
        </p:nvSpPr>
        <p:spPr/>
        <p:txBody>
          <a:bodyPr/>
          <a:lstStyle/>
          <a:p>
            <a:fld id="{7830F30D-542B-40A3-9044-F99A28111A21}" type="slidenum">
              <a:rPr lang="es-ES" smtClean="0"/>
              <a:t>19</a:t>
            </a:fld>
            <a:endParaRPr lang="es-ES"/>
          </a:p>
        </p:txBody>
      </p:sp>
    </p:spTree>
    <p:extLst>
      <p:ext uri="{BB962C8B-B14F-4D97-AF65-F5344CB8AC3E}">
        <p14:creationId xmlns:p14="http://schemas.microsoft.com/office/powerpoint/2010/main" val="3309259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2</a:t>
            </a:fld>
            <a:endParaRPr lang="es-ES"/>
          </a:p>
        </p:txBody>
      </p:sp>
    </p:spTree>
    <p:extLst>
      <p:ext uri="{BB962C8B-B14F-4D97-AF65-F5344CB8AC3E}">
        <p14:creationId xmlns:p14="http://schemas.microsoft.com/office/powerpoint/2010/main" val="447869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 typeface="Arial" panose="020B0604020202020204" pitchFamily="34" charset="0"/>
              <a:buChar char="•"/>
            </a:pPr>
            <a:r>
              <a:rPr lang="es-ES" baseline="0" dirty="0"/>
              <a:t>La plataforma es de alguna forma el ejecutable de Business Central. </a:t>
            </a:r>
            <a:br>
              <a:rPr lang="es-ES" baseline="0" dirty="0"/>
            </a:br>
            <a:r>
              <a:rPr lang="es-ES" baseline="0" dirty="0"/>
              <a:t>No contiene nada de lógica de negocio.</a:t>
            </a:r>
            <a:br>
              <a:rPr lang="es-ES" baseline="0" dirty="0"/>
            </a:br>
            <a:r>
              <a:rPr lang="es-ES" baseline="0" dirty="0"/>
              <a:t>Es como cuando en su momento te creabas una BBDD nueva, que ibas a mirar los objetos y los únicos que había eran las tablas del sistema: usuarios, empresas, permisos, tablas virtuales como la </a:t>
            </a:r>
            <a:r>
              <a:rPr lang="es-ES" baseline="0" dirty="0" err="1"/>
              <a:t>Integer</a:t>
            </a:r>
            <a:r>
              <a:rPr lang="es-ES" baseline="0" dirty="0"/>
              <a:t>, Date, etc.</a:t>
            </a:r>
            <a:br>
              <a:rPr lang="es-ES" baseline="0" dirty="0"/>
            </a:br>
            <a:r>
              <a:rPr lang="es-ES" baseline="0" dirty="0"/>
              <a:t>Ahora además desde hace unas cuantas versiones incluye también </a:t>
            </a:r>
            <a:r>
              <a:rPr lang="es-ES" baseline="0" dirty="0" err="1"/>
              <a:t>codeunits</a:t>
            </a:r>
            <a:r>
              <a:rPr lang="es-ES" baseline="0" dirty="0"/>
              <a:t> del sistema, la antigua </a:t>
            </a:r>
            <a:r>
              <a:rPr lang="es-ES" baseline="0" dirty="0" err="1"/>
              <a:t>codeunit</a:t>
            </a:r>
            <a:r>
              <a:rPr lang="es-ES" baseline="0" dirty="0"/>
              <a:t> 1</a:t>
            </a:r>
          </a:p>
          <a:p>
            <a:pPr marL="171450" indent="-171450">
              <a:buFont typeface="Arial" panose="020B0604020202020204" pitchFamily="34" charset="0"/>
              <a:buChar char="•"/>
            </a:pPr>
            <a:r>
              <a:rPr lang="es-ES" baseline="0" dirty="0"/>
              <a:t>Las extensiones definen objetos y código que conforman la lógica de negocio.</a:t>
            </a:r>
          </a:p>
          <a:p>
            <a:pPr marL="171450" indent="-171450">
              <a:buFont typeface="Arial" panose="020B0604020202020204" pitchFamily="34" charset="0"/>
              <a:buChar char="•"/>
            </a:pPr>
            <a:r>
              <a:rPr lang="es-ES" baseline="0" dirty="0"/>
              <a:t>La Microsoft </a:t>
            </a:r>
            <a:r>
              <a:rPr lang="es-ES" baseline="0" dirty="0" err="1"/>
              <a:t>System</a:t>
            </a:r>
            <a:r>
              <a:rPr lang="es-ES" baseline="0" dirty="0"/>
              <a:t> </a:t>
            </a:r>
            <a:r>
              <a:rPr lang="es-ES" baseline="0" dirty="0" err="1"/>
              <a:t>Application</a:t>
            </a:r>
            <a:r>
              <a:rPr lang="es-ES" baseline="0" dirty="0"/>
              <a:t> incluye funcionalidad que no es directamente lógica de negocio sino más bien librerías varias como trabajo con Azure, con Impresoras, con códigos de barras, etc.</a:t>
            </a:r>
          </a:p>
          <a:p>
            <a:pPr marL="171450" indent="-171450">
              <a:buFont typeface="Arial" panose="020B0604020202020204" pitchFamily="34" charset="0"/>
              <a:buChar char="•"/>
            </a:pPr>
            <a:r>
              <a:rPr lang="es-ES" baseline="0" dirty="0"/>
              <a:t>La Base </a:t>
            </a:r>
            <a:r>
              <a:rPr lang="es-ES" baseline="0" dirty="0" err="1"/>
              <a:t>Application</a:t>
            </a:r>
            <a:r>
              <a:rPr lang="es-ES" baseline="0" dirty="0"/>
              <a:t> es la extensión más grande y es la que contiene lo que de siempre hemos conocido como el estándar de Business Central. Es la que define el módulo de ventas, el módulo de compras, la contabilidad, etc.</a:t>
            </a:r>
          </a:p>
          <a:p>
            <a:pPr marL="171450" indent="-171450">
              <a:buFont typeface="Arial" panose="020B0604020202020204" pitchFamily="34" charset="0"/>
              <a:buChar char="•"/>
            </a:pPr>
            <a:r>
              <a:rPr lang="es-ES" baseline="0" dirty="0"/>
              <a:t>Después por encima Microsoft ha creado otras extensiones</a:t>
            </a:r>
          </a:p>
          <a:p>
            <a:pPr marL="171450" indent="-171450">
              <a:buFont typeface="Arial" panose="020B0604020202020204" pitchFamily="34" charset="0"/>
              <a:buChar char="•"/>
            </a:pPr>
            <a:r>
              <a:rPr lang="es-ES" baseline="0" dirty="0"/>
              <a:t>Y después podemos crear nuestras propias extensiones</a:t>
            </a:r>
          </a:p>
        </p:txBody>
      </p:sp>
      <p:sp>
        <p:nvSpPr>
          <p:cNvPr id="4" name="3 Marcador de número de diapositiva"/>
          <p:cNvSpPr>
            <a:spLocks noGrp="1"/>
          </p:cNvSpPr>
          <p:nvPr>
            <p:ph type="sldNum" sz="quarter" idx="10"/>
          </p:nvPr>
        </p:nvSpPr>
        <p:spPr/>
        <p:txBody>
          <a:bodyPr/>
          <a:lstStyle/>
          <a:p>
            <a:fld id="{7830F30D-542B-40A3-9044-F99A28111A21}" type="slidenum">
              <a:rPr lang="es-ES" smtClean="0"/>
              <a:t>20</a:t>
            </a:fld>
            <a:endParaRPr lang="es-ES"/>
          </a:p>
        </p:txBody>
      </p:sp>
    </p:spTree>
    <p:extLst>
      <p:ext uri="{BB962C8B-B14F-4D97-AF65-F5344CB8AC3E}">
        <p14:creationId xmlns:p14="http://schemas.microsoft.com/office/powerpoint/2010/main" val="2950564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 typeface="Arial" panose="020B0604020202020204" pitchFamily="34" charset="0"/>
              <a:buChar char="•"/>
            </a:pPr>
            <a:endParaRPr lang="es-ES" baseline="0"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21</a:t>
            </a:fld>
            <a:endParaRPr lang="es-ES"/>
          </a:p>
        </p:txBody>
      </p:sp>
    </p:spTree>
    <p:extLst>
      <p:ext uri="{BB962C8B-B14F-4D97-AF65-F5344CB8AC3E}">
        <p14:creationId xmlns:p14="http://schemas.microsoft.com/office/powerpoint/2010/main" val="2869215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defTabSz="990752">
              <a:defRPr/>
            </a:pPr>
            <a:endParaRPr lang="es-ES" sz="1300" dirty="0"/>
          </a:p>
        </p:txBody>
      </p:sp>
      <p:sp>
        <p:nvSpPr>
          <p:cNvPr id="4" name="3 Marcador de número de diapositiva"/>
          <p:cNvSpPr>
            <a:spLocks noGrp="1"/>
          </p:cNvSpPr>
          <p:nvPr>
            <p:ph type="sldNum" sz="quarter" idx="10"/>
          </p:nvPr>
        </p:nvSpPr>
        <p:spPr/>
        <p:txBody>
          <a:bodyPr/>
          <a:lstStyle/>
          <a:p>
            <a:fld id="{A0A95B56-5C33-49BB-BABB-CBCE36235218}" type="slidenum">
              <a:rPr lang="es-ES_tradnl" smtClean="0"/>
              <a:t>22</a:t>
            </a:fld>
            <a:endParaRPr lang="es-ES_tradnl"/>
          </a:p>
        </p:txBody>
      </p:sp>
    </p:spTree>
    <p:extLst>
      <p:ext uri="{BB962C8B-B14F-4D97-AF65-F5344CB8AC3E}">
        <p14:creationId xmlns:p14="http://schemas.microsoft.com/office/powerpoint/2010/main" val="1235766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23</a:t>
            </a:fld>
            <a:endParaRPr lang="es-ES"/>
          </a:p>
        </p:txBody>
      </p:sp>
    </p:spTree>
    <p:extLst>
      <p:ext uri="{BB962C8B-B14F-4D97-AF65-F5344CB8AC3E}">
        <p14:creationId xmlns:p14="http://schemas.microsoft.com/office/powerpoint/2010/main" val="322915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486129" lvl="3" indent="0">
              <a:buFontTx/>
              <a:buNone/>
            </a:pPr>
            <a:endParaRPr lang="es-ES" b="0" baseline="0" dirty="0"/>
          </a:p>
          <a:p>
            <a:endParaRPr lang="es-ES" b="0" baseline="0" dirty="0"/>
          </a:p>
          <a:p>
            <a:endParaRPr lang="es-ES" b="0" baseline="0" dirty="0"/>
          </a:p>
          <a:p>
            <a:endParaRPr lang="es-ES" b="0" baseline="0" dirty="0"/>
          </a:p>
          <a:p>
            <a:endParaRPr lang="es-ES" b="0" baseline="0"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24</a:t>
            </a:fld>
            <a:endParaRPr lang="es-ES"/>
          </a:p>
        </p:txBody>
      </p:sp>
    </p:spTree>
    <p:extLst>
      <p:ext uri="{BB962C8B-B14F-4D97-AF65-F5344CB8AC3E}">
        <p14:creationId xmlns:p14="http://schemas.microsoft.com/office/powerpoint/2010/main" val="3686314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a:t>El modelo de desarrollo del que hablaremos es el basado en Extensiones, que apareció con Dynamics NAV 2018.</a:t>
            </a:r>
          </a:p>
          <a:p>
            <a:r>
              <a:rPr lang="es-ES" baseline="0" dirty="0"/>
              <a:t>Antes del modelo de Extensiones, teníamos un antiguo modelo de desarrollo en un entorno llamado C/SIDE.</a:t>
            </a:r>
          </a:p>
          <a:p>
            <a:endParaRPr lang="es-ES" baseline="0" dirty="0"/>
          </a:p>
          <a:p>
            <a:r>
              <a:rPr lang="es-ES" baseline="0" dirty="0"/>
              <a:t>De Dynamics NAV 2018 a Business Central 14 convivieron ambos modelos durante casi 2 años.</a:t>
            </a:r>
          </a:p>
          <a:p>
            <a:endParaRPr lang="es-ES" baseline="0" dirty="0"/>
          </a:p>
          <a:p>
            <a:r>
              <a:rPr lang="es-ES" baseline="0" dirty="0"/>
              <a:t>Pero desde Business Central 15, que apareció en Octubre de 2019, la única opción ya es el nuevo modelo de desarrollo, de modo que este es en el que nos vamos a centrar.</a:t>
            </a:r>
          </a:p>
        </p:txBody>
      </p:sp>
      <p:sp>
        <p:nvSpPr>
          <p:cNvPr id="4" name="3 Marcador de número de diapositiva"/>
          <p:cNvSpPr>
            <a:spLocks noGrp="1"/>
          </p:cNvSpPr>
          <p:nvPr>
            <p:ph type="sldNum" sz="quarter" idx="10"/>
          </p:nvPr>
        </p:nvSpPr>
        <p:spPr/>
        <p:txBody>
          <a:bodyPr/>
          <a:lstStyle/>
          <a:p>
            <a:fld id="{7830F30D-542B-40A3-9044-F99A28111A21}" type="slidenum">
              <a:rPr lang="es-ES" smtClean="0"/>
              <a:t>3</a:t>
            </a:fld>
            <a:endParaRPr lang="es-ES"/>
          </a:p>
        </p:txBody>
      </p:sp>
    </p:spTree>
    <p:extLst>
      <p:ext uri="{BB962C8B-B14F-4D97-AF65-F5344CB8AC3E}">
        <p14:creationId xmlns:p14="http://schemas.microsoft.com/office/powerpoint/2010/main" val="3122478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4</a:t>
            </a:fld>
            <a:endParaRPr lang="es-ES"/>
          </a:p>
        </p:txBody>
      </p:sp>
    </p:spTree>
    <p:extLst>
      <p:ext uri="{BB962C8B-B14F-4D97-AF65-F5344CB8AC3E}">
        <p14:creationId xmlns:p14="http://schemas.microsoft.com/office/powerpoint/2010/main" val="4185394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5</a:t>
            </a:fld>
            <a:endParaRPr lang="es-ES"/>
          </a:p>
        </p:txBody>
      </p:sp>
    </p:spTree>
    <p:extLst>
      <p:ext uri="{BB962C8B-B14F-4D97-AF65-F5344CB8AC3E}">
        <p14:creationId xmlns:p14="http://schemas.microsoft.com/office/powerpoint/2010/main" val="1838651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6</a:t>
            </a:fld>
            <a:endParaRPr lang="es-ES"/>
          </a:p>
        </p:txBody>
      </p:sp>
    </p:spTree>
    <p:extLst>
      <p:ext uri="{BB962C8B-B14F-4D97-AF65-F5344CB8AC3E}">
        <p14:creationId xmlns:p14="http://schemas.microsoft.com/office/powerpoint/2010/main" val="1343620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7</a:t>
            </a:fld>
            <a:endParaRPr lang="es-ES"/>
          </a:p>
        </p:txBody>
      </p:sp>
    </p:spTree>
    <p:extLst>
      <p:ext uri="{BB962C8B-B14F-4D97-AF65-F5344CB8AC3E}">
        <p14:creationId xmlns:p14="http://schemas.microsoft.com/office/powerpoint/2010/main" val="1635987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8</a:t>
            </a:fld>
            <a:endParaRPr lang="es-ES"/>
          </a:p>
        </p:txBody>
      </p:sp>
    </p:spTree>
    <p:extLst>
      <p:ext uri="{BB962C8B-B14F-4D97-AF65-F5344CB8AC3E}">
        <p14:creationId xmlns:p14="http://schemas.microsoft.com/office/powerpoint/2010/main" val="227783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7830F30D-542B-40A3-9044-F99A28111A21}" type="slidenum">
              <a:rPr lang="es-ES" smtClean="0"/>
              <a:t>9</a:t>
            </a:fld>
            <a:endParaRPr lang="es-ES"/>
          </a:p>
        </p:txBody>
      </p:sp>
    </p:spTree>
    <p:extLst>
      <p:ext uri="{BB962C8B-B14F-4D97-AF65-F5344CB8AC3E}">
        <p14:creationId xmlns:p14="http://schemas.microsoft.com/office/powerpoint/2010/main" val="721006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a:t>Haga clic para modificar el estilo de título del patrón</a:t>
            </a:r>
            <a:endParaRPr lang="es-ES_tradnl"/>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ES_tradnl"/>
          </a:p>
        </p:txBody>
      </p:sp>
      <p:sp>
        <p:nvSpPr>
          <p:cNvPr id="4" name="3 Marcador de fecha"/>
          <p:cNvSpPr>
            <a:spLocks noGrp="1"/>
          </p:cNvSpPr>
          <p:nvPr>
            <p:ph type="dt" sz="half" idx="10"/>
          </p:nvPr>
        </p:nvSpPr>
        <p:spPr/>
        <p:txBody>
          <a:bodyPr/>
          <a:lstStyle/>
          <a:p>
            <a:fld id="{BAE61E3D-372F-4CF3-A7AC-2696305E958D}" type="datetimeFigureOut">
              <a:rPr lang="es-ES_tradnl" smtClean="0"/>
              <a:t>27/09/2022</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428934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fecha"/>
          <p:cNvSpPr>
            <a:spLocks noGrp="1"/>
          </p:cNvSpPr>
          <p:nvPr>
            <p:ph type="dt" sz="half" idx="10"/>
          </p:nvPr>
        </p:nvSpPr>
        <p:spPr/>
        <p:txBody>
          <a:bodyPr/>
          <a:lstStyle/>
          <a:p>
            <a:fld id="{BAE61E3D-372F-4CF3-A7AC-2696305E958D}" type="datetimeFigureOut">
              <a:rPr lang="es-ES_tradnl" smtClean="0"/>
              <a:t>27/09/2022</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138112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79"/>
            <a:ext cx="2057400" cy="4388644"/>
          </a:xfrm>
        </p:spPr>
        <p:txBody>
          <a:bodyPr vert="eaVert"/>
          <a:lstStyle/>
          <a:p>
            <a:r>
              <a:rPr lang="es-ES"/>
              <a:t>Haga clic para modificar el estilo de título del patrón</a:t>
            </a:r>
            <a:endParaRPr lang="es-ES_tradnl"/>
          </a:p>
        </p:txBody>
      </p:sp>
      <p:sp>
        <p:nvSpPr>
          <p:cNvPr id="3" name="2 Marcador de texto vertical"/>
          <p:cNvSpPr>
            <a:spLocks noGrp="1"/>
          </p:cNvSpPr>
          <p:nvPr>
            <p:ph type="body" orient="vert" idx="1"/>
          </p:nvPr>
        </p:nvSpPr>
        <p:spPr>
          <a:xfrm>
            <a:off x="457200" y="205979"/>
            <a:ext cx="6019800" cy="438864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fecha"/>
          <p:cNvSpPr>
            <a:spLocks noGrp="1"/>
          </p:cNvSpPr>
          <p:nvPr>
            <p:ph type="dt" sz="half" idx="10"/>
          </p:nvPr>
        </p:nvSpPr>
        <p:spPr/>
        <p:txBody>
          <a:bodyPr/>
          <a:lstStyle/>
          <a:p>
            <a:fld id="{BAE61E3D-372F-4CF3-A7AC-2696305E958D}" type="datetimeFigureOut">
              <a:rPr lang="es-ES_tradnl" smtClean="0"/>
              <a:t>27/09/2022</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144037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fecha"/>
          <p:cNvSpPr>
            <a:spLocks noGrp="1"/>
          </p:cNvSpPr>
          <p:nvPr>
            <p:ph type="dt" sz="half" idx="10"/>
          </p:nvPr>
        </p:nvSpPr>
        <p:spPr/>
        <p:txBody>
          <a:bodyPr/>
          <a:lstStyle/>
          <a:p>
            <a:fld id="{BAE61E3D-372F-4CF3-A7AC-2696305E958D}" type="datetimeFigureOut">
              <a:rPr lang="es-ES_tradnl" smtClean="0"/>
              <a:t>27/09/2022</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3958785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a:t>Haga clic para modificar el estilo de título del patrón</a:t>
            </a:r>
            <a:endParaRPr lang="es-ES_tradnl"/>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AE61E3D-372F-4CF3-A7AC-2696305E958D}" type="datetimeFigureOut">
              <a:rPr lang="es-ES_tradnl" smtClean="0"/>
              <a:t>27/09/2022</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108768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contenido"/>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contenido"/>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4 Marcador de fecha"/>
          <p:cNvSpPr>
            <a:spLocks noGrp="1"/>
          </p:cNvSpPr>
          <p:nvPr>
            <p:ph type="dt" sz="half" idx="10"/>
          </p:nvPr>
        </p:nvSpPr>
        <p:spPr/>
        <p:txBody>
          <a:bodyPr/>
          <a:lstStyle/>
          <a:p>
            <a:fld id="{BAE61E3D-372F-4CF3-A7AC-2696305E958D}" type="datetimeFigureOut">
              <a:rPr lang="es-ES_tradnl" smtClean="0"/>
              <a:t>27/09/2022</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4271405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ES_tradnl"/>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6 Marcador de fecha"/>
          <p:cNvSpPr>
            <a:spLocks noGrp="1"/>
          </p:cNvSpPr>
          <p:nvPr>
            <p:ph type="dt" sz="half" idx="10"/>
          </p:nvPr>
        </p:nvSpPr>
        <p:spPr/>
        <p:txBody>
          <a:bodyPr/>
          <a:lstStyle/>
          <a:p>
            <a:fld id="{BAE61E3D-372F-4CF3-A7AC-2696305E958D}" type="datetimeFigureOut">
              <a:rPr lang="es-ES_tradnl" smtClean="0"/>
              <a:t>27/09/2022</a:t>
            </a:fld>
            <a:endParaRPr lang="es-ES_tradnl"/>
          </a:p>
        </p:txBody>
      </p:sp>
      <p:sp>
        <p:nvSpPr>
          <p:cNvPr id="8" name="7 Marcador de pie de página"/>
          <p:cNvSpPr>
            <a:spLocks noGrp="1"/>
          </p:cNvSpPr>
          <p:nvPr>
            <p:ph type="ftr" sz="quarter" idx="11"/>
          </p:nvPr>
        </p:nvSpPr>
        <p:spPr/>
        <p:txBody>
          <a:bodyPr/>
          <a:lstStyle/>
          <a:p>
            <a:endParaRPr lang="es-ES_tradnl"/>
          </a:p>
        </p:txBody>
      </p:sp>
      <p:sp>
        <p:nvSpPr>
          <p:cNvPr id="9" name="8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773847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fecha"/>
          <p:cNvSpPr>
            <a:spLocks noGrp="1"/>
          </p:cNvSpPr>
          <p:nvPr>
            <p:ph type="dt" sz="half" idx="10"/>
          </p:nvPr>
        </p:nvSpPr>
        <p:spPr/>
        <p:txBody>
          <a:bodyPr/>
          <a:lstStyle/>
          <a:p>
            <a:fld id="{BAE61E3D-372F-4CF3-A7AC-2696305E958D}" type="datetimeFigureOut">
              <a:rPr lang="es-ES_tradnl" smtClean="0"/>
              <a:t>27/09/2022</a:t>
            </a:fld>
            <a:endParaRPr lang="es-ES_tradnl"/>
          </a:p>
        </p:txBody>
      </p:sp>
      <p:sp>
        <p:nvSpPr>
          <p:cNvPr id="4" name="3 Marcador de pie de página"/>
          <p:cNvSpPr>
            <a:spLocks noGrp="1"/>
          </p:cNvSpPr>
          <p:nvPr>
            <p:ph type="ftr" sz="quarter" idx="11"/>
          </p:nvPr>
        </p:nvSpPr>
        <p:spPr/>
        <p:txBody>
          <a:bodyPr/>
          <a:lstStyle/>
          <a:p>
            <a:endParaRPr lang="es-ES_tradnl"/>
          </a:p>
        </p:txBody>
      </p:sp>
      <p:sp>
        <p:nvSpPr>
          <p:cNvPr id="5" name="4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75274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AE61E3D-372F-4CF3-A7AC-2696305E958D}" type="datetimeFigureOut">
              <a:rPr lang="es-ES_tradnl" smtClean="0"/>
              <a:t>27/09/2022</a:t>
            </a:fld>
            <a:endParaRPr lang="es-ES_tradnl"/>
          </a:p>
        </p:txBody>
      </p:sp>
      <p:sp>
        <p:nvSpPr>
          <p:cNvPr id="3" name="2 Marcador de pie de página"/>
          <p:cNvSpPr>
            <a:spLocks noGrp="1"/>
          </p:cNvSpPr>
          <p:nvPr>
            <p:ph type="ftr" sz="quarter" idx="11"/>
          </p:nvPr>
        </p:nvSpPr>
        <p:spPr/>
        <p:txBody>
          <a:bodyPr/>
          <a:lstStyle/>
          <a:p>
            <a:endParaRPr lang="es-ES_tradnl"/>
          </a:p>
        </p:txBody>
      </p:sp>
      <p:sp>
        <p:nvSpPr>
          <p:cNvPr id="4" name="3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11846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a:t>Haga clic para modificar el estilo de título del patrón</a:t>
            </a:r>
            <a:endParaRPr lang="es-ES_tradnl"/>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AE61E3D-372F-4CF3-A7AC-2696305E958D}" type="datetimeFigureOut">
              <a:rPr lang="es-ES_tradnl" smtClean="0"/>
              <a:t>27/09/2022</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1789451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a:t>Haga clic para modificar el estilo de título del patrón</a:t>
            </a:r>
            <a:endParaRPr lang="es-ES_tradnl"/>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AE61E3D-372F-4CF3-A7AC-2696305E958D}" type="datetimeFigureOut">
              <a:rPr lang="es-ES_tradnl" smtClean="0"/>
              <a:t>27/09/2022</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112136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a:t>Haga clic para modificar el estilo de título del patrón</a:t>
            </a:r>
            <a:endParaRPr lang="es-ES_tradnl"/>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fecha"/>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AE61E3D-372F-4CF3-A7AC-2696305E958D}" type="datetimeFigureOut">
              <a:rPr lang="es-ES_tradnl" smtClean="0"/>
              <a:t>27/09/2022</a:t>
            </a:fld>
            <a:endParaRPr lang="es-ES_tradnl"/>
          </a:p>
        </p:txBody>
      </p:sp>
      <p:sp>
        <p:nvSpPr>
          <p:cNvPr id="5" name="4 Marcador de pie de página"/>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5 Marcador de número de diapositiva"/>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D01EC32-8AC4-44A0-8F85-F9CACB490585}" type="slidenum">
              <a:rPr lang="es-ES_tradnl" smtClean="0"/>
              <a:t>‹Nº›</a:t>
            </a:fld>
            <a:endParaRPr lang="es-ES_tradnl"/>
          </a:p>
        </p:txBody>
      </p:sp>
    </p:spTree>
    <p:extLst>
      <p:ext uri="{BB962C8B-B14F-4D97-AF65-F5344CB8AC3E}">
        <p14:creationId xmlns:p14="http://schemas.microsoft.com/office/powerpoint/2010/main" val="1864439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docker.com/desktop/windows/instal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docs.microsoft.com/en-us/dynamics365/business-central/dev-itpro/deployment/product-and-architecture-overview"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dynamics365/business-central/dev-itpro/upgrade/upgrading-cumulative-update-v19"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23419" y="1314974"/>
            <a:ext cx="9367419" cy="1723151"/>
          </a:xfrm>
        </p:spPr>
        <p:txBody>
          <a:bodyPr>
            <a:normAutofit/>
          </a:bodyPr>
          <a:lstStyle/>
          <a:p>
            <a:r>
              <a:rPr lang="es-ES" sz="5400" b="1" dirty="0"/>
              <a:t>Desarrollo desde 0</a:t>
            </a:r>
            <a:br>
              <a:rPr lang="es-ES" b="1" dirty="0"/>
            </a:br>
            <a:r>
              <a:rPr lang="es-ES" sz="3200" b="1" dirty="0"/>
              <a:t>Dynamics 365 Business Central</a:t>
            </a:r>
            <a:endParaRPr lang="es-ES_tradnl" sz="3200" b="1" dirty="0"/>
          </a:p>
        </p:txBody>
      </p:sp>
      <p:pic>
        <p:nvPicPr>
          <p:cNvPr id="7" name="Imagen 6">
            <a:extLst>
              <a:ext uri="{FF2B5EF4-FFF2-40B4-BE49-F238E27FC236}">
                <a16:creationId xmlns:a16="http://schemas.microsoft.com/office/drawing/2014/main" id="{A74A23A4-C531-49AB-992B-3F58B02ACF49}"/>
              </a:ext>
            </a:extLst>
          </p:cNvPr>
          <p:cNvPicPr>
            <a:picLocks noChangeAspect="1"/>
          </p:cNvPicPr>
          <p:nvPr/>
        </p:nvPicPr>
        <p:blipFill>
          <a:blip r:embed="rId3"/>
          <a:stretch>
            <a:fillRect/>
          </a:stretch>
        </p:blipFill>
        <p:spPr>
          <a:xfrm>
            <a:off x="6588224" y="4361339"/>
            <a:ext cx="2448631" cy="782161"/>
          </a:xfrm>
          <a:prstGeom prst="rect">
            <a:avLst/>
          </a:prstGeom>
        </p:spPr>
      </p:pic>
      <p:sp>
        <p:nvSpPr>
          <p:cNvPr id="9" name="1 Título">
            <a:extLst>
              <a:ext uri="{FF2B5EF4-FFF2-40B4-BE49-F238E27FC236}">
                <a16:creationId xmlns:a16="http://schemas.microsoft.com/office/drawing/2014/main" id="{4D15B244-EAEA-4275-97C7-68417329EE26}"/>
              </a:ext>
            </a:extLst>
          </p:cNvPr>
          <p:cNvSpPr txBox="1">
            <a:spLocks/>
          </p:cNvSpPr>
          <p:nvPr/>
        </p:nvSpPr>
        <p:spPr>
          <a:xfrm>
            <a:off x="-111710" y="2638188"/>
            <a:ext cx="9367419" cy="1723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3200" b="1" dirty="0"/>
              <a:t>- La sesión empezará en breve -</a:t>
            </a:r>
            <a:endParaRPr lang="es-ES_tradnl" sz="1600" b="1" dirty="0"/>
          </a:p>
        </p:txBody>
      </p:sp>
    </p:spTree>
    <p:extLst>
      <p:ext uri="{BB962C8B-B14F-4D97-AF65-F5344CB8AC3E}">
        <p14:creationId xmlns:p14="http://schemas.microsoft.com/office/powerpoint/2010/main" val="1042031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Presentaciones</a:t>
            </a:r>
            <a:endParaRPr lang="es-ES_tradnl" dirty="0"/>
          </a:p>
        </p:txBody>
      </p:sp>
      <p:sp>
        <p:nvSpPr>
          <p:cNvPr id="7" name="2 Marcador de contenido"/>
          <p:cNvSpPr>
            <a:spLocks noGrp="1"/>
          </p:cNvSpPr>
          <p:nvPr>
            <p:ph idx="1"/>
          </p:nvPr>
        </p:nvSpPr>
        <p:spPr>
          <a:xfrm>
            <a:off x="457200" y="1200151"/>
            <a:ext cx="8229600" cy="3394472"/>
          </a:xfrm>
        </p:spPr>
        <p:txBody>
          <a:bodyPr>
            <a:normAutofit/>
          </a:bodyPr>
          <a:lstStyle/>
          <a:p>
            <a:r>
              <a:rPr lang="es-ES" dirty="0"/>
              <a:t>Formadora: Cristina Nicolàs</a:t>
            </a:r>
          </a:p>
          <a:p>
            <a:pPr lvl="1"/>
            <a:r>
              <a:rPr lang="es-ES" dirty="0"/>
              <a:t>Trabajando con Navision, Dynamics NAV y Business Central desde 2006</a:t>
            </a:r>
          </a:p>
          <a:p>
            <a:r>
              <a:rPr lang="es-ES" dirty="0"/>
              <a:t>Presentación de los alumnos</a:t>
            </a:r>
          </a:p>
        </p:txBody>
      </p:sp>
      <p:pic>
        <p:nvPicPr>
          <p:cNvPr id="5" name="Imagen 4">
            <a:extLst>
              <a:ext uri="{FF2B5EF4-FFF2-40B4-BE49-F238E27FC236}">
                <a16:creationId xmlns:a16="http://schemas.microsoft.com/office/drawing/2014/main" id="{1194EEF1-FF46-4BA9-AD48-5FECB823E8F1}"/>
              </a:ext>
            </a:extLst>
          </p:cNvPr>
          <p:cNvPicPr>
            <a:picLocks noChangeAspect="1"/>
          </p:cNvPicPr>
          <p:nvPr/>
        </p:nvPicPr>
        <p:blipFill>
          <a:blip r:embed="rId3"/>
          <a:stretch>
            <a:fillRect/>
          </a:stretch>
        </p:blipFill>
        <p:spPr>
          <a:xfrm>
            <a:off x="7308304" y="4595"/>
            <a:ext cx="1835696" cy="586372"/>
          </a:xfrm>
          <a:prstGeom prst="rect">
            <a:avLst/>
          </a:prstGeom>
        </p:spPr>
      </p:pic>
    </p:spTree>
    <p:extLst>
      <p:ext uri="{BB962C8B-B14F-4D97-AF65-F5344CB8AC3E}">
        <p14:creationId xmlns:p14="http://schemas.microsoft.com/office/powerpoint/2010/main" val="151002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Repaso histórico</a:t>
            </a:r>
            <a:endParaRPr lang="es-ES_tradnl" dirty="0"/>
          </a:p>
        </p:txBody>
      </p:sp>
      <p:sp>
        <p:nvSpPr>
          <p:cNvPr id="7" name="2 Marcador de contenido"/>
          <p:cNvSpPr>
            <a:spLocks noGrp="1"/>
          </p:cNvSpPr>
          <p:nvPr>
            <p:ph idx="1"/>
          </p:nvPr>
        </p:nvSpPr>
        <p:spPr>
          <a:xfrm>
            <a:off x="179512" y="1131590"/>
            <a:ext cx="8784976" cy="4011910"/>
          </a:xfrm>
        </p:spPr>
        <p:txBody>
          <a:bodyPr>
            <a:normAutofit fontScale="77500" lnSpcReduction="20000"/>
          </a:bodyPr>
          <a:lstStyle/>
          <a:p>
            <a:pPr marL="0" indent="0">
              <a:buNone/>
            </a:pPr>
            <a:r>
              <a:rPr lang="es-ES" dirty="0"/>
              <a:t>1984	PC-Plus</a:t>
            </a:r>
            <a:br>
              <a:rPr lang="es-ES" dirty="0"/>
            </a:br>
            <a:r>
              <a:rPr lang="es-ES" dirty="0"/>
              <a:t>1987	</a:t>
            </a:r>
            <a:r>
              <a:rPr lang="es-ES" dirty="0" err="1"/>
              <a:t>Navigator</a:t>
            </a:r>
            <a:br>
              <a:rPr lang="es-ES" dirty="0"/>
            </a:br>
            <a:r>
              <a:rPr lang="es-ES" dirty="0"/>
              <a:t>1990	Navision</a:t>
            </a:r>
            <a:br>
              <a:rPr lang="es-ES" dirty="0"/>
            </a:br>
            <a:r>
              <a:rPr lang="es-ES" dirty="0"/>
              <a:t>1994	Navision </a:t>
            </a:r>
            <a:r>
              <a:rPr lang="es-ES" dirty="0" err="1"/>
              <a:t>Financials</a:t>
            </a:r>
            <a:br>
              <a:rPr lang="es-ES" dirty="0"/>
            </a:br>
            <a:r>
              <a:rPr lang="es-ES" dirty="0"/>
              <a:t>2000	Navision </a:t>
            </a:r>
            <a:r>
              <a:rPr lang="es-ES" dirty="0" err="1"/>
              <a:t>Solutions</a:t>
            </a:r>
            <a:br>
              <a:rPr lang="es-ES" dirty="0"/>
            </a:br>
            <a:r>
              <a:rPr lang="es-ES" dirty="0"/>
              <a:t>2001	Navision </a:t>
            </a:r>
            <a:r>
              <a:rPr lang="es-ES" dirty="0" err="1"/>
              <a:t>Attain</a:t>
            </a:r>
            <a:br>
              <a:rPr lang="es-ES" dirty="0"/>
            </a:br>
            <a:r>
              <a:rPr lang="es-ES" dirty="0"/>
              <a:t>2002	Microsoft Business </a:t>
            </a:r>
            <a:r>
              <a:rPr lang="es-ES" dirty="0" err="1"/>
              <a:t>Solutions</a:t>
            </a:r>
            <a:r>
              <a:rPr lang="es-ES" dirty="0"/>
              <a:t>-Navision</a:t>
            </a:r>
            <a:br>
              <a:rPr lang="es-ES" dirty="0"/>
            </a:br>
            <a:r>
              <a:rPr lang="es-ES" dirty="0"/>
              <a:t>2006	Microsoft Dynamics NAV</a:t>
            </a:r>
            <a:br>
              <a:rPr lang="es-ES" dirty="0"/>
            </a:br>
            <a:r>
              <a:rPr lang="es-ES" dirty="0"/>
              <a:t>2016	Microsoft Dynamics 365 </a:t>
            </a:r>
            <a:r>
              <a:rPr lang="es-ES" dirty="0" err="1"/>
              <a:t>for</a:t>
            </a:r>
            <a:r>
              <a:rPr lang="es-ES" dirty="0"/>
              <a:t> </a:t>
            </a:r>
            <a:r>
              <a:rPr lang="es-ES" dirty="0" err="1"/>
              <a:t>Financials</a:t>
            </a:r>
            <a:r>
              <a:rPr lang="es-ES" dirty="0"/>
              <a:t>, Business </a:t>
            </a:r>
            <a:r>
              <a:rPr lang="es-ES" dirty="0" err="1"/>
              <a:t>Edition</a:t>
            </a:r>
            <a:r>
              <a:rPr lang="es-ES" dirty="0"/>
              <a:t>*</a:t>
            </a:r>
            <a:br>
              <a:rPr lang="es-ES" dirty="0"/>
            </a:br>
            <a:r>
              <a:rPr lang="es-ES" dirty="0"/>
              <a:t>2017	Microsoft Dynamics 365 </a:t>
            </a:r>
            <a:r>
              <a:rPr lang="es-ES" dirty="0" err="1"/>
              <a:t>for</a:t>
            </a:r>
            <a:r>
              <a:rPr lang="es-ES" dirty="0"/>
              <a:t> </a:t>
            </a:r>
            <a:r>
              <a:rPr lang="es-ES" dirty="0" err="1"/>
              <a:t>Finance</a:t>
            </a:r>
            <a:r>
              <a:rPr lang="es-ES" dirty="0"/>
              <a:t> and </a:t>
            </a:r>
            <a:r>
              <a:rPr lang="es-ES" dirty="0" err="1"/>
              <a:t>Operations</a:t>
            </a:r>
            <a:r>
              <a:rPr lang="es-ES" dirty="0"/>
              <a:t>, </a:t>
            </a:r>
            <a:br>
              <a:rPr lang="es-ES" dirty="0"/>
            </a:br>
            <a:r>
              <a:rPr lang="es-ES" dirty="0"/>
              <a:t>	Business </a:t>
            </a:r>
            <a:r>
              <a:rPr lang="es-ES" dirty="0" err="1"/>
              <a:t>Edition</a:t>
            </a:r>
            <a:r>
              <a:rPr lang="es-ES" dirty="0"/>
              <a:t>*</a:t>
            </a:r>
            <a:br>
              <a:rPr lang="es-ES" dirty="0"/>
            </a:br>
            <a:r>
              <a:rPr lang="es-ES" b="1" dirty="0"/>
              <a:t>2018	Microsoft Dynamics 365 Business Central</a:t>
            </a:r>
            <a:endParaRPr lang="es-ES" dirty="0"/>
          </a:p>
        </p:txBody>
      </p:sp>
      <p:pic>
        <p:nvPicPr>
          <p:cNvPr id="6" name="Imagen 5">
            <a:extLst>
              <a:ext uri="{FF2B5EF4-FFF2-40B4-BE49-F238E27FC236}">
                <a16:creationId xmlns:a16="http://schemas.microsoft.com/office/drawing/2014/main" id="{DA0B0AAF-8CF0-466C-8C57-9073B1285934}"/>
              </a:ext>
            </a:extLst>
          </p:cNvPr>
          <p:cNvPicPr>
            <a:picLocks noChangeAspect="1"/>
          </p:cNvPicPr>
          <p:nvPr/>
        </p:nvPicPr>
        <p:blipFill>
          <a:blip r:embed="rId3"/>
          <a:stretch>
            <a:fillRect/>
          </a:stretch>
        </p:blipFill>
        <p:spPr>
          <a:xfrm>
            <a:off x="7308304" y="4595"/>
            <a:ext cx="1835696" cy="586372"/>
          </a:xfrm>
          <a:prstGeom prst="rect">
            <a:avLst/>
          </a:prstGeom>
        </p:spPr>
      </p:pic>
    </p:spTree>
    <p:extLst>
      <p:ext uri="{BB962C8B-B14F-4D97-AF65-F5344CB8AC3E}">
        <p14:creationId xmlns:p14="http://schemas.microsoft.com/office/powerpoint/2010/main" val="78222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135B434-2367-4D86-A651-68A6F79ABA30}"/>
              </a:ext>
            </a:extLst>
          </p:cNvPr>
          <p:cNvPicPr>
            <a:picLocks noChangeAspect="1"/>
          </p:cNvPicPr>
          <p:nvPr/>
        </p:nvPicPr>
        <p:blipFill>
          <a:blip r:embed="rId3"/>
          <a:stretch>
            <a:fillRect/>
          </a:stretch>
        </p:blipFill>
        <p:spPr>
          <a:xfrm>
            <a:off x="7522522" y="4595"/>
            <a:ext cx="1621478" cy="517945"/>
          </a:xfrm>
          <a:prstGeom prst="rect">
            <a:avLst/>
          </a:prstGeom>
        </p:spPr>
      </p:pic>
      <p:graphicFrame>
        <p:nvGraphicFramePr>
          <p:cNvPr id="2" name="Tabla 1">
            <a:extLst>
              <a:ext uri="{FF2B5EF4-FFF2-40B4-BE49-F238E27FC236}">
                <a16:creationId xmlns:a16="http://schemas.microsoft.com/office/drawing/2014/main" id="{927588EB-AD10-450F-9AE9-46126CB4578F}"/>
              </a:ext>
            </a:extLst>
          </p:cNvPr>
          <p:cNvGraphicFramePr>
            <a:graphicFrameLocks noGrp="1"/>
          </p:cNvGraphicFramePr>
          <p:nvPr>
            <p:extLst>
              <p:ext uri="{D42A27DB-BD31-4B8C-83A1-F6EECF244321}">
                <p14:modId xmlns:p14="http://schemas.microsoft.com/office/powerpoint/2010/main" val="3394178040"/>
              </p:ext>
            </p:extLst>
          </p:nvPr>
        </p:nvGraphicFramePr>
        <p:xfrm>
          <a:off x="107504" y="51470"/>
          <a:ext cx="7344816" cy="5007458"/>
        </p:xfrm>
        <a:graphic>
          <a:graphicData uri="http://schemas.openxmlformats.org/drawingml/2006/table">
            <a:tbl>
              <a:tblPr>
                <a:tableStyleId>{5C22544A-7EE6-4342-B048-85BDC9FD1C3A}</a:tableStyleId>
              </a:tblPr>
              <a:tblGrid>
                <a:gridCol w="650062">
                  <a:extLst>
                    <a:ext uri="{9D8B030D-6E8A-4147-A177-3AD203B41FA5}">
                      <a16:colId xmlns:a16="http://schemas.microsoft.com/office/drawing/2014/main" val="272633882"/>
                    </a:ext>
                  </a:extLst>
                </a:gridCol>
                <a:gridCol w="4390498">
                  <a:extLst>
                    <a:ext uri="{9D8B030D-6E8A-4147-A177-3AD203B41FA5}">
                      <a16:colId xmlns:a16="http://schemas.microsoft.com/office/drawing/2014/main" val="282023578"/>
                    </a:ext>
                  </a:extLst>
                </a:gridCol>
                <a:gridCol w="1224136">
                  <a:extLst>
                    <a:ext uri="{9D8B030D-6E8A-4147-A177-3AD203B41FA5}">
                      <a16:colId xmlns:a16="http://schemas.microsoft.com/office/drawing/2014/main" val="13969746"/>
                    </a:ext>
                  </a:extLst>
                </a:gridCol>
                <a:gridCol w="1080120">
                  <a:extLst>
                    <a:ext uri="{9D8B030D-6E8A-4147-A177-3AD203B41FA5}">
                      <a16:colId xmlns:a16="http://schemas.microsoft.com/office/drawing/2014/main" val="1326117953"/>
                    </a:ext>
                  </a:extLst>
                </a:gridCol>
              </a:tblGrid>
              <a:tr h="254092">
                <a:tc>
                  <a:txBody>
                    <a:bodyPr/>
                    <a:lstStyle/>
                    <a:p>
                      <a:pPr algn="ctr" fontAlgn="b"/>
                      <a:r>
                        <a:rPr lang="en-GB" sz="1400" b="1" u="none" strike="noStrike" dirty="0" err="1">
                          <a:solidFill>
                            <a:schemeClr val="bg1"/>
                          </a:solidFill>
                          <a:effectLst/>
                        </a:rPr>
                        <a:t>Versión</a:t>
                      </a:r>
                      <a:endParaRPr lang="en-GB" sz="1400" b="1" i="0" u="none" strike="noStrike" dirty="0">
                        <a:solidFill>
                          <a:schemeClr val="bg1"/>
                        </a:solidFill>
                        <a:effectLst/>
                        <a:latin typeface="Calibri" panose="020F0502020204030204" pitchFamily="34" charset="0"/>
                      </a:endParaRPr>
                    </a:p>
                  </a:txBody>
                  <a:tcPr marL="7082" marR="7082" marT="7082" marB="0" anchor="b">
                    <a:solidFill>
                      <a:schemeClr val="tx1"/>
                    </a:solidFill>
                  </a:tcPr>
                </a:tc>
                <a:tc>
                  <a:txBody>
                    <a:bodyPr/>
                    <a:lstStyle/>
                    <a:p>
                      <a:pPr algn="l" fontAlgn="b"/>
                      <a:r>
                        <a:rPr lang="en-GB" sz="1400" b="1" u="none" strike="noStrike" dirty="0" err="1">
                          <a:solidFill>
                            <a:schemeClr val="bg1"/>
                          </a:solidFill>
                          <a:effectLst/>
                        </a:rPr>
                        <a:t>Nombre</a:t>
                      </a:r>
                      <a:endParaRPr lang="en-GB" sz="1400" b="1" i="0" u="none" strike="noStrike" dirty="0">
                        <a:solidFill>
                          <a:schemeClr val="bg1"/>
                        </a:solidFill>
                        <a:effectLst/>
                        <a:latin typeface="Calibri" panose="020F0502020204030204" pitchFamily="34" charset="0"/>
                      </a:endParaRPr>
                    </a:p>
                  </a:txBody>
                  <a:tcPr marL="7082" marR="7082" marT="7082" marB="0" anchor="b">
                    <a:solidFill>
                      <a:schemeClr val="tx1"/>
                    </a:solidFill>
                  </a:tcPr>
                </a:tc>
                <a:tc>
                  <a:txBody>
                    <a:bodyPr/>
                    <a:lstStyle/>
                    <a:p>
                      <a:pPr algn="l" fontAlgn="b"/>
                      <a:r>
                        <a:rPr lang="en-GB" sz="1400" b="1" u="none" strike="noStrike" dirty="0" err="1">
                          <a:solidFill>
                            <a:schemeClr val="bg1"/>
                          </a:solidFill>
                          <a:effectLst/>
                        </a:rPr>
                        <a:t>Fecha</a:t>
                      </a:r>
                      <a:endParaRPr lang="en-GB" sz="1400" b="1" i="0" u="none" strike="noStrike" dirty="0">
                        <a:solidFill>
                          <a:schemeClr val="bg1"/>
                        </a:solidFill>
                        <a:effectLst/>
                        <a:latin typeface="Calibri" panose="020F0502020204030204" pitchFamily="34" charset="0"/>
                      </a:endParaRPr>
                    </a:p>
                  </a:txBody>
                  <a:tcPr marL="7082" marR="7082" marT="7082" marB="0" anchor="b">
                    <a:solidFill>
                      <a:schemeClr val="tx1"/>
                    </a:solidFill>
                  </a:tcPr>
                </a:tc>
                <a:tc>
                  <a:txBody>
                    <a:bodyPr/>
                    <a:lstStyle/>
                    <a:p>
                      <a:pPr algn="ctr" fontAlgn="b"/>
                      <a:r>
                        <a:rPr lang="en-GB" sz="1400" b="1" i="0" u="none" strike="noStrike" dirty="0" err="1">
                          <a:solidFill>
                            <a:schemeClr val="bg1"/>
                          </a:solidFill>
                          <a:effectLst/>
                          <a:latin typeface="Calibri" panose="020F0502020204030204" pitchFamily="34" charset="0"/>
                        </a:rPr>
                        <a:t>Versión</a:t>
                      </a:r>
                      <a:r>
                        <a:rPr lang="en-GB" sz="1400" b="1" i="0" u="none" strike="noStrike" dirty="0">
                          <a:solidFill>
                            <a:schemeClr val="bg1"/>
                          </a:solidFill>
                          <a:effectLst/>
                          <a:latin typeface="Calibri" panose="020F0502020204030204" pitchFamily="34" charset="0"/>
                        </a:rPr>
                        <a:t>  </a:t>
                      </a:r>
                      <a:br>
                        <a:rPr lang="en-GB" sz="1400" b="1" i="0" u="none" strike="noStrike" dirty="0">
                          <a:solidFill>
                            <a:schemeClr val="bg1"/>
                          </a:solidFill>
                          <a:effectLst/>
                          <a:latin typeface="Calibri" panose="020F0502020204030204" pitchFamily="34" charset="0"/>
                        </a:rPr>
                      </a:br>
                      <a:r>
                        <a:rPr lang="en-GB" sz="1400" b="1" i="0" u="none" strike="noStrike" dirty="0">
                          <a:solidFill>
                            <a:schemeClr val="bg1"/>
                          </a:solidFill>
                          <a:effectLst/>
                          <a:latin typeface="Calibri" panose="020F0502020204030204" pitchFamily="34" charset="0"/>
                        </a:rPr>
                        <a:t>AL Language</a:t>
                      </a:r>
                    </a:p>
                  </a:txBody>
                  <a:tcPr marL="7082" marR="7082" marT="7082" marB="0" anchor="b">
                    <a:solidFill>
                      <a:schemeClr val="tx1"/>
                    </a:solidFill>
                  </a:tcPr>
                </a:tc>
                <a:extLst>
                  <a:ext uri="{0D108BD9-81ED-4DB2-BD59-A6C34878D82A}">
                    <a16:rowId xmlns:a16="http://schemas.microsoft.com/office/drawing/2014/main" val="692099059"/>
                  </a:ext>
                </a:extLst>
              </a:tr>
              <a:tr h="254092">
                <a:tc>
                  <a:txBody>
                    <a:bodyPr/>
                    <a:lstStyle/>
                    <a:p>
                      <a:pPr algn="ctr" fontAlgn="b"/>
                      <a:r>
                        <a:rPr lang="en-GB" sz="1400" b="0" i="0" u="none" strike="noStrike" dirty="0">
                          <a:solidFill>
                            <a:srgbClr val="000000"/>
                          </a:solidFill>
                          <a:effectLst/>
                          <a:latin typeface="Calibri" panose="020F0502020204030204" pitchFamily="34" charset="0"/>
                        </a:rPr>
                        <a:t>20</a:t>
                      </a:r>
                    </a:p>
                  </a:txBody>
                  <a:tcPr marL="7082" marR="7082" marT="7082" marB="0" anchor="b"/>
                </a:tc>
                <a:tc>
                  <a:txBody>
                    <a:bodyPr/>
                    <a:lstStyle/>
                    <a:p>
                      <a:pPr algn="l" fontAlgn="b"/>
                      <a:r>
                        <a:rPr lang="en-GB" sz="1400" b="0" i="0" u="none" strike="noStrike" dirty="0">
                          <a:solidFill>
                            <a:srgbClr val="000000"/>
                          </a:solidFill>
                          <a:effectLst/>
                          <a:latin typeface="Calibri" panose="020F0502020204030204" pitchFamily="34" charset="0"/>
                        </a:rPr>
                        <a:t>Dynamics 365 Business Central 2022 Release Wave 1</a:t>
                      </a:r>
                    </a:p>
                  </a:txBody>
                  <a:tcPr marL="7082" marR="7082" marT="7082" marB="0" anchor="b"/>
                </a:tc>
                <a:tc>
                  <a:txBody>
                    <a:bodyPr/>
                    <a:lstStyle/>
                    <a:p>
                      <a:pPr algn="l" fontAlgn="b"/>
                      <a:r>
                        <a:rPr lang="en-GB" sz="1400" b="0" i="0" u="none" strike="noStrike" dirty="0">
                          <a:solidFill>
                            <a:srgbClr val="000000"/>
                          </a:solidFill>
                          <a:effectLst/>
                          <a:latin typeface="Calibri" panose="020F0502020204030204" pitchFamily="34" charset="0"/>
                        </a:rPr>
                        <a:t>Abril 2022</a:t>
                      </a:r>
                    </a:p>
                  </a:txBody>
                  <a:tcPr marL="7082" marR="7082" marT="7082" marB="0" anchor="b"/>
                </a:tc>
                <a:tc>
                  <a:txBody>
                    <a:bodyPr/>
                    <a:lstStyle/>
                    <a:p>
                      <a:pPr algn="ctr" fontAlgn="b"/>
                      <a:r>
                        <a:rPr lang="en-GB" sz="1400" b="0" i="0" u="none" strike="noStrike" dirty="0">
                          <a:solidFill>
                            <a:srgbClr val="000000"/>
                          </a:solidFill>
                          <a:effectLst/>
                          <a:latin typeface="Calibri" panose="020F0502020204030204" pitchFamily="34" charset="0"/>
                        </a:rPr>
                        <a:t>9</a:t>
                      </a:r>
                    </a:p>
                  </a:txBody>
                  <a:tcPr marL="7082" marR="7082" marT="7082" marB="0" anchor="b"/>
                </a:tc>
                <a:extLst>
                  <a:ext uri="{0D108BD9-81ED-4DB2-BD59-A6C34878D82A}">
                    <a16:rowId xmlns:a16="http://schemas.microsoft.com/office/drawing/2014/main" val="3882538841"/>
                  </a:ext>
                </a:extLst>
              </a:tr>
              <a:tr h="254092">
                <a:tc>
                  <a:txBody>
                    <a:bodyPr/>
                    <a:lstStyle/>
                    <a:p>
                      <a:pPr algn="ctr" fontAlgn="b"/>
                      <a:r>
                        <a:rPr lang="en-GB" sz="1400" b="0" i="0" u="none" strike="noStrike" dirty="0">
                          <a:solidFill>
                            <a:srgbClr val="000000"/>
                          </a:solidFill>
                          <a:effectLst/>
                          <a:latin typeface="Calibri" panose="020F0502020204030204" pitchFamily="34" charset="0"/>
                        </a:rPr>
                        <a:t>19</a:t>
                      </a:r>
                    </a:p>
                  </a:txBody>
                  <a:tcPr marL="7082" marR="7082" marT="7082" marB="0" anchor="b"/>
                </a:tc>
                <a:tc>
                  <a:txBody>
                    <a:bodyPr/>
                    <a:lstStyle/>
                    <a:p>
                      <a:pPr algn="l" fontAlgn="b"/>
                      <a:r>
                        <a:rPr lang="en-GB" sz="1400" b="0" i="0" u="none" strike="noStrike" dirty="0">
                          <a:solidFill>
                            <a:srgbClr val="000000"/>
                          </a:solidFill>
                          <a:effectLst/>
                          <a:latin typeface="Calibri" panose="020F0502020204030204" pitchFamily="34" charset="0"/>
                        </a:rPr>
                        <a:t>Dynamics 365 Business Central 2021 Release Wave 2</a:t>
                      </a:r>
                    </a:p>
                  </a:txBody>
                  <a:tcPr marL="7082" marR="7082" marT="7082" marB="0" anchor="b"/>
                </a:tc>
                <a:tc>
                  <a:txBody>
                    <a:bodyPr/>
                    <a:lstStyle/>
                    <a:p>
                      <a:pPr algn="l" fontAlgn="b"/>
                      <a:r>
                        <a:rPr lang="en-GB" sz="1400" b="0" i="0" u="none" strike="noStrike" dirty="0" err="1">
                          <a:solidFill>
                            <a:srgbClr val="000000"/>
                          </a:solidFill>
                          <a:effectLst/>
                          <a:latin typeface="Calibri" panose="020F0502020204030204" pitchFamily="34" charset="0"/>
                        </a:rPr>
                        <a:t>Octubre</a:t>
                      </a:r>
                      <a:r>
                        <a:rPr lang="en-GB" sz="1400" b="0" i="0" u="none" strike="noStrike" dirty="0">
                          <a:solidFill>
                            <a:srgbClr val="000000"/>
                          </a:solidFill>
                          <a:effectLst/>
                          <a:latin typeface="Calibri" panose="020F0502020204030204" pitchFamily="34" charset="0"/>
                        </a:rPr>
                        <a:t> 2021</a:t>
                      </a:r>
                    </a:p>
                  </a:txBody>
                  <a:tcPr marL="7082" marR="7082" marT="7082" marB="0" anchor="b"/>
                </a:tc>
                <a:tc>
                  <a:txBody>
                    <a:bodyPr/>
                    <a:lstStyle/>
                    <a:p>
                      <a:pPr algn="ctr" fontAlgn="b"/>
                      <a:r>
                        <a:rPr lang="en-GB" sz="1400" b="0" i="0" u="none" strike="noStrike" dirty="0">
                          <a:solidFill>
                            <a:srgbClr val="000000"/>
                          </a:solidFill>
                          <a:effectLst/>
                          <a:latin typeface="Calibri" panose="020F0502020204030204" pitchFamily="34" charset="0"/>
                        </a:rPr>
                        <a:t>8</a:t>
                      </a:r>
                    </a:p>
                  </a:txBody>
                  <a:tcPr marL="7082" marR="7082" marT="7082" marB="0" anchor="b"/>
                </a:tc>
                <a:extLst>
                  <a:ext uri="{0D108BD9-81ED-4DB2-BD59-A6C34878D82A}">
                    <a16:rowId xmlns:a16="http://schemas.microsoft.com/office/drawing/2014/main" val="1811727969"/>
                  </a:ext>
                </a:extLst>
              </a:tr>
              <a:tr h="254092">
                <a:tc>
                  <a:txBody>
                    <a:bodyPr/>
                    <a:lstStyle/>
                    <a:p>
                      <a:pPr algn="ctr" fontAlgn="b"/>
                      <a:r>
                        <a:rPr lang="en-GB" sz="1400" u="none" strike="noStrike" dirty="0">
                          <a:effectLst/>
                        </a:rPr>
                        <a:t>18</a:t>
                      </a:r>
                      <a:endParaRPr lang="en-GB" sz="1400" b="0" i="0" u="none" strike="noStrike" dirty="0">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dirty="0">
                          <a:effectLst/>
                        </a:rPr>
                        <a:t>Dynamics 365 Business Central 2021 Release Wave 1</a:t>
                      </a:r>
                      <a:endParaRPr lang="en-GB" sz="1400" b="0" i="0" u="none" strike="noStrike" dirty="0">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dirty="0">
                          <a:effectLst/>
                        </a:rPr>
                        <a:t>Abril 2021</a:t>
                      </a:r>
                      <a:endParaRPr lang="en-GB" sz="1400" b="0" i="0" u="none" strike="noStrike" dirty="0">
                        <a:solidFill>
                          <a:srgbClr val="000000"/>
                        </a:solidFill>
                        <a:effectLst/>
                        <a:latin typeface="Calibri" panose="020F0502020204030204" pitchFamily="34" charset="0"/>
                      </a:endParaRPr>
                    </a:p>
                  </a:txBody>
                  <a:tcPr marL="7082" marR="7082" marT="7082" marB="0" anchor="b"/>
                </a:tc>
                <a:tc>
                  <a:txBody>
                    <a:bodyPr/>
                    <a:lstStyle/>
                    <a:p>
                      <a:pPr algn="ctr" fontAlgn="b"/>
                      <a:r>
                        <a:rPr lang="en-GB" sz="1400" b="0" i="0" u="none" strike="noStrike" dirty="0">
                          <a:solidFill>
                            <a:srgbClr val="000000"/>
                          </a:solidFill>
                          <a:effectLst/>
                          <a:latin typeface="Calibri" panose="020F0502020204030204" pitchFamily="34" charset="0"/>
                        </a:rPr>
                        <a:t>7</a:t>
                      </a:r>
                    </a:p>
                  </a:txBody>
                  <a:tcPr marL="7082" marR="7082" marT="7082" marB="0" anchor="b"/>
                </a:tc>
                <a:extLst>
                  <a:ext uri="{0D108BD9-81ED-4DB2-BD59-A6C34878D82A}">
                    <a16:rowId xmlns:a16="http://schemas.microsoft.com/office/drawing/2014/main" val="1692023649"/>
                  </a:ext>
                </a:extLst>
              </a:tr>
              <a:tr h="254092">
                <a:tc>
                  <a:txBody>
                    <a:bodyPr/>
                    <a:lstStyle/>
                    <a:p>
                      <a:pPr algn="ctr" fontAlgn="b"/>
                      <a:r>
                        <a:rPr lang="en-GB" sz="1400" u="none" strike="noStrike" dirty="0">
                          <a:effectLst/>
                        </a:rPr>
                        <a:t>17</a:t>
                      </a:r>
                      <a:endParaRPr lang="en-GB" sz="1400" b="0" i="0" u="none" strike="noStrike" dirty="0">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dirty="0">
                          <a:effectLst/>
                        </a:rPr>
                        <a:t>Dynamics 365 Business Central 2020 Release Wave 2</a:t>
                      </a:r>
                      <a:endParaRPr lang="en-GB" sz="1400" b="0" i="0" u="none" strike="noStrike" dirty="0">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a:effectLst/>
                        </a:rPr>
                        <a:t>Octubre 2020</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ctr" fontAlgn="b"/>
                      <a:r>
                        <a:rPr lang="en-GB" sz="1400" b="0" i="0" u="none" strike="noStrike" dirty="0">
                          <a:solidFill>
                            <a:srgbClr val="000000"/>
                          </a:solidFill>
                          <a:effectLst/>
                          <a:latin typeface="Calibri" panose="020F0502020204030204" pitchFamily="34" charset="0"/>
                        </a:rPr>
                        <a:t>6</a:t>
                      </a:r>
                    </a:p>
                  </a:txBody>
                  <a:tcPr marL="7082" marR="7082" marT="7082" marB="0" anchor="b"/>
                </a:tc>
                <a:extLst>
                  <a:ext uri="{0D108BD9-81ED-4DB2-BD59-A6C34878D82A}">
                    <a16:rowId xmlns:a16="http://schemas.microsoft.com/office/drawing/2014/main" val="1516818248"/>
                  </a:ext>
                </a:extLst>
              </a:tr>
              <a:tr h="254092">
                <a:tc>
                  <a:txBody>
                    <a:bodyPr/>
                    <a:lstStyle/>
                    <a:p>
                      <a:pPr algn="ctr" fontAlgn="b"/>
                      <a:r>
                        <a:rPr lang="en-GB" sz="1400" u="none" strike="noStrike">
                          <a:effectLst/>
                        </a:rPr>
                        <a:t>16</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a:effectLst/>
                        </a:rPr>
                        <a:t>Dynamics 365 Business Central 2020 Release Wave 1</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a:effectLst/>
                        </a:rPr>
                        <a:t>Abril 2020</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ctr" fontAlgn="b"/>
                      <a:r>
                        <a:rPr lang="en-GB" sz="1400" b="0" i="0" u="none" strike="noStrike" dirty="0">
                          <a:solidFill>
                            <a:srgbClr val="000000"/>
                          </a:solidFill>
                          <a:effectLst/>
                          <a:latin typeface="Calibri" panose="020F0502020204030204" pitchFamily="34" charset="0"/>
                        </a:rPr>
                        <a:t>5</a:t>
                      </a:r>
                    </a:p>
                  </a:txBody>
                  <a:tcPr marL="7082" marR="7082" marT="7082" marB="0" anchor="b"/>
                </a:tc>
                <a:extLst>
                  <a:ext uri="{0D108BD9-81ED-4DB2-BD59-A6C34878D82A}">
                    <a16:rowId xmlns:a16="http://schemas.microsoft.com/office/drawing/2014/main" val="1460361899"/>
                  </a:ext>
                </a:extLst>
              </a:tr>
              <a:tr h="254092">
                <a:tc>
                  <a:txBody>
                    <a:bodyPr/>
                    <a:lstStyle/>
                    <a:p>
                      <a:pPr algn="ctr" fontAlgn="b"/>
                      <a:r>
                        <a:rPr lang="en-GB" sz="1400" u="none" strike="noStrike">
                          <a:effectLst/>
                        </a:rPr>
                        <a:t>15</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dirty="0">
                          <a:effectLst/>
                        </a:rPr>
                        <a:t>Dynamics 365 Business Central 2019 Release Wave 2</a:t>
                      </a:r>
                      <a:endParaRPr lang="en-GB" sz="1400" b="0" i="0" u="none" strike="noStrike" dirty="0">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a:effectLst/>
                        </a:rPr>
                        <a:t>Octubre 2019</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ctr" fontAlgn="b"/>
                      <a:r>
                        <a:rPr lang="en-GB" sz="1400" b="0" i="0" u="none" strike="noStrike" dirty="0">
                          <a:solidFill>
                            <a:srgbClr val="000000"/>
                          </a:solidFill>
                          <a:effectLst/>
                          <a:latin typeface="Calibri" panose="020F0502020204030204" pitchFamily="34" charset="0"/>
                        </a:rPr>
                        <a:t>4</a:t>
                      </a:r>
                    </a:p>
                  </a:txBody>
                  <a:tcPr marL="7082" marR="7082" marT="7082" marB="0" anchor="b"/>
                </a:tc>
                <a:extLst>
                  <a:ext uri="{0D108BD9-81ED-4DB2-BD59-A6C34878D82A}">
                    <a16:rowId xmlns:a16="http://schemas.microsoft.com/office/drawing/2014/main" val="412787064"/>
                  </a:ext>
                </a:extLst>
              </a:tr>
              <a:tr h="254092">
                <a:tc>
                  <a:txBody>
                    <a:bodyPr/>
                    <a:lstStyle/>
                    <a:p>
                      <a:pPr algn="ctr" fontAlgn="b"/>
                      <a:r>
                        <a:rPr lang="en-GB" sz="1400" u="none" strike="noStrike">
                          <a:effectLst/>
                        </a:rPr>
                        <a:t>14</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a:effectLst/>
                        </a:rPr>
                        <a:t>Dynamics 365 Business Central Spring 2019</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a:effectLst/>
                        </a:rPr>
                        <a:t>Abril 2019</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ctr" fontAlgn="b"/>
                      <a:r>
                        <a:rPr lang="en-GB" sz="1400" b="0" i="0" u="none" strike="noStrike" dirty="0">
                          <a:solidFill>
                            <a:srgbClr val="000000"/>
                          </a:solidFill>
                          <a:effectLst/>
                          <a:latin typeface="Calibri" panose="020F0502020204030204" pitchFamily="34" charset="0"/>
                        </a:rPr>
                        <a:t>3</a:t>
                      </a:r>
                    </a:p>
                  </a:txBody>
                  <a:tcPr marL="7082" marR="7082" marT="7082" marB="0" anchor="b"/>
                </a:tc>
                <a:extLst>
                  <a:ext uri="{0D108BD9-81ED-4DB2-BD59-A6C34878D82A}">
                    <a16:rowId xmlns:a16="http://schemas.microsoft.com/office/drawing/2014/main" val="540899939"/>
                  </a:ext>
                </a:extLst>
              </a:tr>
              <a:tr h="254092">
                <a:tc>
                  <a:txBody>
                    <a:bodyPr/>
                    <a:lstStyle/>
                    <a:p>
                      <a:pPr algn="ctr" fontAlgn="b"/>
                      <a:r>
                        <a:rPr lang="en-GB" sz="1400" u="none" strike="noStrike" dirty="0">
                          <a:effectLst/>
                        </a:rPr>
                        <a:t>13</a:t>
                      </a:r>
                      <a:endParaRPr lang="en-GB" sz="1400" b="0" i="0" u="none" strike="noStrike" dirty="0">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a:effectLst/>
                        </a:rPr>
                        <a:t>Dynamics 365 Business Central</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dirty="0" err="1">
                          <a:effectLst/>
                        </a:rPr>
                        <a:t>Octubre</a:t>
                      </a:r>
                      <a:r>
                        <a:rPr lang="en-GB" sz="1400" u="none" strike="noStrike" dirty="0">
                          <a:effectLst/>
                        </a:rPr>
                        <a:t> 2018</a:t>
                      </a:r>
                      <a:endParaRPr lang="en-GB" sz="1400" b="0" i="0" u="none" strike="noStrike" dirty="0">
                        <a:solidFill>
                          <a:srgbClr val="000000"/>
                        </a:solidFill>
                        <a:effectLst/>
                        <a:latin typeface="Calibri" panose="020F0502020204030204" pitchFamily="34" charset="0"/>
                      </a:endParaRPr>
                    </a:p>
                  </a:txBody>
                  <a:tcPr marL="7082" marR="7082" marT="7082" marB="0" anchor="b"/>
                </a:tc>
                <a:tc>
                  <a:txBody>
                    <a:bodyPr/>
                    <a:lstStyle/>
                    <a:p>
                      <a:pPr algn="ctr" fontAlgn="b"/>
                      <a:r>
                        <a:rPr lang="en-GB" sz="1400" b="0" i="0" u="none" strike="noStrike" dirty="0">
                          <a:solidFill>
                            <a:srgbClr val="000000"/>
                          </a:solidFill>
                          <a:effectLst/>
                          <a:latin typeface="Calibri" panose="020F0502020204030204" pitchFamily="34" charset="0"/>
                        </a:rPr>
                        <a:t>2</a:t>
                      </a:r>
                    </a:p>
                  </a:txBody>
                  <a:tcPr marL="7082" marR="7082" marT="7082" marB="0" anchor="b"/>
                </a:tc>
                <a:extLst>
                  <a:ext uri="{0D108BD9-81ED-4DB2-BD59-A6C34878D82A}">
                    <a16:rowId xmlns:a16="http://schemas.microsoft.com/office/drawing/2014/main" val="881661634"/>
                  </a:ext>
                </a:extLst>
              </a:tr>
              <a:tr h="254092">
                <a:tc>
                  <a:txBody>
                    <a:bodyPr/>
                    <a:lstStyle/>
                    <a:p>
                      <a:pPr algn="ctr" fontAlgn="b"/>
                      <a:r>
                        <a:rPr lang="en-GB" sz="1400" u="none" strike="noStrike">
                          <a:effectLst/>
                        </a:rPr>
                        <a:t>12</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a:effectLst/>
                        </a:rPr>
                        <a:t>Dynamics 365 for Finance and Operations, Business Edition</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endParaRPr lang="en-GB" sz="1400" b="0" i="0" u="none" strike="noStrike" dirty="0">
                        <a:solidFill>
                          <a:srgbClr val="000000"/>
                        </a:solidFill>
                        <a:effectLst/>
                        <a:latin typeface="Calibri" panose="020F0502020204030204" pitchFamily="34" charset="0"/>
                      </a:endParaRPr>
                    </a:p>
                  </a:txBody>
                  <a:tcPr marL="7082" marR="7082" marT="7082" marB="0" anchor="b"/>
                </a:tc>
                <a:tc>
                  <a:txBody>
                    <a:bodyPr/>
                    <a:lstStyle/>
                    <a:p>
                      <a:pPr algn="ctr" fontAlgn="b"/>
                      <a:endParaRPr lang="en-GB" sz="1400" b="0" i="0" u="none" strike="noStrike" dirty="0">
                        <a:solidFill>
                          <a:srgbClr val="000000"/>
                        </a:solidFill>
                        <a:effectLst/>
                        <a:latin typeface="Calibri" panose="020F0502020204030204" pitchFamily="34" charset="0"/>
                      </a:endParaRPr>
                    </a:p>
                  </a:txBody>
                  <a:tcPr marL="7082" marR="7082" marT="7082" marB="0" anchor="b"/>
                </a:tc>
                <a:extLst>
                  <a:ext uri="{0D108BD9-81ED-4DB2-BD59-A6C34878D82A}">
                    <a16:rowId xmlns:a16="http://schemas.microsoft.com/office/drawing/2014/main" val="3619742208"/>
                  </a:ext>
                </a:extLst>
              </a:tr>
              <a:tr h="254092">
                <a:tc>
                  <a:txBody>
                    <a:bodyPr/>
                    <a:lstStyle/>
                    <a:p>
                      <a:pPr algn="ctr" fontAlgn="b"/>
                      <a:r>
                        <a:rPr lang="en-GB" sz="1400" u="none" strike="noStrike">
                          <a:effectLst/>
                        </a:rPr>
                        <a:t>11</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a:effectLst/>
                        </a:rPr>
                        <a:t>Dynamics NAV 2018</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r>
                        <a:rPr lang="en-GB" sz="1400" b="0" i="0" u="none" strike="noStrike" dirty="0" err="1">
                          <a:solidFill>
                            <a:srgbClr val="000000"/>
                          </a:solidFill>
                          <a:effectLst/>
                          <a:latin typeface="Calibri" panose="020F0502020204030204" pitchFamily="34" charset="0"/>
                        </a:rPr>
                        <a:t>Diciembre</a:t>
                      </a:r>
                      <a:r>
                        <a:rPr lang="en-GB" sz="1400" b="0" i="0" u="none" strike="noStrike" dirty="0">
                          <a:solidFill>
                            <a:srgbClr val="000000"/>
                          </a:solidFill>
                          <a:effectLst/>
                          <a:latin typeface="Calibri" panose="020F0502020204030204" pitchFamily="34" charset="0"/>
                        </a:rPr>
                        <a:t> 2017</a:t>
                      </a:r>
                    </a:p>
                  </a:txBody>
                  <a:tcPr marL="7082" marR="7082" marT="7082" marB="0" anchor="b"/>
                </a:tc>
                <a:tc>
                  <a:txBody>
                    <a:bodyPr/>
                    <a:lstStyle/>
                    <a:p>
                      <a:pPr algn="ctr" fontAlgn="b"/>
                      <a:r>
                        <a:rPr lang="en-GB" sz="1400" b="0" i="0" u="none" strike="noStrike" dirty="0">
                          <a:solidFill>
                            <a:srgbClr val="000000"/>
                          </a:solidFill>
                          <a:effectLst/>
                          <a:latin typeface="Calibri" panose="020F0502020204030204" pitchFamily="34" charset="0"/>
                        </a:rPr>
                        <a:t>1</a:t>
                      </a:r>
                    </a:p>
                  </a:txBody>
                  <a:tcPr marL="7082" marR="7082" marT="7082" marB="0" anchor="b"/>
                </a:tc>
                <a:extLst>
                  <a:ext uri="{0D108BD9-81ED-4DB2-BD59-A6C34878D82A}">
                    <a16:rowId xmlns:a16="http://schemas.microsoft.com/office/drawing/2014/main" val="3484399926"/>
                  </a:ext>
                </a:extLst>
              </a:tr>
              <a:tr h="254092">
                <a:tc>
                  <a:txBody>
                    <a:bodyPr/>
                    <a:lstStyle/>
                    <a:p>
                      <a:pPr algn="ctr" fontAlgn="b"/>
                      <a:r>
                        <a:rPr lang="en-GB" sz="1400" u="none" strike="noStrike">
                          <a:effectLst/>
                        </a:rPr>
                        <a:t>10</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dirty="0">
                          <a:effectLst/>
                        </a:rPr>
                        <a:t>Dynamics NAV 2017</a:t>
                      </a:r>
                      <a:endParaRPr lang="en-GB" sz="1400" b="0" i="0" u="none" strike="noStrike" dirty="0">
                        <a:solidFill>
                          <a:srgbClr val="000000"/>
                        </a:solidFill>
                        <a:effectLst/>
                        <a:latin typeface="Calibri" panose="020F0502020204030204" pitchFamily="34" charset="0"/>
                      </a:endParaRPr>
                    </a:p>
                  </a:txBody>
                  <a:tcPr marL="7082" marR="7082" marT="7082" marB="0" anchor="b"/>
                </a:tc>
                <a:tc>
                  <a:txBody>
                    <a:bodyPr/>
                    <a:lstStyle/>
                    <a:p>
                      <a:pPr algn="l" fontAlgn="b"/>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endParaRPr lang="en-GB" sz="1400" b="0" i="0" u="none" strike="noStrike">
                        <a:solidFill>
                          <a:srgbClr val="000000"/>
                        </a:solidFill>
                        <a:effectLst/>
                        <a:latin typeface="Calibri" panose="020F0502020204030204" pitchFamily="34" charset="0"/>
                      </a:endParaRPr>
                    </a:p>
                  </a:txBody>
                  <a:tcPr marL="7082" marR="7082" marT="7082" marB="0" anchor="b"/>
                </a:tc>
                <a:extLst>
                  <a:ext uri="{0D108BD9-81ED-4DB2-BD59-A6C34878D82A}">
                    <a16:rowId xmlns:a16="http://schemas.microsoft.com/office/drawing/2014/main" val="3728775283"/>
                  </a:ext>
                </a:extLst>
              </a:tr>
              <a:tr h="254092">
                <a:tc>
                  <a:txBody>
                    <a:bodyPr/>
                    <a:lstStyle/>
                    <a:p>
                      <a:pPr algn="ctr" fontAlgn="b"/>
                      <a:r>
                        <a:rPr lang="en-GB" sz="1400" u="none" strike="noStrike">
                          <a:effectLst/>
                        </a:rPr>
                        <a:t>9</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a:effectLst/>
                        </a:rPr>
                        <a:t>Dynamics NAV 2016</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endParaRPr lang="en-GB" sz="1400" b="0" i="0" u="none" strike="noStrike">
                        <a:solidFill>
                          <a:srgbClr val="000000"/>
                        </a:solidFill>
                        <a:effectLst/>
                        <a:latin typeface="Calibri" panose="020F0502020204030204" pitchFamily="34" charset="0"/>
                      </a:endParaRPr>
                    </a:p>
                  </a:txBody>
                  <a:tcPr marL="7082" marR="7082" marT="7082" marB="0" anchor="b"/>
                </a:tc>
                <a:extLst>
                  <a:ext uri="{0D108BD9-81ED-4DB2-BD59-A6C34878D82A}">
                    <a16:rowId xmlns:a16="http://schemas.microsoft.com/office/drawing/2014/main" val="1531876714"/>
                  </a:ext>
                </a:extLst>
              </a:tr>
              <a:tr h="254092">
                <a:tc>
                  <a:txBody>
                    <a:bodyPr/>
                    <a:lstStyle/>
                    <a:p>
                      <a:pPr algn="ctr" fontAlgn="b"/>
                      <a:r>
                        <a:rPr lang="en-GB" sz="1400" u="none" strike="noStrike">
                          <a:effectLst/>
                        </a:rPr>
                        <a:t>8</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a:effectLst/>
                        </a:rPr>
                        <a:t>Dynamics NAV 2015</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endParaRPr lang="en-GB" sz="1400" b="0" i="0" u="none" strike="noStrike">
                        <a:solidFill>
                          <a:srgbClr val="000000"/>
                        </a:solidFill>
                        <a:effectLst/>
                        <a:latin typeface="Calibri" panose="020F0502020204030204" pitchFamily="34" charset="0"/>
                      </a:endParaRPr>
                    </a:p>
                  </a:txBody>
                  <a:tcPr marL="7082" marR="7082" marT="7082" marB="0" anchor="b"/>
                </a:tc>
                <a:extLst>
                  <a:ext uri="{0D108BD9-81ED-4DB2-BD59-A6C34878D82A}">
                    <a16:rowId xmlns:a16="http://schemas.microsoft.com/office/drawing/2014/main" val="4125623972"/>
                  </a:ext>
                </a:extLst>
              </a:tr>
              <a:tr h="254092">
                <a:tc>
                  <a:txBody>
                    <a:bodyPr/>
                    <a:lstStyle/>
                    <a:p>
                      <a:pPr algn="ctr" fontAlgn="b"/>
                      <a:r>
                        <a:rPr lang="en-GB" sz="1400" u="none" strike="noStrike">
                          <a:effectLst/>
                        </a:rPr>
                        <a:t>7</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dirty="0">
                          <a:effectLst/>
                        </a:rPr>
                        <a:t>Dynamics NAV 2013</a:t>
                      </a:r>
                      <a:endParaRPr lang="en-GB" sz="1400" b="0" i="0" u="none" strike="noStrike" dirty="0">
                        <a:solidFill>
                          <a:srgbClr val="000000"/>
                        </a:solidFill>
                        <a:effectLst/>
                        <a:latin typeface="Calibri" panose="020F0502020204030204" pitchFamily="34" charset="0"/>
                      </a:endParaRPr>
                    </a:p>
                  </a:txBody>
                  <a:tcPr marL="7082" marR="7082" marT="7082" marB="0" anchor="b"/>
                </a:tc>
                <a:tc>
                  <a:txBody>
                    <a:bodyPr/>
                    <a:lstStyle/>
                    <a:p>
                      <a:pPr algn="l" fontAlgn="b"/>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endParaRPr lang="en-GB" sz="1400" b="0" i="0" u="none" strike="noStrike">
                        <a:solidFill>
                          <a:srgbClr val="000000"/>
                        </a:solidFill>
                        <a:effectLst/>
                        <a:latin typeface="Calibri" panose="020F0502020204030204" pitchFamily="34" charset="0"/>
                      </a:endParaRPr>
                    </a:p>
                  </a:txBody>
                  <a:tcPr marL="7082" marR="7082" marT="7082" marB="0" anchor="b"/>
                </a:tc>
                <a:extLst>
                  <a:ext uri="{0D108BD9-81ED-4DB2-BD59-A6C34878D82A}">
                    <a16:rowId xmlns:a16="http://schemas.microsoft.com/office/drawing/2014/main" val="3971669270"/>
                  </a:ext>
                </a:extLst>
              </a:tr>
              <a:tr h="254092">
                <a:tc>
                  <a:txBody>
                    <a:bodyPr/>
                    <a:lstStyle/>
                    <a:p>
                      <a:pPr algn="ctr" fontAlgn="b"/>
                      <a:r>
                        <a:rPr lang="en-GB" sz="1400" u="none" strike="noStrike">
                          <a:effectLst/>
                        </a:rPr>
                        <a:t>6</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a:effectLst/>
                        </a:rPr>
                        <a:t>Dynamics NAV 2009</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endParaRPr lang="en-GB" sz="1400" b="0" i="0" u="none" strike="noStrike">
                        <a:solidFill>
                          <a:srgbClr val="000000"/>
                        </a:solidFill>
                        <a:effectLst/>
                        <a:latin typeface="Calibri" panose="020F0502020204030204" pitchFamily="34" charset="0"/>
                      </a:endParaRPr>
                    </a:p>
                  </a:txBody>
                  <a:tcPr marL="7082" marR="7082" marT="7082" marB="0" anchor="b"/>
                </a:tc>
                <a:extLst>
                  <a:ext uri="{0D108BD9-81ED-4DB2-BD59-A6C34878D82A}">
                    <a16:rowId xmlns:a16="http://schemas.microsoft.com/office/drawing/2014/main" val="3639228531"/>
                  </a:ext>
                </a:extLst>
              </a:tr>
              <a:tr h="254092">
                <a:tc>
                  <a:txBody>
                    <a:bodyPr/>
                    <a:lstStyle/>
                    <a:p>
                      <a:pPr algn="ctr" fontAlgn="b"/>
                      <a:r>
                        <a:rPr lang="en-GB" sz="1400" u="none" strike="noStrike">
                          <a:effectLst/>
                        </a:rPr>
                        <a:t>5</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a:effectLst/>
                        </a:rPr>
                        <a:t>Dynamics NAV 5.0</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endParaRPr lang="en-GB" sz="1400" b="0" i="0" u="none" strike="noStrike">
                        <a:solidFill>
                          <a:srgbClr val="000000"/>
                        </a:solidFill>
                        <a:effectLst/>
                        <a:latin typeface="Calibri" panose="020F0502020204030204" pitchFamily="34" charset="0"/>
                      </a:endParaRPr>
                    </a:p>
                  </a:txBody>
                  <a:tcPr marL="7082" marR="7082" marT="7082" marB="0" anchor="b"/>
                </a:tc>
                <a:extLst>
                  <a:ext uri="{0D108BD9-81ED-4DB2-BD59-A6C34878D82A}">
                    <a16:rowId xmlns:a16="http://schemas.microsoft.com/office/drawing/2014/main" val="779246281"/>
                  </a:ext>
                </a:extLst>
              </a:tr>
              <a:tr h="254092">
                <a:tc>
                  <a:txBody>
                    <a:bodyPr/>
                    <a:lstStyle/>
                    <a:p>
                      <a:pPr algn="ctr" fontAlgn="b"/>
                      <a:r>
                        <a:rPr lang="en-GB" sz="1400" u="none" strike="noStrike">
                          <a:effectLst/>
                        </a:rPr>
                        <a:t>4</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a:effectLst/>
                        </a:rPr>
                        <a:t>Microsoft Business Solutions-Navision 4.0</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endParaRPr lang="en-GB" sz="1400" b="0" i="0" u="none" strike="noStrike">
                        <a:solidFill>
                          <a:srgbClr val="000000"/>
                        </a:solidFill>
                        <a:effectLst/>
                        <a:latin typeface="Calibri" panose="020F0502020204030204" pitchFamily="34" charset="0"/>
                      </a:endParaRPr>
                    </a:p>
                  </a:txBody>
                  <a:tcPr marL="7082" marR="7082" marT="7082" marB="0" anchor="b"/>
                </a:tc>
                <a:extLst>
                  <a:ext uri="{0D108BD9-81ED-4DB2-BD59-A6C34878D82A}">
                    <a16:rowId xmlns:a16="http://schemas.microsoft.com/office/drawing/2014/main" val="1209861032"/>
                  </a:ext>
                </a:extLst>
              </a:tr>
              <a:tr h="254092">
                <a:tc>
                  <a:txBody>
                    <a:bodyPr/>
                    <a:lstStyle/>
                    <a:p>
                      <a:pPr algn="ctr" fontAlgn="b"/>
                      <a:r>
                        <a:rPr lang="en-GB" sz="1400" u="none" strike="noStrike">
                          <a:effectLst/>
                        </a:rPr>
                        <a:t>3.60</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r>
                        <a:rPr lang="en-GB" sz="1400" u="none" strike="noStrike">
                          <a:effectLst/>
                        </a:rPr>
                        <a:t>Navision-Attain 3.60</a:t>
                      </a:r>
                      <a:endParaRPr lang="en-GB" sz="1400" b="0" i="0" u="none" strike="noStrike">
                        <a:solidFill>
                          <a:srgbClr val="000000"/>
                        </a:solidFill>
                        <a:effectLst/>
                        <a:latin typeface="Calibri" panose="020F0502020204030204" pitchFamily="34" charset="0"/>
                      </a:endParaRPr>
                    </a:p>
                  </a:txBody>
                  <a:tcPr marL="7082" marR="7082" marT="7082" marB="0" anchor="b"/>
                </a:tc>
                <a:tc>
                  <a:txBody>
                    <a:bodyPr/>
                    <a:lstStyle/>
                    <a:p>
                      <a:pPr algn="l" fontAlgn="b"/>
                      <a:endParaRPr lang="en-GB" sz="1400" b="0" i="0" u="none" strike="noStrike" dirty="0">
                        <a:solidFill>
                          <a:srgbClr val="000000"/>
                        </a:solidFill>
                        <a:effectLst/>
                        <a:latin typeface="Calibri" panose="020F0502020204030204" pitchFamily="34" charset="0"/>
                      </a:endParaRPr>
                    </a:p>
                  </a:txBody>
                  <a:tcPr marL="7082" marR="7082" marT="7082" marB="0" anchor="b"/>
                </a:tc>
                <a:tc>
                  <a:txBody>
                    <a:bodyPr/>
                    <a:lstStyle/>
                    <a:p>
                      <a:pPr algn="l" fontAlgn="b"/>
                      <a:endParaRPr lang="en-GB" sz="1400" b="0" i="0" u="none" strike="noStrike" dirty="0">
                        <a:solidFill>
                          <a:srgbClr val="000000"/>
                        </a:solidFill>
                        <a:effectLst/>
                        <a:latin typeface="Calibri" panose="020F0502020204030204" pitchFamily="34" charset="0"/>
                      </a:endParaRPr>
                    </a:p>
                  </a:txBody>
                  <a:tcPr marL="7082" marR="7082" marT="7082" marB="0" anchor="b"/>
                </a:tc>
                <a:extLst>
                  <a:ext uri="{0D108BD9-81ED-4DB2-BD59-A6C34878D82A}">
                    <a16:rowId xmlns:a16="http://schemas.microsoft.com/office/drawing/2014/main" val="3422389317"/>
                  </a:ext>
                </a:extLst>
              </a:tr>
            </a:tbl>
          </a:graphicData>
        </a:graphic>
      </p:graphicFrame>
    </p:spTree>
    <p:extLst>
      <p:ext uri="{BB962C8B-B14F-4D97-AF65-F5344CB8AC3E}">
        <p14:creationId xmlns:p14="http://schemas.microsoft.com/office/powerpoint/2010/main" val="362593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Instalación - Docker</a:t>
            </a:r>
            <a:endParaRPr lang="es-ES_tradnl" dirty="0"/>
          </a:p>
        </p:txBody>
      </p:sp>
      <p:sp>
        <p:nvSpPr>
          <p:cNvPr id="7" name="2 Marcador de contenido"/>
          <p:cNvSpPr>
            <a:spLocks noGrp="1"/>
          </p:cNvSpPr>
          <p:nvPr>
            <p:ph idx="1"/>
          </p:nvPr>
        </p:nvSpPr>
        <p:spPr>
          <a:xfrm>
            <a:off x="457200" y="1200151"/>
            <a:ext cx="6923112" cy="3394472"/>
          </a:xfrm>
        </p:spPr>
        <p:txBody>
          <a:bodyPr>
            <a:normAutofit/>
          </a:bodyPr>
          <a:lstStyle/>
          <a:p>
            <a:r>
              <a:rPr lang="es-ES" dirty="0"/>
              <a:t>Descarga de Docker Desktop</a:t>
            </a:r>
            <a:br>
              <a:rPr lang="es-ES" dirty="0"/>
            </a:br>
            <a:r>
              <a:rPr lang="es-ES" sz="2400" dirty="0">
                <a:hlinkClick r:id="rId3"/>
              </a:rPr>
              <a:t>https://docs.docker.com/desktop/windows/install/</a:t>
            </a:r>
            <a:r>
              <a:rPr lang="es-ES" sz="2400" dirty="0"/>
              <a:t> </a:t>
            </a:r>
          </a:p>
          <a:p>
            <a:r>
              <a:rPr lang="es-ES" dirty="0"/>
              <a:t>Instalación de Docker Desktop</a:t>
            </a:r>
          </a:p>
          <a:p>
            <a:r>
              <a:rPr lang="es-ES" dirty="0"/>
              <a:t>Cambiar a Contenedores Windows</a:t>
            </a:r>
            <a:br>
              <a:rPr lang="es-ES" dirty="0"/>
            </a:br>
            <a:r>
              <a:rPr lang="en-US" sz="1600" dirty="0">
                <a:solidFill>
                  <a:srgbClr val="0000FF"/>
                </a:solidFill>
                <a:latin typeface="Lucida Console" panose="020B0609040504020204" pitchFamily="49" charset="0"/>
              </a:rPr>
              <a:t>Enable-</a:t>
            </a:r>
            <a:r>
              <a:rPr lang="en-US" sz="1600" dirty="0" err="1">
                <a:solidFill>
                  <a:srgbClr val="0000FF"/>
                </a:solidFill>
                <a:latin typeface="Lucida Console" panose="020B0609040504020204" pitchFamily="49" charset="0"/>
              </a:rPr>
              <a:t>WindowsOptionalFeature</a:t>
            </a:r>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-Online</a:t>
            </a:r>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FeatureName</a:t>
            </a:r>
            <a:r>
              <a:rPr lang="en-US" sz="1600" dirty="0">
                <a:solidFill>
                  <a:prstClr val="black"/>
                </a:solidFill>
                <a:latin typeface="Lucida Console" panose="020B0609040504020204" pitchFamily="49" charset="0"/>
              </a:rPr>
              <a:t> $(</a:t>
            </a:r>
            <a:r>
              <a:rPr lang="en-US" sz="1600" dirty="0">
                <a:solidFill>
                  <a:srgbClr val="8B0000"/>
                </a:solidFill>
                <a:latin typeface="Lucida Console" panose="020B0609040504020204" pitchFamily="49" charset="0"/>
              </a:rPr>
              <a:t>"Microsoft-Hyper-</a:t>
            </a:r>
            <a:r>
              <a:rPr lang="en-US" sz="1600" dirty="0" err="1">
                <a:solidFill>
                  <a:srgbClr val="8B0000"/>
                </a:solidFill>
                <a:latin typeface="Lucida Console" panose="020B0609040504020204" pitchFamily="49" charset="0"/>
              </a:rPr>
              <a:t>V"</a:t>
            </a:r>
            <a:r>
              <a:rPr lang="en-US" sz="1600" dirty="0" err="1">
                <a:solidFill>
                  <a:srgbClr val="696969"/>
                </a:solidFill>
                <a:latin typeface="Lucida Console" panose="020B0609040504020204" pitchFamily="49" charset="0"/>
              </a:rPr>
              <a:t>,</a:t>
            </a:r>
            <a:r>
              <a:rPr lang="en-US" sz="1600" dirty="0" err="1">
                <a:solidFill>
                  <a:srgbClr val="8B0000"/>
                </a:solidFill>
                <a:latin typeface="Lucida Console" panose="020B0609040504020204" pitchFamily="49" charset="0"/>
              </a:rPr>
              <a:t>"Containers</a:t>
            </a:r>
            <a:r>
              <a:rPr lang="en-US" sz="1600" dirty="0">
                <a:solidFill>
                  <a:srgbClr val="8B0000"/>
                </a:solidFill>
                <a:latin typeface="Lucida Console" panose="020B0609040504020204" pitchFamily="49" charset="0"/>
              </a:rPr>
              <a:t>"</a:t>
            </a:r>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-All </a:t>
            </a:r>
          </a:p>
          <a:p>
            <a:endParaRPr lang="es-ES" dirty="0"/>
          </a:p>
          <a:p>
            <a:pPr marL="457200" lvl="1" indent="0">
              <a:buNone/>
            </a:pPr>
            <a:endParaRPr lang="es-ES" sz="2000" dirty="0"/>
          </a:p>
        </p:txBody>
      </p:sp>
      <p:pic>
        <p:nvPicPr>
          <p:cNvPr id="9" name="Imagen 8">
            <a:extLst>
              <a:ext uri="{FF2B5EF4-FFF2-40B4-BE49-F238E27FC236}">
                <a16:creationId xmlns:a16="http://schemas.microsoft.com/office/drawing/2014/main" id="{55160111-DA77-491C-B6FD-296AE227B181}"/>
              </a:ext>
            </a:extLst>
          </p:cNvPr>
          <p:cNvPicPr>
            <a:picLocks noChangeAspect="1"/>
          </p:cNvPicPr>
          <p:nvPr/>
        </p:nvPicPr>
        <p:blipFill>
          <a:blip r:embed="rId4"/>
          <a:stretch>
            <a:fillRect/>
          </a:stretch>
        </p:blipFill>
        <p:spPr>
          <a:xfrm>
            <a:off x="7308304" y="4595"/>
            <a:ext cx="1835696" cy="586372"/>
          </a:xfrm>
          <a:prstGeom prst="rect">
            <a:avLst/>
          </a:prstGeom>
        </p:spPr>
      </p:pic>
      <p:pic>
        <p:nvPicPr>
          <p:cNvPr id="5" name="Imagen 4">
            <a:extLst>
              <a:ext uri="{FF2B5EF4-FFF2-40B4-BE49-F238E27FC236}">
                <a16:creationId xmlns:a16="http://schemas.microsoft.com/office/drawing/2014/main" id="{46E25C54-1B3C-4726-BA5F-7B13616F5875}"/>
              </a:ext>
            </a:extLst>
          </p:cNvPr>
          <p:cNvPicPr>
            <a:picLocks noChangeAspect="1"/>
          </p:cNvPicPr>
          <p:nvPr/>
        </p:nvPicPr>
        <p:blipFill>
          <a:blip r:embed="rId5"/>
          <a:stretch>
            <a:fillRect/>
          </a:stretch>
        </p:blipFill>
        <p:spPr>
          <a:xfrm>
            <a:off x="7340418" y="2569541"/>
            <a:ext cx="1562111" cy="2466993"/>
          </a:xfrm>
          <a:prstGeom prst="rect">
            <a:avLst/>
          </a:prstGeom>
        </p:spPr>
      </p:pic>
    </p:spTree>
    <p:extLst>
      <p:ext uri="{BB962C8B-B14F-4D97-AF65-F5344CB8AC3E}">
        <p14:creationId xmlns:p14="http://schemas.microsoft.com/office/powerpoint/2010/main" val="343912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Instalación – Contenedor BC</a:t>
            </a:r>
            <a:endParaRPr lang="es-ES_tradnl" dirty="0"/>
          </a:p>
        </p:txBody>
      </p:sp>
      <p:sp>
        <p:nvSpPr>
          <p:cNvPr id="7" name="2 Marcador de contenido"/>
          <p:cNvSpPr>
            <a:spLocks noGrp="1"/>
          </p:cNvSpPr>
          <p:nvPr>
            <p:ph idx="1"/>
          </p:nvPr>
        </p:nvSpPr>
        <p:spPr>
          <a:xfrm>
            <a:off x="457200" y="1200150"/>
            <a:ext cx="8435280" cy="3891879"/>
          </a:xfrm>
        </p:spPr>
        <p:txBody>
          <a:bodyPr>
            <a:normAutofit/>
          </a:bodyPr>
          <a:lstStyle/>
          <a:p>
            <a:r>
              <a:rPr lang="es-ES" dirty="0"/>
              <a:t>Abrir el PowerShell ISE</a:t>
            </a:r>
          </a:p>
          <a:p>
            <a:r>
              <a:rPr lang="es-ES" dirty="0"/>
              <a:t>Importar el módulo </a:t>
            </a:r>
            <a:r>
              <a:rPr lang="es-ES" dirty="0" err="1"/>
              <a:t>BCContainerHelper</a:t>
            </a:r>
            <a:br>
              <a:rPr lang="es-ES" dirty="0"/>
            </a:br>
            <a:r>
              <a:rPr lang="en-US" sz="2200" dirty="0"/>
              <a:t> </a:t>
            </a:r>
            <a:r>
              <a:rPr lang="en-US" sz="2200" dirty="0">
                <a:solidFill>
                  <a:srgbClr val="0000FF"/>
                </a:solidFill>
                <a:latin typeface="Lucida Console" panose="020B0609040504020204" pitchFamily="49" charset="0"/>
              </a:rPr>
              <a:t>Install-Module</a:t>
            </a:r>
            <a:r>
              <a:rPr lang="en-US" sz="2200" dirty="0">
                <a:solidFill>
                  <a:prstClr val="black"/>
                </a:solidFill>
                <a:latin typeface="Lucida Console" panose="020B0609040504020204" pitchFamily="49" charset="0"/>
              </a:rPr>
              <a:t> </a:t>
            </a:r>
            <a:r>
              <a:rPr lang="en-US" sz="2200" dirty="0">
                <a:solidFill>
                  <a:srgbClr val="000080"/>
                </a:solidFill>
                <a:latin typeface="Lucida Console" panose="020B0609040504020204" pitchFamily="49" charset="0"/>
              </a:rPr>
              <a:t>-Name</a:t>
            </a:r>
            <a:r>
              <a:rPr lang="en-US" sz="2200" dirty="0">
                <a:solidFill>
                  <a:prstClr val="black"/>
                </a:solidFill>
                <a:latin typeface="Lucida Console" panose="020B0609040504020204" pitchFamily="49" charset="0"/>
              </a:rPr>
              <a:t> </a:t>
            </a:r>
            <a:r>
              <a:rPr lang="en-US" sz="2200" dirty="0" err="1">
                <a:solidFill>
                  <a:srgbClr val="8A2BE2"/>
                </a:solidFill>
                <a:latin typeface="Lucida Console" panose="020B0609040504020204" pitchFamily="49" charset="0"/>
              </a:rPr>
              <a:t>BcContainerHelper</a:t>
            </a:r>
            <a:r>
              <a:rPr lang="en-US" sz="2200" dirty="0">
                <a:solidFill>
                  <a:prstClr val="black"/>
                </a:solidFill>
                <a:latin typeface="Lucida Console" panose="020B0609040504020204" pitchFamily="49" charset="0"/>
              </a:rPr>
              <a:t> </a:t>
            </a:r>
            <a:r>
              <a:rPr lang="en-US" sz="2200" dirty="0">
                <a:solidFill>
                  <a:srgbClr val="000080"/>
                </a:solidFill>
                <a:latin typeface="Lucida Console" panose="020B0609040504020204" pitchFamily="49" charset="0"/>
              </a:rPr>
              <a:t>-force </a:t>
            </a:r>
            <a:endParaRPr lang="es-ES" sz="2200" dirty="0">
              <a:latin typeface="Consolas" panose="020B0609020204030204" pitchFamily="49" charset="0"/>
            </a:endParaRPr>
          </a:p>
          <a:p>
            <a:r>
              <a:rPr lang="es-ES" dirty="0"/>
              <a:t>Obtener la URL del artefacto de BC</a:t>
            </a:r>
            <a:br>
              <a:rPr lang="es-ES" dirty="0"/>
            </a:br>
            <a:r>
              <a:rPr lang="en-US" sz="2200" dirty="0"/>
              <a:t> </a:t>
            </a:r>
            <a:r>
              <a:rPr lang="en-US" sz="2200" dirty="0">
                <a:solidFill>
                  <a:srgbClr val="A82D00"/>
                </a:solidFill>
                <a:latin typeface="Lucida Console" panose="020B0609040504020204" pitchFamily="49" charset="0"/>
              </a:rPr>
              <a:t>$artifact</a:t>
            </a:r>
            <a:r>
              <a:rPr lang="en-US" sz="2200" dirty="0">
                <a:solidFill>
                  <a:prstClr val="black"/>
                </a:solidFill>
                <a:latin typeface="Lucida Console" panose="020B0609040504020204" pitchFamily="49" charset="0"/>
              </a:rPr>
              <a:t> </a:t>
            </a:r>
            <a:r>
              <a:rPr lang="en-US" sz="2200" dirty="0">
                <a:solidFill>
                  <a:srgbClr val="696969"/>
                </a:solidFill>
                <a:latin typeface="Lucida Console" panose="020B0609040504020204" pitchFamily="49" charset="0"/>
              </a:rPr>
              <a:t>=</a:t>
            </a:r>
            <a:r>
              <a:rPr lang="en-US" sz="2200" dirty="0">
                <a:solidFill>
                  <a:prstClr val="black"/>
                </a:solidFill>
                <a:latin typeface="Lucida Console" panose="020B0609040504020204" pitchFamily="49" charset="0"/>
              </a:rPr>
              <a:t> </a:t>
            </a:r>
            <a:r>
              <a:rPr lang="en-US" sz="2200" dirty="0">
                <a:solidFill>
                  <a:srgbClr val="0000FF"/>
                </a:solidFill>
                <a:latin typeface="Lucida Console" panose="020B0609040504020204" pitchFamily="49" charset="0"/>
              </a:rPr>
              <a:t>Get-</a:t>
            </a:r>
            <a:r>
              <a:rPr lang="en-US" sz="2200" dirty="0" err="1">
                <a:solidFill>
                  <a:srgbClr val="0000FF"/>
                </a:solidFill>
                <a:latin typeface="Lucida Console" panose="020B0609040504020204" pitchFamily="49" charset="0"/>
              </a:rPr>
              <a:t>BCArtifactUrl</a:t>
            </a:r>
            <a:r>
              <a:rPr lang="en-US" sz="2200" dirty="0">
                <a:solidFill>
                  <a:prstClr val="black"/>
                </a:solidFill>
                <a:latin typeface="Lucida Console" panose="020B0609040504020204" pitchFamily="49" charset="0"/>
              </a:rPr>
              <a:t> </a:t>
            </a:r>
            <a:r>
              <a:rPr lang="en-US" sz="2200" dirty="0">
                <a:solidFill>
                  <a:srgbClr val="000080"/>
                </a:solidFill>
                <a:latin typeface="Lucida Console" panose="020B0609040504020204" pitchFamily="49" charset="0"/>
              </a:rPr>
              <a:t>-country</a:t>
            </a:r>
            <a:r>
              <a:rPr lang="en-US" sz="2200" dirty="0">
                <a:solidFill>
                  <a:prstClr val="black"/>
                </a:solidFill>
                <a:latin typeface="Lucida Console" panose="020B0609040504020204" pitchFamily="49" charset="0"/>
              </a:rPr>
              <a:t> </a:t>
            </a:r>
            <a:r>
              <a:rPr lang="en-US" sz="2200" dirty="0">
                <a:solidFill>
                  <a:srgbClr val="8A2BE2"/>
                </a:solidFill>
                <a:latin typeface="Lucida Console" panose="020B0609040504020204" pitchFamily="49" charset="0"/>
              </a:rPr>
              <a:t>es</a:t>
            </a:r>
            <a:r>
              <a:rPr lang="en-US" sz="2200" dirty="0">
                <a:solidFill>
                  <a:prstClr val="black"/>
                </a:solidFill>
                <a:latin typeface="Lucida Console" panose="020B0609040504020204" pitchFamily="49" charset="0"/>
              </a:rPr>
              <a:t> </a:t>
            </a:r>
            <a:r>
              <a:rPr lang="en-US" sz="2200" dirty="0">
                <a:solidFill>
                  <a:srgbClr val="000080"/>
                </a:solidFill>
                <a:latin typeface="Lucida Console" panose="020B0609040504020204" pitchFamily="49" charset="0"/>
              </a:rPr>
              <a:t>-select</a:t>
            </a:r>
            <a:r>
              <a:rPr lang="en-US" sz="2200" dirty="0">
                <a:solidFill>
                  <a:prstClr val="black"/>
                </a:solidFill>
                <a:latin typeface="Lucida Console" panose="020B0609040504020204" pitchFamily="49" charset="0"/>
              </a:rPr>
              <a:t> </a:t>
            </a:r>
            <a:r>
              <a:rPr lang="en-US" sz="2200" dirty="0">
                <a:solidFill>
                  <a:srgbClr val="8A2BE2"/>
                </a:solidFill>
                <a:latin typeface="Lucida Console" panose="020B0609040504020204" pitchFamily="49" charset="0"/>
              </a:rPr>
              <a:t>Latest</a:t>
            </a:r>
            <a:r>
              <a:rPr lang="en-US" sz="2200" dirty="0">
                <a:solidFill>
                  <a:prstClr val="black"/>
                </a:solidFill>
                <a:latin typeface="Lucida Console" panose="020B0609040504020204" pitchFamily="49" charset="0"/>
              </a:rPr>
              <a:t> </a:t>
            </a:r>
            <a:r>
              <a:rPr lang="en-US" sz="2200" dirty="0">
                <a:solidFill>
                  <a:srgbClr val="000080"/>
                </a:solidFill>
                <a:latin typeface="Lucida Console" panose="020B0609040504020204" pitchFamily="49" charset="0"/>
              </a:rPr>
              <a:t>-version</a:t>
            </a:r>
            <a:r>
              <a:rPr lang="en-US" sz="2200" dirty="0">
                <a:solidFill>
                  <a:prstClr val="black"/>
                </a:solidFill>
                <a:latin typeface="Lucida Console" panose="020B0609040504020204" pitchFamily="49" charset="0"/>
              </a:rPr>
              <a:t> </a:t>
            </a:r>
            <a:r>
              <a:rPr lang="en-US" sz="2200" dirty="0">
                <a:solidFill>
                  <a:srgbClr val="800080"/>
                </a:solidFill>
                <a:latin typeface="Lucida Console" panose="020B0609040504020204" pitchFamily="49" charset="0"/>
              </a:rPr>
              <a:t>20.5</a:t>
            </a:r>
          </a:p>
        </p:txBody>
      </p:sp>
      <p:pic>
        <p:nvPicPr>
          <p:cNvPr id="9" name="Imagen 8">
            <a:extLst>
              <a:ext uri="{FF2B5EF4-FFF2-40B4-BE49-F238E27FC236}">
                <a16:creationId xmlns:a16="http://schemas.microsoft.com/office/drawing/2014/main" id="{55160111-DA77-491C-B6FD-296AE227B181}"/>
              </a:ext>
            </a:extLst>
          </p:cNvPr>
          <p:cNvPicPr>
            <a:picLocks noChangeAspect="1"/>
          </p:cNvPicPr>
          <p:nvPr/>
        </p:nvPicPr>
        <p:blipFill>
          <a:blip r:embed="rId3"/>
          <a:stretch>
            <a:fillRect/>
          </a:stretch>
        </p:blipFill>
        <p:spPr>
          <a:xfrm>
            <a:off x="7308304" y="4595"/>
            <a:ext cx="1835696" cy="586372"/>
          </a:xfrm>
          <a:prstGeom prst="rect">
            <a:avLst/>
          </a:prstGeom>
        </p:spPr>
      </p:pic>
    </p:spTree>
    <p:extLst>
      <p:ext uri="{BB962C8B-B14F-4D97-AF65-F5344CB8AC3E}">
        <p14:creationId xmlns:p14="http://schemas.microsoft.com/office/powerpoint/2010/main" val="7610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Instalación – Contenedor BC</a:t>
            </a:r>
            <a:endParaRPr lang="es-ES_tradnl" dirty="0"/>
          </a:p>
        </p:txBody>
      </p:sp>
      <p:sp>
        <p:nvSpPr>
          <p:cNvPr id="7" name="2 Marcador de contenido"/>
          <p:cNvSpPr>
            <a:spLocks noGrp="1"/>
          </p:cNvSpPr>
          <p:nvPr>
            <p:ph idx="1"/>
          </p:nvPr>
        </p:nvSpPr>
        <p:spPr>
          <a:xfrm>
            <a:off x="457200" y="1200150"/>
            <a:ext cx="8435280" cy="3891879"/>
          </a:xfrm>
        </p:spPr>
        <p:txBody>
          <a:bodyPr>
            <a:normAutofit fontScale="55000" lnSpcReduction="20000"/>
          </a:bodyPr>
          <a:lstStyle/>
          <a:p>
            <a:r>
              <a:rPr lang="en-US" sz="5800" dirty="0" err="1"/>
              <a:t>Crear</a:t>
            </a:r>
            <a:r>
              <a:rPr lang="en-US" sz="5800" dirty="0"/>
              <a:t> </a:t>
            </a:r>
            <a:r>
              <a:rPr lang="en-US" sz="5800" dirty="0" err="1"/>
              <a:t>contenedor</a:t>
            </a:r>
            <a:r>
              <a:rPr lang="en-US" sz="5800" dirty="0"/>
              <a:t> BC</a:t>
            </a:r>
            <a:br>
              <a:rPr lang="en-US" sz="4100" dirty="0"/>
            </a:br>
            <a:br>
              <a:rPr lang="en-US" sz="3500" dirty="0"/>
            </a:br>
            <a:r>
              <a:rPr lang="en-US" sz="3500" dirty="0">
                <a:solidFill>
                  <a:srgbClr val="0000FF"/>
                </a:solidFill>
                <a:latin typeface="Lucida Console" panose="020B0609040504020204" pitchFamily="49" charset="0"/>
              </a:rPr>
              <a:t>New-</a:t>
            </a:r>
            <a:r>
              <a:rPr lang="en-US" sz="3500" dirty="0" err="1">
                <a:solidFill>
                  <a:srgbClr val="0000FF"/>
                </a:solidFill>
                <a:latin typeface="Lucida Console" panose="020B0609040504020204" pitchFamily="49" charset="0"/>
              </a:rPr>
              <a:t>BcContainer</a:t>
            </a:r>
            <a:r>
              <a:rPr lang="en-US" sz="3500" dirty="0">
                <a:solidFill>
                  <a:prstClr val="black"/>
                </a:solidFill>
                <a:latin typeface="Lucida Console" panose="020B0609040504020204" pitchFamily="49" charset="0"/>
              </a:rPr>
              <a:t> `</a:t>
            </a:r>
          </a:p>
          <a:p>
            <a:pPr marL="0" indent="0">
              <a:buNone/>
            </a:pPr>
            <a:r>
              <a:rPr lang="en-US" sz="3500" dirty="0">
                <a:solidFill>
                  <a:prstClr val="black"/>
                </a:solidFill>
                <a:latin typeface="Lucida Console" panose="020B0609040504020204" pitchFamily="49" charset="0"/>
              </a:rPr>
              <a:t>     	</a:t>
            </a:r>
            <a:r>
              <a:rPr lang="en-US" sz="3500" dirty="0">
                <a:solidFill>
                  <a:srgbClr val="000080"/>
                </a:solidFill>
                <a:latin typeface="Lucida Console" panose="020B0609040504020204" pitchFamily="49" charset="0"/>
              </a:rPr>
              <a:t>-</a:t>
            </a:r>
            <a:r>
              <a:rPr lang="en-US" sz="3500" dirty="0" err="1">
                <a:solidFill>
                  <a:srgbClr val="000080"/>
                </a:solidFill>
                <a:latin typeface="Lucida Console" panose="020B0609040504020204" pitchFamily="49" charset="0"/>
              </a:rPr>
              <a:t>accept_eula</a:t>
            </a:r>
            <a:r>
              <a:rPr lang="en-US" sz="3500" dirty="0">
                <a:solidFill>
                  <a:prstClr val="black"/>
                </a:solidFill>
                <a:latin typeface="Lucida Console" panose="020B0609040504020204" pitchFamily="49" charset="0"/>
              </a:rPr>
              <a:t> `</a:t>
            </a:r>
          </a:p>
          <a:p>
            <a:pPr marL="0" indent="0">
              <a:buNone/>
            </a:pPr>
            <a:r>
              <a:rPr lang="en-US" sz="3500" dirty="0">
                <a:solidFill>
                  <a:prstClr val="black"/>
                </a:solidFill>
                <a:latin typeface="Lucida Console" panose="020B0609040504020204" pitchFamily="49" charset="0"/>
              </a:rPr>
              <a:t>     	</a:t>
            </a:r>
            <a:r>
              <a:rPr lang="en-US" sz="3500" dirty="0">
                <a:solidFill>
                  <a:srgbClr val="000080"/>
                </a:solidFill>
                <a:latin typeface="Lucida Console" panose="020B0609040504020204" pitchFamily="49" charset="0"/>
              </a:rPr>
              <a:t>-auth</a:t>
            </a:r>
            <a:r>
              <a:rPr lang="en-US" sz="3500" dirty="0">
                <a:solidFill>
                  <a:prstClr val="black"/>
                </a:solidFill>
                <a:latin typeface="Lucida Console" panose="020B0609040504020204" pitchFamily="49" charset="0"/>
              </a:rPr>
              <a:t> </a:t>
            </a:r>
            <a:r>
              <a:rPr lang="en-US" sz="3500" dirty="0">
                <a:solidFill>
                  <a:srgbClr val="8A2BE2"/>
                </a:solidFill>
                <a:latin typeface="Lucida Console" panose="020B0609040504020204" pitchFamily="49" charset="0"/>
              </a:rPr>
              <a:t>Windows</a:t>
            </a:r>
            <a:r>
              <a:rPr lang="en-US" sz="3500" dirty="0">
                <a:solidFill>
                  <a:prstClr val="black"/>
                </a:solidFill>
                <a:latin typeface="Lucida Console" panose="020B0609040504020204" pitchFamily="49" charset="0"/>
              </a:rPr>
              <a:t> `</a:t>
            </a:r>
          </a:p>
          <a:p>
            <a:pPr marL="0" indent="0">
              <a:buNone/>
            </a:pPr>
            <a:r>
              <a:rPr lang="en-US" sz="3500" dirty="0">
                <a:solidFill>
                  <a:prstClr val="black"/>
                </a:solidFill>
                <a:latin typeface="Lucida Console" panose="020B0609040504020204" pitchFamily="49" charset="0"/>
              </a:rPr>
              <a:t>     	</a:t>
            </a:r>
            <a:r>
              <a:rPr lang="en-US" sz="3500" dirty="0">
                <a:solidFill>
                  <a:srgbClr val="000080"/>
                </a:solidFill>
                <a:latin typeface="Lucida Console" panose="020B0609040504020204" pitchFamily="49" charset="0"/>
              </a:rPr>
              <a:t>-</a:t>
            </a:r>
            <a:r>
              <a:rPr lang="en-US" sz="3500" dirty="0" err="1">
                <a:solidFill>
                  <a:srgbClr val="000080"/>
                </a:solidFill>
                <a:latin typeface="Lucida Console" panose="020B0609040504020204" pitchFamily="49" charset="0"/>
              </a:rPr>
              <a:t>containerName</a:t>
            </a:r>
            <a:r>
              <a:rPr lang="en-US" sz="3500" dirty="0">
                <a:solidFill>
                  <a:prstClr val="black"/>
                </a:solidFill>
                <a:latin typeface="Lucida Console" panose="020B0609040504020204" pitchFamily="49" charset="0"/>
              </a:rPr>
              <a:t> </a:t>
            </a:r>
            <a:r>
              <a:rPr lang="en-US" sz="3500" dirty="0">
                <a:solidFill>
                  <a:srgbClr val="8A2BE2"/>
                </a:solidFill>
                <a:latin typeface="Lucida Console" panose="020B0609040504020204" pitchFamily="49" charset="0"/>
              </a:rPr>
              <a:t>BC20CU5ES</a:t>
            </a:r>
            <a:r>
              <a:rPr lang="en-US" sz="3500" dirty="0">
                <a:solidFill>
                  <a:prstClr val="black"/>
                </a:solidFill>
                <a:latin typeface="Lucida Console" panose="020B0609040504020204" pitchFamily="49" charset="0"/>
              </a:rPr>
              <a:t> `</a:t>
            </a:r>
          </a:p>
          <a:p>
            <a:pPr marL="0" indent="0">
              <a:buNone/>
            </a:pPr>
            <a:r>
              <a:rPr lang="en-US" sz="3500" dirty="0">
                <a:solidFill>
                  <a:prstClr val="black"/>
                </a:solidFill>
                <a:latin typeface="Lucida Console" panose="020B0609040504020204" pitchFamily="49" charset="0"/>
              </a:rPr>
              <a:t>     	</a:t>
            </a:r>
            <a:r>
              <a:rPr lang="en-US" sz="3500" dirty="0">
                <a:solidFill>
                  <a:srgbClr val="000080"/>
                </a:solidFill>
                <a:latin typeface="Lucida Console" panose="020B0609040504020204" pitchFamily="49" charset="0"/>
              </a:rPr>
              <a:t>-</a:t>
            </a:r>
            <a:r>
              <a:rPr lang="en-US" sz="3500" dirty="0" err="1">
                <a:solidFill>
                  <a:srgbClr val="000080"/>
                </a:solidFill>
                <a:latin typeface="Lucida Console" panose="020B0609040504020204" pitchFamily="49" charset="0"/>
              </a:rPr>
              <a:t>artifactUrl</a:t>
            </a:r>
            <a:r>
              <a:rPr lang="en-US" sz="3500" dirty="0">
                <a:solidFill>
                  <a:prstClr val="black"/>
                </a:solidFill>
                <a:latin typeface="Lucida Console" panose="020B0609040504020204" pitchFamily="49" charset="0"/>
              </a:rPr>
              <a:t> </a:t>
            </a:r>
            <a:r>
              <a:rPr lang="en-US" sz="3500" dirty="0">
                <a:solidFill>
                  <a:srgbClr val="A82D00"/>
                </a:solidFill>
                <a:latin typeface="Lucida Console" panose="020B0609040504020204" pitchFamily="49" charset="0"/>
              </a:rPr>
              <a:t>$artifact</a:t>
            </a:r>
            <a:r>
              <a:rPr lang="en-US" sz="3500" dirty="0">
                <a:solidFill>
                  <a:prstClr val="black"/>
                </a:solidFill>
                <a:latin typeface="Lucida Console" panose="020B0609040504020204" pitchFamily="49" charset="0"/>
              </a:rPr>
              <a:t> `</a:t>
            </a:r>
          </a:p>
          <a:p>
            <a:pPr marL="0" indent="0">
              <a:buNone/>
            </a:pPr>
            <a:r>
              <a:rPr lang="en-US" sz="3500" dirty="0">
                <a:solidFill>
                  <a:prstClr val="black"/>
                </a:solidFill>
                <a:latin typeface="Lucida Console" panose="020B0609040504020204" pitchFamily="49" charset="0"/>
              </a:rPr>
              <a:t>     	</a:t>
            </a:r>
            <a:r>
              <a:rPr lang="en-US" sz="3500" dirty="0">
                <a:solidFill>
                  <a:srgbClr val="000080"/>
                </a:solidFill>
                <a:latin typeface="Lucida Console" panose="020B0609040504020204" pitchFamily="49" charset="0"/>
              </a:rPr>
              <a:t>-</a:t>
            </a:r>
            <a:r>
              <a:rPr lang="en-US" sz="3500" dirty="0" err="1">
                <a:solidFill>
                  <a:srgbClr val="000080"/>
                </a:solidFill>
                <a:latin typeface="Lucida Console" panose="020B0609040504020204" pitchFamily="49" charset="0"/>
              </a:rPr>
              <a:t>includeTestLibrariesOnly</a:t>
            </a:r>
            <a:r>
              <a:rPr lang="en-US" sz="3500" dirty="0">
                <a:solidFill>
                  <a:prstClr val="black"/>
                </a:solidFill>
                <a:latin typeface="Lucida Console" panose="020B0609040504020204" pitchFamily="49" charset="0"/>
              </a:rPr>
              <a:t> `</a:t>
            </a:r>
          </a:p>
          <a:p>
            <a:pPr marL="0" indent="0">
              <a:buNone/>
            </a:pPr>
            <a:r>
              <a:rPr lang="en-US" sz="3500" dirty="0">
                <a:solidFill>
                  <a:prstClr val="black"/>
                </a:solidFill>
                <a:latin typeface="Lucida Console" panose="020B0609040504020204" pitchFamily="49" charset="0"/>
              </a:rPr>
              <a:t>     	</a:t>
            </a:r>
            <a:r>
              <a:rPr lang="en-US" sz="3500" dirty="0">
                <a:solidFill>
                  <a:srgbClr val="000080"/>
                </a:solidFill>
                <a:latin typeface="Lucida Console" panose="020B0609040504020204" pitchFamily="49" charset="0"/>
              </a:rPr>
              <a:t>-</a:t>
            </a:r>
            <a:r>
              <a:rPr lang="en-US" sz="3500" dirty="0" err="1">
                <a:solidFill>
                  <a:srgbClr val="000080"/>
                </a:solidFill>
                <a:latin typeface="Lucida Console" panose="020B0609040504020204" pitchFamily="49" charset="0"/>
              </a:rPr>
              <a:t>includeTestToolkit</a:t>
            </a:r>
            <a:r>
              <a:rPr lang="en-US" sz="3500" dirty="0">
                <a:solidFill>
                  <a:prstClr val="black"/>
                </a:solidFill>
                <a:latin typeface="Lucida Console" panose="020B0609040504020204" pitchFamily="49" charset="0"/>
              </a:rPr>
              <a:t> `</a:t>
            </a:r>
          </a:p>
          <a:p>
            <a:pPr marL="0" indent="0">
              <a:buNone/>
            </a:pPr>
            <a:r>
              <a:rPr lang="en-US" sz="3500" dirty="0">
                <a:solidFill>
                  <a:prstClr val="black"/>
                </a:solidFill>
                <a:latin typeface="Lucida Console" panose="020B0609040504020204" pitchFamily="49" charset="0"/>
              </a:rPr>
              <a:t>     	</a:t>
            </a:r>
            <a:r>
              <a:rPr lang="en-US" sz="3500" dirty="0">
                <a:solidFill>
                  <a:srgbClr val="000080"/>
                </a:solidFill>
                <a:latin typeface="Lucida Console" panose="020B0609040504020204" pitchFamily="49" charset="0"/>
              </a:rPr>
              <a:t>-</a:t>
            </a:r>
            <a:r>
              <a:rPr lang="en-US" sz="3500" dirty="0" err="1">
                <a:solidFill>
                  <a:srgbClr val="000080"/>
                </a:solidFill>
                <a:latin typeface="Lucida Console" panose="020B0609040504020204" pitchFamily="49" charset="0"/>
              </a:rPr>
              <a:t>updateHosts</a:t>
            </a:r>
            <a:r>
              <a:rPr lang="en-US" sz="3500" dirty="0">
                <a:solidFill>
                  <a:prstClr val="black"/>
                </a:solidFill>
                <a:latin typeface="Lucida Console" panose="020B0609040504020204" pitchFamily="49" charset="0"/>
              </a:rPr>
              <a:t> `</a:t>
            </a:r>
          </a:p>
          <a:p>
            <a:pPr marL="0" indent="0">
              <a:buNone/>
            </a:pPr>
            <a:r>
              <a:rPr lang="en-US" sz="3500" dirty="0">
                <a:solidFill>
                  <a:prstClr val="black"/>
                </a:solidFill>
                <a:latin typeface="Lucida Console" panose="020B0609040504020204" pitchFamily="49" charset="0"/>
              </a:rPr>
              <a:t>     	</a:t>
            </a:r>
            <a:r>
              <a:rPr lang="en-US" sz="3500" dirty="0">
                <a:solidFill>
                  <a:srgbClr val="000080"/>
                </a:solidFill>
                <a:latin typeface="Lucida Console" panose="020B0609040504020204" pitchFamily="49" charset="0"/>
              </a:rPr>
              <a:t>-</a:t>
            </a:r>
            <a:r>
              <a:rPr lang="en-US" sz="3500" dirty="0" err="1">
                <a:solidFill>
                  <a:srgbClr val="000080"/>
                </a:solidFill>
                <a:latin typeface="Lucida Console" panose="020B0609040504020204" pitchFamily="49" charset="0"/>
              </a:rPr>
              <a:t>dns</a:t>
            </a:r>
            <a:r>
              <a:rPr lang="en-US" sz="3500" dirty="0">
                <a:solidFill>
                  <a:prstClr val="black"/>
                </a:solidFill>
                <a:latin typeface="Lucida Console" panose="020B0609040504020204" pitchFamily="49" charset="0"/>
              </a:rPr>
              <a:t> </a:t>
            </a:r>
            <a:r>
              <a:rPr lang="en-US" sz="3500" dirty="0">
                <a:solidFill>
                  <a:srgbClr val="8B0000"/>
                </a:solidFill>
                <a:latin typeface="Lucida Console" panose="020B0609040504020204" pitchFamily="49" charset="0"/>
              </a:rPr>
              <a:t>'8.8.8.8’ </a:t>
            </a:r>
            <a:r>
              <a:rPr lang="en-US" sz="3500" dirty="0">
                <a:solidFill>
                  <a:prstClr val="black"/>
                </a:solidFill>
                <a:latin typeface="Lucida Console" panose="020B0609040504020204" pitchFamily="49" charset="0"/>
              </a:rPr>
              <a:t>`</a:t>
            </a:r>
          </a:p>
          <a:p>
            <a:pPr marL="400050" lvl="1" indent="0">
              <a:buNone/>
            </a:pPr>
            <a:r>
              <a:rPr lang="en-US" sz="3100" dirty="0">
                <a:solidFill>
                  <a:srgbClr val="8B0000"/>
                </a:solidFill>
                <a:latin typeface="Lucida Console" panose="020B0609040504020204" pitchFamily="49" charset="0"/>
              </a:rPr>
              <a:t>	</a:t>
            </a:r>
            <a:r>
              <a:rPr lang="en-US" sz="3000" dirty="0">
                <a:solidFill>
                  <a:srgbClr val="000080"/>
                </a:solidFill>
                <a:latin typeface="Lucida Console" panose="020B0609040504020204" pitchFamily="49" charset="0"/>
              </a:rPr>
              <a:t>-</a:t>
            </a:r>
            <a:r>
              <a:rPr lang="en-US" sz="3000" dirty="0" err="1">
                <a:solidFill>
                  <a:srgbClr val="000080"/>
                </a:solidFill>
                <a:latin typeface="Lucida Console" panose="020B0609040504020204" pitchFamily="49" charset="0"/>
              </a:rPr>
              <a:t>useBestContainerOS</a:t>
            </a:r>
            <a:r>
              <a:rPr lang="en-US" sz="3000" dirty="0">
                <a:solidFill>
                  <a:srgbClr val="000080"/>
                </a:solidFill>
                <a:latin typeface="Lucida Console" panose="020B0609040504020204" pitchFamily="49" charset="0"/>
              </a:rPr>
              <a:t> </a:t>
            </a:r>
          </a:p>
        </p:txBody>
      </p:sp>
      <p:pic>
        <p:nvPicPr>
          <p:cNvPr id="9" name="Imagen 8">
            <a:extLst>
              <a:ext uri="{FF2B5EF4-FFF2-40B4-BE49-F238E27FC236}">
                <a16:creationId xmlns:a16="http://schemas.microsoft.com/office/drawing/2014/main" id="{55160111-DA77-491C-B6FD-296AE227B181}"/>
              </a:ext>
            </a:extLst>
          </p:cNvPr>
          <p:cNvPicPr>
            <a:picLocks noChangeAspect="1"/>
          </p:cNvPicPr>
          <p:nvPr/>
        </p:nvPicPr>
        <p:blipFill>
          <a:blip r:embed="rId3"/>
          <a:stretch>
            <a:fillRect/>
          </a:stretch>
        </p:blipFill>
        <p:spPr>
          <a:xfrm>
            <a:off x="7308304" y="4595"/>
            <a:ext cx="1835696" cy="586372"/>
          </a:xfrm>
          <a:prstGeom prst="rect">
            <a:avLst/>
          </a:prstGeom>
        </p:spPr>
      </p:pic>
      <p:pic>
        <p:nvPicPr>
          <p:cNvPr id="5" name="Imagen 4">
            <a:extLst>
              <a:ext uri="{FF2B5EF4-FFF2-40B4-BE49-F238E27FC236}">
                <a16:creationId xmlns:a16="http://schemas.microsoft.com/office/drawing/2014/main" id="{132C64A5-1F38-4AF9-8977-181F23C3B2A6}"/>
              </a:ext>
            </a:extLst>
          </p:cNvPr>
          <p:cNvPicPr>
            <a:picLocks noChangeAspect="1"/>
          </p:cNvPicPr>
          <p:nvPr/>
        </p:nvPicPr>
        <p:blipFill>
          <a:blip r:embed="rId4"/>
          <a:stretch>
            <a:fillRect/>
          </a:stretch>
        </p:blipFill>
        <p:spPr>
          <a:xfrm>
            <a:off x="6367917" y="3994765"/>
            <a:ext cx="2750150" cy="1080120"/>
          </a:xfrm>
          <a:prstGeom prst="rect">
            <a:avLst/>
          </a:prstGeom>
        </p:spPr>
      </p:pic>
    </p:spTree>
    <p:extLst>
      <p:ext uri="{BB962C8B-B14F-4D97-AF65-F5344CB8AC3E}">
        <p14:creationId xmlns:p14="http://schemas.microsoft.com/office/powerpoint/2010/main" val="516468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Instalación – Contenedor BC</a:t>
            </a:r>
            <a:endParaRPr lang="es-ES_tradnl" dirty="0"/>
          </a:p>
        </p:txBody>
      </p:sp>
      <p:pic>
        <p:nvPicPr>
          <p:cNvPr id="9" name="Imagen 8">
            <a:extLst>
              <a:ext uri="{FF2B5EF4-FFF2-40B4-BE49-F238E27FC236}">
                <a16:creationId xmlns:a16="http://schemas.microsoft.com/office/drawing/2014/main" id="{55160111-DA77-491C-B6FD-296AE227B181}"/>
              </a:ext>
            </a:extLst>
          </p:cNvPr>
          <p:cNvPicPr>
            <a:picLocks noChangeAspect="1"/>
          </p:cNvPicPr>
          <p:nvPr/>
        </p:nvPicPr>
        <p:blipFill>
          <a:blip r:embed="rId3"/>
          <a:stretch>
            <a:fillRect/>
          </a:stretch>
        </p:blipFill>
        <p:spPr>
          <a:xfrm>
            <a:off x="7308304" y="4595"/>
            <a:ext cx="1835696" cy="586372"/>
          </a:xfrm>
          <a:prstGeom prst="rect">
            <a:avLst/>
          </a:prstGeom>
        </p:spPr>
      </p:pic>
      <p:sp>
        <p:nvSpPr>
          <p:cNvPr id="3" name="Marcador de contenido 2">
            <a:extLst>
              <a:ext uri="{FF2B5EF4-FFF2-40B4-BE49-F238E27FC236}">
                <a16:creationId xmlns:a16="http://schemas.microsoft.com/office/drawing/2014/main" id="{09AB886E-F6B0-4B47-AA37-DB55E1A4B1E4}"/>
              </a:ext>
            </a:extLst>
          </p:cNvPr>
          <p:cNvSpPr>
            <a:spLocks noGrp="1"/>
          </p:cNvSpPr>
          <p:nvPr>
            <p:ph idx="1"/>
          </p:nvPr>
        </p:nvSpPr>
        <p:spPr/>
        <p:txBody>
          <a:bodyPr/>
          <a:lstStyle/>
          <a:p>
            <a:endParaRPr lang="en-US" dirty="0"/>
          </a:p>
        </p:txBody>
      </p:sp>
      <p:pic>
        <p:nvPicPr>
          <p:cNvPr id="6" name="Imagen 5">
            <a:extLst>
              <a:ext uri="{FF2B5EF4-FFF2-40B4-BE49-F238E27FC236}">
                <a16:creationId xmlns:a16="http://schemas.microsoft.com/office/drawing/2014/main" id="{EB535140-1621-4D70-80F7-B587107C1E29}"/>
              </a:ext>
            </a:extLst>
          </p:cNvPr>
          <p:cNvPicPr>
            <a:picLocks noChangeAspect="1"/>
          </p:cNvPicPr>
          <p:nvPr/>
        </p:nvPicPr>
        <p:blipFill>
          <a:blip r:embed="rId4"/>
          <a:stretch>
            <a:fillRect/>
          </a:stretch>
        </p:blipFill>
        <p:spPr>
          <a:xfrm>
            <a:off x="511521" y="929330"/>
            <a:ext cx="6232178" cy="3936113"/>
          </a:xfrm>
          <a:prstGeom prst="rect">
            <a:avLst/>
          </a:prstGeom>
        </p:spPr>
      </p:pic>
    </p:spTree>
    <p:extLst>
      <p:ext uri="{BB962C8B-B14F-4D97-AF65-F5344CB8AC3E}">
        <p14:creationId xmlns:p14="http://schemas.microsoft.com/office/powerpoint/2010/main" val="2264890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Arquitectura</a:t>
            </a:r>
            <a:endParaRPr lang="es-ES_tradnl" dirty="0"/>
          </a:p>
        </p:txBody>
      </p:sp>
      <p:pic>
        <p:nvPicPr>
          <p:cNvPr id="15362" name="Picture 2" descr="Architecture ov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036" y="987574"/>
            <a:ext cx="5254327" cy="3878386"/>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5496" y="4869438"/>
            <a:ext cx="7992888" cy="276999"/>
          </a:xfrm>
          <a:prstGeom prst="rect">
            <a:avLst/>
          </a:prstGeom>
        </p:spPr>
        <p:txBody>
          <a:bodyPr wrap="square">
            <a:spAutoFit/>
          </a:bodyPr>
          <a:lstStyle/>
          <a:p>
            <a:r>
              <a:rPr lang="es-ES" sz="1200" dirty="0">
                <a:hlinkClick r:id="rId4"/>
              </a:rPr>
              <a:t>https://docs.microsoft.com/en-us/dynamics365/business-central/dev-itpro/deployment/product-and-architecture-overview</a:t>
            </a:r>
            <a:r>
              <a:rPr lang="es-ES" sz="1200" dirty="0"/>
              <a:t> </a:t>
            </a:r>
          </a:p>
        </p:txBody>
      </p:sp>
      <p:pic>
        <p:nvPicPr>
          <p:cNvPr id="6" name="Imagen 5">
            <a:extLst>
              <a:ext uri="{FF2B5EF4-FFF2-40B4-BE49-F238E27FC236}">
                <a16:creationId xmlns:a16="http://schemas.microsoft.com/office/drawing/2014/main" id="{6A1BE386-1009-423B-9A18-9CED7F3D2FBA}"/>
              </a:ext>
            </a:extLst>
          </p:cNvPr>
          <p:cNvPicPr>
            <a:picLocks noChangeAspect="1"/>
          </p:cNvPicPr>
          <p:nvPr/>
        </p:nvPicPr>
        <p:blipFill>
          <a:blip r:embed="rId5"/>
          <a:stretch>
            <a:fillRect/>
          </a:stretch>
        </p:blipFill>
        <p:spPr>
          <a:xfrm>
            <a:off x="7308304" y="4595"/>
            <a:ext cx="1835696" cy="586372"/>
          </a:xfrm>
          <a:prstGeom prst="rect">
            <a:avLst/>
          </a:prstGeom>
        </p:spPr>
      </p:pic>
    </p:spTree>
    <p:extLst>
      <p:ext uri="{BB962C8B-B14F-4D97-AF65-F5344CB8AC3E}">
        <p14:creationId xmlns:p14="http://schemas.microsoft.com/office/powerpoint/2010/main" val="240507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Instalación – </a:t>
            </a:r>
            <a:r>
              <a:rPr lang="es-ES" dirty="0" err="1"/>
              <a:t>VSCode</a:t>
            </a:r>
            <a:endParaRPr lang="es-ES_tradnl" dirty="0"/>
          </a:p>
        </p:txBody>
      </p:sp>
      <p:sp>
        <p:nvSpPr>
          <p:cNvPr id="7" name="2 Marcador de contenido"/>
          <p:cNvSpPr>
            <a:spLocks noGrp="1"/>
          </p:cNvSpPr>
          <p:nvPr>
            <p:ph idx="1"/>
          </p:nvPr>
        </p:nvSpPr>
        <p:spPr>
          <a:xfrm>
            <a:off x="457200" y="1200150"/>
            <a:ext cx="8435280" cy="3891879"/>
          </a:xfrm>
        </p:spPr>
        <p:txBody>
          <a:bodyPr>
            <a:normAutofit/>
          </a:bodyPr>
          <a:lstStyle/>
          <a:p>
            <a:r>
              <a:rPr lang="en-US" dirty="0" err="1"/>
              <a:t>Descarga</a:t>
            </a:r>
            <a:r>
              <a:rPr lang="en-US" dirty="0"/>
              <a:t> de Visual Studio Code</a:t>
            </a:r>
            <a:br>
              <a:rPr lang="en-US" sz="4100" dirty="0"/>
            </a:br>
            <a:r>
              <a:rPr lang="en-US" sz="2400" dirty="0">
                <a:hlinkClick r:id="rId3"/>
              </a:rPr>
              <a:t>https://code.visualstudio.com/Download</a:t>
            </a:r>
            <a:r>
              <a:rPr lang="en-US" sz="2400" dirty="0"/>
              <a:t> </a:t>
            </a:r>
          </a:p>
          <a:p>
            <a:r>
              <a:rPr lang="es-ES" dirty="0"/>
              <a:t>Instalación de Visual Studio </a:t>
            </a:r>
            <a:r>
              <a:rPr lang="es-ES" dirty="0" err="1"/>
              <a:t>Code</a:t>
            </a:r>
            <a:endParaRPr lang="es-ES" dirty="0"/>
          </a:p>
          <a:p>
            <a:r>
              <a:rPr lang="es-ES" dirty="0"/>
              <a:t>Instalación de la extensión AL </a:t>
            </a:r>
            <a:r>
              <a:rPr lang="es-ES" dirty="0" err="1"/>
              <a:t>Language</a:t>
            </a:r>
            <a:endParaRPr lang="es-ES" dirty="0"/>
          </a:p>
        </p:txBody>
      </p:sp>
      <p:pic>
        <p:nvPicPr>
          <p:cNvPr id="9" name="Imagen 8">
            <a:extLst>
              <a:ext uri="{FF2B5EF4-FFF2-40B4-BE49-F238E27FC236}">
                <a16:creationId xmlns:a16="http://schemas.microsoft.com/office/drawing/2014/main" id="{55160111-DA77-491C-B6FD-296AE227B181}"/>
              </a:ext>
            </a:extLst>
          </p:cNvPr>
          <p:cNvPicPr>
            <a:picLocks noChangeAspect="1"/>
          </p:cNvPicPr>
          <p:nvPr/>
        </p:nvPicPr>
        <p:blipFill>
          <a:blip r:embed="rId4"/>
          <a:stretch>
            <a:fillRect/>
          </a:stretch>
        </p:blipFill>
        <p:spPr>
          <a:xfrm>
            <a:off x="7308304" y="4595"/>
            <a:ext cx="1835696" cy="586372"/>
          </a:xfrm>
          <a:prstGeom prst="rect">
            <a:avLst/>
          </a:prstGeom>
        </p:spPr>
      </p:pic>
      <p:pic>
        <p:nvPicPr>
          <p:cNvPr id="3" name="Imagen 2">
            <a:extLst>
              <a:ext uri="{FF2B5EF4-FFF2-40B4-BE49-F238E27FC236}">
                <a16:creationId xmlns:a16="http://schemas.microsoft.com/office/drawing/2014/main" id="{01C10922-1A91-4223-AAF9-2C926E1CA990}"/>
              </a:ext>
            </a:extLst>
          </p:cNvPr>
          <p:cNvPicPr>
            <a:picLocks noChangeAspect="1"/>
          </p:cNvPicPr>
          <p:nvPr/>
        </p:nvPicPr>
        <p:blipFill>
          <a:blip r:embed="rId5"/>
          <a:stretch>
            <a:fillRect/>
          </a:stretch>
        </p:blipFill>
        <p:spPr>
          <a:xfrm>
            <a:off x="971600" y="3363838"/>
            <a:ext cx="2847996" cy="1404948"/>
          </a:xfrm>
          <a:prstGeom prst="rect">
            <a:avLst/>
          </a:prstGeom>
        </p:spPr>
      </p:pic>
    </p:spTree>
    <p:extLst>
      <p:ext uri="{BB962C8B-B14F-4D97-AF65-F5344CB8AC3E}">
        <p14:creationId xmlns:p14="http://schemas.microsoft.com/office/powerpoint/2010/main" val="303931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Instalación – Git</a:t>
            </a:r>
            <a:endParaRPr lang="es-ES_tradnl" dirty="0"/>
          </a:p>
        </p:txBody>
      </p:sp>
      <p:sp>
        <p:nvSpPr>
          <p:cNvPr id="7" name="2 Marcador de contenido"/>
          <p:cNvSpPr>
            <a:spLocks noGrp="1"/>
          </p:cNvSpPr>
          <p:nvPr>
            <p:ph idx="1"/>
          </p:nvPr>
        </p:nvSpPr>
        <p:spPr>
          <a:xfrm>
            <a:off x="457200" y="1200150"/>
            <a:ext cx="8435280" cy="3891879"/>
          </a:xfrm>
        </p:spPr>
        <p:txBody>
          <a:bodyPr>
            <a:normAutofit/>
          </a:bodyPr>
          <a:lstStyle/>
          <a:p>
            <a:r>
              <a:rPr lang="en-US" dirty="0" err="1"/>
              <a:t>Descarga</a:t>
            </a:r>
            <a:r>
              <a:rPr lang="en-US" dirty="0"/>
              <a:t> de Git</a:t>
            </a:r>
            <a:br>
              <a:rPr lang="en-US" sz="4100" dirty="0"/>
            </a:br>
            <a:r>
              <a:rPr lang="en-US" sz="2400" dirty="0">
                <a:hlinkClick r:id="rId3"/>
              </a:rPr>
              <a:t>https://git-scm.com/downloads</a:t>
            </a:r>
            <a:r>
              <a:rPr lang="en-US" sz="2400" dirty="0"/>
              <a:t>  </a:t>
            </a:r>
          </a:p>
          <a:p>
            <a:r>
              <a:rPr lang="es-ES" dirty="0"/>
              <a:t>Instalación de Git</a:t>
            </a:r>
          </a:p>
          <a:p>
            <a:r>
              <a:rPr lang="es-ES" dirty="0"/>
              <a:t>Configuración global de Git</a:t>
            </a:r>
            <a:br>
              <a:rPr lang="es-ES" dirty="0"/>
            </a:br>
            <a:endParaRPr lang="es-ES" dirty="0"/>
          </a:p>
        </p:txBody>
      </p:sp>
      <p:pic>
        <p:nvPicPr>
          <p:cNvPr id="9" name="Imagen 8">
            <a:extLst>
              <a:ext uri="{FF2B5EF4-FFF2-40B4-BE49-F238E27FC236}">
                <a16:creationId xmlns:a16="http://schemas.microsoft.com/office/drawing/2014/main" id="{55160111-DA77-491C-B6FD-296AE227B181}"/>
              </a:ext>
            </a:extLst>
          </p:cNvPr>
          <p:cNvPicPr>
            <a:picLocks noChangeAspect="1"/>
          </p:cNvPicPr>
          <p:nvPr/>
        </p:nvPicPr>
        <p:blipFill>
          <a:blip r:embed="rId4"/>
          <a:stretch>
            <a:fillRect/>
          </a:stretch>
        </p:blipFill>
        <p:spPr>
          <a:xfrm>
            <a:off x="7308304" y="4595"/>
            <a:ext cx="1835696" cy="586372"/>
          </a:xfrm>
          <a:prstGeom prst="rect">
            <a:avLst/>
          </a:prstGeom>
        </p:spPr>
      </p:pic>
      <p:sp>
        <p:nvSpPr>
          <p:cNvPr id="4" name="Rectangle 2">
            <a:extLst>
              <a:ext uri="{FF2B5EF4-FFF2-40B4-BE49-F238E27FC236}">
                <a16:creationId xmlns:a16="http://schemas.microsoft.com/office/drawing/2014/main" id="{CFDD20DE-CC10-4C68-8D43-236943B83C35}"/>
              </a:ext>
            </a:extLst>
          </p:cNvPr>
          <p:cNvSpPr>
            <a:spLocks noChangeArrowheads="1"/>
          </p:cNvSpPr>
          <p:nvPr/>
        </p:nvSpPr>
        <p:spPr bwMode="auto">
          <a:xfrm>
            <a:off x="827584" y="3363838"/>
            <a:ext cx="7488832" cy="68153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566"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urier New" panose="02070309020205020404" pitchFamily="49" charset="0"/>
              </a:rPr>
              <a:t>git config --global user.name "John Doe" </a:t>
            </a:r>
            <a:br>
              <a:rPr kumimoji="0" lang="en-US" altLang="en-US" sz="1600" b="0" i="0" u="none" strike="noStrike" cap="none" normalizeH="0" baseline="0" dirty="0">
                <a:ln>
                  <a:noFill/>
                </a:ln>
                <a:solidFill>
                  <a:srgbClr val="333333"/>
                </a:solidFill>
                <a:effectLst/>
                <a:latin typeface="Courier New" panose="02070309020205020404" pitchFamily="49" charset="0"/>
              </a:rPr>
            </a:br>
            <a:r>
              <a:rPr kumimoji="0" lang="en-US" altLang="en-US" sz="1600" b="0" i="0" u="none" strike="noStrike" cap="none" normalizeH="0" baseline="0" dirty="0">
                <a:ln>
                  <a:noFill/>
                </a:ln>
                <a:solidFill>
                  <a:srgbClr val="333333"/>
                </a:solidFill>
                <a:effectLst/>
                <a:latin typeface="Courier New" panose="02070309020205020404" pitchFamily="49" charset="0"/>
              </a:rPr>
              <a:t>git config --global </a:t>
            </a:r>
            <a:r>
              <a:rPr kumimoji="0" lang="en-US" altLang="en-US" sz="1600" b="0" i="0" u="none" strike="noStrike" cap="none" normalizeH="0" baseline="0" dirty="0" err="1">
                <a:ln>
                  <a:noFill/>
                </a:ln>
                <a:solidFill>
                  <a:srgbClr val="333333"/>
                </a:solidFill>
                <a:effectLst/>
                <a:latin typeface="Courier New" panose="02070309020205020404" pitchFamily="49" charset="0"/>
              </a:rPr>
              <a:t>user.email</a:t>
            </a:r>
            <a:r>
              <a:rPr kumimoji="0" lang="en-US" altLang="en-US" sz="1600" b="0" i="0" u="none" strike="noStrike" cap="none" normalizeH="0" baseline="0" dirty="0">
                <a:ln>
                  <a:noFill/>
                </a:ln>
                <a:solidFill>
                  <a:srgbClr val="333333"/>
                </a:solidFill>
                <a:effectLst/>
                <a:latin typeface="Courier New" panose="02070309020205020404" pitchFamily="49" charset="0"/>
              </a:rPr>
              <a:t> johndoe@example.com</a:t>
            </a:r>
            <a:r>
              <a:rPr kumimoji="0" lang="en-US" altLang="en-US" sz="9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34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Este curso</a:t>
            </a:r>
            <a:endParaRPr lang="es-ES_tradnl" dirty="0"/>
          </a:p>
        </p:txBody>
      </p:sp>
      <p:sp>
        <p:nvSpPr>
          <p:cNvPr id="7" name="2 Marcador de contenido"/>
          <p:cNvSpPr>
            <a:spLocks noGrp="1"/>
          </p:cNvSpPr>
          <p:nvPr>
            <p:ph idx="1"/>
          </p:nvPr>
        </p:nvSpPr>
        <p:spPr>
          <a:xfrm>
            <a:off x="54712" y="1127480"/>
            <a:ext cx="8229600" cy="3748526"/>
          </a:xfrm>
        </p:spPr>
        <p:txBody>
          <a:bodyPr>
            <a:normAutofit/>
          </a:bodyPr>
          <a:lstStyle/>
          <a:p>
            <a:r>
              <a:rPr lang="es-ES" dirty="0"/>
              <a:t>15 sesiones</a:t>
            </a:r>
          </a:p>
          <a:p>
            <a:pPr lvl="2"/>
            <a:r>
              <a:rPr lang="es-ES" sz="2000" dirty="0"/>
              <a:t>15:30 a 17:30 Formación</a:t>
            </a:r>
          </a:p>
          <a:p>
            <a:pPr lvl="2"/>
            <a:r>
              <a:rPr lang="es-ES" sz="2000" dirty="0"/>
              <a:t>Pausa</a:t>
            </a:r>
          </a:p>
          <a:p>
            <a:pPr lvl="2"/>
            <a:r>
              <a:rPr lang="es-ES" sz="2000" dirty="0"/>
              <a:t>17:45 a 19:30 Formación</a:t>
            </a:r>
          </a:p>
          <a:p>
            <a:endParaRPr lang="es-ES" dirty="0"/>
          </a:p>
        </p:txBody>
      </p:sp>
      <p:pic>
        <p:nvPicPr>
          <p:cNvPr id="9" name="Imagen 8">
            <a:extLst>
              <a:ext uri="{FF2B5EF4-FFF2-40B4-BE49-F238E27FC236}">
                <a16:creationId xmlns:a16="http://schemas.microsoft.com/office/drawing/2014/main" id="{5D65F912-F85A-4CB2-9FC5-20CFA657CD62}"/>
              </a:ext>
            </a:extLst>
          </p:cNvPr>
          <p:cNvPicPr>
            <a:picLocks noChangeAspect="1"/>
          </p:cNvPicPr>
          <p:nvPr/>
        </p:nvPicPr>
        <p:blipFill>
          <a:blip r:embed="rId3"/>
          <a:stretch>
            <a:fillRect/>
          </a:stretch>
        </p:blipFill>
        <p:spPr>
          <a:xfrm>
            <a:off x="7308304" y="4595"/>
            <a:ext cx="1835696" cy="586372"/>
          </a:xfrm>
          <a:prstGeom prst="rect">
            <a:avLst/>
          </a:prstGeom>
        </p:spPr>
      </p:pic>
      <p:pic>
        <p:nvPicPr>
          <p:cNvPr id="1026" name="Picture 2">
            <a:extLst>
              <a:ext uri="{FF2B5EF4-FFF2-40B4-BE49-F238E27FC236}">
                <a16:creationId xmlns:a16="http://schemas.microsoft.com/office/drawing/2014/main" id="{959D1D7F-9FDD-D993-F95C-BC09508634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733" y="2931790"/>
            <a:ext cx="7452320" cy="2453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713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Extensiones</a:t>
            </a:r>
            <a:endParaRPr lang="es-ES_tradnl" dirty="0"/>
          </a:p>
        </p:txBody>
      </p:sp>
      <p:sp>
        <p:nvSpPr>
          <p:cNvPr id="2" name="1 Rectángulo"/>
          <p:cNvSpPr/>
          <p:nvPr/>
        </p:nvSpPr>
        <p:spPr>
          <a:xfrm>
            <a:off x="35496" y="4869438"/>
            <a:ext cx="7992888" cy="276999"/>
          </a:xfrm>
          <a:prstGeom prst="rect">
            <a:avLst/>
          </a:prstGeom>
        </p:spPr>
        <p:txBody>
          <a:bodyPr wrap="square">
            <a:spAutoFit/>
          </a:bodyPr>
          <a:lstStyle/>
          <a:p>
            <a:r>
              <a:rPr lang="es-ES" sz="1200" dirty="0">
                <a:hlinkClick r:id="rId3"/>
              </a:rPr>
              <a:t>https://docs.microsoft.com/en-us/dynamics365/business-central/dev-itpro/upgrade/upgrading-cumulative-update-v19</a:t>
            </a:r>
            <a:r>
              <a:rPr lang="es-ES" sz="1200" dirty="0"/>
              <a:t> </a:t>
            </a:r>
          </a:p>
        </p:txBody>
      </p:sp>
      <p:pic>
        <p:nvPicPr>
          <p:cNvPr id="6" name="Imagen 5">
            <a:extLst>
              <a:ext uri="{FF2B5EF4-FFF2-40B4-BE49-F238E27FC236}">
                <a16:creationId xmlns:a16="http://schemas.microsoft.com/office/drawing/2014/main" id="{6A1BE386-1009-423B-9A18-9CED7F3D2FBA}"/>
              </a:ext>
            </a:extLst>
          </p:cNvPr>
          <p:cNvPicPr>
            <a:picLocks noChangeAspect="1"/>
          </p:cNvPicPr>
          <p:nvPr/>
        </p:nvPicPr>
        <p:blipFill>
          <a:blip r:embed="rId4"/>
          <a:stretch>
            <a:fillRect/>
          </a:stretch>
        </p:blipFill>
        <p:spPr>
          <a:xfrm>
            <a:off x="7308304" y="4595"/>
            <a:ext cx="1835696" cy="586372"/>
          </a:xfrm>
          <a:prstGeom prst="rect">
            <a:avLst/>
          </a:prstGeom>
        </p:spPr>
      </p:pic>
      <p:pic>
        <p:nvPicPr>
          <p:cNvPr id="4" name="Imagen 3">
            <a:extLst>
              <a:ext uri="{FF2B5EF4-FFF2-40B4-BE49-F238E27FC236}">
                <a16:creationId xmlns:a16="http://schemas.microsoft.com/office/drawing/2014/main" id="{27777A06-4EB8-4BEF-845C-46510FA75DD1}"/>
              </a:ext>
            </a:extLst>
          </p:cNvPr>
          <p:cNvPicPr>
            <a:picLocks noChangeAspect="1"/>
          </p:cNvPicPr>
          <p:nvPr/>
        </p:nvPicPr>
        <p:blipFill>
          <a:blip r:embed="rId5"/>
          <a:stretch>
            <a:fillRect/>
          </a:stretch>
        </p:blipFill>
        <p:spPr>
          <a:xfrm>
            <a:off x="622661" y="1258398"/>
            <a:ext cx="6818558" cy="3377808"/>
          </a:xfrm>
          <a:prstGeom prst="rect">
            <a:avLst/>
          </a:prstGeom>
        </p:spPr>
      </p:pic>
    </p:spTree>
    <p:extLst>
      <p:ext uri="{BB962C8B-B14F-4D97-AF65-F5344CB8AC3E}">
        <p14:creationId xmlns:p14="http://schemas.microsoft.com/office/powerpoint/2010/main" val="269491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BC48D05-11A6-4C5A-BCEF-1B25854775C6}"/>
              </a:ext>
            </a:extLst>
          </p:cNvPr>
          <p:cNvPicPr>
            <a:picLocks noChangeAspect="1"/>
          </p:cNvPicPr>
          <p:nvPr/>
        </p:nvPicPr>
        <p:blipFill>
          <a:blip r:embed="rId3"/>
          <a:stretch>
            <a:fillRect/>
          </a:stretch>
        </p:blipFill>
        <p:spPr>
          <a:xfrm>
            <a:off x="196144" y="0"/>
            <a:ext cx="8912360" cy="5143500"/>
          </a:xfrm>
          <a:prstGeom prst="rect">
            <a:avLst/>
          </a:prstGeom>
        </p:spPr>
      </p:pic>
      <p:pic>
        <p:nvPicPr>
          <p:cNvPr id="6" name="Imagen 5">
            <a:extLst>
              <a:ext uri="{FF2B5EF4-FFF2-40B4-BE49-F238E27FC236}">
                <a16:creationId xmlns:a16="http://schemas.microsoft.com/office/drawing/2014/main" id="{6A1BE386-1009-423B-9A18-9CED7F3D2FBA}"/>
              </a:ext>
            </a:extLst>
          </p:cNvPr>
          <p:cNvPicPr>
            <a:picLocks noChangeAspect="1"/>
          </p:cNvPicPr>
          <p:nvPr/>
        </p:nvPicPr>
        <p:blipFill>
          <a:blip r:embed="rId4"/>
          <a:stretch>
            <a:fillRect/>
          </a:stretch>
        </p:blipFill>
        <p:spPr>
          <a:xfrm>
            <a:off x="7308304" y="4595"/>
            <a:ext cx="1835696" cy="586372"/>
          </a:xfrm>
          <a:prstGeom prst="rect">
            <a:avLst/>
          </a:prstGeom>
        </p:spPr>
      </p:pic>
      <p:sp>
        <p:nvSpPr>
          <p:cNvPr id="9" name="Título 8">
            <a:extLst>
              <a:ext uri="{FF2B5EF4-FFF2-40B4-BE49-F238E27FC236}">
                <a16:creationId xmlns:a16="http://schemas.microsoft.com/office/drawing/2014/main" id="{DCDC90FD-2393-4958-B16A-3826765CDD3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9535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Desarrollo de una extensión</a:t>
            </a:r>
            <a:endParaRPr lang="es-ES_tradnl" dirty="0"/>
          </a:p>
        </p:txBody>
      </p:sp>
      <p:sp>
        <p:nvSpPr>
          <p:cNvPr id="7" name="2 Marcador de contenido"/>
          <p:cNvSpPr>
            <a:spLocks noGrp="1"/>
          </p:cNvSpPr>
          <p:nvPr>
            <p:ph idx="1"/>
          </p:nvPr>
        </p:nvSpPr>
        <p:spPr>
          <a:xfrm>
            <a:off x="457200" y="1059582"/>
            <a:ext cx="8229600" cy="3888432"/>
          </a:xfrm>
        </p:spPr>
        <p:txBody>
          <a:bodyPr>
            <a:normAutofit/>
          </a:bodyPr>
          <a:lstStyle/>
          <a:p>
            <a:pPr marL="457200" lvl="1" indent="0">
              <a:buNone/>
            </a:pPr>
            <a:endParaRPr lang="es-ES" sz="2200" dirty="0"/>
          </a:p>
          <a:p>
            <a:pPr marL="57150" indent="0">
              <a:buNone/>
            </a:pPr>
            <a:endParaRPr lang="es-ES" sz="2200" b="1" dirty="0"/>
          </a:p>
          <a:p>
            <a:pPr marL="457200" lvl="1" indent="0">
              <a:buNone/>
            </a:pPr>
            <a:endParaRPr lang="es-ES" sz="2200" dirty="0"/>
          </a:p>
          <a:p>
            <a:pPr lvl="1"/>
            <a:endParaRPr lang="es-ES" sz="2200" dirty="0"/>
          </a:p>
          <a:p>
            <a:endParaRPr lang="es-ES" sz="2200" dirty="0"/>
          </a:p>
        </p:txBody>
      </p:sp>
      <p:pic>
        <p:nvPicPr>
          <p:cNvPr id="6" name="Imagen 5">
            <a:extLst>
              <a:ext uri="{FF2B5EF4-FFF2-40B4-BE49-F238E27FC236}">
                <a16:creationId xmlns:a16="http://schemas.microsoft.com/office/drawing/2014/main" id="{7030E5BA-9888-4C57-B242-05EC3FB3379A}"/>
              </a:ext>
            </a:extLst>
          </p:cNvPr>
          <p:cNvPicPr>
            <a:picLocks noChangeAspect="1"/>
          </p:cNvPicPr>
          <p:nvPr/>
        </p:nvPicPr>
        <p:blipFill>
          <a:blip r:embed="rId3"/>
          <a:stretch>
            <a:fillRect/>
          </a:stretch>
        </p:blipFill>
        <p:spPr>
          <a:xfrm>
            <a:off x="7308304" y="4595"/>
            <a:ext cx="1835696" cy="586372"/>
          </a:xfrm>
          <a:prstGeom prst="rect">
            <a:avLst/>
          </a:prstGeom>
        </p:spPr>
      </p:pic>
      <p:sp>
        <p:nvSpPr>
          <p:cNvPr id="2" name="Rectángulo: esquinas redondeadas 1">
            <a:extLst>
              <a:ext uri="{FF2B5EF4-FFF2-40B4-BE49-F238E27FC236}">
                <a16:creationId xmlns:a16="http://schemas.microsoft.com/office/drawing/2014/main" id="{16DB29C4-92DA-4449-A9BA-A7031D8871DB}"/>
              </a:ext>
            </a:extLst>
          </p:cNvPr>
          <p:cNvSpPr/>
          <p:nvPr/>
        </p:nvSpPr>
        <p:spPr>
          <a:xfrm>
            <a:off x="611560" y="1059582"/>
            <a:ext cx="5328592" cy="36724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9" name="Rectángulo: esquinas redondeadas 8">
            <a:extLst>
              <a:ext uri="{FF2B5EF4-FFF2-40B4-BE49-F238E27FC236}">
                <a16:creationId xmlns:a16="http://schemas.microsoft.com/office/drawing/2014/main" id="{DC3698EA-460A-48C7-9AFC-E17386237C56}"/>
              </a:ext>
            </a:extLst>
          </p:cNvPr>
          <p:cNvSpPr/>
          <p:nvPr/>
        </p:nvSpPr>
        <p:spPr>
          <a:xfrm>
            <a:off x="6218312" y="1059582"/>
            <a:ext cx="2007840" cy="36724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3" name="CuadroTexto 2">
            <a:extLst>
              <a:ext uri="{FF2B5EF4-FFF2-40B4-BE49-F238E27FC236}">
                <a16:creationId xmlns:a16="http://schemas.microsoft.com/office/drawing/2014/main" id="{FA1778C8-9FF6-49AE-BDBC-1F9135F72039}"/>
              </a:ext>
            </a:extLst>
          </p:cNvPr>
          <p:cNvSpPr txBox="1"/>
          <p:nvPr/>
        </p:nvSpPr>
        <p:spPr>
          <a:xfrm>
            <a:off x="1043608" y="4356414"/>
            <a:ext cx="2098576" cy="369332"/>
          </a:xfrm>
          <a:prstGeom prst="rect">
            <a:avLst/>
          </a:prstGeom>
          <a:noFill/>
        </p:spPr>
        <p:txBody>
          <a:bodyPr wrap="square" rtlCol="0">
            <a:spAutoFit/>
          </a:bodyPr>
          <a:lstStyle/>
          <a:p>
            <a:r>
              <a:rPr lang="ca-ES" dirty="0"/>
              <a:t>Visual Studio </a:t>
            </a:r>
            <a:r>
              <a:rPr lang="ca-ES" dirty="0" err="1"/>
              <a:t>Code</a:t>
            </a:r>
            <a:endParaRPr lang="es-ES" dirty="0"/>
          </a:p>
        </p:txBody>
      </p:sp>
      <p:sp>
        <p:nvSpPr>
          <p:cNvPr id="10" name="CuadroTexto 9">
            <a:extLst>
              <a:ext uri="{FF2B5EF4-FFF2-40B4-BE49-F238E27FC236}">
                <a16:creationId xmlns:a16="http://schemas.microsoft.com/office/drawing/2014/main" id="{33734D68-825F-4D55-9A4C-374728264932}"/>
              </a:ext>
            </a:extLst>
          </p:cNvPr>
          <p:cNvSpPr txBox="1"/>
          <p:nvPr/>
        </p:nvSpPr>
        <p:spPr>
          <a:xfrm>
            <a:off x="6391484" y="4356414"/>
            <a:ext cx="2098576" cy="369332"/>
          </a:xfrm>
          <a:prstGeom prst="rect">
            <a:avLst/>
          </a:prstGeom>
          <a:noFill/>
        </p:spPr>
        <p:txBody>
          <a:bodyPr wrap="square" rtlCol="0">
            <a:spAutoFit/>
          </a:bodyPr>
          <a:lstStyle/>
          <a:p>
            <a:r>
              <a:rPr lang="ca-ES" dirty="0"/>
              <a:t>Business Central</a:t>
            </a:r>
            <a:endParaRPr lang="es-ES" dirty="0"/>
          </a:p>
        </p:txBody>
      </p:sp>
      <p:sp>
        <p:nvSpPr>
          <p:cNvPr id="4" name="CuadroTexto 3">
            <a:extLst>
              <a:ext uri="{FF2B5EF4-FFF2-40B4-BE49-F238E27FC236}">
                <a16:creationId xmlns:a16="http://schemas.microsoft.com/office/drawing/2014/main" id="{E6301BA4-4387-4F94-AAB4-20413F7A1FE6}"/>
              </a:ext>
            </a:extLst>
          </p:cNvPr>
          <p:cNvSpPr txBox="1"/>
          <p:nvPr/>
        </p:nvSpPr>
        <p:spPr>
          <a:xfrm>
            <a:off x="1043608" y="1275606"/>
            <a:ext cx="1080120" cy="646331"/>
          </a:xfrm>
          <a:prstGeom prst="rect">
            <a:avLst/>
          </a:prstGeom>
          <a:solidFill>
            <a:schemeClr val="bg1">
              <a:lumMod val="85000"/>
            </a:schemeClr>
          </a:solidFill>
          <a:ln w="19050">
            <a:solidFill>
              <a:schemeClr val="bg1">
                <a:lumMod val="65000"/>
              </a:schemeClr>
            </a:solidFill>
          </a:ln>
        </p:spPr>
        <p:txBody>
          <a:bodyPr wrap="square" rtlCol="0">
            <a:spAutoFit/>
          </a:bodyPr>
          <a:lstStyle/>
          <a:p>
            <a:r>
              <a:rPr lang="ca-ES" dirty="0" err="1"/>
              <a:t>Creación</a:t>
            </a:r>
            <a:r>
              <a:rPr lang="ca-ES" dirty="0"/>
              <a:t> </a:t>
            </a:r>
            <a:r>
              <a:rPr lang="ca-ES" dirty="0" err="1"/>
              <a:t>proyecto</a:t>
            </a:r>
            <a:endParaRPr lang="es-ES" dirty="0"/>
          </a:p>
        </p:txBody>
      </p:sp>
      <p:sp>
        <p:nvSpPr>
          <p:cNvPr id="11" name="CuadroTexto 10">
            <a:extLst>
              <a:ext uri="{FF2B5EF4-FFF2-40B4-BE49-F238E27FC236}">
                <a16:creationId xmlns:a16="http://schemas.microsoft.com/office/drawing/2014/main" id="{6D744726-192E-4E3B-98F3-6D47766389EF}"/>
              </a:ext>
            </a:extLst>
          </p:cNvPr>
          <p:cNvSpPr txBox="1"/>
          <p:nvPr/>
        </p:nvSpPr>
        <p:spPr>
          <a:xfrm>
            <a:off x="3923928" y="1257224"/>
            <a:ext cx="1296144" cy="646331"/>
          </a:xfrm>
          <a:prstGeom prst="rect">
            <a:avLst/>
          </a:prstGeom>
          <a:solidFill>
            <a:schemeClr val="bg1">
              <a:lumMod val="85000"/>
            </a:schemeClr>
          </a:solidFill>
          <a:ln w="19050">
            <a:solidFill>
              <a:schemeClr val="bg1">
                <a:lumMod val="65000"/>
              </a:schemeClr>
            </a:solidFill>
          </a:ln>
        </p:spPr>
        <p:txBody>
          <a:bodyPr wrap="square" rtlCol="0">
            <a:spAutoFit/>
          </a:bodyPr>
          <a:lstStyle/>
          <a:p>
            <a:r>
              <a:rPr lang="ca-ES" dirty="0" err="1"/>
              <a:t>Descarga</a:t>
            </a:r>
            <a:r>
              <a:rPr lang="ca-ES" dirty="0"/>
              <a:t> </a:t>
            </a:r>
            <a:r>
              <a:rPr lang="ca-ES" dirty="0" err="1"/>
              <a:t>símbolos</a:t>
            </a:r>
            <a:endParaRPr lang="es-ES" dirty="0"/>
          </a:p>
        </p:txBody>
      </p:sp>
      <p:cxnSp>
        <p:nvCxnSpPr>
          <p:cNvPr id="12" name="Conector recto de flecha 11">
            <a:extLst>
              <a:ext uri="{FF2B5EF4-FFF2-40B4-BE49-F238E27FC236}">
                <a16:creationId xmlns:a16="http://schemas.microsoft.com/office/drawing/2014/main" id="{FE8BED14-99F7-453B-A377-7F485B13FC11}"/>
              </a:ext>
            </a:extLst>
          </p:cNvPr>
          <p:cNvCxnSpPr>
            <a:cxnSpLocks/>
            <a:stCxn id="4" idx="3"/>
            <a:endCxn id="11" idx="1"/>
          </p:cNvCxnSpPr>
          <p:nvPr/>
        </p:nvCxnSpPr>
        <p:spPr>
          <a:xfrm flipV="1">
            <a:off x="2123728" y="1580390"/>
            <a:ext cx="1800200" cy="1838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CuadroTexto 13">
            <a:extLst>
              <a:ext uri="{FF2B5EF4-FFF2-40B4-BE49-F238E27FC236}">
                <a16:creationId xmlns:a16="http://schemas.microsoft.com/office/drawing/2014/main" id="{FEA0A622-4564-4D98-BC4E-49DD7F3CED09}"/>
              </a:ext>
            </a:extLst>
          </p:cNvPr>
          <p:cNvSpPr txBox="1"/>
          <p:nvPr/>
        </p:nvSpPr>
        <p:spPr>
          <a:xfrm>
            <a:off x="3923928" y="2712943"/>
            <a:ext cx="1296144" cy="369332"/>
          </a:xfrm>
          <a:prstGeom prst="rect">
            <a:avLst/>
          </a:prstGeom>
          <a:solidFill>
            <a:schemeClr val="bg1">
              <a:lumMod val="85000"/>
            </a:schemeClr>
          </a:solidFill>
          <a:ln w="19050">
            <a:solidFill>
              <a:schemeClr val="bg1">
                <a:lumMod val="65000"/>
              </a:schemeClr>
            </a:solidFill>
          </a:ln>
        </p:spPr>
        <p:txBody>
          <a:bodyPr wrap="square" rtlCol="0">
            <a:spAutoFit/>
          </a:bodyPr>
          <a:lstStyle/>
          <a:p>
            <a:r>
              <a:rPr lang="ca-ES" dirty="0" err="1"/>
              <a:t>Desarrollo</a:t>
            </a:r>
            <a:endParaRPr lang="es-ES" dirty="0"/>
          </a:p>
        </p:txBody>
      </p:sp>
      <p:cxnSp>
        <p:nvCxnSpPr>
          <p:cNvPr id="16" name="Conector recto de flecha 15">
            <a:extLst>
              <a:ext uri="{FF2B5EF4-FFF2-40B4-BE49-F238E27FC236}">
                <a16:creationId xmlns:a16="http://schemas.microsoft.com/office/drawing/2014/main" id="{A68CF2AF-2A1C-4813-A70B-87A92BBA046B}"/>
              </a:ext>
            </a:extLst>
          </p:cNvPr>
          <p:cNvCxnSpPr>
            <a:cxnSpLocks/>
            <a:stCxn id="11" idx="2"/>
            <a:endCxn id="14" idx="0"/>
          </p:cNvCxnSpPr>
          <p:nvPr/>
        </p:nvCxnSpPr>
        <p:spPr>
          <a:xfrm>
            <a:off x="4572000" y="1903555"/>
            <a:ext cx="0" cy="80938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9" name="CuadroTexto 18">
            <a:extLst>
              <a:ext uri="{FF2B5EF4-FFF2-40B4-BE49-F238E27FC236}">
                <a16:creationId xmlns:a16="http://schemas.microsoft.com/office/drawing/2014/main" id="{674951B6-342E-4160-9917-7496BF83C3E1}"/>
              </a:ext>
            </a:extLst>
          </p:cNvPr>
          <p:cNvSpPr txBox="1"/>
          <p:nvPr/>
        </p:nvSpPr>
        <p:spPr>
          <a:xfrm>
            <a:off x="3923928" y="3751212"/>
            <a:ext cx="1296144" cy="369332"/>
          </a:xfrm>
          <a:prstGeom prst="rect">
            <a:avLst/>
          </a:prstGeom>
          <a:solidFill>
            <a:schemeClr val="bg1">
              <a:lumMod val="85000"/>
            </a:schemeClr>
          </a:solidFill>
          <a:ln w="19050">
            <a:solidFill>
              <a:schemeClr val="bg1">
                <a:lumMod val="65000"/>
              </a:schemeClr>
            </a:solidFill>
          </a:ln>
        </p:spPr>
        <p:txBody>
          <a:bodyPr wrap="square" rtlCol="0">
            <a:spAutoFit/>
          </a:bodyPr>
          <a:lstStyle/>
          <a:p>
            <a:r>
              <a:rPr lang="ca-ES" dirty="0" err="1"/>
              <a:t>Publicación</a:t>
            </a:r>
            <a:endParaRPr lang="es-ES" dirty="0"/>
          </a:p>
        </p:txBody>
      </p:sp>
      <p:cxnSp>
        <p:nvCxnSpPr>
          <p:cNvPr id="20" name="Conector recto de flecha 19">
            <a:extLst>
              <a:ext uri="{FF2B5EF4-FFF2-40B4-BE49-F238E27FC236}">
                <a16:creationId xmlns:a16="http://schemas.microsoft.com/office/drawing/2014/main" id="{63333EC5-6694-46EF-98E2-EDEFA8AE2792}"/>
              </a:ext>
            </a:extLst>
          </p:cNvPr>
          <p:cNvCxnSpPr>
            <a:cxnSpLocks/>
            <a:stCxn id="14" idx="2"/>
            <a:endCxn id="19" idx="0"/>
          </p:cNvCxnSpPr>
          <p:nvPr/>
        </p:nvCxnSpPr>
        <p:spPr>
          <a:xfrm>
            <a:off x="4572000" y="3082275"/>
            <a:ext cx="0" cy="66893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0" name="CuadroTexto 29">
            <a:extLst>
              <a:ext uri="{FF2B5EF4-FFF2-40B4-BE49-F238E27FC236}">
                <a16:creationId xmlns:a16="http://schemas.microsoft.com/office/drawing/2014/main" id="{2BE87173-71DB-49A0-BEE9-395BB540677C}"/>
              </a:ext>
            </a:extLst>
          </p:cNvPr>
          <p:cNvSpPr txBox="1"/>
          <p:nvPr/>
        </p:nvSpPr>
        <p:spPr>
          <a:xfrm>
            <a:off x="6563956" y="3147814"/>
            <a:ext cx="1296144" cy="369332"/>
          </a:xfrm>
          <a:prstGeom prst="rect">
            <a:avLst/>
          </a:prstGeom>
          <a:solidFill>
            <a:schemeClr val="bg1">
              <a:lumMod val="85000"/>
            </a:schemeClr>
          </a:solidFill>
          <a:ln w="19050">
            <a:solidFill>
              <a:schemeClr val="bg1">
                <a:lumMod val="65000"/>
              </a:schemeClr>
            </a:solidFill>
          </a:ln>
        </p:spPr>
        <p:txBody>
          <a:bodyPr wrap="square" rtlCol="0">
            <a:spAutoFit/>
          </a:bodyPr>
          <a:lstStyle/>
          <a:p>
            <a:r>
              <a:rPr lang="ca-ES" dirty="0" err="1"/>
              <a:t>Pruebas</a:t>
            </a:r>
            <a:endParaRPr lang="es-ES" dirty="0"/>
          </a:p>
        </p:txBody>
      </p:sp>
      <p:cxnSp>
        <p:nvCxnSpPr>
          <p:cNvPr id="31" name="Conector recto de flecha 30">
            <a:extLst>
              <a:ext uri="{FF2B5EF4-FFF2-40B4-BE49-F238E27FC236}">
                <a16:creationId xmlns:a16="http://schemas.microsoft.com/office/drawing/2014/main" id="{8EE5D97F-CC3F-42E9-A960-478D9924AE94}"/>
              </a:ext>
            </a:extLst>
          </p:cNvPr>
          <p:cNvCxnSpPr>
            <a:cxnSpLocks/>
            <a:stCxn id="19" idx="3"/>
          </p:cNvCxnSpPr>
          <p:nvPr/>
        </p:nvCxnSpPr>
        <p:spPr>
          <a:xfrm flipV="1">
            <a:off x="5220072" y="3332480"/>
            <a:ext cx="1343884" cy="60339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5" name="Conector recto de flecha 34">
            <a:extLst>
              <a:ext uri="{FF2B5EF4-FFF2-40B4-BE49-F238E27FC236}">
                <a16:creationId xmlns:a16="http://schemas.microsoft.com/office/drawing/2014/main" id="{061EA279-07F6-49DF-A933-3CF791C99D65}"/>
              </a:ext>
            </a:extLst>
          </p:cNvPr>
          <p:cNvCxnSpPr>
            <a:cxnSpLocks/>
            <a:stCxn id="30" idx="1"/>
            <a:endCxn id="14" idx="3"/>
          </p:cNvCxnSpPr>
          <p:nvPr/>
        </p:nvCxnSpPr>
        <p:spPr>
          <a:xfrm flipH="1" flipV="1">
            <a:off x="5220072" y="2897609"/>
            <a:ext cx="1343884" cy="43487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355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3" grpId="0"/>
      <p:bldP spid="10" grpId="0"/>
      <p:bldP spid="4" grpId="0" animBg="1"/>
      <p:bldP spid="11" grpId="0" animBg="1"/>
      <p:bldP spid="14" grpId="0" animBg="1"/>
      <p:bldP spid="19" grpId="0" animBg="1"/>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Proyecto AL</a:t>
            </a:r>
            <a:endParaRPr lang="es-ES_tradnl" dirty="0"/>
          </a:p>
        </p:txBody>
      </p:sp>
      <p:sp>
        <p:nvSpPr>
          <p:cNvPr id="5" name="Marcador de contenido 2">
            <a:extLst>
              <a:ext uri="{FF2B5EF4-FFF2-40B4-BE49-F238E27FC236}">
                <a16:creationId xmlns:a16="http://schemas.microsoft.com/office/drawing/2014/main" id="{04C68041-5726-4B0A-9FFC-6D388D1481D3}"/>
              </a:ext>
            </a:extLst>
          </p:cNvPr>
          <p:cNvSpPr>
            <a:spLocks noGrp="1"/>
          </p:cNvSpPr>
          <p:nvPr>
            <p:ph idx="1"/>
          </p:nvPr>
        </p:nvSpPr>
        <p:spPr>
          <a:xfrm>
            <a:off x="457200" y="1200151"/>
            <a:ext cx="8229600" cy="3737370"/>
          </a:xfrm>
        </p:spPr>
        <p:txBody>
          <a:bodyPr>
            <a:normAutofit lnSpcReduction="10000"/>
          </a:bodyPr>
          <a:lstStyle/>
          <a:p>
            <a:r>
              <a:rPr lang="ca-ES" sz="2800" dirty="0"/>
              <a:t>Comando </a:t>
            </a:r>
            <a:r>
              <a:rPr lang="ca-ES" sz="2800" b="1" dirty="0"/>
              <a:t>AL: </a:t>
            </a:r>
            <a:r>
              <a:rPr lang="ca-ES" sz="2800" b="1" dirty="0" err="1"/>
              <a:t>Go</a:t>
            </a:r>
            <a:r>
              <a:rPr lang="ca-ES" sz="2800" b="1" dirty="0"/>
              <a:t>!</a:t>
            </a:r>
            <a:r>
              <a:rPr lang="ca-ES" sz="2800" dirty="0"/>
              <a:t> para crear un </a:t>
            </a:r>
            <a:r>
              <a:rPr lang="ca-ES" sz="2800" dirty="0" err="1"/>
              <a:t>nuevo</a:t>
            </a:r>
            <a:r>
              <a:rPr lang="ca-ES" sz="2800" dirty="0"/>
              <a:t> </a:t>
            </a:r>
            <a:r>
              <a:rPr lang="ca-ES" sz="2800" dirty="0" err="1"/>
              <a:t>proyecto</a:t>
            </a:r>
            <a:endParaRPr lang="es-ES" sz="2800" dirty="0"/>
          </a:p>
          <a:p>
            <a:r>
              <a:rPr lang="ca-ES" sz="2800" dirty="0" err="1"/>
              <a:t>Configuración</a:t>
            </a:r>
            <a:r>
              <a:rPr lang="ca-ES" sz="2800" dirty="0"/>
              <a:t> del </a:t>
            </a:r>
            <a:r>
              <a:rPr lang="ca-ES" sz="2800" dirty="0" err="1"/>
              <a:t>archivo</a:t>
            </a:r>
            <a:r>
              <a:rPr lang="ca-ES" sz="2800" dirty="0"/>
              <a:t> </a:t>
            </a:r>
            <a:r>
              <a:rPr lang="ca-ES" sz="2800" b="1" dirty="0" err="1"/>
              <a:t>launch.json</a:t>
            </a:r>
            <a:r>
              <a:rPr lang="ca-ES" sz="2800" dirty="0"/>
              <a:t> para </a:t>
            </a:r>
            <a:r>
              <a:rPr lang="ca-ES" sz="2800" dirty="0" err="1"/>
              <a:t>conectar</a:t>
            </a:r>
            <a:r>
              <a:rPr lang="ca-ES" sz="2800" dirty="0"/>
              <a:t> con un </a:t>
            </a:r>
            <a:r>
              <a:rPr lang="ca-ES" sz="2800" dirty="0" err="1"/>
              <a:t>servicio</a:t>
            </a:r>
            <a:r>
              <a:rPr lang="ca-ES" sz="2800" dirty="0"/>
              <a:t> de Business Central</a:t>
            </a:r>
            <a:endParaRPr lang="ca-ES" sz="2800" b="1" dirty="0"/>
          </a:p>
          <a:p>
            <a:r>
              <a:rPr lang="ca-ES" sz="2800" dirty="0"/>
              <a:t>Comando </a:t>
            </a:r>
            <a:r>
              <a:rPr lang="ca-ES" sz="2800" b="1" dirty="0"/>
              <a:t>AL: </a:t>
            </a:r>
            <a:r>
              <a:rPr lang="ca-ES" sz="2800" b="1" dirty="0" err="1"/>
              <a:t>Download</a:t>
            </a:r>
            <a:r>
              <a:rPr lang="ca-ES" sz="2800" b="1" dirty="0"/>
              <a:t> </a:t>
            </a:r>
            <a:r>
              <a:rPr lang="ca-ES" sz="2800" b="1" dirty="0" err="1"/>
              <a:t>Symbols</a:t>
            </a:r>
            <a:r>
              <a:rPr lang="ca-ES" sz="2800" b="1" dirty="0"/>
              <a:t> </a:t>
            </a:r>
            <a:r>
              <a:rPr lang="ca-ES" sz="2800" dirty="0"/>
              <a:t>para </a:t>
            </a:r>
            <a:r>
              <a:rPr lang="ca-ES" sz="2800" dirty="0" err="1"/>
              <a:t>obtener</a:t>
            </a:r>
            <a:r>
              <a:rPr lang="ca-ES" sz="2800" dirty="0"/>
              <a:t> los </a:t>
            </a:r>
            <a:r>
              <a:rPr lang="ca-ES" sz="2800" dirty="0" err="1"/>
              <a:t>símbolos</a:t>
            </a:r>
            <a:r>
              <a:rPr lang="ca-ES" sz="2800" dirty="0"/>
              <a:t> de la </a:t>
            </a:r>
            <a:r>
              <a:rPr lang="ca-ES" sz="2800" dirty="0" err="1"/>
              <a:t>BaseApp</a:t>
            </a:r>
            <a:r>
              <a:rPr lang="ca-ES" sz="2800" dirty="0"/>
              <a:t> y </a:t>
            </a:r>
            <a:r>
              <a:rPr lang="ca-ES" sz="2800" dirty="0" err="1"/>
              <a:t>otras</a:t>
            </a:r>
            <a:r>
              <a:rPr lang="ca-ES" sz="2800" dirty="0"/>
              <a:t> </a:t>
            </a:r>
            <a:r>
              <a:rPr lang="ca-ES" sz="2800" dirty="0" err="1"/>
              <a:t>dependencias</a:t>
            </a:r>
            <a:endParaRPr lang="ca-ES" sz="2800" dirty="0"/>
          </a:p>
          <a:p>
            <a:r>
              <a:rPr lang="ca-ES" sz="2800" dirty="0"/>
              <a:t>Comando </a:t>
            </a:r>
            <a:r>
              <a:rPr lang="ca-ES" sz="2800" b="1" dirty="0"/>
              <a:t>AL: </a:t>
            </a:r>
            <a:r>
              <a:rPr lang="ca-ES" sz="2800" b="1" dirty="0" err="1"/>
              <a:t>Publish</a:t>
            </a:r>
            <a:r>
              <a:rPr lang="ca-ES" sz="2800" b="1" dirty="0"/>
              <a:t> </a:t>
            </a:r>
            <a:r>
              <a:rPr lang="ca-ES" sz="2800" b="1" dirty="0" err="1"/>
              <a:t>without</a:t>
            </a:r>
            <a:r>
              <a:rPr lang="ca-ES" sz="2800" b="1" dirty="0"/>
              <a:t> </a:t>
            </a:r>
            <a:r>
              <a:rPr lang="ca-ES" sz="2800" b="1" dirty="0" err="1"/>
              <a:t>debugging</a:t>
            </a:r>
            <a:r>
              <a:rPr lang="ca-ES" sz="2800" dirty="0"/>
              <a:t> para publicar </a:t>
            </a:r>
            <a:r>
              <a:rPr lang="ca-ES" sz="2800" dirty="0" err="1"/>
              <a:t>nuestro</a:t>
            </a:r>
            <a:r>
              <a:rPr lang="ca-ES" sz="2800" dirty="0"/>
              <a:t> </a:t>
            </a:r>
            <a:r>
              <a:rPr lang="ca-ES" sz="2800" dirty="0" err="1"/>
              <a:t>desarrollo</a:t>
            </a:r>
            <a:r>
              <a:rPr lang="ca-ES" sz="2800" dirty="0"/>
              <a:t> en un Servicio de Business Central</a:t>
            </a:r>
          </a:p>
        </p:txBody>
      </p:sp>
      <p:pic>
        <p:nvPicPr>
          <p:cNvPr id="6" name="Imagen 5">
            <a:extLst>
              <a:ext uri="{FF2B5EF4-FFF2-40B4-BE49-F238E27FC236}">
                <a16:creationId xmlns:a16="http://schemas.microsoft.com/office/drawing/2014/main" id="{03BB9F1C-ECE7-41BB-8217-67EDB4A56C4B}"/>
              </a:ext>
            </a:extLst>
          </p:cNvPr>
          <p:cNvPicPr>
            <a:picLocks noChangeAspect="1"/>
          </p:cNvPicPr>
          <p:nvPr/>
        </p:nvPicPr>
        <p:blipFill>
          <a:blip r:embed="rId3"/>
          <a:stretch>
            <a:fillRect/>
          </a:stretch>
        </p:blipFill>
        <p:spPr>
          <a:xfrm>
            <a:off x="7308304" y="4595"/>
            <a:ext cx="1835696" cy="586372"/>
          </a:xfrm>
          <a:prstGeom prst="rect">
            <a:avLst/>
          </a:prstGeom>
        </p:spPr>
      </p:pic>
    </p:spTree>
    <p:extLst>
      <p:ext uri="{BB962C8B-B14F-4D97-AF65-F5344CB8AC3E}">
        <p14:creationId xmlns:p14="http://schemas.microsoft.com/office/powerpoint/2010/main" val="387756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Instalación</a:t>
            </a:r>
            <a:endParaRPr lang="es-ES_tradnl" dirty="0"/>
          </a:p>
        </p:txBody>
      </p:sp>
      <p:sp>
        <p:nvSpPr>
          <p:cNvPr id="7" name="2 Marcador de contenido"/>
          <p:cNvSpPr>
            <a:spLocks noGrp="1"/>
          </p:cNvSpPr>
          <p:nvPr>
            <p:ph idx="1"/>
          </p:nvPr>
        </p:nvSpPr>
        <p:spPr>
          <a:xfrm>
            <a:off x="457200" y="1200151"/>
            <a:ext cx="8229600" cy="3394472"/>
          </a:xfrm>
        </p:spPr>
        <p:txBody>
          <a:bodyPr>
            <a:normAutofit/>
          </a:bodyPr>
          <a:lstStyle/>
          <a:p>
            <a:r>
              <a:rPr lang="es-ES" sz="2000" dirty="0"/>
              <a:t>Máquinas Virtuales en Azure</a:t>
            </a:r>
          </a:p>
          <a:p>
            <a:pPr lvl="1"/>
            <a:r>
              <a:rPr lang="es-ES" sz="1600" dirty="0"/>
              <a:t>DBC</a:t>
            </a:r>
            <a:r>
              <a:rPr lang="es-ES" sz="3200" dirty="0"/>
              <a:t>X</a:t>
            </a:r>
            <a:r>
              <a:rPr lang="es-ES" sz="1600" dirty="0"/>
              <a:t>.francecentral.cloudapp.azure.com:3389</a:t>
            </a:r>
          </a:p>
          <a:p>
            <a:pPr lvl="1"/>
            <a:endParaRPr lang="es-ES" sz="1600" dirty="0"/>
          </a:p>
          <a:p>
            <a:pPr lvl="1"/>
            <a:endParaRPr lang="es-ES" sz="1600" dirty="0"/>
          </a:p>
          <a:p>
            <a:pPr lvl="1"/>
            <a:r>
              <a:rPr lang="es-ES" sz="1600" dirty="0"/>
              <a:t>Usuario: 	Alumno</a:t>
            </a:r>
          </a:p>
          <a:p>
            <a:pPr lvl="1"/>
            <a:r>
              <a:rPr lang="es-ES" sz="1600" dirty="0"/>
              <a:t>Contraseña: 	Formacion2022</a:t>
            </a:r>
          </a:p>
        </p:txBody>
      </p:sp>
      <p:pic>
        <p:nvPicPr>
          <p:cNvPr id="5" name="Imagen 4">
            <a:extLst>
              <a:ext uri="{FF2B5EF4-FFF2-40B4-BE49-F238E27FC236}">
                <a16:creationId xmlns:a16="http://schemas.microsoft.com/office/drawing/2014/main" id="{C842E595-106F-49B6-8F22-6AD9217D1A84}"/>
              </a:ext>
            </a:extLst>
          </p:cNvPr>
          <p:cNvPicPr>
            <a:picLocks noChangeAspect="1"/>
          </p:cNvPicPr>
          <p:nvPr/>
        </p:nvPicPr>
        <p:blipFill>
          <a:blip r:embed="rId3"/>
          <a:stretch>
            <a:fillRect/>
          </a:stretch>
        </p:blipFill>
        <p:spPr>
          <a:xfrm>
            <a:off x="7308304" y="4595"/>
            <a:ext cx="1835696" cy="586372"/>
          </a:xfrm>
          <a:prstGeom prst="rect">
            <a:avLst/>
          </a:prstGeom>
        </p:spPr>
      </p:pic>
    </p:spTree>
    <p:extLst>
      <p:ext uri="{BB962C8B-B14F-4D97-AF65-F5344CB8AC3E}">
        <p14:creationId xmlns:p14="http://schemas.microsoft.com/office/powerpoint/2010/main" val="54062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Temario</a:t>
            </a:r>
            <a:endParaRPr lang="es-ES_tradnl" dirty="0"/>
          </a:p>
        </p:txBody>
      </p:sp>
      <p:sp>
        <p:nvSpPr>
          <p:cNvPr id="7" name="2 Marcador de contenido"/>
          <p:cNvSpPr>
            <a:spLocks noGrp="1"/>
          </p:cNvSpPr>
          <p:nvPr>
            <p:ph idx="1"/>
          </p:nvPr>
        </p:nvSpPr>
        <p:spPr>
          <a:xfrm>
            <a:off x="179512" y="987574"/>
            <a:ext cx="4392488" cy="3747864"/>
          </a:xfrm>
          <a:ln>
            <a:noFill/>
          </a:ln>
        </p:spPr>
        <p:style>
          <a:lnRef idx="2">
            <a:schemeClr val="dk1"/>
          </a:lnRef>
          <a:fillRef idx="1">
            <a:schemeClr val="lt1"/>
          </a:fillRef>
          <a:effectRef idx="0">
            <a:schemeClr val="dk1"/>
          </a:effectRef>
          <a:fontRef idx="minor">
            <a:schemeClr val="dk1"/>
          </a:fontRef>
        </p:style>
        <p:txBody>
          <a:bodyPr numCol="1">
            <a:normAutofit/>
          </a:bodyPr>
          <a:lstStyle/>
          <a:p>
            <a:r>
              <a:rPr lang="es-ES" sz="2800" dirty="0"/>
              <a:t>Entorno de Desarrollo</a:t>
            </a:r>
          </a:p>
          <a:p>
            <a:pPr lvl="1"/>
            <a:r>
              <a:rPr lang="es-ES" sz="2000" dirty="0"/>
              <a:t>Docker</a:t>
            </a:r>
          </a:p>
          <a:p>
            <a:pPr lvl="1"/>
            <a:r>
              <a:rPr lang="es-ES" sz="2000" dirty="0"/>
              <a:t>Business Central (en Docker)</a:t>
            </a:r>
          </a:p>
          <a:p>
            <a:pPr lvl="1"/>
            <a:r>
              <a:rPr lang="es-ES" sz="2000" dirty="0"/>
              <a:t>Visual Studio </a:t>
            </a:r>
            <a:r>
              <a:rPr lang="es-ES" sz="2000" dirty="0" err="1"/>
              <a:t>Code</a:t>
            </a:r>
            <a:endParaRPr lang="es-ES" sz="2000" dirty="0"/>
          </a:p>
          <a:p>
            <a:pPr lvl="2"/>
            <a:r>
              <a:rPr lang="es-ES" sz="1800" dirty="0"/>
              <a:t>AL </a:t>
            </a:r>
            <a:r>
              <a:rPr lang="es-ES" sz="1800" dirty="0" err="1"/>
              <a:t>Language</a:t>
            </a:r>
            <a:endParaRPr lang="es-ES" sz="1800" dirty="0"/>
          </a:p>
          <a:p>
            <a:pPr lvl="1"/>
            <a:r>
              <a:rPr lang="es-ES" sz="2000" dirty="0"/>
              <a:t>Git</a:t>
            </a:r>
          </a:p>
          <a:p>
            <a:r>
              <a:rPr lang="es-ES" sz="2800" dirty="0"/>
              <a:t>Modelo de Desarrollo</a:t>
            </a:r>
          </a:p>
          <a:p>
            <a:pPr lvl="1"/>
            <a:r>
              <a:rPr lang="es-ES" sz="2000" dirty="0"/>
              <a:t>Extensiones</a:t>
            </a:r>
          </a:p>
        </p:txBody>
      </p:sp>
      <p:sp>
        <p:nvSpPr>
          <p:cNvPr id="5" name="2 Marcador de contenido"/>
          <p:cNvSpPr txBox="1">
            <a:spLocks/>
          </p:cNvSpPr>
          <p:nvPr/>
        </p:nvSpPr>
        <p:spPr>
          <a:xfrm>
            <a:off x="4306888" y="1047027"/>
            <a:ext cx="4608512" cy="3890494"/>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numCol="1"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ES" sz="3000" dirty="0"/>
              <a:t>Desarrollo</a:t>
            </a:r>
            <a:endParaRPr lang="es-ES" dirty="0"/>
          </a:p>
          <a:p>
            <a:pPr lvl="1"/>
            <a:r>
              <a:rPr lang="es-ES" sz="2200" dirty="0"/>
              <a:t>Objetos y propiedades</a:t>
            </a:r>
          </a:p>
          <a:p>
            <a:pPr lvl="1"/>
            <a:r>
              <a:rPr lang="es-ES" sz="2200" dirty="0"/>
              <a:t>Lenguaje AL</a:t>
            </a:r>
          </a:p>
          <a:p>
            <a:pPr lvl="1"/>
            <a:r>
              <a:rPr lang="es-ES" sz="2200" dirty="0"/>
              <a:t>Eventos</a:t>
            </a:r>
          </a:p>
          <a:p>
            <a:r>
              <a:rPr lang="es-ES" sz="3000" dirty="0"/>
              <a:t>Patrones</a:t>
            </a:r>
            <a:endParaRPr lang="es-ES" sz="2800" dirty="0"/>
          </a:p>
          <a:p>
            <a:pPr lvl="1"/>
            <a:r>
              <a:rPr lang="es-ES" sz="2200" dirty="0"/>
              <a:t>Estructura de datos</a:t>
            </a:r>
          </a:p>
          <a:p>
            <a:pPr lvl="1"/>
            <a:r>
              <a:rPr lang="es-ES" sz="2200" dirty="0"/>
              <a:t>Patrones de desarrollo</a:t>
            </a:r>
          </a:p>
          <a:p>
            <a:r>
              <a:rPr lang="es-ES" sz="3000" dirty="0"/>
              <a:t>Ayudas y buenas prácticas</a:t>
            </a:r>
          </a:p>
          <a:p>
            <a:pPr lvl="1"/>
            <a:r>
              <a:rPr lang="es-ES" sz="2200" dirty="0" err="1"/>
              <a:t>Debugger</a:t>
            </a:r>
            <a:endParaRPr lang="es-ES" sz="2200" dirty="0"/>
          </a:p>
          <a:p>
            <a:pPr lvl="1"/>
            <a:r>
              <a:rPr lang="es-ES" sz="2200" dirty="0"/>
              <a:t>Extensiones de Visual Studio </a:t>
            </a:r>
            <a:r>
              <a:rPr lang="es-ES" sz="2200" dirty="0" err="1"/>
              <a:t>Code</a:t>
            </a:r>
            <a:endParaRPr lang="es-ES" sz="2200" dirty="0"/>
          </a:p>
          <a:p>
            <a:pPr lvl="1"/>
            <a:r>
              <a:rPr lang="es-ES" sz="2200" dirty="0"/>
              <a:t>Analizadores de código</a:t>
            </a:r>
          </a:p>
          <a:p>
            <a:pPr lvl="1"/>
            <a:r>
              <a:rPr lang="es-ES" sz="2200" dirty="0" err="1"/>
              <a:t>Testing</a:t>
            </a:r>
            <a:endParaRPr lang="es-ES" sz="2200" dirty="0"/>
          </a:p>
        </p:txBody>
      </p:sp>
      <p:pic>
        <p:nvPicPr>
          <p:cNvPr id="9" name="Imagen 8">
            <a:extLst>
              <a:ext uri="{FF2B5EF4-FFF2-40B4-BE49-F238E27FC236}">
                <a16:creationId xmlns:a16="http://schemas.microsoft.com/office/drawing/2014/main" id="{5F2A9700-4B28-4374-ABF0-530DDCDA1466}"/>
              </a:ext>
            </a:extLst>
          </p:cNvPr>
          <p:cNvPicPr>
            <a:picLocks noChangeAspect="1"/>
          </p:cNvPicPr>
          <p:nvPr/>
        </p:nvPicPr>
        <p:blipFill>
          <a:blip r:embed="rId3"/>
          <a:stretch>
            <a:fillRect/>
          </a:stretch>
        </p:blipFill>
        <p:spPr>
          <a:xfrm>
            <a:off x="7308304" y="4595"/>
            <a:ext cx="1835696" cy="586372"/>
          </a:xfrm>
          <a:prstGeom prst="rect">
            <a:avLst/>
          </a:prstGeom>
        </p:spPr>
      </p:pic>
    </p:spTree>
    <p:extLst>
      <p:ext uri="{BB962C8B-B14F-4D97-AF65-F5344CB8AC3E}">
        <p14:creationId xmlns:p14="http://schemas.microsoft.com/office/powerpoint/2010/main" val="208507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Sesiones – Sesión 1</a:t>
            </a:r>
            <a:endParaRPr lang="es-ES_tradnl" dirty="0"/>
          </a:p>
        </p:txBody>
      </p:sp>
      <p:sp>
        <p:nvSpPr>
          <p:cNvPr id="7" name="2 Marcador de contenido"/>
          <p:cNvSpPr>
            <a:spLocks noGrp="1"/>
          </p:cNvSpPr>
          <p:nvPr>
            <p:ph idx="1"/>
          </p:nvPr>
        </p:nvSpPr>
        <p:spPr>
          <a:xfrm>
            <a:off x="107504" y="1046275"/>
            <a:ext cx="8928992" cy="4092630"/>
          </a:xfrm>
          <a:ln>
            <a:noFill/>
          </a:ln>
        </p:spPr>
        <p:style>
          <a:lnRef idx="2">
            <a:schemeClr val="dk1"/>
          </a:lnRef>
          <a:fillRef idx="1">
            <a:schemeClr val="lt1"/>
          </a:fillRef>
          <a:effectRef idx="0">
            <a:schemeClr val="dk1"/>
          </a:effectRef>
          <a:fontRef idx="minor">
            <a:schemeClr val="dk1"/>
          </a:fontRef>
        </p:style>
        <p:txBody>
          <a:bodyPr numCol="1">
            <a:normAutofit fontScale="77500" lnSpcReduction="20000"/>
          </a:bodyPr>
          <a:lstStyle/>
          <a:p>
            <a:r>
              <a:rPr lang="es-ES" sz="2800" dirty="0"/>
              <a:t>Presentación</a:t>
            </a:r>
          </a:p>
          <a:p>
            <a:pPr lvl="1"/>
            <a:r>
              <a:rPr lang="es-ES" sz="2300" dirty="0"/>
              <a:t>Curso</a:t>
            </a:r>
          </a:p>
          <a:p>
            <a:pPr lvl="1"/>
            <a:r>
              <a:rPr lang="es-ES" sz="2300" dirty="0"/>
              <a:t>Presentación de la formadora y los alumnos</a:t>
            </a:r>
          </a:p>
          <a:p>
            <a:pPr lvl="1"/>
            <a:r>
              <a:rPr lang="es-ES" sz="2300" dirty="0"/>
              <a:t>Business Central</a:t>
            </a:r>
          </a:p>
          <a:p>
            <a:r>
              <a:rPr lang="es-ES" sz="2800" dirty="0"/>
              <a:t>Preparación del entorno de desarrollo</a:t>
            </a:r>
          </a:p>
          <a:p>
            <a:pPr lvl="1"/>
            <a:r>
              <a:rPr lang="es-ES" sz="2300" dirty="0"/>
              <a:t>Instalación de Docker</a:t>
            </a:r>
          </a:p>
          <a:p>
            <a:pPr lvl="1"/>
            <a:r>
              <a:rPr lang="es-ES" sz="2300" dirty="0"/>
              <a:t>Instalación de Business Central (en Docker)</a:t>
            </a:r>
          </a:p>
          <a:p>
            <a:pPr lvl="1"/>
            <a:r>
              <a:rPr lang="es-ES" sz="2300" dirty="0"/>
              <a:t>Instalación de Visual Studio </a:t>
            </a:r>
            <a:r>
              <a:rPr lang="es-ES" sz="2300" dirty="0" err="1"/>
              <a:t>Code</a:t>
            </a:r>
            <a:endParaRPr lang="es-ES" sz="2300" dirty="0"/>
          </a:p>
          <a:p>
            <a:pPr lvl="2"/>
            <a:r>
              <a:rPr lang="es-ES" sz="2100" dirty="0"/>
              <a:t>Instalación de la extensión AL </a:t>
            </a:r>
            <a:r>
              <a:rPr lang="es-ES" sz="2100" dirty="0" err="1"/>
              <a:t>Language</a:t>
            </a:r>
            <a:endParaRPr lang="es-ES" sz="2100" dirty="0"/>
          </a:p>
          <a:p>
            <a:pPr lvl="1"/>
            <a:r>
              <a:rPr lang="es-ES" sz="2300" dirty="0"/>
              <a:t>Instalación de Git</a:t>
            </a:r>
          </a:p>
          <a:p>
            <a:r>
              <a:rPr lang="es-ES" sz="2800" dirty="0"/>
              <a:t>Modelo de Desarrollo</a:t>
            </a:r>
          </a:p>
          <a:p>
            <a:pPr lvl="1"/>
            <a:r>
              <a:rPr lang="es-ES" sz="2400" dirty="0"/>
              <a:t>Extensiones</a:t>
            </a:r>
          </a:p>
          <a:p>
            <a:pPr lvl="1"/>
            <a:r>
              <a:rPr lang="es-ES" sz="2300" dirty="0"/>
              <a:t>Extensiones del estándar de Business Central</a:t>
            </a:r>
          </a:p>
          <a:p>
            <a:pPr lvl="1"/>
            <a:r>
              <a:rPr lang="es-ES" sz="2300" dirty="0"/>
              <a:t>Creación de nuestra primera extensión: Hola Mundo!</a:t>
            </a:r>
          </a:p>
        </p:txBody>
      </p:sp>
      <p:pic>
        <p:nvPicPr>
          <p:cNvPr id="9" name="Imagen 8">
            <a:extLst>
              <a:ext uri="{FF2B5EF4-FFF2-40B4-BE49-F238E27FC236}">
                <a16:creationId xmlns:a16="http://schemas.microsoft.com/office/drawing/2014/main" id="{5F2A9700-4B28-4374-ABF0-530DDCDA1466}"/>
              </a:ext>
            </a:extLst>
          </p:cNvPr>
          <p:cNvPicPr>
            <a:picLocks noChangeAspect="1"/>
          </p:cNvPicPr>
          <p:nvPr/>
        </p:nvPicPr>
        <p:blipFill>
          <a:blip r:embed="rId3"/>
          <a:stretch>
            <a:fillRect/>
          </a:stretch>
        </p:blipFill>
        <p:spPr>
          <a:xfrm>
            <a:off x="7308304" y="4595"/>
            <a:ext cx="1835696" cy="586372"/>
          </a:xfrm>
          <a:prstGeom prst="rect">
            <a:avLst/>
          </a:prstGeom>
        </p:spPr>
      </p:pic>
    </p:spTree>
    <p:extLst>
      <p:ext uri="{BB962C8B-B14F-4D97-AF65-F5344CB8AC3E}">
        <p14:creationId xmlns:p14="http://schemas.microsoft.com/office/powerpoint/2010/main" val="167726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Sesiones – Sesión 2 - 14</a:t>
            </a:r>
            <a:endParaRPr lang="es-ES_tradnl" dirty="0"/>
          </a:p>
        </p:txBody>
      </p:sp>
      <p:sp>
        <p:nvSpPr>
          <p:cNvPr id="7" name="2 Marcador de contenido"/>
          <p:cNvSpPr>
            <a:spLocks noGrp="1"/>
          </p:cNvSpPr>
          <p:nvPr>
            <p:ph idx="1"/>
          </p:nvPr>
        </p:nvSpPr>
        <p:spPr>
          <a:xfrm>
            <a:off x="107504" y="1046275"/>
            <a:ext cx="8856984" cy="586372"/>
          </a:xfrm>
          <a:ln>
            <a:noFill/>
          </a:ln>
        </p:spPr>
        <p:style>
          <a:lnRef idx="2">
            <a:schemeClr val="dk1"/>
          </a:lnRef>
          <a:fillRef idx="1">
            <a:schemeClr val="lt1"/>
          </a:fillRef>
          <a:effectRef idx="0">
            <a:schemeClr val="dk1"/>
          </a:effectRef>
          <a:fontRef idx="minor">
            <a:schemeClr val="dk1"/>
          </a:fontRef>
        </p:style>
        <p:txBody>
          <a:bodyPr numCol="1">
            <a:normAutofit/>
          </a:bodyPr>
          <a:lstStyle/>
          <a:p>
            <a:r>
              <a:rPr lang="es-ES" sz="2800" dirty="0"/>
              <a:t>Desarrollo completo de un Requerimiento Funcional</a:t>
            </a:r>
          </a:p>
        </p:txBody>
      </p:sp>
      <p:pic>
        <p:nvPicPr>
          <p:cNvPr id="9" name="Imagen 8">
            <a:extLst>
              <a:ext uri="{FF2B5EF4-FFF2-40B4-BE49-F238E27FC236}">
                <a16:creationId xmlns:a16="http://schemas.microsoft.com/office/drawing/2014/main" id="{5F2A9700-4B28-4374-ABF0-530DDCDA1466}"/>
              </a:ext>
            </a:extLst>
          </p:cNvPr>
          <p:cNvPicPr>
            <a:picLocks noChangeAspect="1"/>
          </p:cNvPicPr>
          <p:nvPr/>
        </p:nvPicPr>
        <p:blipFill>
          <a:blip r:embed="rId3"/>
          <a:stretch>
            <a:fillRect/>
          </a:stretch>
        </p:blipFill>
        <p:spPr>
          <a:xfrm>
            <a:off x="7308304" y="4595"/>
            <a:ext cx="1835696" cy="586372"/>
          </a:xfrm>
          <a:prstGeom prst="rect">
            <a:avLst/>
          </a:prstGeom>
        </p:spPr>
      </p:pic>
      <p:sp>
        <p:nvSpPr>
          <p:cNvPr id="6" name="2 Marcador de contenido">
            <a:extLst>
              <a:ext uri="{FF2B5EF4-FFF2-40B4-BE49-F238E27FC236}">
                <a16:creationId xmlns:a16="http://schemas.microsoft.com/office/drawing/2014/main" id="{99237E65-67E9-470E-A436-19A40DC6028C}"/>
              </a:ext>
            </a:extLst>
          </p:cNvPr>
          <p:cNvSpPr txBox="1">
            <a:spLocks/>
          </p:cNvSpPr>
          <p:nvPr/>
        </p:nvSpPr>
        <p:spPr>
          <a:xfrm>
            <a:off x="649695" y="1522280"/>
            <a:ext cx="3888432" cy="3621220"/>
          </a:xfrm>
          <a:prstGeom prst="rect">
            <a:avLst/>
          </a:prstGeom>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numCol="1"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r>
              <a:rPr lang="es-ES" sz="2400" dirty="0"/>
              <a:t>Objetos</a:t>
            </a:r>
          </a:p>
          <a:p>
            <a:pPr lvl="1"/>
            <a:r>
              <a:rPr lang="es-ES" sz="2000" dirty="0"/>
              <a:t>Tablas</a:t>
            </a:r>
          </a:p>
          <a:p>
            <a:pPr lvl="1"/>
            <a:r>
              <a:rPr lang="es-ES" sz="2000" dirty="0"/>
              <a:t>Páginas</a:t>
            </a:r>
          </a:p>
          <a:p>
            <a:pPr lvl="1"/>
            <a:r>
              <a:rPr lang="es-ES" sz="2000" dirty="0" err="1"/>
              <a:t>Codeunits</a:t>
            </a:r>
            <a:endParaRPr lang="es-ES" sz="2000" dirty="0"/>
          </a:p>
          <a:p>
            <a:pPr lvl="1"/>
            <a:r>
              <a:rPr lang="es-ES" sz="2000" dirty="0" err="1"/>
              <a:t>Reports</a:t>
            </a:r>
            <a:endParaRPr lang="es-ES" sz="2000" dirty="0"/>
          </a:p>
          <a:p>
            <a:pPr lvl="1"/>
            <a:r>
              <a:rPr lang="es-ES" sz="2000" dirty="0" err="1"/>
              <a:t>XmlPorts</a:t>
            </a:r>
            <a:endParaRPr lang="es-ES" sz="2000" dirty="0"/>
          </a:p>
          <a:p>
            <a:pPr lvl="1"/>
            <a:r>
              <a:rPr lang="es-ES" sz="2000" dirty="0" err="1"/>
              <a:t>Queries</a:t>
            </a:r>
            <a:endParaRPr lang="es-ES" sz="2000" dirty="0"/>
          </a:p>
        </p:txBody>
      </p:sp>
      <p:sp>
        <p:nvSpPr>
          <p:cNvPr id="10" name="2 Marcador de contenido">
            <a:extLst>
              <a:ext uri="{FF2B5EF4-FFF2-40B4-BE49-F238E27FC236}">
                <a16:creationId xmlns:a16="http://schemas.microsoft.com/office/drawing/2014/main" id="{BD9C69E5-C212-42D2-96A0-45AE981A2D3F}"/>
              </a:ext>
            </a:extLst>
          </p:cNvPr>
          <p:cNvSpPr txBox="1">
            <a:spLocks/>
          </p:cNvSpPr>
          <p:nvPr/>
        </p:nvSpPr>
        <p:spPr>
          <a:xfrm>
            <a:off x="2771800" y="1503227"/>
            <a:ext cx="6120680" cy="3516795"/>
          </a:xfrm>
          <a:prstGeom prst="rect">
            <a:avLst/>
          </a:prstGeom>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numCol="1"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lvl="1"/>
            <a:endParaRPr lang="es-ES" sz="2000" dirty="0"/>
          </a:p>
          <a:p>
            <a:pPr lvl="1"/>
            <a:r>
              <a:rPr lang="es-ES" sz="1800" dirty="0"/>
              <a:t>Extensiones de tabla</a:t>
            </a:r>
          </a:p>
          <a:p>
            <a:pPr lvl="1"/>
            <a:r>
              <a:rPr lang="es-ES" sz="1800" dirty="0"/>
              <a:t>Extensiones de página</a:t>
            </a:r>
          </a:p>
          <a:p>
            <a:pPr lvl="1"/>
            <a:r>
              <a:rPr lang="es-ES" sz="1800" dirty="0"/>
              <a:t>Personalizaciones de página</a:t>
            </a:r>
          </a:p>
          <a:p>
            <a:pPr lvl="1"/>
            <a:r>
              <a:rPr lang="es-ES" sz="1800" dirty="0"/>
              <a:t>Extensiones de </a:t>
            </a:r>
            <a:r>
              <a:rPr lang="es-ES" sz="1800" dirty="0" err="1"/>
              <a:t>report</a:t>
            </a:r>
            <a:endParaRPr lang="es-ES" sz="1800" dirty="0"/>
          </a:p>
          <a:p>
            <a:pPr lvl="1"/>
            <a:r>
              <a:rPr lang="es-ES" sz="1800" dirty="0" err="1"/>
              <a:t>Enums</a:t>
            </a:r>
            <a:r>
              <a:rPr lang="es-ES" sz="1800" dirty="0"/>
              <a:t> (y extensiones de </a:t>
            </a:r>
            <a:r>
              <a:rPr lang="es-ES" sz="1800" dirty="0" err="1"/>
              <a:t>Enum</a:t>
            </a:r>
            <a:r>
              <a:rPr lang="es-ES" sz="1800" dirty="0"/>
              <a:t>)</a:t>
            </a:r>
          </a:p>
          <a:p>
            <a:pPr lvl="1"/>
            <a:r>
              <a:rPr lang="es-ES" sz="1800" dirty="0" err="1"/>
              <a:t>Interfícies</a:t>
            </a:r>
            <a:endParaRPr lang="es-ES" sz="1800" dirty="0"/>
          </a:p>
          <a:p>
            <a:pPr lvl="1"/>
            <a:r>
              <a:rPr lang="es-ES" sz="1800" dirty="0"/>
              <a:t>Perfiles</a:t>
            </a:r>
          </a:p>
          <a:p>
            <a:pPr lvl="1"/>
            <a:r>
              <a:rPr lang="es-ES" sz="1800" dirty="0"/>
              <a:t>Permisos (y extensiones de permisos)</a:t>
            </a:r>
          </a:p>
          <a:p>
            <a:pPr lvl="1"/>
            <a:r>
              <a:rPr lang="es-ES" sz="1800" dirty="0" err="1"/>
              <a:t>dotnet</a:t>
            </a:r>
            <a:endParaRPr lang="es-ES" sz="1800" dirty="0"/>
          </a:p>
          <a:p>
            <a:pPr lvl="1"/>
            <a:r>
              <a:rPr lang="es-ES" sz="1800" dirty="0" err="1"/>
              <a:t>ControlAddin</a:t>
            </a:r>
            <a:endParaRPr lang="es-ES" sz="1800" dirty="0"/>
          </a:p>
        </p:txBody>
      </p:sp>
    </p:spTree>
    <p:extLst>
      <p:ext uri="{BB962C8B-B14F-4D97-AF65-F5344CB8AC3E}">
        <p14:creationId xmlns:p14="http://schemas.microsoft.com/office/powerpoint/2010/main" val="202099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6" grpId="0" uiExpand="1" build="p"/>
      <p:bldP spid="1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Sesiones – Sesión 2 - 14</a:t>
            </a:r>
            <a:endParaRPr lang="es-ES_tradnl" dirty="0"/>
          </a:p>
        </p:txBody>
      </p:sp>
      <p:sp>
        <p:nvSpPr>
          <p:cNvPr id="7" name="2 Marcador de contenido"/>
          <p:cNvSpPr>
            <a:spLocks noGrp="1"/>
          </p:cNvSpPr>
          <p:nvPr>
            <p:ph idx="1"/>
          </p:nvPr>
        </p:nvSpPr>
        <p:spPr>
          <a:xfrm>
            <a:off x="107504" y="1046275"/>
            <a:ext cx="8856984" cy="586372"/>
          </a:xfrm>
          <a:ln>
            <a:noFill/>
          </a:ln>
        </p:spPr>
        <p:style>
          <a:lnRef idx="2">
            <a:schemeClr val="dk1"/>
          </a:lnRef>
          <a:fillRef idx="1">
            <a:schemeClr val="lt1"/>
          </a:fillRef>
          <a:effectRef idx="0">
            <a:schemeClr val="dk1"/>
          </a:effectRef>
          <a:fontRef idx="minor">
            <a:schemeClr val="dk1"/>
          </a:fontRef>
        </p:style>
        <p:txBody>
          <a:bodyPr numCol="1">
            <a:normAutofit/>
          </a:bodyPr>
          <a:lstStyle/>
          <a:p>
            <a:r>
              <a:rPr lang="es-ES" sz="2800" dirty="0"/>
              <a:t>Desarrollo completo de un Requerimiento Funcional</a:t>
            </a:r>
          </a:p>
        </p:txBody>
      </p:sp>
      <p:pic>
        <p:nvPicPr>
          <p:cNvPr id="9" name="Imagen 8">
            <a:extLst>
              <a:ext uri="{FF2B5EF4-FFF2-40B4-BE49-F238E27FC236}">
                <a16:creationId xmlns:a16="http://schemas.microsoft.com/office/drawing/2014/main" id="{5F2A9700-4B28-4374-ABF0-530DDCDA1466}"/>
              </a:ext>
            </a:extLst>
          </p:cNvPr>
          <p:cNvPicPr>
            <a:picLocks noChangeAspect="1"/>
          </p:cNvPicPr>
          <p:nvPr/>
        </p:nvPicPr>
        <p:blipFill>
          <a:blip r:embed="rId3"/>
          <a:stretch>
            <a:fillRect/>
          </a:stretch>
        </p:blipFill>
        <p:spPr>
          <a:xfrm>
            <a:off x="7308304" y="4595"/>
            <a:ext cx="1835696" cy="586372"/>
          </a:xfrm>
          <a:prstGeom prst="rect">
            <a:avLst/>
          </a:prstGeom>
        </p:spPr>
      </p:pic>
      <p:sp>
        <p:nvSpPr>
          <p:cNvPr id="6" name="2 Marcador de contenido">
            <a:extLst>
              <a:ext uri="{FF2B5EF4-FFF2-40B4-BE49-F238E27FC236}">
                <a16:creationId xmlns:a16="http://schemas.microsoft.com/office/drawing/2014/main" id="{99237E65-67E9-470E-A436-19A40DC6028C}"/>
              </a:ext>
            </a:extLst>
          </p:cNvPr>
          <p:cNvSpPr txBox="1">
            <a:spLocks/>
          </p:cNvSpPr>
          <p:nvPr/>
        </p:nvSpPr>
        <p:spPr>
          <a:xfrm>
            <a:off x="649695" y="1522280"/>
            <a:ext cx="3888432" cy="3616625"/>
          </a:xfrm>
          <a:prstGeom prst="rect">
            <a:avLst/>
          </a:prstGeom>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numCol="1"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r>
              <a:rPr lang="es-ES" sz="2400" dirty="0"/>
              <a:t>Objetos</a:t>
            </a:r>
          </a:p>
          <a:p>
            <a:pPr lvl="1"/>
            <a:r>
              <a:rPr lang="es-ES" sz="2000" b="1" dirty="0">
                <a:effectLst>
                  <a:outerShdw blurRad="38100" dist="38100" dir="2700000" algn="tl">
                    <a:srgbClr val="000000">
                      <a:alpha val="43137"/>
                    </a:srgbClr>
                  </a:outerShdw>
                </a:effectLst>
              </a:rPr>
              <a:t>Tablas</a:t>
            </a:r>
          </a:p>
          <a:p>
            <a:pPr lvl="1"/>
            <a:r>
              <a:rPr lang="es-ES" sz="2000" b="1" dirty="0">
                <a:effectLst>
                  <a:outerShdw blurRad="38100" dist="38100" dir="2700000" algn="tl">
                    <a:srgbClr val="000000">
                      <a:alpha val="43137"/>
                    </a:srgbClr>
                  </a:outerShdw>
                </a:effectLst>
              </a:rPr>
              <a:t>Páginas</a:t>
            </a:r>
          </a:p>
          <a:p>
            <a:pPr lvl="1"/>
            <a:r>
              <a:rPr lang="es-ES" sz="2000" b="1" dirty="0" err="1">
                <a:effectLst>
                  <a:outerShdw blurRad="38100" dist="38100" dir="2700000" algn="tl">
                    <a:srgbClr val="000000">
                      <a:alpha val="43137"/>
                    </a:srgbClr>
                  </a:outerShdw>
                </a:effectLst>
              </a:rPr>
              <a:t>Codeunits</a:t>
            </a:r>
            <a:endParaRPr lang="es-ES" sz="2000" b="1" dirty="0">
              <a:effectLst>
                <a:outerShdw blurRad="38100" dist="38100" dir="2700000" algn="tl">
                  <a:srgbClr val="000000">
                    <a:alpha val="43137"/>
                  </a:srgbClr>
                </a:outerShdw>
              </a:effectLst>
            </a:endParaRPr>
          </a:p>
          <a:p>
            <a:pPr lvl="1"/>
            <a:r>
              <a:rPr lang="es-ES" sz="2000" b="1" dirty="0" err="1">
                <a:effectLst>
                  <a:outerShdw blurRad="38100" dist="38100" dir="2700000" algn="tl">
                    <a:srgbClr val="000000">
                      <a:alpha val="43137"/>
                    </a:srgbClr>
                  </a:outerShdw>
                </a:effectLst>
              </a:rPr>
              <a:t>Reports</a:t>
            </a:r>
            <a:endParaRPr lang="es-ES" sz="2000" b="1" dirty="0">
              <a:effectLst>
                <a:outerShdw blurRad="38100" dist="38100" dir="2700000" algn="tl">
                  <a:srgbClr val="000000">
                    <a:alpha val="43137"/>
                  </a:srgbClr>
                </a:outerShdw>
              </a:effectLst>
            </a:endParaRPr>
          </a:p>
          <a:p>
            <a:pPr lvl="1"/>
            <a:r>
              <a:rPr lang="es-ES" sz="2000" b="1" dirty="0" err="1">
                <a:effectLst>
                  <a:outerShdw blurRad="38100" dist="38100" dir="2700000" algn="tl">
                    <a:srgbClr val="000000">
                      <a:alpha val="43137"/>
                    </a:srgbClr>
                  </a:outerShdw>
                </a:effectLst>
              </a:rPr>
              <a:t>XmlPorts</a:t>
            </a:r>
            <a:endParaRPr lang="es-ES" sz="2000" b="1" dirty="0">
              <a:effectLst>
                <a:outerShdw blurRad="38100" dist="38100" dir="2700000" algn="tl">
                  <a:srgbClr val="000000">
                    <a:alpha val="43137"/>
                  </a:srgbClr>
                </a:outerShdw>
              </a:effectLst>
            </a:endParaRPr>
          </a:p>
          <a:p>
            <a:pPr lvl="1"/>
            <a:r>
              <a:rPr lang="es-ES" sz="2000" dirty="0" err="1"/>
              <a:t>Queries</a:t>
            </a:r>
            <a:endParaRPr lang="es-ES" sz="2000" dirty="0"/>
          </a:p>
        </p:txBody>
      </p:sp>
      <p:sp>
        <p:nvSpPr>
          <p:cNvPr id="10" name="2 Marcador de contenido">
            <a:extLst>
              <a:ext uri="{FF2B5EF4-FFF2-40B4-BE49-F238E27FC236}">
                <a16:creationId xmlns:a16="http://schemas.microsoft.com/office/drawing/2014/main" id="{BD9C69E5-C212-42D2-96A0-45AE981A2D3F}"/>
              </a:ext>
            </a:extLst>
          </p:cNvPr>
          <p:cNvSpPr txBox="1">
            <a:spLocks/>
          </p:cNvSpPr>
          <p:nvPr/>
        </p:nvSpPr>
        <p:spPr>
          <a:xfrm>
            <a:off x="2771800" y="1503227"/>
            <a:ext cx="6120680" cy="3635678"/>
          </a:xfrm>
          <a:prstGeom prst="rect">
            <a:avLst/>
          </a:prstGeom>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numCol="1"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lvl="1"/>
            <a:endParaRPr lang="es-ES" sz="1800" dirty="0"/>
          </a:p>
          <a:p>
            <a:pPr lvl="1"/>
            <a:r>
              <a:rPr lang="es-ES" sz="1800" b="1" dirty="0">
                <a:effectLst>
                  <a:outerShdw blurRad="38100" dist="38100" dir="2700000" algn="tl">
                    <a:srgbClr val="000000">
                      <a:alpha val="43137"/>
                    </a:srgbClr>
                  </a:outerShdw>
                </a:effectLst>
              </a:rPr>
              <a:t>Extensiones de tabla</a:t>
            </a:r>
          </a:p>
          <a:p>
            <a:pPr lvl="1"/>
            <a:r>
              <a:rPr lang="es-ES" sz="1800" b="1" dirty="0">
                <a:effectLst>
                  <a:outerShdw blurRad="38100" dist="38100" dir="2700000" algn="tl">
                    <a:srgbClr val="000000">
                      <a:alpha val="43137"/>
                    </a:srgbClr>
                  </a:outerShdw>
                </a:effectLst>
              </a:rPr>
              <a:t>Extensiones de página</a:t>
            </a:r>
          </a:p>
          <a:p>
            <a:pPr lvl="1"/>
            <a:r>
              <a:rPr lang="es-ES" sz="1800" dirty="0"/>
              <a:t>Personalizaciones de página</a:t>
            </a:r>
          </a:p>
          <a:p>
            <a:pPr lvl="1"/>
            <a:r>
              <a:rPr lang="es-ES" sz="1800" b="1" dirty="0">
                <a:effectLst>
                  <a:outerShdw blurRad="38100" dist="38100" dir="2700000" algn="tl">
                    <a:srgbClr val="000000">
                      <a:alpha val="43137"/>
                    </a:srgbClr>
                  </a:outerShdw>
                </a:effectLst>
              </a:rPr>
              <a:t>Extensiones de </a:t>
            </a:r>
            <a:r>
              <a:rPr lang="es-ES" sz="1800" b="1" dirty="0" err="1">
                <a:effectLst>
                  <a:outerShdw blurRad="38100" dist="38100" dir="2700000" algn="tl">
                    <a:srgbClr val="000000">
                      <a:alpha val="43137"/>
                    </a:srgbClr>
                  </a:outerShdw>
                </a:effectLst>
              </a:rPr>
              <a:t>report</a:t>
            </a:r>
            <a:endParaRPr lang="es-ES" sz="1800" b="1" dirty="0">
              <a:effectLst>
                <a:outerShdw blurRad="38100" dist="38100" dir="2700000" algn="tl">
                  <a:srgbClr val="000000">
                    <a:alpha val="43137"/>
                  </a:srgbClr>
                </a:outerShdw>
              </a:effectLst>
            </a:endParaRPr>
          </a:p>
          <a:p>
            <a:pPr lvl="1"/>
            <a:r>
              <a:rPr lang="es-ES" sz="1800" b="1" dirty="0" err="1">
                <a:effectLst>
                  <a:outerShdw blurRad="38100" dist="38100" dir="2700000" algn="tl">
                    <a:srgbClr val="000000">
                      <a:alpha val="43137"/>
                    </a:srgbClr>
                  </a:outerShdw>
                </a:effectLst>
              </a:rPr>
              <a:t>Enums</a:t>
            </a:r>
            <a:r>
              <a:rPr lang="es-ES" sz="1800" b="1" dirty="0">
                <a:effectLst>
                  <a:outerShdw blurRad="38100" dist="38100" dir="2700000" algn="tl">
                    <a:srgbClr val="000000">
                      <a:alpha val="43137"/>
                    </a:srgbClr>
                  </a:outerShdw>
                </a:effectLst>
              </a:rPr>
              <a:t> (y extensiones de </a:t>
            </a:r>
            <a:r>
              <a:rPr lang="es-ES" sz="1800" b="1" dirty="0" err="1">
                <a:effectLst>
                  <a:outerShdw blurRad="38100" dist="38100" dir="2700000" algn="tl">
                    <a:srgbClr val="000000">
                      <a:alpha val="43137"/>
                    </a:srgbClr>
                  </a:outerShdw>
                </a:effectLst>
              </a:rPr>
              <a:t>Enum</a:t>
            </a:r>
            <a:r>
              <a:rPr lang="es-ES" sz="1800" b="1" dirty="0">
                <a:effectLst>
                  <a:outerShdw blurRad="38100" dist="38100" dir="2700000" algn="tl">
                    <a:srgbClr val="000000">
                      <a:alpha val="43137"/>
                    </a:srgbClr>
                  </a:outerShdw>
                </a:effectLst>
              </a:rPr>
              <a:t>)</a:t>
            </a:r>
          </a:p>
          <a:p>
            <a:pPr lvl="1"/>
            <a:r>
              <a:rPr lang="es-ES" sz="1800" dirty="0" err="1"/>
              <a:t>Interfícies</a:t>
            </a:r>
            <a:endParaRPr lang="es-ES" sz="1800" dirty="0"/>
          </a:p>
          <a:p>
            <a:pPr lvl="1"/>
            <a:r>
              <a:rPr lang="es-ES" sz="1800" dirty="0"/>
              <a:t>Perfiles</a:t>
            </a:r>
          </a:p>
          <a:p>
            <a:pPr lvl="1"/>
            <a:r>
              <a:rPr lang="es-ES" sz="1800" b="1" dirty="0">
                <a:effectLst>
                  <a:outerShdw blurRad="38100" dist="38100" dir="2700000" algn="tl">
                    <a:srgbClr val="000000">
                      <a:alpha val="43137"/>
                    </a:srgbClr>
                  </a:outerShdw>
                </a:effectLst>
              </a:rPr>
              <a:t>Permisos</a:t>
            </a:r>
            <a:r>
              <a:rPr lang="es-ES" sz="1800" dirty="0"/>
              <a:t> (y extensiones de permisos)</a:t>
            </a:r>
          </a:p>
          <a:p>
            <a:pPr lvl="1"/>
            <a:r>
              <a:rPr lang="es-ES" sz="1800" dirty="0" err="1"/>
              <a:t>dotnet</a:t>
            </a:r>
            <a:endParaRPr lang="es-ES" sz="1800" dirty="0"/>
          </a:p>
          <a:p>
            <a:pPr lvl="1"/>
            <a:r>
              <a:rPr lang="es-ES" sz="1800" dirty="0" err="1"/>
              <a:t>ControlAddin</a:t>
            </a:r>
            <a:endParaRPr lang="es-ES" sz="1800" dirty="0"/>
          </a:p>
        </p:txBody>
      </p:sp>
    </p:spTree>
    <p:extLst>
      <p:ext uri="{BB962C8B-B14F-4D97-AF65-F5344CB8AC3E}">
        <p14:creationId xmlns:p14="http://schemas.microsoft.com/office/powerpoint/2010/main" val="1987804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Sesiones – Sesión 2 - 14</a:t>
            </a:r>
            <a:endParaRPr lang="es-ES_tradnl" dirty="0"/>
          </a:p>
        </p:txBody>
      </p:sp>
      <p:sp>
        <p:nvSpPr>
          <p:cNvPr id="7" name="2 Marcador de contenido"/>
          <p:cNvSpPr>
            <a:spLocks noGrp="1"/>
          </p:cNvSpPr>
          <p:nvPr>
            <p:ph idx="1"/>
          </p:nvPr>
        </p:nvSpPr>
        <p:spPr>
          <a:xfrm>
            <a:off x="107504" y="1046275"/>
            <a:ext cx="8856984" cy="586372"/>
          </a:xfrm>
          <a:ln>
            <a:noFill/>
          </a:ln>
        </p:spPr>
        <p:style>
          <a:lnRef idx="2">
            <a:schemeClr val="dk1"/>
          </a:lnRef>
          <a:fillRef idx="1">
            <a:schemeClr val="lt1"/>
          </a:fillRef>
          <a:effectRef idx="0">
            <a:schemeClr val="dk1"/>
          </a:effectRef>
          <a:fontRef idx="minor">
            <a:schemeClr val="dk1"/>
          </a:fontRef>
        </p:style>
        <p:txBody>
          <a:bodyPr numCol="1">
            <a:normAutofit/>
          </a:bodyPr>
          <a:lstStyle/>
          <a:p>
            <a:r>
              <a:rPr lang="es-ES" sz="2800" dirty="0"/>
              <a:t>Desarrollo completo de un Requerimiento Funcional</a:t>
            </a:r>
          </a:p>
        </p:txBody>
      </p:sp>
      <p:pic>
        <p:nvPicPr>
          <p:cNvPr id="9" name="Imagen 8">
            <a:extLst>
              <a:ext uri="{FF2B5EF4-FFF2-40B4-BE49-F238E27FC236}">
                <a16:creationId xmlns:a16="http://schemas.microsoft.com/office/drawing/2014/main" id="{5F2A9700-4B28-4374-ABF0-530DDCDA1466}"/>
              </a:ext>
            </a:extLst>
          </p:cNvPr>
          <p:cNvPicPr>
            <a:picLocks noChangeAspect="1"/>
          </p:cNvPicPr>
          <p:nvPr/>
        </p:nvPicPr>
        <p:blipFill>
          <a:blip r:embed="rId3"/>
          <a:stretch>
            <a:fillRect/>
          </a:stretch>
        </p:blipFill>
        <p:spPr>
          <a:xfrm>
            <a:off x="7308304" y="4595"/>
            <a:ext cx="1835696" cy="586372"/>
          </a:xfrm>
          <a:prstGeom prst="rect">
            <a:avLst/>
          </a:prstGeom>
        </p:spPr>
      </p:pic>
      <p:sp>
        <p:nvSpPr>
          <p:cNvPr id="6" name="2 Marcador de contenido">
            <a:extLst>
              <a:ext uri="{FF2B5EF4-FFF2-40B4-BE49-F238E27FC236}">
                <a16:creationId xmlns:a16="http://schemas.microsoft.com/office/drawing/2014/main" id="{99237E65-67E9-470E-A436-19A40DC6028C}"/>
              </a:ext>
            </a:extLst>
          </p:cNvPr>
          <p:cNvSpPr txBox="1">
            <a:spLocks/>
          </p:cNvSpPr>
          <p:nvPr/>
        </p:nvSpPr>
        <p:spPr>
          <a:xfrm>
            <a:off x="683568" y="1518537"/>
            <a:ext cx="5866522" cy="3043160"/>
          </a:xfrm>
          <a:prstGeom prst="rect">
            <a:avLst/>
          </a:prstGeom>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numCol="1"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r>
              <a:rPr lang="es-ES" sz="2400" dirty="0"/>
              <a:t>Estructura de datos / Flujo de información</a:t>
            </a:r>
          </a:p>
          <a:p>
            <a:pPr lvl="1"/>
            <a:r>
              <a:rPr lang="es-ES" sz="2000" dirty="0"/>
              <a:t>Configuración</a:t>
            </a:r>
          </a:p>
          <a:p>
            <a:pPr lvl="1"/>
            <a:r>
              <a:rPr lang="es-ES" sz="2000" dirty="0"/>
              <a:t>Maestro </a:t>
            </a:r>
          </a:p>
          <a:p>
            <a:pPr lvl="1"/>
            <a:r>
              <a:rPr lang="es-ES" sz="2000" dirty="0"/>
              <a:t>Documento </a:t>
            </a:r>
          </a:p>
          <a:p>
            <a:pPr lvl="1"/>
            <a:r>
              <a:rPr lang="es-ES" sz="2000" dirty="0"/>
              <a:t>Diario</a:t>
            </a:r>
          </a:p>
          <a:p>
            <a:pPr lvl="1"/>
            <a:r>
              <a:rPr lang="es-ES" sz="2000" dirty="0"/>
              <a:t>Movimientos</a:t>
            </a:r>
          </a:p>
          <a:p>
            <a:pPr lvl="1"/>
            <a:r>
              <a:rPr lang="es-ES" sz="2000" dirty="0"/>
              <a:t>Documento Registrado</a:t>
            </a:r>
          </a:p>
        </p:txBody>
      </p:sp>
    </p:spTree>
    <p:extLst>
      <p:ext uri="{BB962C8B-B14F-4D97-AF65-F5344CB8AC3E}">
        <p14:creationId xmlns:p14="http://schemas.microsoft.com/office/powerpoint/2010/main" val="237123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Sesiones – Sesión 2 - 14</a:t>
            </a:r>
            <a:endParaRPr lang="es-ES_tradnl" dirty="0"/>
          </a:p>
        </p:txBody>
      </p:sp>
      <p:sp>
        <p:nvSpPr>
          <p:cNvPr id="7" name="2 Marcador de contenido"/>
          <p:cNvSpPr>
            <a:spLocks noGrp="1"/>
          </p:cNvSpPr>
          <p:nvPr>
            <p:ph idx="1"/>
          </p:nvPr>
        </p:nvSpPr>
        <p:spPr>
          <a:xfrm>
            <a:off x="107504" y="1046275"/>
            <a:ext cx="8856984" cy="586372"/>
          </a:xfrm>
          <a:ln>
            <a:noFill/>
          </a:ln>
        </p:spPr>
        <p:style>
          <a:lnRef idx="2">
            <a:schemeClr val="dk1"/>
          </a:lnRef>
          <a:fillRef idx="1">
            <a:schemeClr val="lt1"/>
          </a:fillRef>
          <a:effectRef idx="0">
            <a:schemeClr val="dk1"/>
          </a:effectRef>
          <a:fontRef idx="minor">
            <a:schemeClr val="dk1"/>
          </a:fontRef>
        </p:style>
        <p:txBody>
          <a:bodyPr numCol="1">
            <a:normAutofit/>
          </a:bodyPr>
          <a:lstStyle/>
          <a:p>
            <a:r>
              <a:rPr lang="es-ES" sz="2800" dirty="0"/>
              <a:t>Desarrollo completo de un Requerimiento Funcional</a:t>
            </a:r>
          </a:p>
        </p:txBody>
      </p:sp>
      <p:pic>
        <p:nvPicPr>
          <p:cNvPr id="9" name="Imagen 8">
            <a:extLst>
              <a:ext uri="{FF2B5EF4-FFF2-40B4-BE49-F238E27FC236}">
                <a16:creationId xmlns:a16="http://schemas.microsoft.com/office/drawing/2014/main" id="{5F2A9700-4B28-4374-ABF0-530DDCDA1466}"/>
              </a:ext>
            </a:extLst>
          </p:cNvPr>
          <p:cNvPicPr>
            <a:picLocks noChangeAspect="1"/>
          </p:cNvPicPr>
          <p:nvPr/>
        </p:nvPicPr>
        <p:blipFill>
          <a:blip r:embed="rId3"/>
          <a:stretch>
            <a:fillRect/>
          </a:stretch>
        </p:blipFill>
        <p:spPr>
          <a:xfrm>
            <a:off x="7308304" y="4595"/>
            <a:ext cx="1835696" cy="586372"/>
          </a:xfrm>
          <a:prstGeom prst="rect">
            <a:avLst/>
          </a:prstGeom>
        </p:spPr>
      </p:pic>
      <p:sp>
        <p:nvSpPr>
          <p:cNvPr id="6" name="2 Marcador de contenido">
            <a:extLst>
              <a:ext uri="{FF2B5EF4-FFF2-40B4-BE49-F238E27FC236}">
                <a16:creationId xmlns:a16="http://schemas.microsoft.com/office/drawing/2014/main" id="{99237E65-67E9-470E-A436-19A40DC6028C}"/>
              </a:ext>
            </a:extLst>
          </p:cNvPr>
          <p:cNvSpPr txBox="1">
            <a:spLocks/>
          </p:cNvSpPr>
          <p:nvPr/>
        </p:nvSpPr>
        <p:spPr>
          <a:xfrm>
            <a:off x="683568" y="1518536"/>
            <a:ext cx="5866522" cy="3501485"/>
          </a:xfrm>
          <a:prstGeom prst="rect">
            <a:avLst/>
          </a:prstGeom>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numCol="1"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r>
              <a:rPr lang="es-ES" sz="2400" dirty="0"/>
              <a:t>Herramientas de ayuda al desarrollo</a:t>
            </a:r>
          </a:p>
          <a:p>
            <a:pPr lvl="1"/>
            <a:r>
              <a:rPr lang="es-ES" sz="2000" dirty="0"/>
              <a:t>AL </a:t>
            </a:r>
            <a:r>
              <a:rPr lang="es-ES" sz="2000" dirty="0" err="1"/>
              <a:t>Language</a:t>
            </a:r>
            <a:endParaRPr lang="es-ES" sz="2000" dirty="0"/>
          </a:p>
          <a:p>
            <a:pPr lvl="1"/>
            <a:r>
              <a:rPr lang="es-ES" sz="2000" dirty="0" err="1"/>
              <a:t>Debugger</a:t>
            </a:r>
            <a:endParaRPr lang="es-ES" sz="2000" dirty="0"/>
          </a:p>
          <a:p>
            <a:pPr lvl="1"/>
            <a:r>
              <a:rPr lang="es-ES" sz="2000" dirty="0"/>
              <a:t>Analizadores de Código </a:t>
            </a:r>
          </a:p>
          <a:p>
            <a:pPr lvl="1"/>
            <a:r>
              <a:rPr lang="es-ES" sz="2000" dirty="0" err="1"/>
              <a:t>Snippets</a:t>
            </a:r>
            <a:endParaRPr lang="es-ES" sz="2000" dirty="0"/>
          </a:p>
          <a:p>
            <a:pPr lvl="1"/>
            <a:r>
              <a:rPr lang="es-ES" sz="2000" dirty="0"/>
              <a:t>Extensiones de Visual Studio </a:t>
            </a:r>
            <a:r>
              <a:rPr lang="es-ES" sz="2000" dirty="0" err="1"/>
              <a:t>Code</a:t>
            </a:r>
            <a:endParaRPr lang="es-ES" sz="2000" dirty="0"/>
          </a:p>
          <a:p>
            <a:pPr lvl="2"/>
            <a:r>
              <a:rPr lang="es-ES" sz="1600" dirty="0"/>
              <a:t>CRS AL </a:t>
            </a:r>
            <a:r>
              <a:rPr lang="es-ES" sz="1600" dirty="0" err="1"/>
              <a:t>Language</a:t>
            </a:r>
            <a:r>
              <a:rPr lang="es-ES" sz="1600" dirty="0"/>
              <a:t> </a:t>
            </a:r>
            <a:r>
              <a:rPr lang="es-ES" sz="1600" dirty="0" err="1"/>
              <a:t>Extension</a:t>
            </a:r>
            <a:endParaRPr lang="es-ES" sz="1600" dirty="0"/>
          </a:p>
          <a:p>
            <a:pPr lvl="2"/>
            <a:r>
              <a:rPr lang="es-ES" sz="1600" dirty="0"/>
              <a:t>AL </a:t>
            </a:r>
            <a:r>
              <a:rPr lang="es-ES" sz="1600" dirty="0" err="1"/>
              <a:t>Object</a:t>
            </a:r>
            <a:r>
              <a:rPr lang="es-ES" sz="1600" dirty="0"/>
              <a:t> </a:t>
            </a:r>
            <a:r>
              <a:rPr lang="es-ES" sz="1600" dirty="0" err="1"/>
              <a:t>Designer</a:t>
            </a:r>
            <a:endParaRPr lang="es-ES" sz="1600" dirty="0"/>
          </a:p>
          <a:p>
            <a:pPr lvl="2"/>
            <a:r>
              <a:rPr lang="es-ES" sz="1600" dirty="0"/>
              <a:t>AL </a:t>
            </a:r>
            <a:r>
              <a:rPr lang="es-ES" sz="1600" dirty="0" err="1"/>
              <a:t>CodeActions</a:t>
            </a:r>
            <a:endParaRPr lang="es-ES" sz="1600" dirty="0"/>
          </a:p>
          <a:p>
            <a:pPr lvl="2"/>
            <a:r>
              <a:rPr lang="es-ES" sz="1600" dirty="0"/>
              <a:t>AL Variable </a:t>
            </a:r>
            <a:r>
              <a:rPr lang="es-ES" sz="1600" dirty="0" err="1"/>
              <a:t>Helper</a:t>
            </a:r>
            <a:endParaRPr lang="es-ES" sz="1600" dirty="0"/>
          </a:p>
          <a:p>
            <a:pPr lvl="2"/>
            <a:r>
              <a:rPr lang="es-ES" sz="1600" dirty="0"/>
              <a:t>AL </a:t>
            </a:r>
            <a:r>
              <a:rPr lang="es-ES" sz="1600" dirty="0" err="1"/>
              <a:t>Language</a:t>
            </a:r>
            <a:r>
              <a:rPr lang="es-ES" sz="1600" dirty="0"/>
              <a:t> Tools</a:t>
            </a:r>
          </a:p>
          <a:p>
            <a:pPr lvl="2"/>
            <a:r>
              <a:rPr lang="es-ES" sz="1600" dirty="0"/>
              <a:t>AL XML </a:t>
            </a:r>
            <a:r>
              <a:rPr lang="es-ES" sz="1600" dirty="0" err="1"/>
              <a:t>Documentation</a:t>
            </a:r>
            <a:endParaRPr lang="es-ES" sz="1600" dirty="0"/>
          </a:p>
          <a:p>
            <a:pPr lvl="2"/>
            <a:endParaRPr lang="es-ES" sz="1600" dirty="0"/>
          </a:p>
        </p:txBody>
      </p:sp>
    </p:spTree>
    <p:extLst>
      <p:ext uri="{BB962C8B-B14F-4D97-AF65-F5344CB8AC3E}">
        <p14:creationId xmlns:p14="http://schemas.microsoft.com/office/powerpoint/2010/main" val="420549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a:xfrm>
            <a:off x="457200" y="205979"/>
            <a:ext cx="8229600" cy="857250"/>
          </a:xfrm>
        </p:spPr>
        <p:txBody>
          <a:bodyPr>
            <a:normAutofit/>
          </a:bodyPr>
          <a:lstStyle/>
          <a:p>
            <a:pPr algn="l"/>
            <a:r>
              <a:rPr lang="es-ES" dirty="0"/>
              <a:t>Sesiones – Sesión 15</a:t>
            </a:r>
            <a:endParaRPr lang="es-ES_tradnl" dirty="0"/>
          </a:p>
        </p:txBody>
      </p:sp>
      <p:sp>
        <p:nvSpPr>
          <p:cNvPr id="7" name="2 Marcador de contenido"/>
          <p:cNvSpPr>
            <a:spLocks noGrp="1"/>
          </p:cNvSpPr>
          <p:nvPr>
            <p:ph idx="1"/>
          </p:nvPr>
        </p:nvSpPr>
        <p:spPr>
          <a:xfrm>
            <a:off x="107504" y="1046275"/>
            <a:ext cx="8856984" cy="586372"/>
          </a:xfrm>
          <a:ln>
            <a:noFill/>
          </a:ln>
        </p:spPr>
        <p:style>
          <a:lnRef idx="2">
            <a:schemeClr val="dk1"/>
          </a:lnRef>
          <a:fillRef idx="1">
            <a:schemeClr val="lt1"/>
          </a:fillRef>
          <a:effectRef idx="0">
            <a:schemeClr val="dk1"/>
          </a:effectRef>
          <a:fontRef idx="minor">
            <a:schemeClr val="dk1"/>
          </a:fontRef>
        </p:style>
        <p:txBody>
          <a:bodyPr numCol="1">
            <a:normAutofit/>
          </a:bodyPr>
          <a:lstStyle/>
          <a:p>
            <a:r>
              <a:rPr lang="es-ES" sz="2800" dirty="0" err="1"/>
              <a:t>Upgrade</a:t>
            </a:r>
            <a:r>
              <a:rPr lang="es-ES" sz="2800" dirty="0"/>
              <a:t> de código a la última versión de BC</a:t>
            </a:r>
          </a:p>
        </p:txBody>
      </p:sp>
      <p:pic>
        <p:nvPicPr>
          <p:cNvPr id="9" name="Imagen 8">
            <a:extLst>
              <a:ext uri="{FF2B5EF4-FFF2-40B4-BE49-F238E27FC236}">
                <a16:creationId xmlns:a16="http://schemas.microsoft.com/office/drawing/2014/main" id="{5F2A9700-4B28-4374-ABF0-530DDCDA1466}"/>
              </a:ext>
            </a:extLst>
          </p:cNvPr>
          <p:cNvPicPr>
            <a:picLocks noChangeAspect="1"/>
          </p:cNvPicPr>
          <p:nvPr/>
        </p:nvPicPr>
        <p:blipFill>
          <a:blip r:embed="rId3"/>
          <a:stretch>
            <a:fillRect/>
          </a:stretch>
        </p:blipFill>
        <p:spPr>
          <a:xfrm>
            <a:off x="7308304" y="4595"/>
            <a:ext cx="1835696" cy="586372"/>
          </a:xfrm>
          <a:prstGeom prst="rect">
            <a:avLst/>
          </a:prstGeom>
        </p:spPr>
      </p:pic>
      <p:sp>
        <p:nvSpPr>
          <p:cNvPr id="6" name="2 Marcador de contenido">
            <a:extLst>
              <a:ext uri="{FF2B5EF4-FFF2-40B4-BE49-F238E27FC236}">
                <a16:creationId xmlns:a16="http://schemas.microsoft.com/office/drawing/2014/main" id="{99237E65-67E9-470E-A436-19A40DC6028C}"/>
              </a:ext>
            </a:extLst>
          </p:cNvPr>
          <p:cNvSpPr txBox="1">
            <a:spLocks/>
          </p:cNvSpPr>
          <p:nvPr/>
        </p:nvSpPr>
        <p:spPr>
          <a:xfrm>
            <a:off x="683568" y="1518536"/>
            <a:ext cx="5866522" cy="3501485"/>
          </a:xfrm>
          <a:prstGeom prst="rect">
            <a:avLst/>
          </a:prstGeom>
          <a:ln w="25400" cap="flat" cmpd="sng" algn="ctr">
            <a:no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numCol="1"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lvl="2"/>
            <a:endParaRPr lang="es-ES" sz="1600" dirty="0"/>
          </a:p>
        </p:txBody>
      </p:sp>
    </p:spTree>
    <p:extLst>
      <p:ext uri="{BB962C8B-B14F-4D97-AF65-F5344CB8AC3E}">
        <p14:creationId xmlns:p14="http://schemas.microsoft.com/office/powerpoint/2010/main" val="77977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4367</TotalTime>
  <Words>1570</Words>
  <Application>Microsoft Office PowerPoint</Application>
  <PresentationFormat>Presentación en pantalla (16:9)</PresentationFormat>
  <Paragraphs>304</Paragraphs>
  <Slides>24</Slides>
  <Notes>24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Calibri</vt:lpstr>
      <vt:lpstr>Consolas</vt:lpstr>
      <vt:lpstr>Courier New</vt:lpstr>
      <vt:lpstr>Lucida Console</vt:lpstr>
      <vt:lpstr>Tema de Office</vt:lpstr>
      <vt:lpstr>Desarrollo desde 0 Dynamics 365 Business Central</vt:lpstr>
      <vt:lpstr>Este curso</vt:lpstr>
      <vt:lpstr>Temario</vt:lpstr>
      <vt:lpstr>Sesiones – Sesión 1</vt:lpstr>
      <vt:lpstr>Sesiones – Sesión 2 - 14</vt:lpstr>
      <vt:lpstr>Sesiones – Sesión 2 - 14</vt:lpstr>
      <vt:lpstr>Sesiones – Sesión 2 - 14</vt:lpstr>
      <vt:lpstr>Sesiones – Sesión 2 - 14</vt:lpstr>
      <vt:lpstr>Sesiones – Sesión 15</vt:lpstr>
      <vt:lpstr>Presentaciones</vt:lpstr>
      <vt:lpstr>Repaso histórico</vt:lpstr>
      <vt:lpstr>Presentación de PowerPoint</vt:lpstr>
      <vt:lpstr>Instalación - Docker</vt:lpstr>
      <vt:lpstr>Instalación – Contenedor BC</vt:lpstr>
      <vt:lpstr>Instalación – Contenedor BC</vt:lpstr>
      <vt:lpstr>Instalación – Contenedor BC</vt:lpstr>
      <vt:lpstr>Arquitectura</vt:lpstr>
      <vt:lpstr>Instalación – VSCode</vt:lpstr>
      <vt:lpstr>Instalación – Git</vt:lpstr>
      <vt:lpstr>Extensiones</vt:lpstr>
      <vt:lpstr>Presentación de PowerPoint</vt:lpstr>
      <vt:lpstr>Desarrollo de una extensión</vt:lpstr>
      <vt:lpstr>Proyecto AL</vt:lpstr>
      <vt:lpstr>Instalación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Asientos contables con  Dynamics 365 Business Central</dc:title>
  <dc:creator>Laura Nicolàs</dc:creator>
  <cp:lastModifiedBy>Cristina Nicolàs</cp:lastModifiedBy>
  <cp:revision>154</cp:revision>
  <cp:lastPrinted>2019-05-02T12:27:46Z</cp:lastPrinted>
  <dcterms:created xsi:type="dcterms:W3CDTF">2018-11-08T13:49:05Z</dcterms:created>
  <dcterms:modified xsi:type="dcterms:W3CDTF">2022-09-27T13:14:31Z</dcterms:modified>
</cp:coreProperties>
</file>