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375" r:id="rId2"/>
    <p:sldId id="352" r:id="rId3"/>
    <p:sldId id="356" r:id="rId4"/>
    <p:sldId id="357" r:id="rId5"/>
    <p:sldId id="358" r:id="rId6"/>
    <p:sldId id="359" r:id="rId7"/>
    <p:sldId id="360" r:id="rId8"/>
    <p:sldId id="355" r:id="rId9"/>
    <p:sldId id="260" r:id="rId10"/>
    <p:sldId id="353" r:id="rId11"/>
    <p:sldId id="374" r:id="rId12"/>
    <p:sldId id="361" r:id="rId13"/>
    <p:sldId id="363" r:id="rId14"/>
    <p:sldId id="364" r:id="rId15"/>
    <p:sldId id="365" r:id="rId16"/>
    <p:sldId id="369" r:id="rId17"/>
    <p:sldId id="366" r:id="rId18"/>
    <p:sldId id="367" r:id="rId19"/>
    <p:sldId id="368" r:id="rId20"/>
    <p:sldId id="370" r:id="rId21"/>
    <p:sldId id="371" r:id="rId22"/>
    <p:sldId id="372" r:id="rId23"/>
    <p:sldId id="373" r:id="rId24"/>
  </p:sldIdLst>
  <p:sldSz cx="9144000" cy="5143500" type="screen16x9"/>
  <p:notesSz cx="7104063" cy="10234613"/>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4" autoAdjust="0"/>
    <p:restoredTop sz="73598" autoAdjust="0"/>
  </p:normalViewPr>
  <p:slideViewPr>
    <p:cSldViewPr>
      <p:cViewPr varScale="1">
        <p:scale>
          <a:sx n="85" d="100"/>
          <a:sy n="85" d="100"/>
        </p:scale>
        <p:origin x="993" y="4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1" y="1"/>
            <a:ext cx="3078427" cy="511730"/>
          </a:xfrm>
          <a:prstGeom prst="rect">
            <a:avLst/>
          </a:prstGeom>
        </p:spPr>
        <p:txBody>
          <a:bodyPr vert="horz" lIns="99075" tIns="49538" rIns="99075" bIns="49538" rtlCol="0"/>
          <a:lstStyle>
            <a:lvl1pPr algn="l">
              <a:defRPr sz="1300"/>
            </a:lvl1pPr>
          </a:lstStyle>
          <a:p>
            <a:endParaRPr lang="es-ES_tradnl"/>
          </a:p>
        </p:txBody>
      </p:sp>
      <p:sp>
        <p:nvSpPr>
          <p:cNvPr id="3" name="2 Marcador de fecha"/>
          <p:cNvSpPr>
            <a:spLocks noGrp="1"/>
          </p:cNvSpPr>
          <p:nvPr>
            <p:ph type="dt" sz="quarter" idx="1"/>
          </p:nvPr>
        </p:nvSpPr>
        <p:spPr>
          <a:xfrm>
            <a:off x="4023993" y="1"/>
            <a:ext cx="3078427" cy="511730"/>
          </a:xfrm>
          <a:prstGeom prst="rect">
            <a:avLst/>
          </a:prstGeom>
        </p:spPr>
        <p:txBody>
          <a:bodyPr vert="horz" lIns="99075" tIns="49538" rIns="99075" bIns="49538" rtlCol="0"/>
          <a:lstStyle>
            <a:lvl1pPr algn="r">
              <a:defRPr sz="1300"/>
            </a:lvl1pPr>
          </a:lstStyle>
          <a:p>
            <a:fld id="{B7AA6008-2788-428A-AFC5-3CC650326BAD}" type="datetimeFigureOut">
              <a:rPr lang="es-ES_tradnl" smtClean="0"/>
              <a:t>03/05/2022</a:t>
            </a:fld>
            <a:endParaRPr lang="es-ES_tradnl"/>
          </a:p>
        </p:txBody>
      </p:sp>
      <p:sp>
        <p:nvSpPr>
          <p:cNvPr id="4" name="3 Marcador de pie de página"/>
          <p:cNvSpPr>
            <a:spLocks noGrp="1"/>
          </p:cNvSpPr>
          <p:nvPr>
            <p:ph type="ftr" sz="quarter" idx="2"/>
          </p:nvPr>
        </p:nvSpPr>
        <p:spPr>
          <a:xfrm>
            <a:off x="1" y="9721107"/>
            <a:ext cx="3078427" cy="511730"/>
          </a:xfrm>
          <a:prstGeom prst="rect">
            <a:avLst/>
          </a:prstGeom>
        </p:spPr>
        <p:txBody>
          <a:bodyPr vert="horz" lIns="99075" tIns="49538" rIns="99075" bIns="49538" rtlCol="0" anchor="b"/>
          <a:lstStyle>
            <a:lvl1pPr algn="l">
              <a:defRPr sz="1300"/>
            </a:lvl1pPr>
          </a:lstStyle>
          <a:p>
            <a:endParaRPr lang="es-ES_tradnl"/>
          </a:p>
        </p:txBody>
      </p:sp>
      <p:sp>
        <p:nvSpPr>
          <p:cNvPr id="5" name="4 Marcador de número de diapositiva"/>
          <p:cNvSpPr>
            <a:spLocks noGrp="1"/>
          </p:cNvSpPr>
          <p:nvPr>
            <p:ph type="sldNum" sz="quarter" idx="3"/>
          </p:nvPr>
        </p:nvSpPr>
        <p:spPr>
          <a:xfrm>
            <a:off x="4023993" y="9721107"/>
            <a:ext cx="3078427" cy="511730"/>
          </a:xfrm>
          <a:prstGeom prst="rect">
            <a:avLst/>
          </a:prstGeom>
        </p:spPr>
        <p:txBody>
          <a:bodyPr vert="horz" lIns="99075" tIns="49538" rIns="99075" bIns="49538" rtlCol="0" anchor="b"/>
          <a:lstStyle>
            <a:lvl1pPr algn="r">
              <a:defRPr sz="1300"/>
            </a:lvl1pPr>
          </a:lstStyle>
          <a:p>
            <a:fld id="{4368E1A9-F1D4-440D-9D21-2A976C052D41}" type="slidenum">
              <a:rPr lang="es-ES_tradnl" smtClean="0"/>
              <a:t>‹Nº›</a:t>
            </a:fld>
            <a:endParaRPr lang="es-ES_tradnl"/>
          </a:p>
        </p:txBody>
      </p:sp>
    </p:spTree>
    <p:extLst>
      <p:ext uri="{BB962C8B-B14F-4D97-AF65-F5344CB8AC3E}">
        <p14:creationId xmlns:p14="http://schemas.microsoft.com/office/powerpoint/2010/main" val="2718506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1" y="1"/>
            <a:ext cx="3078427" cy="511730"/>
          </a:xfrm>
          <a:prstGeom prst="rect">
            <a:avLst/>
          </a:prstGeom>
        </p:spPr>
        <p:txBody>
          <a:bodyPr vert="horz" lIns="99075" tIns="49538" rIns="99075" bIns="49538" rtlCol="0"/>
          <a:lstStyle>
            <a:lvl1pPr algn="l">
              <a:defRPr sz="1300"/>
            </a:lvl1pPr>
          </a:lstStyle>
          <a:p>
            <a:endParaRPr lang="es-ES_tradnl"/>
          </a:p>
        </p:txBody>
      </p:sp>
      <p:sp>
        <p:nvSpPr>
          <p:cNvPr id="3" name="2 Marcador de fecha"/>
          <p:cNvSpPr>
            <a:spLocks noGrp="1"/>
          </p:cNvSpPr>
          <p:nvPr>
            <p:ph type="dt" idx="1"/>
          </p:nvPr>
        </p:nvSpPr>
        <p:spPr>
          <a:xfrm>
            <a:off x="4023993" y="1"/>
            <a:ext cx="3078427" cy="511730"/>
          </a:xfrm>
          <a:prstGeom prst="rect">
            <a:avLst/>
          </a:prstGeom>
        </p:spPr>
        <p:txBody>
          <a:bodyPr vert="horz" lIns="99075" tIns="49538" rIns="99075" bIns="49538" rtlCol="0"/>
          <a:lstStyle>
            <a:lvl1pPr algn="r">
              <a:defRPr sz="1300"/>
            </a:lvl1pPr>
          </a:lstStyle>
          <a:p>
            <a:fld id="{59726A2D-2587-4960-AC42-231D1EA65277}" type="datetimeFigureOut">
              <a:rPr lang="es-ES_tradnl" smtClean="0"/>
              <a:t>03/05/2022</a:t>
            </a:fld>
            <a:endParaRPr lang="es-ES_tradnl"/>
          </a:p>
        </p:txBody>
      </p:sp>
      <p:sp>
        <p:nvSpPr>
          <p:cNvPr id="4" name="3 Marcador de imagen de diapositiva"/>
          <p:cNvSpPr>
            <a:spLocks noGrp="1" noRot="1" noChangeAspect="1"/>
          </p:cNvSpPr>
          <p:nvPr>
            <p:ph type="sldImg" idx="2"/>
          </p:nvPr>
        </p:nvSpPr>
        <p:spPr>
          <a:xfrm>
            <a:off x="141288" y="768350"/>
            <a:ext cx="6821487" cy="3838575"/>
          </a:xfrm>
          <a:prstGeom prst="rect">
            <a:avLst/>
          </a:prstGeom>
          <a:noFill/>
          <a:ln w="12700">
            <a:solidFill>
              <a:prstClr val="black"/>
            </a:solidFill>
          </a:ln>
        </p:spPr>
        <p:txBody>
          <a:bodyPr vert="horz" lIns="99075" tIns="49538" rIns="99075" bIns="49538" rtlCol="0" anchor="ctr"/>
          <a:lstStyle/>
          <a:p>
            <a:endParaRPr lang="es-ES_tradnl"/>
          </a:p>
        </p:txBody>
      </p:sp>
      <p:sp>
        <p:nvSpPr>
          <p:cNvPr id="5" name="4 Marcador de notas"/>
          <p:cNvSpPr>
            <a:spLocks noGrp="1"/>
          </p:cNvSpPr>
          <p:nvPr>
            <p:ph type="body" sz="quarter" idx="3"/>
          </p:nvPr>
        </p:nvSpPr>
        <p:spPr>
          <a:xfrm>
            <a:off x="710407" y="4861441"/>
            <a:ext cx="5683250" cy="4605575"/>
          </a:xfrm>
          <a:prstGeom prst="rect">
            <a:avLst/>
          </a:prstGeom>
        </p:spPr>
        <p:txBody>
          <a:bodyPr vert="horz" lIns="99075" tIns="49538" rIns="99075" bIns="49538"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6" name="5 Marcador de pie de página"/>
          <p:cNvSpPr>
            <a:spLocks noGrp="1"/>
          </p:cNvSpPr>
          <p:nvPr>
            <p:ph type="ftr" sz="quarter" idx="4"/>
          </p:nvPr>
        </p:nvSpPr>
        <p:spPr>
          <a:xfrm>
            <a:off x="1" y="9721107"/>
            <a:ext cx="3078427" cy="511730"/>
          </a:xfrm>
          <a:prstGeom prst="rect">
            <a:avLst/>
          </a:prstGeom>
        </p:spPr>
        <p:txBody>
          <a:bodyPr vert="horz" lIns="99075" tIns="49538" rIns="99075" bIns="49538" rtlCol="0" anchor="b"/>
          <a:lstStyle>
            <a:lvl1pPr algn="l">
              <a:defRPr sz="1300"/>
            </a:lvl1pPr>
          </a:lstStyle>
          <a:p>
            <a:endParaRPr lang="es-ES_tradnl"/>
          </a:p>
        </p:txBody>
      </p:sp>
      <p:sp>
        <p:nvSpPr>
          <p:cNvPr id="7" name="6 Marcador de número de diapositiva"/>
          <p:cNvSpPr>
            <a:spLocks noGrp="1"/>
          </p:cNvSpPr>
          <p:nvPr>
            <p:ph type="sldNum" sz="quarter" idx="5"/>
          </p:nvPr>
        </p:nvSpPr>
        <p:spPr>
          <a:xfrm>
            <a:off x="4023993" y="9721107"/>
            <a:ext cx="3078427" cy="511730"/>
          </a:xfrm>
          <a:prstGeom prst="rect">
            <a:avLst/>
          </a:prstGeom>
        </p:spPr>
        <p:txBody>
          <a:bodyPr vert="horz" lIns="99075" tIns="49538" rIns="99075" bIns="49538" rtlCol="0" anchor="b"/>
          <a:lstStyle>
            <a:lvl1pPr algn="r">
              <a:defRPr sz="1300"/>
            </a:lvl1pPr>
          </a:lstStyle>
          <a:p>
            <a:fld id="{A0A95B56-5C33-49BB-BABB-CBCE36235218}" type="slidenum">
              <a:rPr lang="es-ES_tradnl" smtClean="0"/>
              <a:t>‹Nº›</a:t>
            </a:fld>
            <a:endParaRPr lang="es-ES_tradnl"/>
          </a:p>
        </p:txBody>
      </p:sp>
    </p:spTree>
    <p:extLst>
      <p:ext uri="{BB962C8B-B14F-4D97-AF65-F5344CB8AC3E}">
        <p14:creationId xmlns:p14="http://schemas.microsoft.com/office/powerpoint/2010/main" val="153252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1</a:t>
            </a:fld>
            <a:endParaRPr lang="es-ES"/>
          </a:p>
        </p:txBody>
      </p:sp>
    </p:spTree>
    <p:extLst>
      <p:ext uri="{BB962C8B-B14F-4D97-AF65-F5344CB8AC3E}">
        <p14:creationId xmlns:p14="http://schemas.microsoft.com/office/powerpoint/2010/main" val="2076172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Desarrollo inicial de la tabla maestra.</a:t>
            </a:r>
          </a:p>
          <a:p>
            <a:endParaRPr lang="es-ES" dirty="0"/>
          </a:p>
          <a:p>
            <a:r>
              <a:rPr lang="es-ES" dirty="0"/>
              <a:t>Faltará ponerle </a:t>
            </a:r>
            <a:r>
              <a:rPr lang="es-ES" dirty="0" err="1"/>
              <a:t>Captions</a:t>
            </a:r>
            <a:r>
              <a:rPr lang="es-ES" dirty="0"/>
              <a:t> y código de los números de serie</a:t>
            </a:r>
          </a:p>
        </p:txBody>
      </p:sp>
      <p:sp>
        <p:nvSpPr>
          <p:cNvPr id="4" name="3 Marcador de número de diapositiva"/>
          <p:cNvSpPr>
            <a:spLocks noGrp="1"/>
          </p:cNvSpPr>
          <p:nvPr>
            <p:ph type="sldNum" sz="quarter" idx="10"/>
          </p:nvPr>
        </p:nvSpPr>
        <p:spPr/>
        <p:txBody>
          <a:bodyPr/>
          <a:lstStyle/>
          <a:p>
            <a:fld id="{7830F30D-542B-40A3-9044-F99A28111A21}" type="slidenum">
              <a:rPr lang="es-ES" smtClean="0"/>
              <a:t>10</a:t>
            </a:fld>
            <a:endParaRPr lang="es-ES"/>
          </a:p>
        </p:txBody>
      </p:sp>
    </p:spTree>
    <p:extLst>
      <p:ext uri="{BB962C8B-B14F-4D97-AF65-F5344CB8AC3E}">
        <p14:creationId xmlns:p14="http://schemas.microsoft.com/office/powerpoint/2010/main" val="255553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l"/>
            <a:r>
              <a:rPr lang="en-US" sz="2000" b="0" i="0" dirty="0">
                <a:solidFill>
                  <a:srgbClr val="E6E6E6"/>
                </a:solidFill>
                <a:effectLst/>
                <a:latin typeface="Segoe UI" panose="020B0502040204020203" pitchFamily="34" charset="0"/>
              </a:rPr>
              <a:t>In Dynamics 365 Business Central, pages are the main way to display and organize data. Pages are the primary object that a user will interact with and have a different behavior based on the type of page that you choose. Pages are designed independently of the device they are to be rendered on, and in this way the same page can be reused across phone, tablet, and web clients.</a:t>
            </a:r>
          </a:p>
          <a:p>
            <a:pPr algn="l"/>
            <a:r>
              <a:rPr lang="en-US" sz="2000" b="0" i="0" dirty="0">
                <a:solidFill>
                  <a:srgbClr val="E6E6E6"/>
                </a:solidFill>
                <a:effectLst/>
                <a:latin typeface="Segoe UI" panose="020B0502040204020203" pitchFamily="34" charset="0"/>
              </a:rPr>
              <a:t>A page is defined in code as an object composed of controls, properties, actions, and triggers.</a:t>
            </a:r>
          </a:p>
        </p:txBody>
      </p:sp>
      <p:sp>
        <p:nvSpPr>
          <p:cNvPr id="4" name="3 Marcador de número de diapositiva"/>
          <p:cNvSpPr>
            <a:spLocks noGrp="1"/>
          </p:cNvSpPr>
          <p:nvPr>
            <p:ph type="sldNum" sz="quarter" idx="10"/>
          </p:nvPr>
        </p:nvSpPr>
        <p:spPr/>
        <p:txBody>
          <a:bodyPr/>
          <a:lstStyle/>
          <a:p>
            <a:fld id="{A0A95B56-5C33-49BB-BABB-CBCE36235218}" type="slidenum">
              <a:rPr lang="es-ES_tradnl" smtClean="0"/>
              <a:t>11</a:t>
            </a:fld>
            <a:endParaRPr lang="es-ES_tradnl"/>
          </a:p>
        </p:txBody>
      </p:sp>
    </p:spTree>
    <p:extLst>
      <p:ext uri="{BB962C8B-B14F-4D97-AF65-F5344CB8AC3E}">
        <p14:creationId xmlns:p14="http://schemas.microsoft.com/office/powerpoint/2010/main" val="2603931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Desarrollo inicial de la lista</a:t>
            </a:r>
          </a:p>
          <a:p>
            <a:endParaRPr lang="es-ES" dirty="0"/>
          </a:p>
          <a:p>
            <a:r>
              <a:rPr lang="es-ES" dirty="0"/>
              <a:t>Faltará ponerla no editable, quitarle algún campo y ponerle relación con la ficha</a:t>
            </a:r>
          </a:p>
        </p:txBody>
      </p:sp>
      <p:sp>
        <p:nvSpPr>
          <p:cNvPr id="4" name="3 Marcador de número de diapositiva"/>
          <p:cNvSpPr>
            <a:spLocks noGrp="1"/>
          </p:cNvSpPr>
          <p:nvPr>
            <p:ph type="sldNum" sz="quarter" idx="10"/>
          </p:nvPr>
        </p:nvSpPr>
        <p:spPr/>
        <p:txBody>
          <a:bodyPr/>
          <a:lstStyle/>
          <a:p>
            <a:fld id="{7830F30D-542B-40A3-9044-F99A28111A21}" type="slidenum">
              <a:rPr lang="es-ES" smtClean="0"/>
              <a:t>12</a:t>
            </a:fld>
            <a:endParaRPr lang="es-ES"/>
          </a:p>
        </p:txBody>
      </p:sp>
    </p:spTree>
    <p:extLst>
      <p:ext uri="{BB962C8B-B14F-4D97-AF65-F5344CB8AC3E}">
        <p14:creationId xmlns:p14="http://schemas.microsoft.com/office/powerpoint/2010/main" val="203464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13</a:t>
            </a:fld>
            <a:endParaRPr lang="es-ES"/>
          </a:p>
        </p:txBody>
      </p:sp>
    </p:spTree>
    <p:extLst>
      <p:ext uri="{BB962C8B-B14F-4D97-AF65-F5344CB8AC3E}">
        <p14:creationId xmlns:p14="http://schemas.microsoft.com/office/powerpoint/2010/main" val="1233223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14</a:t>
            </a:fld>
            <a:endParaRPr lang="es-ES"/>
          </a:p>
        </p:txBody>
      </p:sp>
    </p:spTree>
    <p:extLst>
      <p:ext uri="{BB962C8B-B14F-4D97-AF65-F5344CB8AC3E}">
        <p14:creationId xmlns:p14="http://schemas.microsoft.com/office/powerpoint/2010/main" val="2727977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15</a:t>
            </a:fld>
            <a:endParaRPr lang="es-ES"/>
          </a:p>
        </p:txBody>
      </p:sp>
    </p:spTree>
    <p:extLst>
      <p:ext uri="{BB962C8B-B14F-4D97-AF65-F5344CB8AC3E}">
        <p14:creationId xmlns:p14="http://schemas.microsoft.com/office/powerpoint/2010/main" val="2024958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Vamos a hacer ahora la parte de los </a:t>
            </a:r>
            <a:r>
              <a:rPr lang="es-ES" dirty="0" err="1"/>
              <a:t>Nº</a:t>
            </a:r>
            <a:r>
              <a:rPr lang="es-ES" dirty="0"/>
              <a:t> Serie</a:t>
            </a:r>
          </a:p>
          <a:p>
            <a:r>
              <a:rPr lang="es-ES" dirty="0"/>
              <a:t>Enseñar como funcionan al crear un Recurso.</a:t>
            </a:r>
          </a:p>
        </p:txBody>
      </p:sp>
      <p:sp>
        <p:nvSpPr>
          <p:cNvPr id="4" name="3 Marcador de número de diapositiva"/>
          <p:cNvSpPr>
            <a:spLocks noGrp="1"/>
          </p:cNvSpPr>
          <p:nvPr>
            <p:ph type="sldNum" sz="quarter" idx="10"/>
          </p:nvPr>
        </p:nvSpPr>
        <p:spPr/>
        <p:txBody>
          <a:bodyPr/>
          <a:lstStyle/>
          <a:p>
            <a:fld id="{7830F30D-542B-40A3-9044-F99A28111A21}" type="slidenum">
              <a:rPr lang="es-ES" smtClean="0"/>
              <a:t>16</a:t>
            </a:fld>
            <a:endParaRPr lang="es-ES"/>
          </a:p>
        </p:txBody>
      </p:sp>
    </p:spTree>
    <p:extLst>
      <p:ext uri="{BB962C8B-B14F-4D97-AF65-F5344CB8AC3E}">
        <p14:creationId xmlns:p14="http://schemas.microsoft.com/office/powerpoint/2010/main" val="2124478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17</a:t>
            </a:fld>
            <a:endParaRPr lang="es-ES"/>
          </a:p>
        </p:txBody>
      </p:sp>
    </p:spTree>
    <p:extLst>
      <p:ext uri="{BB962C8B-B14F-4D97-AF65-F5344CB8AC3E}">
        <p14:creationId xmlns:p14="http://schemas.microsoft.com/office/powerpoint/2010/main" val="23404078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18</a:t>
            </a:fld>
            <a:endParaRPr lang="es-ES"/>
          </a:p>
        </p:txBody>
      </p:sp>
    </p:spTree>
    <p:extLst>
      <p:ext uri="{BB962C8B-B14F-4D97-AF65-F5344CB8AC3E}">
        <p14:creationId xmlns:p14="http://schemas.microsoft.com/office/powerpoint/2010/main" val="25654924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19</a:t>
            </a:fld>
            <a:endParaRPr lang="es-ES"/>
          </a:p>
        </p:txBody>
      </p:sp>
    </p:spTree>
    <p:extLst>
      <p:ext uri="{BB962C8B-B14F-4D97-AF65-F5344CB8AC3E}">
        <p14:creationId xmlns:p14="http://schemas.microsoft.com/office/powerpoint/2010/main" val="2753460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Mostrar el </a:t>
            </a:r>
            <a:r>
              <a:rPr lang="es-ES" dirty="0" err="1"/>
              <a:t>pdf</a:t>
            </a:r>
            <a:r>
              <a:rPr lang="es-ES" dirty="0"/>
              <a:t> del DRP</a:t>
            </a:r>
          </a:p>
          <a:p>
            <a:r>
              <a:rPr lang="es-ES" dirty="0"/>
              <a:t>Explicar el desarrollo</a:t>
            </a:r>
          </a:p>
          <a:p>
            <a:r>
              <a:rPr lang="es-ES" dirty="0"/>
              <a:t>Mostrar la funcionalidad en un contenedor Docker donde ya esté todo desarrollado</a:t>
            </a:r>
          </a:p>
        </p:txBody>
      </p:sp>
      <p:sp>
        <p:nvSpPr>
          <p:cNvPr id="4" name="3 Marcador de número de diapositiva"/>
          <p:cNvSpPr>
            <a:spLocks noGrp="1"/>
          </p:cNvSpPr>
          <p:nvPr>
            <p:ph type="sldNum" sz="quarter" idx="10"/>
          </p:nvPr>
        </p:nvSpPr>
        <p:spPr/>
        <p:txBody>
          <a:bodyPr/>
          <a:lstStyle/>
          <a:p>
            <a:fld id="{7830F30D-542B-40A3-9044-F99A28111A21}" type="slidenum">
              <a:rPr lang="es-ES" smtClean="0"/>
              <a:t>2</a:t>
            </a:fld>
            <a:endParaRPr lang="es-ES"/>
          </a:p>
        </p:txBody>
      </p:sp>
    </p:spTree>
    <p:extLst>
      <p:ext uri="{BB962C8B-B14F-4D97-AF65-F5344CB8AC3E}">
        <p14:creationId xmlns:p14="http://schemas.microsoft.com/office/powerpoint/2010/main" val="3229158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20</a:t>
            </a:fld>
            <a:endParaRPr lang="es-ES"/>
          </a:p>
        </p:txBody>
      </p:sp>
    </p:spTree>
    <p:extLst>
      <p:ext uri="{BB962C8B-B14F-4D97-AF65-F5344CB8AC3E}">
        <p14:creationId xmlns:p14="http://schemas.microsoft.com/office/powerpoint/2010/main" val="24768791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21</a:t>
            </a:fld>
            <a:endParaRPr lang="es-ES"/>
          </a:p>
        </p:txBody>
      </p:sp>
    </p:spTree>
    <p:extLst>
      <p:ext uri="{BB962C8B-B14F-4D97-AF65-F5344CB8AC3E}">
        <p14:creationId xmlns:p14="http://schemas.microsoft.com/office/powerpoint/2010/main" val="2218411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22</a:t>
            </a:fld>
            <a:endParaRPr lang="es-ES"/>
          </a:p>
        </p:txBody>
      </p:sp>
    </p:spTree>
    <p:extLst>
      <p:ext uri="{BB962C8B-B14F-4D97-AF65-F5344CB8AC3E}">
        <p14:creationId xmlns:p14="http://schemas.microsoft.com/office/powerpoint/2010/main" val="2229274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23</a:t>
            </a:fld>
            <a:endParaRPr lang="es-ES"/>
          </a:p>
        </p:txBody>
      </p:sp>
    </p:spTree>
    <p:extLst>
      <p:ext uri="{BB962C8B-B14F-4D97-AF65-F5344CB8AC3E}">
        <p14:creationId xmlns:p14="http://schemas.microsoft.com/office/powerpoint/2010/main" val="1317870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3</a:t>
            </a:fld>
            <a:endParaRPr lang="es-ES"/>
          </a:p>
        </p:txBody>
      </p:sp>
    </p:spTree>
    <p:extLst>
      <p:ext uri="{BB962C8B-B14F-4D97-AF65-F5344CB8AC3E}">
        <p14:creationId xmlns:p14="http://schemas.microsoft.com/office/powerpoint/2010/main" val="936660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4</a:t>
            </a:fld>
            <a:endParaRPr lang="es-ES"/>
          </a:p>
        </p:txBody>
      </p:sp>
    </p:spTree>
    <p:extLst>
      <p:ext uri="{BB962C8B-B14F-4D97-AF65-F5344CB8AC3E}">
        <p14:creationId xmlns:p14="http://schemas.microsoft.com/office/powerpoint/2010/main" val="844438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5</a:t>
            </a:fld>
            <a:endParaRPr lang="es-ES"/>
          </a:p>
        </p:txBody>
      </p:sp>
    </p:spTree>
    <p:extLst>
      <p:ext uri="{BB962C8B-B14F-4D97-AF65-F5344CB8AC3E}">
        <p14:creationId xmlns:p14="http://schemas.microsoft.com/office/powerpoint/2010/main" val="603673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457200" marR="0" lvl="1" indent="0">
              <a:lnSpc>
                <a:spcPts val="1425"/>
              </a:lnSpc>
              <a:spcBef>
                <a:spcPts val="0"/>
              </a:spcBef>
              <a:spcAft>
                <a:spcPts val="0"/>
              </a:spcAft>
              <a:buFont typeface="+mj-lt"/>
              <a:buNone/>
            </a:pP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*.app</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ts val="1425"/>
              </a:lnSpc>
              <a:spcBef>
                <a:spcPts val="0"/>
              </a:spcBef>
              <a:spcAft>
                <a:spcPts val="0"/>
              </a:spcAft>
              <a:buFont typeface="+mj-lt"/>
              <a:buNone/>
            </a:pPr>
            <a:r>
              <a:rPr lang="en-GB"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launch.json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ts val="1425"/>
              </a:lnSpc>
              <a:spcBef>
                <a:spcPts val="0"/>
              </a:spcBef>
              <a:spcAft>
                <a:spcPts val="0"/>
              </a:spcAft>
              <a:buFont typeface="+mj-lt"/>
              <a:buNone/>
            </a:pPr>
            <a:r>
              <a:rPr lang="en-GB"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rad.json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ts val="1425"/>
              </a:lnSpc>
              <a:spcBef>
                <a:spcPts val="0"/>
              </a:spcBef>
              <a:spcAft>
                <a:spcPts val="0"/>
              </a:spcAft>
              <a:buFont typeface="+mj-lt"/>
              <a:buNone/>
            </a:pP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vscode</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alcache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ts val="1425"/>
              </a:lnSpc>
              <a:spcBef>
                <a:spcPts val="0"/>
              </a:spcBef>
              <a:spcAft>
                <a:spcPts val="0"/>
              </a:spcAft>
              <a:buFont typeface="+mj-lt"/>
              <a:buNone/>
            </a:pP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vscode</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altemplates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ts val="1425"/>
              </a:lnSpc>
              <a:spcBef>
                <a:spcPts val="0"/>
              </a:spcBef>
              <a:spcAft>
                <a:spcPts val="0"/>
              </a:spcAft>
              <a:buFont typeface="+mj-lt"/>
              <a:buNone/>
            </a:pP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/Translations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6</a:t>
            </a:fld>
            <a:endParaRPr lang="es-ES"/>
          </a:p>
        </p:txBody>
      </p:sp>
    </p:spTree>
    <p:extLst>
      <p:ext uri="{BB962C8B-B14F-4D97-AF65-F5344CB8AC3E}">
        <p14:creationId xmlns:p14="http://schemas.microsoft.com/office/powerpoint/2010/main" val="2011632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7</a:t>
            </a:fld>
            <a:endParaRPr lang="es-ES"/>
          </a:p>
        </p:txBody>
      </p:sp>
    </p:spTree>
    <p:extLst>
      <p:ext uri="{BB962C8B-B14F-4D97-AF65-F5344CB8AC3E}">
        <p14:creationId xmlns:p14="http://schemas.microsoft.com/office/powerpoint/2010/main" val="1849055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Hacer el desarrollo paso a paso.</a:t>
            </a:r>
          </a:p>
          <a:p>
            <a:endParaRPr lang="es-ES" dirty="0"/>
          </a:p>
          <a:p>
            <a:pPr marL="228600" indent="-228600">
              <a:buAutoNum type="arabicPeriod"/>
            </a:pPr>
            <a:r>
              <a:rPr lang="es-ES" dirty="0"/>
              <a:t>Tabla con los campos</a:t>
            </a:r>
          </a:p>
          <a:p>
            <a:pPr marL="228600" indent="-228600">
              <a:buAutoNum type="arabicPeriod"/>
            </a:pPr>
            <a:r>
              <a:rPr lang="es-ES" dirty="0"/>
              <a:t>Lista editable inicial</a:t>
            </a:r>
          </a:p>
          <a:p>
            <a:pPr marL="228600" indent="-228600">
              <a:buAutoNum type="arabicPeriod"/>
            </a:pPr>
            <a:r>
              <a:rPr lang="es-ES" dirty="0"/>
              <a:t>Instalar </a:t>
            </a:r>
            <a:r>
              <a:rPr lang="es-ES" dirty="0" err="1"/>
              <a:t>Object</a:t>
            </a:r>
            <a:r>
              <a:rPr lang="es-ES" dirty="0"/>
              <a:t> </a:t>
            </a:r>
            <a:r>
              <a:rPr lang="es-ES" dirty="0" err="1"/>
              <a:t>Designer</a:t>
            </a:r>
            <a:endParaRPr lang="es-ES" dirty="0"/>
          </a:p>
          <a:p>
            <a:pPr marL="228600" indent="-228600">
              <a:buAutoNum type="arabicPeriod"/>
            </a:pPr>
            <a:r>
              <a:rPr lang="es-ES" dirty="0"/>
              <a:t>Números de Serie (copiar de Recursos)</a:t>
            </a:r>
          </a:p>
          <a:p>
            <a:pPr marL="228600" indent="-228600">
              <a:buAutoNum type="arabicPeriod"/>
            </a:pPr>
            <a:r>
              <a:rPr lang="es-ES" dirty="0" err="1"/>
              <a:t>Captions</a:t>
            </a:r>
            <a:endParaRPr lang="es-ES" dirty="0"/>
          </a:p>
          <a:p>
            <a:pPr marL="228600" indent="-228600">
              <a:buAutoNum type="arabicPeriod"/>
            </a:pPr>
            <a:r>
              <a:rPr lang="es-ES" dirty="0"/>
              <a:t>Ficha</a:t>
            </a:r>
          </a:p>
        </p:txBody>
      </p:sp>
      <p:sp>
        <p:nvSpPr>
          <p:cNvPr id="4" name="3 Marcador de número de diapositiva"/>
          <p:cNvSpPr>
            <a:spLocks noGrp="1"/>
          </p:cNvSpPr>
          <p:nvPr>
            <p:ph type="sldNum" sz="quarter" idx="10"/>
          </p:nvPr>
        </p:nvSpPr>
        <p:spPr/>
        <p:txBody>
          <a:bodyPr/>
          <a:lstStyle/>
          <a:p>
            <a:fld id="{7830F30D-542B-40A3-9044-F99A28111A21}" type="slidenum">
              <a:rPr lang="es-ES" smtClean="0"/>
              <a:t>8</a:t>
            </a:fld>
            <a:endParaRPr lang="es-ES"/>
          </a:p>
        </p:txBody>
      </p:sp>
    </p:spTree>
    <p:extLst>
      <p:ext uri="{BB962C8B-B14F-4D97-AF65-F5344CB8AC3E}">
        <p14:creationId xmlns:p14="http://schemas.microsoft.com/office/powerpoint/2010/main" val="416625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300" dirty="0"/>
              <a:t>Tables are the fundamental objects in any database. They are the objects in which you store and manipulate data. This is true no matter what kind of data you need to manage. When you create a new database, you begin by building the tables. Later, you create pages and reports in order to access and view the data in the tables.</a:t>
            </a:r>
          </a:p>
          <a:p>
            <a:endParaRPr lang="en-US" sz="1300" dirty="0"/>
          </a:p>
          <a:p>
            <a:r>
              <a:rPr lang="en-US" sz="1300" dirty="0"/>
              <a:t>A table can be visualized as a two-dimensional matrix, consisting of columns and rows.</a:t>
            </a:r>
          </a:p>
          <a:p>
            <a:endParaRPr lang="en-US" sz="1300" dirty="0"/>
          </a:p>
          <a:p>
            <a:r>
              <a:rPr lang="en-US" sz="2000" b="0" i="0" dirty="0">
                <a:solidFill>
                  <a:srgbClr val="E6E6E6"/>
                </a:solidFill>
                <a:effectLst/>
                <a:latin typeface="Segoe UI" panose="020B0502040204020203" pitchFamily="34" charset="0"/>
              </a:rPr>
              <a:t>A table consists of two parts: the table data and a table description. The table data is the part users often think of as comprising the database, because it contains the actual records with their data fields. The layout and properties of those fields, however, are specified by the table description. The table description is not directly visible to the user. The following illustration shows how the table data and the table description together form a table.</a:t>
            </a:r>
            <a:endParaRPr lang="en-US" sz="1300" dirty="0"/>
          </a:p>
        </p:txBody>
      </p:sp>
      <p:sp>
        <p:nvSpPr>
          <p:cNvPr id="4" name="3 Marcador de número de diapositiva"/>
          <p:cNvSpPr>
            <a:spLocks noGrp="1"/>
          </p:cNvSpPr>
          <p:nvPr>
            <p:ph type="sldNum" sz="quarter" idx="10"/>
          </p:nvPr>
        </p:nvSpPr>
        <p:spPr/>
        <p:txBody>
          <a:bodyPr/>
          <a:lstStyle/>
          <a:p>
            <a:fld id="{A0A95B56-5C33-49BB-BABB-CBCE36235218}" type="slidenum">
              <a:rPr lang="es-ES_tradnl" smtClean="0"/>
              <a:t>9</a:t>
            </a:fld>
            <a:endParaRPr lang="es-ES_tradnl"/>
          </a:p>
        </p:txBody>
      </p:sp>
    </p:spTree>
    <p:extLst>
      <p:ext uri="{BB962C8B-B14F-4D97-AF65-F5344CB8AC3E}">
        <p14:creationId xmlns:p14="http://schemas.microsoft.com/office/powerpoint/2010/main" val="787337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1597819"/>
            <a:ext cx="7772400" cy="1102519"/>
          </a:xfrm>
        </p:spPr>
        <p:txBody>
          <a:bodyPr/>
          <a:lstStyle/>
          <a:p>
            <a:r>
              <a:rPr lang="es-ES"/>
              <a:t>Haga clic para modificar el estilo de título del patrón</a:t>
            </a:r>
            <a:endParaRPr lang="es-ES_tradnl"/>
          </a:p>
        </p:txBody>
      </p:sp>
      <p:sp>
        <p:nvSpPr>
          <p:cNvPr id="3" name="2 Subtítulo"/>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ES_tradnl"/>
          </a:p>
        </p:txBody>
      </p:sp>
      <p:sp>
        <p:nvSpPr>
          <p:cNvPr id="4" name="3 Marcador de fecha"/>
          <p:cNvSpPr>
            <a:spLocks noGrp="1"/>
          </p:cNvSpPr>
          <p:nvPr>
            <p:ph type="dt" sz="half" idx="10"/>
          </p:nvPr>
        </p:nvSpPr>
        <p:spPr/>
        <p:txBody>
          <a:bodyPr/>
          <a:lstStyle/>
          <a:p>
            <a:fld id="{BAE61E3D-372F-4CF3-A7AC-2696305E958D}" type="datetimeFigureOut">
              <a:rPr lang="es-ES_tradnl" smtClean="0"/>
              <a:t>03/05/2022</a:t>
            </a:fld>
            <a:endParaRPr lang="es-ES_tradnl"/>
          </a:p>
        </p:txBody>
      </p:sp>
      <p:sp>
        <p:nvSpPr>
          <p:cNvPr id="5" name="4 Marcador de pie de página"/>
          <p:cNvSpPr>
            <a:spLocks noGrp="1"/>
          </p:cNvSpPr>
          <p:nvPr>
            <p:ph type="ftr" sz="quarter" idx="11"/>
          </p:nvPr>
        </p:nvSpPr>
        <p:spPr/>
        <p:txBody>
          <a:bodyPr/>
          <a:lstStyle/>
          <a:p>
            <a:endParaRPr lang="es-ES_tradnl"/>
          </a:p>
        </p:txBody>
      </p:sp>
      <p:sp>
        <p:nvSpPr>
          <p:cNvPr id="6" name="5 Marcador de número de diapositiva"/>
          <p:cNvSpPr>
            <a:spLocks noGrp="1"/>
          </p:cNvSpPr>
          <p:nvPr>
            <p:ph type="sldNum" sz="quarter" idx="12"/>
          </p:nvPr>
        </p:nvSpPr>
        <p:spPr/>
        <p:txBody>
          <a:bodyPr/>
          <a:lstStyle/>
          <a:p>
            <a:fld id="{4D01EC32-8AC4-44A0-8F85-F9CACB490585}" type="slidenum">
              <a:rPr lang="es-ES_tradnl" smtClean="0"/>
              <a:t>‹Nº›</a:t>
            </a:fld>
            <a:endParaRPr lang="es-ES_tradnl"/>
          </a:p>
        </p:txBody>
      </p:sp>
    </p:spTree>
    <p:extLst>
      <p:ext uri="{BB962C8B-B14F-4D97-AF65-F5344CB8AC3E}">
        <p14:creationId xmlns:p14="http://schemas.microsoft.com/office/powerpoint/2010/main" val="4289346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S_tradnl"/>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3 Marcador de fecha"/>
          <p:cNvSpPr>
            <a:spLocks noGrp="1"/>
          </p:cNvSpPr>
          <p:nvPr>
            <p:ph type="dt" sz="half" idx="10"/>
          </p:nvPr>
        </p:nvSpPr>
        <p:spPr/>
        <p:txBody>
          <a:bodyPr/>
          <a:lstStyle/>
          <a:p>
            <a:fld id="{BAE61E3D-372F-4CF3-A7AC-2696305E958D}" type="datetimeFigureOut">
              <a:rPr lang="es-ES_tradnl" smtClean="0"/>
              <a:t>03/05/2022</a:t>
            </a:fld>
            <a:endParaRPr lang="es-ES_tradnl"/>
          </a:p>
        </p:txBody>
      </p:sp>
      <p:sp>
        <p:nvSpPr>
          <p:cNvPr id="5" name="4 Marcador de pie de página"/>
          <p:cNvSpPr>
            <a:spLocks noGrp="1"/>
          </p:cNvSpPr>
          <p:nvPr>
            <p:ph type="ftr" sz="quarter" idx="11"/>
          </p:nvPr>
        </p:nvSpPr>
        <p:spPr/>
        <p:txBody>
          <a:bodyPr/>
          <a:lstStyle/>
          <a:p>
            <a:endParaRPr lang="es-ES_tradnl"/>
          </a:p>
        </p:txBody>
      </p:sp>
      <p:sp>
        <p:nvSpPr>
          <p:cNvPr id="6" name="5 Marcador de número de diapositiva"/>
          <p:cNvSpPr>
            <a:spLocks noGrp="1"/>
          </p:cNvSpPr>
          <p:nvPr>
            <p:ph type="sldNum" sz="quarter" idx="12"/>
          </p:nvPr>
        </p:nvSpPr>
        <p:spPr/>
        <p:txBody>
          <a:bodyPr/>
          <a:lstStyle/>
          <a:p>
            <a:fld id="{4D01EC32-8AC4-44A0-8F85-F9CACB490585}" type="slidenum">
              <a:rPr lang="es-ES_tradnl" smtClean="0"/>
              <a:t>‹Nº›</a:t>
            </a:fld>
            <a:endParaRPr lang="es-ES_tradnl"/>
          </a:p>
        </p:txBody>
      </p:sp>
    </p:spTree>
    <p:extLst>
      <p:ext uri="{BB962C8B-B14F-4D97-AF65-F5344CB8AC3E}">
        <p14:creationId xmlns:p14="http://schemas.microsoft.com/office/powerpoint/2010/main" val="1381126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05979"/>
            <a:ext cx="2057400" cy="4388644"/>
          </a:xfrm>
        </p:spPr>
        <p:txBody>
          <a:bodyPr vert="eaVert"/>
          <a:lstStyle/>
          <a:p>
            <a:r>
              <a:rPr lang="es-ES"/>
              <a:t>Haga clic para modificar el estilo de título del patrón</a:t>
            </a:r>
            <a:endParaRPr lang="es-ES_tradnl"/>
          </a:p>
        </p:txBody>
      </p:sp>
      <p:sp>
        <p:nvSpPr>
          <p:cNvPr id="3" name="2 Marcador de texto vertical"/>
          <p:cNvSpPr>
            <a:spLocks noGrp="1"/>
          </p:cNvSpPr>
          <p:nvPr>
            <p:ph type="body" orient="vert" idx="1"/>
          </p:nvPr>
        </p:nvSpPr>
        <p:spPr>
          <a:xfrm>
            <a:off x="457200" y="205979"/>
            <a:ext cx="6019800" cy="4388644"/>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3 Marcador de fecha"/>
          <p:cNvSpPr>
            <a:spLocks noGrp="1"/>
          </p:cNvSpPr>
          <p:nvPr>
            <p:ph type="dt" sz="half" idx="10"/>
          </p:nvPr>
        </p:nvSpPr>
        <p:spPr/>
        <p:txBody>
          <a:bodyPr/>
          <a:lstStyle/>
          <a:p>
            <a:fld id="{BAE61E3D-372F-4CF3-A7AC-2696305E958D}" type="datetimeFigureOut">
              <a:rPr lang="es-ES_tradnl" smtClean="0"/>
              <a:t>03/05/2022</a:t>
            </a:fld>
            <a:endParaRPr lang="es-ES_tradnl"/>
          </a:p>
        </p:txBody>
      </p:sp>
      <p:sp>
        <p:nvSpPr>
          <p:cNvPr id="5" name="4 Marcador de pie de página"/>
          <p:cNvSpPr>
            <a:spLocks noGrp="1"/>
          </p:cNvSpPr>
          <p:nvPr>
            <p:ph type="ftr" sz="quarter" idx="11"/>
          </p:nvPr>
        </p:nvSpPr>
        <p:spPr/>
        <p:txBody>
          <a:bodyPr/>
          <a:lstStyle/>
          <a:p>
            <a:endParaRPr lang="es-ES_tradnl"/>
          </a:p>
        </p:txBody>
      </p:sp>
      <p:sp>
        <p:nvSpPr>
          <p:cNvPr id="6" name="5 Marcador de número de diapositiva"/>
          <p:cNvSpPr>
            <a:spLocks noGrp="1"/>
          </p:cNvSpPr>
          <p:nvPr>
            <p:ph type="sldNum" sz="quarter" idx="12"/>
          </p:nvPr>
        </p:nvSpPr>
        <p:spPr/>
        <p:txBody>
          <a:bodyPr/>
          <a:lstStyle/>
          <a:p>
            <a:fld id="{4D01EC32-8AC4-44A0-8F85-F9CACB490585}" type="slidenum">
              <a:rPr lang="es-ES_tradnl" smtClean="0"/>
              <a:t>‹Nº›</a:t>
            </a:fld>
            <a:endParaRPr lang="es-ES_tradnl"/>
          </a:p>
        </p:txBody>
      </p:sp>
    </p:spTree>
    <p:extLst>
      <p:ext uri="{BB962C8B-B14F-4D97-AF65-F5344CB8AC3E}">
        <p14:creationId xmlns:p14="http://schemas.microsoft.com/office/powerpoint/2010/main" val="1440375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S_tradnl"/>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3 Marcador de fecha"/>
          <p:cNvSpPr>
            <a:spLocks noGrp="1"/>
          </p:cNvSpPr>
          <p:nvPr>
            <p:ph type="dt" sz="half" idx="10"/>
          </p:nvPr>
        </p:nvSpPr>
        <p:spPr/>
        <p:txBody>
          <a:bodyPr/>
          <a:lstStyle/>
          <a:p>
            <a:fld id="{BAE61E3D-372F-4CF3-A7AC-2696305E958D}" type="datetimeFigureOut">
              <a:rPr lang="es-ES_tradnl" smtClean="0"/>
              <a:t>03/05/2022</a:t>
            </a:fld>
            <a:endParaRPr lang="es-ES_tradnl"/>
          </a:p>
        </p:txBody>
      </p:sp>
      <p:sp>
        <p:nvSpPr>
          <p:cNvPr id="5" name="4 Marcador de pie de página"/>
          <p:cNvSpPr>
            <a:spLocks noGrp="1"/>
          </p:cNvSpPr>
          <p:nvPr>
            <p:ph type="ftr" sz="quarter" idx="11"/>
          </p:nvPr>
        </p:nvSpPr>
        <p:spPr/>
        <p:txBody>
          <a:bodyPr/>
          <a:lstStyle/>
          <a:p>
            <a:endParaRPr lang="es-ES_tradnl"/>
          </a:p>
        </p:txBody>
      </p:sp>
      <p:sp>
        <p:nvSpPr>
          <p:cNvPr id="6" name="5 Marcador de número de diapositiva"/>
          <p:cNvSpPr>
            <a:spLocks noGrp="1"/>
          </p:cNvSpPr>
          <p:nvPr>
            <p:ph type="sldNum" sz="quarter" idx="12"/>
          </p:nvPr>
        </p:nvSpPr>
        <p:spPr/>
        <p:txBody>
          <a:bodyPr/>
          <a:lstStyle/>
          <a:p>
            <a:fld id="{4D01EC32-8AC4-44A0-8F85-F9CACB490585}" type="slidenum">
              <a:rPr lang="es-ES_tradnl" smtClean="0"/>
              <a:t>‹Nº›</a:t>
            </a:fld>
            <a:endParaRPr lang="es-ES_tradnl"/>
          </a:p>
        </p:txBody>
      </p:sp>
    </p:spTree>
    <p:extLst>
      <p:ext uri="{BB962C8B-B14F-4D97-AF65-F5344CB8AC3E}">
        <p14:creationId xmlns:p14="http://schemas.microsoft.com/office/powerpoint/2010/main" val="3958785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3305176"/>
            <a:ext cx="7772400" cy="1021556"/>
          </a:xfrm>
        </p:spPr>
        <p:txBody>
          <a:bodyPr anchor="t"/>
          <a:lstStyle>
            <a:lvl1pPr algn="l">
              <a:defRPr sz="4000" b="1" cap="all"/>
            </a:lvl1pPr>
          </a:lstStyle>
          <a:p>
            <a:r>
              <a:rPr lang="es-ES"/>
              <a:t>Haga clic para modificar el estilo de título del patrón</a:t>
            </a:r>
            <a:endParaRPr lang="es-ES_tradnl"/>
          </a:p>
        </p:txBody>
      </p:sp>
      <p:sp>
        <p:nvSpPr>
          <p:cNvPr id="3" name="2 Marcador de texto"/>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BAE61E3D-372F-4CF3-A7AC-2696305E958D}" type="datetimeFigureOut">
              <a:rPr lang="es-ES_tradnl" smtClean="0"/>
              <a:t>03/05/2022</a:t>
            </a:fld>
            <a:endParaRPr lang="es-ES_tradnl"/>
          </a:p>
        </p:txBody>
      </p:sp>
      <p:sp>
        <p:nvSpPr>
          <p:cNvPr id="5" name="4 Marcador de pie de página"/>
          <p:cNvSpPr>
            <a:spLocks noGrp="1"/>
          </p:cNvSpPr>
          <p:nvPr>
            <p:ph type="ftr" sz="quarter" idx="11"/>
          </p:nvPr>
        </p:nvSpPr>
        <p:spPr/>
        <p:txBody>
          <a:bodyPr/>
          <a:lstStyle/>
          <a:p>
            <a:endParaRPr lang="es-ES_tradnl"/>
          </a:p>
        </p:txBody>
      </p:sp>
      <p:sp>
        <p:nvSpPr>
          <p:cNvPr id="6" name="5 Marcador de número de diapositiva"/>
          <p:cNvSpPr>
            <a:spLocks noGrp="1"/>
          </p:cNvSpPr>
          <p:nvPr>
            <p:ph type="sldNum" sz="quarter" idx="12"/>
          </p:nvPr>
        </p:nvSpPr>
        <p:spPr/>
        <p:txBody>
          <a:bodyPr/>
          <a:lstStyle/>
          <a:p>
            <a:fld id="{4D01EC32-8AC4-44A0-8F85-F9CACB490585}" type="slidenum">
              <a:rPr lang="es-ES_tradnl" smtClean="0"/>
              <a:t>‹Nº›</a:t>
            </a:fld>
            <a:endParaRPr lang="es-ES_tradnl"/>
          </a:p>
        </p:txBody>
      </p:sp>
    </p:spTree>
    <p:extLst>
      <p:ext uri="{BB962C8B-B14F-4D97-AF65-F5344CB8AC3E}">
        <p14:creationId xmlns:p14="http://schemas.microsoft.com/office/powerpoint/2010/main" val="1087680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S_tradnl"/>
          </a:p>
        </p:txBody>
      </p:sp>
      <p:sp>
        <p:nvSpPr>
          <p:cNvPr id="3" name="2 Marcador de contenido"/>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3 Marcador de contenido"/>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4 Marcador de fecha"/>
          <p:cNvSpPr>
            <a:spLocks noGrp="1"/>
          </p:cNvSpPr>
          <p:nvPr>
            <p:ph type="dt" sz="half" idx="10"/>
          </p:nvPr>
        </p:nvSpPr>
        <p:spPr/>
        <p:txBody>
          <a:bodyPr/>
          <a:lstStyle/>
          <a:p>
            <a:fld id="{BAE61E3D-372F-4CF3-A7AC-2696305E958D}" type="datetimeFigureOut">
              <a:rPr lang="es-ES_tradnl" smtClean="0"/>
              <a:t>03/05/2022</a:t>
            </a:fld>
            <a:endParaRPr lang="es-ES_tradnl"/>
          </a:p>
        </p:txBody>
      </p:sp>
      <p:sp>
        <p:nvSpPr>
          <p:cNvPr id="6" name="5 Marcador de pie de página"/>
          <p:cNvSpPr>
            <a:spLocks noGrp="1"/>
          </p:cNvSpPr>
          <p:nvPr>
            <p:ph type="ftr" sz="quarter" idx="11"/>
          </p:nvPr>
        </p:nvSpPr>
        <p:spPr/>
        <p:txBody>
          <a:bodyPr/>
          <a:lstStyle/>
          <a:p>
            <a:endParaRPr lang="es-ES_tradnl"/>
          </a:p>
        </p:txBody>
      </p:sp>
      <p:sp>
        <p:nvSpPr>
          <p:cNvPr id="7" name="6 Marcador de número de diapositiva"/>
          <p:cNvSpPr>
            <a:spLocks noGrp="1"/>
          </p:cNvSpPr>
          <p:nvPr>
            <p:ph type="sldNum" sz="quarter" idx="12"/>
          </p:nvPr>
        </p:nvSpPr>
        <p:spPr/>
        <p:txBody>
          <a:bodyPr/>
          <a:lstStyle/>
          <a:p>
            <a:fld id="{4D01EC32-8AC4-44A0-8F85-F9CACB490585}" type="slidenum">
              <a:rPr lang="es-ES_tradnl" smtClean="0"/>
              <a:t>‹Nº›</a:t>
            </a:fld>
            <a:endParaRPr lang="es-ES_tradnl"/>
          </a:p>
        </p:txBody>
      </p:sp>
    </p:spTree>
    <p:extLst>
      <p:ext uri="{BB962C8B-B14F-4D97-AF65-F5344CB8AC3E}">
        <p14:creationId xmlns:p14="http://schemas.microsoft.com/office/powerpoint/2010/main" val="4271405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ES_tradnl"/>
          </a:p>
        </p:txBody>
      </p:sp>
      <p:sp>
        <p:nvSpPr>
          <p:cNvPr id="3" name="2 Marcador de texto"/>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4 Marcador de texto"/>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7" name="6 Marcador de fecha"/>
          <p:cNvSpPr>
            <a:spLocks noGrp="1"/>
          </p:cNvSpPr>
          <p:nvPr>
            <p:ph type="dt" sz="half" idx="10"/>
          </p:nvPr>
        </p:nvSpPr>
        <p:spPr/>
        <p:txBody>
          <a:bodyPr/>
          <a:lstStyle/>
          <a:p>
            <a:fld id="{BAE61E3D-372F-4CF3-A7AC-2696305E958D}" type="datetimeFigureOut">
              <a:rPr lang="es-ES_tradnl" smtClean="0"/>
              <a:t>03/05/2022</a:t>
            </a:fld>
            <a:endParaRPr lang="es-ES_tradnl"/>
          </a:p>
        </p:txBody>
      </p:sp>
      <p:sp>
        <p:nvSpPr>
          <p:cNvPr id="8" name="7 Marcador de pie de página"/>
          <p:cNvSpPr>
            <a:spLocks noGrp="1"/>
          </p:cNvSpPr>
          <p:nvPr>
            <p:ph type="ftr" sz="quarter" idx="11"/>
          </p:nvPr>
        </p:nvSpPr>
        <p:spPr/>
        <p:txBody>
          <a:bodyPr/>
          <a:lstStyle/>
          <a:p>
            <a:endParaRPr lang="es-ES_tradnl"/>
          </a:p>
        </p:txBody>
      </p:sp>
      <p:sp>
        <p:nvSpPr>
          <p:cNvPr id="9" name="8 Marcador de número de diapositiva"/>
          <p:cNvSpPr>
            <a:spLocks noGrp="1"/>
          </p:cNvSpPr>
          <p:nvPr>
            <p:ph type="sldNum" sz="quarter" idx="12"/>
          </p:nvPr>
        </p:nvSpPr>
        <p:spPr/>
        <p:txBody>
          <a:bodyPr/>
          <a:lstStyle/>
          <a:p>
            <a:fld id="{4D01EC32-8AC4-44A0-8F85-F9CACB490585}" type="slidenum">
              <a:rPr lang="es-ES_tradnl" smtClean="0"/>
              <a:t>‹Nº›</a:t>
            </a:fld>
            <a:endParaRPr lang="es-ES_tradnl"/>
          </a:p>
        </p:txBody>
      </p:sp>
    </p:spTree>
    <p:extLst>
      <p:ext uri="{BB962C8B-B14F-4D97-AF65-F5344CB8AC3E}">
        <p14:creationId xmlns:p14="http://schemas.microsoft.com/office/powerpoint/2010/main" val="773847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S_tradnl"/>
          </a:p>
        </p:txBody>
      </p:sp>
      <p:sp>
        <p:nvSpPr>
          <p:cNvPr id="3" name="2 Marcador de fecha"/>
          <p:cNvSpPr>
            <a:spLocks noGrp="1"/>
          </p:cNvSpPr>
          <p:nvPr>
            <p:ph type="dt" sz="half" idx="10"/>
          </p:nvPr>
        </p:nvSpPr>
        <p:spPr/>
        <p:txBody>
          <a:bodyPr/>
          <a:lstStyle/>
          <a:p>
            <a:fld id="{BAE61E3D-372F-4CF3-A7AC-2696305E958D}" type="datetimeFigureOut">
              <a:rPr lang="es-ES_tradnl" smtClean="0"/>
              <a:t>03/05/2022</a:t>
            </a:fld>
            <a:endParaRPr lang="es-ES_tradnl"/>
          </a:p>
        </p:txBody>
      </p:sp>
      <p:sp>
        <p:nvSpPr>
          <p:cNvPr id="4" name="3 Marcador de pie de página"/>
          <p:cNvSpPr>
            <a:spLocks noGrp="1"/>
          </p:cNvSpPr>
          <p:nvPr>
            <p:ph type="ftr" sz="quarter" idx="11"/>
          </p:nvPr>
        </p:nvSpPr>
        <p:spPr/>
        <p:txBody>
          <a:bodyPr/>
          <a:lstStyle/>
          <a:p>
            <a:endParaRPr lang="es-ES_tradnl"/>
          </a:p>
        </p:txBody>
      </p:sp>
      <p:sp>
        <p:nvSpPr>
          <p:cNvPr id="5" name="4 Marcador de número de diapositiva"/>
          <p:cNvSpPr>
            <a:spLocks noGrp="1"/>
          </p:cNvSpPr>
          <p:nvPr>
            <p:ph type="sldNum" sz="quarter" idx="12"/>
          </p:nvPr>
        </p:nvSpPr>
        <p:spPr/>
        <p:txBody>
          <a:bodyPr/>
          <a:lstStyle/>
          <a:p>
            <a:fld id="{4D01EC32-8AC4-44A0-8F85-F9CACB490585}" type="slidenum">
              <a:rPr lang="es-ES_tradnl" smtClean="0"/>
              <a:t>‹Nº›</a:t>
            </a:fld>
            <a:endParaRPr lang="es-ES_tradnl"/>
          </a:p>
        </p:txBody>
      </p:sp>
    </p:spTree>
    <p:extLst>
      <p:ext uri="{BB962C8B-B14F-4D97-AF65-F5344CB8AC3E}">
        <p14:creationId xmlns:p14="http://schemas.microsoft.com/office/powerpoint/2010/main" val="75274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AE61E3D-372F-4CF3-A7AC-2696305E958D}" type="datetimeFigureOut">
              <a:rPr lang="es-ES_tradnl" smtClean="0"/>
              <a:t>03/05/2022</a:t>
            </a:fld>
            <a:endParaRPr lang="es-ES_tradnl"/>
          </a:p>
        </p:txBody>
      </p:sp>
      <p:sp>
        <p:nvSpPr>
          <p:cNvPr id="3" name="2 Marcador de pie de página"/>
          <p:cNvSpPr>
            <a:spLocks noGrp="1"/>
          </p:cNvSpPr>
          <p:nvPr>
            <p:ph type="ftr" sz="quarter" idx="11"/>
          </p:nvPr>
        </p:nvSpPr>
        <p:spPr/>
        <p:txBody>
          <a:bodyPr/>
          <a:lstStyle/>
          <a:p>
            <a:endParaRPr lang="es-ES_tradnl"/>
          </a:p>
        </p:txBody>
      </p:sp>
      <p:sp>
        <p:nvSpPr>
          <p:cNvPr id="4" name="3 Marcador de número de diapositiva"/>
          <p:cNvSpPr>
            <a:spLocks noGrp="1"/>
          </p:cNvSpPr>
          <p:nvPr>
            <p:ph type="sldNum" sz="quarter" idx="12"/>
          </p:nvPr>
        </p:nvSpPr>
        <p:spPr/>
        <p:txBody>
          <a:bodyPr/>
          <a:lstStyle/>
          <a:p>
            <a:fld id="{4D01EC32-8AC4-44A0-8F85-F9CACB490585}" type="slidenum">
              <a:rPr lang="es-ES_tradnl" smtClean="0"/>
              <a:t>‹Nº›</a:t>
            </a:fld>
            <a:endParaRPr lang="es-ES_tradnl"/>
          </a:p>
        </p:txBody>
      </p:sp>
    </p:spTree>
    <p:extLst>
      <p:ext uri="{BB962C8B-B14F-4D97-AF65-F5344CB8AC3E}">
        <p14:creationId xmlns:p14="http://schemas.microsoft.com/office/powerpoint/2010/main" val="118465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1" y="204787"/>
            <a:ext cx="3008313" cy="871538"/>
          </a:xfrm>
        </p:spPr>
        <p:txBody>
          <a:bodyPr anchor="b"/>
          <a:lstStyle>
            <a:lvl1pPr algn="l">
              <a:defRPr sz="2000" b="1"/>
            </a:lvl1pPr>
          </a:lstStyle>
          <a:p>
            <a:r>
              <a:rPr lang="es-ES"/>
              <a:t>Haga clic para modificar el estilo de título del patrón</a:t>
            </a:r>
            <a:endParaRPr lang="es-ES_tradnl"/>
          </a:p>
        </p:txBody>
      </p:sp>
      <p:sp>
        <p:nvSpPr>
          <p:cNvPr id="3" name="2 Marcador de contenido"/>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3 Marcador de texto"/>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AE61E3D-372F-4CF3-A7AC-2696305E958D}" type="datetimeFigureOut">
              <a:rPr lang="es-ES_tradnl" smtClean="0"/>
              <a:t>03/05/2022</a:t>
            </a:fld>
            <a:endParaRPr lang="es-ES_tradnl"/>
          </a:p>
        </p:txBody>
      </p:sp>
      <p:sp>
        <p:nvSpPr>
          <p:cNvPr id="6" name="5 Marcador de pie de página"/>
          <p:cNvSpPr>
            <a:spLocks noGrp="1"/>
          </p:cNvSpPr>
          <p:nvPr>
            <p:ph type="ftr" sz="quarter" idx="11"/>
          </p:nvPr>
        </p:nvSpPr>
        <p:spPr/>
        <p:txBody>
          <a:bodyPr/>
          <a:lstStyle/>
          <a:p>
            <a:endParaRPr lang="es-ES_tradnl"/>
          </a:p>
        </p:txBody>
      </p:sp>
      <p:sp>
        <p:nvSpPr>
          <p:cNvPr id="7" name="6 Marcador de número de diapositiva"/>
          <p:cNvSpPr>
            <a:spLocks noGrp="1"/>
          </p:cNvSpPr>
          <p:nvPr>
            <p:ph type="sldNum" sz="quarter" idx="12"/>
          </p:nvPr>
        </p:nvSpPr>
        <p:spPr/>
        <p:txBody>
          <a:bodyPr/>
          <a:lstStyle/>
          <a:p>
            <a:fld id="{4D01EC32-8AC4-44A0-8F85-F9CACB490585}" type="slidenum">
              <a:rPr lang="es-ES_tradnl" smtClean="0"/>
              <a:t>‹Nº›</a:t>
            </a:fld>
            <a:endParaRPr lang="es-ES_tradnl"/>
          </a:p>
        </p:txBody>
      </p:sp>
    </p:spTree>
    <p:extLst>
      <p:ext uri="{BB962C8B-B14F-4D97-AF65-F5344CB8AC3E}">
        <p14:creationId xmlns:p14="http://schemas.microsoft.com/office/powerpoint/2010/main" val="1789451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3600450"/>
            <a:ext cx="5486400" cy="425054"/>
          </a:xfrm>
        </p:spPr>
        <p:txBody>
          <a:bodyPr anchor="b"/>
          <a:lstStyle>
            <a:lvl1pPr algn="l">
              <a:defRPr sz="2000" b="1"/>
            </a:lvl1pPr>
          </a:lstStyle>
          <a:p>
            <a:r>
              <a:rPr lang="es-ES"/>
              <a:t>Haga clic para modificar el estilo de título del patrón</a:t>
            </a:r>
            <a:endParaRPr lang="es-ES_tradnl"/>
          </a:p>
        </p:txBody>
      </p:sp>
      <p:sp>
        <p:nvSpPr>
          <p:cNvPr id="3" name="2 Marcador de posición de imagen"/>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3 Marcador de texto"/>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AE61E3D-372F-4CF3-A7AC-2696305E958D}" type="datetimeFigureOut">
              <a:rPr lang="es-ES_tradnl" smtClean="0"/>
              <a:t>03/05/2022</a:t>
            </a:fld>
            <a:endParaRPr lang="es-ES_tradnl"/>
          </a:p>
        </p:txBody>
      </p:sp>
      <p:sp>
        <p:nvSpPr>
          <p:cNvPr id="6" name="5 Marcador de pie de página"/>
          <p:cNvSpPr>
            <a:spLocks noGrp="1"/>
          </p:cNvSpPr>
          <p:nvPr>
            <p:ph type="ftr" sz="quarter" idx="11"/>
          </p:nvPr>
        </p:nvSpPr>
        <p:spPr/>
        <p:txBody>
          <a:bodyPr/>
          <a:lstStyle/>
          <a:p>
            <a:endParaRPr lang="es-ES_tradnl"/>
          </a:p>
        </p:txBody>
      </p:sp>
      <p:sp>
        <p:nvSpPr>
          <p:cNvPr id="7" name="6 Marcador de número de diapositiva"/>
          <p:cNvSpPr>
            <a:spLocks noGrp="1"/>
          </p:cNvSpPr>
          <p:nvPr>
            <p:ph type="sldNum" sz="quarter" idx="12"/>
          </p:nvPr>
        </p:nvSpPr>
        <p:spPr/>
        <p:txBody>
          <a:bodyPr/>
          <a:lstStyle/>
          <a:p>
            <a:fld id="{4D01EC32-8AC4-44A0-8F85-F9CACB490585}" type="slidenum">
              <a:rPr lang="es-ES_tradnl" smtClean="0"/>
              <a:t>‹Nº›</a:t>
            </a:fld>
            <a:endParaRPr lang="es-ES_tradnl"/>
          </a:p>
        </p:txBody>
      </p:sp>
    </p:spTree>
    <p:extLst>
      <p:ext uri="{BB962C8B-B14F-4D97-AF65-F5344CB8AC3E}">
        <p14:creationId xmlns:p14="http://schemas.microsoft.com/office/powerpoint/2010/main" val="1121369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
              <a:t>Haga clic para modificar el estilo de título del patrón</a:t>
            </a:r>
            <a:endParaRPr lang="es-ES_tradnl"/>
          </a:p>
        </p:txBody>
      </p:sp>
      <p:sp>
        <p:nvSpPr>
          <p:cNvPr id="3" name="2 Marcador de texto"/>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3 Marcador de fecha"/>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AE61E3D-372F-4CF3-A7AC-2696305E958D}" type="datetimeFigureOut">
              <a:rPr lang="es-ES_tradnl" smtClean="0"/>
              <a:t>03/05/2022</a:t>
            </a:fld>
            <a:endParaRPr lang="es-ES_tradnl"/>
          </a:p>
        </p:txBody>
      </p:sp>
      <p:sp>
        <p:nvSpPr>
          <p:cNvPr id="5" name="4 Marcador de pie de página"/>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5 Marcador de número de diapositiva"/>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D01EC32-8AC4-44A0-8F85-F9CACB490585}" type="slidenum">
              <a:rPr lang="es-ES_tradnl" smtClean="0"/>
              <a:t>‹Nº›</a:t>
            </a:fld>
            <a:endParaRPr lang="es-ES_tradnl"/>
          </a:p>
        </p:txBody>
      </p:sp>
    </p:spTree>
    <p:extLst>
      <p:ext uri="{BB962C8B-B14F-4D97-AF65-F5344CB8AC3E}">
        <p14:creationId xmlns:p14="http://schemas.microsoft.com/office/powerpoint/2010/main" val="1864439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cs.microsoft.com/en-us/dynamics365/business-central/dev-itpro/developer/devenv-pages-overview"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docs.microsoft.com/en-us/dynamics365/business-central/dev-itpro/developer/devenv-object-range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docs.microsoft.com/en-us/dynamics365/business-central/dev-itpro/developer/devenv-tables-overview" TargetMode="Externa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23419" y="1314974"/>
            <a:ext cx="9367419" cy="1723151"/>
          </a:xfrm>
        </p:spPr>
        <p:txBody>
          <a:bodyPr>
            <a:normAutofit/>
          </a:bodyPr>
          <a:lstStyle/>
          <a:p>
            <a:r>
              <a:rPr lang="es-ES" sz="5400" b="1" dirty="0"/>
              <a:t>Desarrollo desde 0</a:t>
            </a:r>
            <a:br>
              <a:rPr lang="es-ES" b="1" dirty="0"/>
            </a:br>
            <a:r>
              <a:rPr lang="es-ES" sz="3200" b="1" dirty="0"/>
              <a:t>Dynamics 365 Business Central</a:t>
            </a:r>
            <a:endParaRPr lang="es-ES_tradnl" sz="3200" b="1" dirty="0"/>
          </a:p>
        </p:txBody>
      </p:sp>
      <p:pic>
        <p:nvPicPr>
          <p:cNvPr id="7" name="Imagen 6">
            <a:extLst>
              <a:ext uri="{FF2B5EF4-FFF2-40B4-BE49-F238E27FC236}">
                <a16:creationId xmlns:a16="http://schemas.microsoft.com/office/drawing/2014/main" id="{A74A23A4-C531-49AB-992B-3F58B02ACF49}"/>
              </a:ext>
            </a:extLst>
          </p:cNvPr>
          <p:cNvPicPr>
            <a:picLocks noChangeAspect="1"/>
          </p:cNvPicPr>
          <p:nvPr/>
        </p:nvPicPr>
        <p:blipFill>
          <a:blip r:embed="rId3"/>
          <a:stretch>
            <a:fillRect/>
          </a:stretch>
        </p:blipFill>
        <p:spPr>
          <a:xfrm>
            <a:off x="6588224" y="4361339"/>
            <a:ext cx="2448631" cy="782161"/>
          </a:xfrm>
          <a:prstGeom prst="rect">
            <a:avLst/>
          </a:prstGeom>
        </p:spPr>
      </p:pic>
      <p:sp>
        <p:nvSpPr>
          <p:cNvPr id="9" name="1 Título">
            <a:extLst>
              <a:ext uri="{FF2B5EF4-FFF2-40B4-BE49-F238E27FC236}">
                <a16:creationId xmlns:a16="http://schemas.microsoft.com/office/drawing/2014/main" id="{4D15B244-EAEA-4275-97C7-68417329EE26}"/>
              </a:ext>
            </a:extLst>
          </p:cNvPr>
          <p:cNvSpPr txBox="1">
            <a:spLocks/>
          </p:cNvSpPr>
          <p:nvPr/>
        </p:nvSpPr>
        <p:spPr>
          <a:xfrm>
            <a:off x="-111710" y="2638188"/>
            <a:ext cx="9367419" cy="172315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3200" b="1" dirty="0"/>
              <a:t>- La sesión empezará en breve -</a:t>
            </a:r>
            <a:endParaRPr lang="es-ES_tradnl" sz="1600" b="1" dirty="0"/>
          </a:p>
        </p:txBody>
      </p:sp>
    </p:spTree>
    <p:extLst>
      <p:ext uri="{BB962C8B-B14F-4D97-AF65-F5344CB8AC3E}">
        <p14:creationId xmlns:p14="http://schemas.microsoft.com/office/powerpoint/2010/main" val="1042031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Desarrollo – Datos Maestros</a:t>
            </a:r>
            <a:endParaRPr lang="es-ES_tradnl" dirty="0"/>
          </a:p>
        </p:txBody>
      </p:sp>
      <p:pic>
        <p:nvPicPr>
          <p:cNvPr id="6" name="Imagen 5">
            <a:extLst>
              <a:ext uri="{FF2B5EF4-FFF2-40B4-BE49-F238E27FC236}">
                <a16:creationId xmlns:a16="http://schemas.microsoft.com/office/drawing/2014/main" id="{79E3FF26-3D92-43FD-9BA8-6585FDA01241}"/>
              </a:ext>
            </a:extLst>
          </p:cNvPr>
          <p:cNvPicPr>
            <a:picLocks noChangeAspect="1"/>
          </p:cNvPicPr>
          <p:nvPr/>
        </p:nvPicPr>
        <p:blipFill>
          <a:blip r:embed="rId3"/>
          <a:stretch>
            <a:fillRect/>
          </a:stretch>
        </p:blipFill>
        <p:spPr>
          <a:xfrm>
            <a:off x="7308304" y="4595"/>
            <a:ext cx="1835696" cy="586372"/>
          </a:xfrm>
          <a:prstGeom prst="rect">
            <a:avLst/>
          </a:prstGeom>
        </p:spPr>
      </p:pic>
      <p:pic>
        <p:nvPicPr>
          <p:cNvPr id="3" name="Imagen 2">
            <a:extLst>
              <a:ext uri="{FF2B5EF4-FFF2-40B4-BE49-F238E27FC236}">
                <a16:creationId xmlns:a16="http://schemas.microsoft.com/office/drawing/2014/main" id="{D6CFACF0-02C1-4BFC-BFEF-04C9457988EB}"/>
              </a:ext>
            </a:extLst>
          </p:cNvPr>
          <p:cNvPicPr>
            <a:picLocks noChangeAspect="1"/>
          </p:cNvPicPr>
          <p:nvPr/>
        </p:nvPicPr>
        <p:blipFill>
          <a:blip r:embed="rId4"/>
          <a:stretch>
            <a:fillRect/>
          </a:stretch>
        </p:blipFill>
        <p:spPr>
          <a:xfrm>
            <a:off x="611560" y="1063229"/>
            <a:ext cx="8253443" cy="3740769"/>
          </a:xfrm>
          <a:prstGeom prst="rect">
            <a:avLst/>
          </a:prstGeom>
        </p:spPr>
      </p:pic>
    </p:spTree>
    <p:extLst>
      <p:ext uri="{BB962C8B-B14F-4D97-AF65-F5344CB8AC3E}">
        <p14:creationId xmlns:p14="http://schemas.microsoft.com/office/powerpoint/2010/main" val="3990603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Páginas</a:t>
            </a:r>
            <a:endParaRPr lang="es-ES_tradnl" dirty="0"/>
          </a:p>
        </p:txBody>
      </p:sp>
      <p:pic>
        <p:nvPicPr>
          <p:cNvPr id="10" name="Imagen 9">
            <a:extLst>
              <a:ext uri="{FF2B5EF4-FFF2-40B4-BE49-F238E27FC236}">
                <a16:creationId xmlns:a16="http://schemas.microsoft.com/office/drawing/2014/main" id="{119E8838-A476-46EE-B9DA-6C003692BFF0}"/>
              </a:ext>
            </a:extLst>
          </p:cNvPr>
          <p:cNvPicPr>
            <a:picLocks noChangeAspect="1"/>
          </p:cNvPicPr>
          <p:nvPr/>
        </p:nvPicPr>
        <p:blipFill>
          <a:blip r:embed="rId3"/>
          <a:stretch>
            <a:fillRect/>
          </a:stretch>
        </p:blipFill>
        <p:spPr>
          <a:xfrm>
            <a:off x="7308304" y="4595"/>
            <a:ext cx="1835696" cy="586372"/>
          </a:xfrm>
          <a:prstGeom prst="rect">
            <a:avLst/>
          </a:prstGeom>
        </p:spPr>
      </p:pic>
      <p:sp>
        <p:nvSpPr>
          <p:cNvPr id="11" name="Marcador de contenido 2">
            <a:extLst>
              <a:ext uri="{FF2B5EF4-FFF2-40B4-BE49-F238E27FC236}">
                <a16:creationId xmlns:a16="http://schemas.microsoft.com/office/drawing/2014/main" id="{26B420F7-2F30-4317-AFF0-154F36D17021}"/>
              </a:ext>
            </a:extLst>
          </p:cNvPr>
          <p:cNvSpPr txBox="1">
            <a:spLocks/>
          </p:cNvSpPr>
          <p:nvPr/>
        </p:nvSpPr>
        <p:spPr>
          <a:xfrm>
            <a:off x="457200" y="1200151"/>
            <a:ext cx="8229600" cy="373737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ca-ES" sz="2800" dirty="0"/>
          </a:p>
          <a:p>
            <a:endParaRPr lang="ca-ES" sz="2800" dirty="0"/>
          </a:p>
          <a:p>
            <a:endParaRPr lang="ca-ES" sz="2800" dirty="0"/>
          </a:p>
          <a:p>
            <a:endParaRPr lang="ca-ES" sz="2800" dirty="0"/>
          </a:p>
          <a:p>
            <a:endParaRPr lang="ca-ES" sz="2800" dirty="0"/>
          </a:p>
          <a:p>
            <a:r>
              <a:rPr lang="ca-ES" sz="2800" dirty="0" err="1"/>
              <a:t>Utilizar</a:t>
            </a:r>
            <a:r>
              <a:rPr lang="ca-ES" sz="2800" dirty="0"/>
              <a:t> el </a:t>
            </a:r>
            <a:r>
              <a:rPr lang="ca-ES" sz="2800" dirty="0" err="1"/>
              <a:t>snippet</a:t>
            </a:r>
            <a:r>
              <a:rPr lang="ca-ES" sz="2800" dirty="0"/>
              <a:t> </a:t>
            </a:r>
            <a:r>
              <a:rPr lang="ca-ES" sz="2800" dirty="0" err="1">
                <a:latin typeface="Consolas" panose="020B0609020204030204" pitchFamily="49" charset="0"/>
              </a:rPr>
              <a:t>tpage</a:t>
            </a:r>
            <a:r>
              <a:rPr lang="ca-ES" sz="2800" dirty="0"/>
              <a:t> para crear una </a:t>
            </a:r>
            <a:r>
              <a:rPr lang="ca-ES" sz="2800" dirty="0" err="1"/>
              <a:t>página</a:t>
            </a:r>
            <a:endParaRPr lang="es-ES" sz="2000" dirty="0"/>
          </a:p>
        </p:txBody>
      </p:sp>
      <p:sp>
        <p:nvSpPr>
          <p:cNvPr id="6" name="1 Rectángulo">
            <a:extLst>
              <a:ext uri="{FF2B5EF4-FFF2-40B4-BE49-F238E27FC236}">
                <a16:creationId xmlns:a16="http://schemas.microsoft.com/office/drawing/2014/main" id="{0B27DFC2-96D1-4B7E-9980-F3762D2A3440}"/>
              </a:ext>
            </a:extLst>
          </p:cNvPr>
          <p:cNvSpPr/>
          <p:nvPr/>
        </p:nvSpPr>
        <p:spPr>
          <a:xfrm>
            <a:off x="35496" y="4869438"/>
            <a:ext cx="7992888" cy="276999"/>
          </a:xfrm>
          <a:prstGeom prst="rect">
            <a:avLst/>
          </a:prstGeom>
        </p:spPr>
        <p:txBody>
          <a:bodyPr wrap="square">
            <a:spAutoFit/>
          </a:bodyPr>
          <a:lstStyle/>
          <a:p>
            <a:r>
              <a:rPr lang="es-ES" sz="1200" dirty="0">
                <a:hlinkClick r:id="rId4"/>
              </a:rPr>
              <a:t>https://docs.microsoft.com/en-us/dynamics365/business-central/dev-itpro/developer/devenv-pages-overview</a:t>
            </a:r>
            <a:r>
              <a:rPr lang="es-ES" sz="1200" dirty="0"/>
              <a:t> </a:t>
            </a:r>
          </a:p>
        </p:txBody>
      </p:sp>
      <p:pic>
        <p:nvPicPr>
          <p:cNvPr id="3" name="Imagen 2">
            <a:extLst>
              <a:ext uri="{FF2B5EF4-FFF2-40B4-BE49-F238E27FC236}">
                <a16:creationId xmlns:a16="http://schemas.microsoft.com/office/drawing/2014/main" id="{DB7423FD-8A05-45DE-9B91-1858ED9AC03A}"/>
              </a:ext>
            </a:extLst>
          </p:cNvPr>
          <p:cNvPicPr>
            <a:picLocks noChangeAspect="1"/>
          </p:cNvPicPr>
          <p:nvPr/>
        </p:nvPicPr>
        <p:blipFill>
          <a:blip r:embed="rId5"/>
          <a:stretch>
            <a:fillRect/>
          </a:stretch>
        </p:blipFill>
        <p:spPr>
          <a:xfrm>
            <a:off x="575556" y="995501"/>
            <a:ext cx="7992888" cy="2697652"/>
          </a:xfrm>
          <a:prstGeom prst="rect">
            <a:avLst/>
          </a:prstGeom>
        </p:spPr>
      </p:pic>
    </p:spTree>
    <p:extLst>
      <p:ext uri="{BB962C8B-B14F-4D97-AF65-F5344CB8AC3E}">
        <p14:creationId xmlns:p14="http://schemas.microsoft.com/office/powerpoint/2010/main" val="2274797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Desarrollo – Datos Maestros</a:t>
            </a:r>
            <a:endParaRPr lang="es-ES_tradnl" dirty="0"/>
          </a:p>
        </p:txBody>
      </p:sp>
      <p:pic>
        <p:nvPicPr>
          <p:cNvPr id="6" name="Imagen 5">
            <a:extLst>
              <a:ext uri="{FF2B5EF4-FFF2-40B4-BE49-F238E27FC236}">
                <a16:creationId xmlns:a16="http://schemas.microsoft.com/office/drawing/2014/main" id="{79E3FF26-3D92-43FD-9BA8-6585FDA01241}"/>
              </a:ext>
            </a:extLst>
          </p:cNvPr>
          <p:cNvPicPr>
            <a:picLocks noChangeAspect="1"/>
          </p:cNvPicPr>
          <p:nvPr/>
        </p:nvPicPr>
        <p:blipFill>
          <a:blip r:embed="rId3"/>
          <a:stretch>
            <a:fillRect/>
          </a:stretch>
        </p:blipFill>
        <p:spPr>
          <a:xfrm>
            <a:off x="7308304" y="4595"/>
            <a:ext cx="1835696" cy="586372"/>
          </a:xfrm>
          <a:prstGeom prst="rect">
            <a:avLst/>
          </a:prstGeom>
        </p:spPr>
      </p:pic>
      <p:pic>
        <p:nvPicPr>
          <p:cNvPr id="4" name="Imagen 3">
            <a:extLst>
              <a:ext uri="{FF2B5EF4-FFF2-40B4-BE49-F238E27FC236}">
                <a16:creationId xmlns:a16="http://schemas.microsoft.com/office/drawing/2014/main" id="{2340C299-8932-488C-9C39-DD19004FB457}"/>
              </a:ext>
            </a:extLst>
          </p:cNvPr>
          <p:cNvPicPr>
            <a:picLocks noChangeAspect="1"/>
          </p:cNvPicPr>
          <p:nvPr/>
        </p:nvPicPr>
        <p:blipFill>
          <a:blip r:embed="rId4"/>
          <a:stretch>
            <a:fillRect/>
          </a:stretch>
        </p:blipFill>
        <p:spPr>
          <a:xfrm>
            <a:off x="611560" y="1063229"/>
            <a:ext cx="6564484" cy="4028801"/>
          </a:xfrm>
          <a:prstGeom prst="rect">
            <a:avLst/>
          </a:prstGeom>
        </p:spPr>
      </p:pic>
    </p:spTree>
    <p:extLst>
      <p:ext uri="{BB962C8B-B14F-4D97-AF65-F5344CB8AC3E}">
        <p14:creationId xmlns:p14="http://schemas.microsoft.com/office/powerpoint/2010/main" val="1362740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Desarrollo – Datos Maestros</a:t>
            </a:r>
            <a:endParaRPr lang="es-ES_tradnl" dirty="0"/>
          </a:p>
        </p:txBody>
      </p:sp>
      <p:pic>
        <p:nvPicPr>
          <p:cNvPr id="6" name="Imagen 5">
            <a:extLst>
              <a:ext uri="{FF2B5EF4-FFF2-40B4-BE49-F238E27FC236}">
                <a16:creationId xmlns:a16="http://schemas.microsoft.com/office/drawing/2014/main" id="{79E3FF26-3D92-43FD-9BA8-6585FDA01241}"/>
              </a:ext>
            </a:extLst>
          </p:cNvPr>
          <p:cNvPicPr>
            <a:picLocks noChangeAspect="1"/>
          </p:cNvPicPr>
          <p:nvPr/>
        </p:nvPicPr>
        <p:blipFill>
          <a:blip r:embed="rId3"/>
          <a:stretch>
            <a:fillRect/>
          </a:stretch>
        </p:blipFill>
        <p:spPr>
          <a:xfrm>
            <a:off x="7308304" y="4595"/>
            <a:ext cx="1835696" cy="586372"/>
          </a:xfrm>
          <a:prstGeom prst="rect">
            <a:avLst/>
          </a:prstGeom>
        </p:spPr>
      </p:pic>
      <p:sp>
        <p:nvSpPr>
          <p:cNvPr id="5" name="Marcador de contenido 2">
            <a:extLst>
              <a:ext uri="{FF2B5EF4-FFF2-40B4-BE49-F238E27FC236}">
                <a16:creationId xmlns:a16="http://schemas.microsoft.com/office/drawing/2014/main" id="{4EDE2104-5CD9-4253-9E58-84E08BEC6390}"/>
              </a:ext>
            </a:extLst>
          </p:cNvPr>
          <p:cNvSpPr>
            <a:spLocks noGrp="1"/>
          </p:cNvSpPr>
          <p:nvPr>
            <p:ph idx="1"/>
          </p:nvPr>
        </p:nvSpPr>
        <p:spPr>
          <a:xfrm>
            <a:off x="457200" y="1200151"/>
            <a:ext cx="8229600" cy="3737370"/>
          </a:xfrm>
        </p:spPr>
        <p:txBody>
          <a:bodyPr>
            <a:normAutofit/>
          </a:bodyPr>
          <a:lstStyle/>
          <a:p>
            <a:r>
              <a:rPr lang="ca-ES" sz="2800" dirty="0" err="1"/>
              <a:t>Establece</a:t>
            </a:r>
            <a:r>
              <a:rPr lang="ca-ES" sz="2800" dirty="0"/>
              <a:t> la </a:t>
            </a:r>
            <a:r>
              <a:rPr lang="ca-ES" sz="2800" dirty="0" err="1"/>
              <a:t>propiedad</a:t>
            </a:r>
            <a:r>
              <a:rPr lang="ca-ES" sz="2800" dirty="0"/>
              <a:t> </a:t>
            </a:r>
            <a:r>
              <a:rPr lang="ca-ES" sz="2800" dirty="0" err="1"/>
              <a:t>CaptionML</a:t>
            </a:r>
            <a:r>
              <a:rPr lang="ca-ES" sz="2800" dirty="0"/>
              <a:t> en:</a:t>
            </a:r>
          </a:p>
          <a:p>
            <a:pPr lvl="1"/>
            <a:r>
              <a:rPr lang="ca-ES" sz="2400" dirty="0" err="1"/>
              <a:t>Objetos</a:t>
            </a:r>
            <a:endParaRPr lang="ca-ES" sz="2400" dirty="0"/>
          </a:p>
          <a:p>
            <a:pPr lvl="1"/>
            <a:r>
              <a:rPr lang="ca-ES" sz="2400" dirty="0"/>
              <a:t>Campos</a:t>
            </a:r>
          </a:p>
          <a:p>
            <a:pPr lvl="1"/>
            <a:r>
              <a:rPr lang="ca-ES" sz="2400" dirty="0"/>
              <a:t>Valores de </a:t>
            </a:r>
            <a:r>
              <a:rPr lang="ca-ES" sz="2400" dirty="0" err="1"/>
              <a:t>Enum</a:t>
            </a:r>
            <a:endParaRPr lang="ca-ES" sz="2400" dirty="0"/>
          </a:p>
          <a:p>
            <a:pPr lvl="1"/>
            <a:endParaRPr lang="ca-ES" sz="2400" dirty="0"/>
          </a:p>
          <a:p>
            <a:pPr marL="0" indent="0">
              <a:buNone/>
            </a:pPr>
            <a:endParaRPr lang="ca-ES" sz="2800" dirty="0"/>
          </a:p>
          <a:p>
            <a:pPr marL="0" indent="0">
              <a:buNone/>
            </a:pPr>
            <a:endParaRPr lang="es-ES" sz="1600" dirty="0"/>
          </a:p>
        </p:txBody>
      </p:sp>
      <p:pic>
        <p:nvPicPr>
          <p:cNvPr id="4" name="Imagen 3">
            <a:extLst>
              <a:ext uri="{FF2B5EF4-FFF2-40B4-BE49-F238E27FC236}">
                <a16:creationId xmlns:a16="http://schemas.microsoft.com/office/drawing/2014/main" id="{AF1A8850-58E2-4DDC-B6A0-4CABD966C590}"/>
              </a:ext>
            </a:extLst>
          </p:cNvPr>
          <p:cNvPicPr>
            <a:picLocks noChangeAspect="1"/>
          </p:cNvPicPr>
          <p:nvPr/>
        </p:nvPicPr>
        <p:blipFill>
          <a:blip r:embed="rId4"/>
          <a:stretch>
            <a:fillRect/>
          </a:stretch>
        </p:blipFill>
        <p:spPr>
          <a:xfrm>
            <a:off x="3779912" y="1675196"/>
            <a:ext cx="3880564" cy="608521"/>
          </a:xfrm>
          <a:prstGeom prst="rect">
            <a:avLst/>
          </a:prstGeom>
        </p:spPr>
      </p:pic>
      <p:pic>
        <p:nvPicPr>
          <p:cNvPr id="10" name="Imagen 9">
            <a:extLst>
              <a:ext uri="{FF2B5EF4-FFF2-40B4-BE49-F238E27FC236}">
                <a16:creationId xmlns:a16="http://schemas.microsoft.com/office/drawing/2014/main" id="{E857554D-C4F7-4DCF-A8EB-CB8DBAFC7668}"/>
              </a:ext>
            </a:extLst>
          </p:cNvPr>
          <p:cNvPicPr>
            <a:picLocks noChangeAspect="1"/>
          </p:cNvPicPr>
          <p:nvPr/>
        </p:nvPicPr>
        <p:blipFill>
          <a:blip r:embed="rId5"/>
          <a:stretch>
            <a:fillRect/>
          </a:stretch>
        </p:blipFill>
        <p:spPr>
          <a:xfrm>
            <a:off x="3779912" y="2499742"/>
            <a:ext cx="5338879" cy="288032"/>
          </a:xfrm>
          <a:prstGeom prst="rect">
            <a:avLst/>
          </a:prstGeom>
        </p:spPr>
      </p:pic>
      <p:pic>
        <p:nvPicPr>
          <p:cNvPr id="12" name="Imagen 11">
            <a:extLst>
              <a:ext uri="{FF2B5EF4-FFF2-40B4-BE49-F238E27FC236}">
                <a16:creationId xmlns:a16="http://schemas.microsoft.com/office/drawing/2014/main" id="{B4A1E77D-7C65-4A20-A1C1-B2366AE5C2B0}"/>
              </a:ext>
            </a:extLst>
          </p:cNvPr>
          <p:cNvPicPr>
            <a:picLocks noChangeAspect="1"/>
          </p:cNvPicPr>
          <p:nvPr/>
        </p:nvPicPr>
        <p:blipFill>
          <a:blip r:embed="rId6"/>
          <a:stretch>
            <a:fillRect/>
          </a:stretch>
        </p:blipFill>
        <p:spPr>
          <a:xfrm>
            <a:off x="1976847" y="3175525"/>
            <a:ext cx="7141944" cy="257546"/>
          </a:xfrm>
          <a:prstGeom prst="rect">
            <a:avLst/>
          </a:prstGeom>
        </p:spPr>
      </p:pic>
    </p:spTree>
    <p:extLst>
      <p:ext uri="{BB962C8B-B14F-4D97-AF65-F5344CB8AC3E}">
        <p14:creationId xmlns:p14="http://schemas.microsoft.com/office/powerpoint/2010/main" val="3073170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Desarrollo – Datos Maestros</a:t>
            </a:r>
            <a:endParaRPr lang="es-ES_tradnl" dirty="0"/>
          </a:p>
        </p:txBody>
      </p:sp>
      <p:pic>
        <p:nvPicPr>
          <p:cNvPr id="6" name="Imagen 5">
            <a:extLst>
              <a:ext uri="{FF2B5EF4-FFF2-40B4-BE49-F238E27FC236}">
                <a16:creationId xmlns:a16="http://schemas.microsoft.com/office/drawing/2014/main" id="{79E3FF26-3D92-43FD-9BA8-6585FDA01241}"/>
              </a:ext>
            </a:extLst>
          </p:cNvPr>
          <p:cNvPicPr>
            <a:picLocks noChangeAspect="1"/>
          </p:cNvPicPr>
          <p:nvPr/>
        </p:nvPicPr>
        <p:blipFill>
          <a:blip r:embed="rId3"/>
          <a:stretch>
            <a:fillRect/>
          </a:stretch>
        </p:blipFill>
        <p:spPr>
          <a:xfrm>
            <a:off x="7308304" y="4595"/>
            <a:ext cx="1835696" cy="586372"/>
          </a:xfrm>
          <a:prstGeom prst="rect">
            <a:avLst/>
          </a:prstGeom>
        </p:spPr>
      </p:pic>
      <p:sp>
        <p:nvSpPr>
          <p:cNvPr id="5" name="Marcador de contenido 2">
            <a:extLst>
              <a:ext uri="{FF2B5EF4-FFF2-40B4-BE49-F238E27FC236}">
                <a16:creationId xmlns:a16="http://schemas.microsoft.com/office/drawing/2014/main" id="{4EDE2104-5CD9-4253-9E58-84E08BEC6390}"/>
              </a:ext>
            </a:extLst>
          </p:cNvPr>
          <p:cNvSpPr>
            <a:spLocks noGrp="1"/>
          </p:cNvSpPr>
          <p:nvPr>
            <p:ph idx="1"/>
          </p:nvPr>
        </p:nvSpPr>
        <p:spPr>
          <a:xfrm>
            <a:off x="457200" y="1200151"/>
            <a:ext cx="4546848" cy="3737370"/>
          </a:xfrm>
        </p:spPr>
        <p:txBody>
          <a:bodyPr>
            <a:normAutofit/>
          </a:bodyPr>
          <a:lstStyle/>
          <a:p>
            <a:r>
              <a:rPr lang="ca-ES" sz="2800" dirty="0"/>
              <a:t>Crea la </a:t>
            </a:r>
            <a:r>
              <a:rPr lang="ca-ES" sz="2800" dirty="0" err="1"/>
              <a:t>Ficha</a:t>
            </a:r>
            <a:r>
              <a:rPr lang="ca-ES" sz="2800" dirty="0"/>
              <a:t> del curso</a:t>
            </a:r>
          </a:p>
          <a:p>
            <a:r>
              <a:rPr lang="ca-ES" sz="2800" dirty="0" err="1"/>
              <a:t>Haz</a:t>
            </a:r>
            <a:r>
              <a:rPr lang="ca-ES" sz="2800" dirty="0"/>
              <a:t> que la </a:t>
            </a:r>
            <a:r>
              <a:rPr lang="ca-ES" sz="2800" dirty="0" err="1"/>
              <a:t>Lista</a:t>
            </a:r>
            <a:r>
              <a:rPr lang="ca-ES" sz="2800" dirty="0"/>
              <a:t> de cursos </a:t>
            </a:r>
            <a:r>
              <a:rPr lang="ca-ES" sz="2800" dirty="0" err="1"/>
              <a:t>sea</a:t>
            </a:r>
            <a:r>
              <a:rPr lang="ca-ES" sz="2800" dirty="0"/>
              <a:t> no Editable</a:t>
            </a:r>
          </a:p>
          <a:p>
            <a:r>
              <a:rPr lang="ca-ES" sz="2800" dirty="0" err="1"/>
              <a:t>Haz</a:t>
            </a:r>
            <a:r>
              <a:rPr lang="ca-ES" sz="2800" dirty="0"/>
              <a:t> que la </a:t>
            </a:r>
            <a:r>
              <a:rPr lang="ca-ES" sz="2800" dirty="0" err="1"/>
              <a:t>Lista</a:t>
            </a:r>
            <a:r>
              <a:rPr lang="ca-ES" sz="2800" dirty="0"/>
              <a:t> </a:t>
            </a:r>
            <a:r>
              <a:rPr lang="ca-ES" sz="2800" dirty="0" err="1"/>
              <a:t>abra</a:t>
            </a:r>
            <a:r>
              <a:rPr lang="ca-ES" sz="2800" dirty="0"/>
              <a:t> la </a:t>
            </a:r>
            <a:r>
              <a:rPr lang="ca-ES" sz="2800" dirty="0" err="1"/>
              <a:t>Ficha</a:t>
            </a:r>
            <a:endParaRPr lang="ca-ES" sz="2800" dirty="0"/>
          </a:p>
          <a:p>
            <a:pPr lvl="1"/>
            <a:endParaRPr lang="ca-ES" sz="2400" dirty="0"/>
          </a:p>
          <a:p>
            <a:pPr marL="0" indent="0">
              <a:buNone/>
            </a:pPr>
            <a:endParaRPr lang="ca-ES" sz="2800" dirty="0"/>
          </a:p>
          <a:p>
            <a:pPr marL="0" indent="0">
              <a:buNone/>
            </a:pPr>
            <a:endParaRPr lang="es-ES" sz="1600" dirty="0"/>
          </a:p>
        </p:txBody>
      </p:sp>
      <p:pic>
        <p:nvPicPr>
          <p:cNvPr id="9" name="Imagen 8">
            <a:extLst>
              <a:ext uri="{FF2B5EF4-FFF2-40B4-BE49-F238E27FC236}">
                <a16:creationId xmlns:a16="http://schemas.microsoft.com/office/drawing/2014/main" id="{6183ED08-58BB-479D-A5C1-CB9E703A1D93}"/>
              </a:ext>
            </a:extLst>
          </p:cNvPr>
          <p:cNvPicPr>
            <a:picLocks noChangeAspect="1"/>
          </p:cNvPicPr>
          <p:nvPr/>
        </p:nvPicPr>
        <p:blipFill>
          <a:blip r:embed="rId4"/>
          <a:stretch>
            <a:fillRect/>
          </a:stretch>
        </p:blipFill>
        <p:spPr>
          <a:xfrm>
            <a:off x="899593" y="3729034"/>
            <a:ext cx="2952328" cy="585263"/>
          </a:xfrm>
          <a:prstGeom prst="rect">
            <a:avLst/>
          </a:prstGeom>
        </p:spPr>
      </p:pic>
      <p:pic>
        <p:nvPicPr>
          <p:cNvPr id="4" name="Imagen 3">
            <a:extLst>
              <a:ext uri="{FF2B5EF4-FFF2-40B4-BE49-F238E27FC236}">
                <a16:creationId xmlns:a16="http://schemas.microsoft.com/office/drawing/2014/main" id="{D66F1162-6629-47EB-BDE2-F88F13EF7E85}"/>
              </a:ext>
            </a:extLst>
          </p:cNvPr>
          <p:cNvPicPr>
            <a:picLocks noChangeAspect="1"/>
          </p:cNvPicPr>
          <p:nvPr/>
        </p:nvPicPr>
        <p:blipFill>
          <a:blip r:embed="rId5"/>
          <a:stretch>
            <a:fillRect/>
          </a:stretch>
        </p:blipFill>
        <p:spPr>
          <a:xfrm>
            <a:off x="4860032" y="987574"/>
            <a:ext cx="4104456" cy="4104456"/>
          </a:xfrm>
          <a:prstGeom prst="rect">
            <a:avLst/>
          </a:prstGeom>
        </p:spPr>
      </p:pic>
    </p:spTree>
    <p:extLst>
      <p:ext uri="{BB962C8B-B14F-4D97-AF65-F5344CB8AC3E}">
        <p14:creationId xmlns:p14="http://schemas.microsoft.com/office/powerpoint/2010/main" val="3165987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Desarrollo – Datos Maestros</a:t>
            </a:r>
            <a:endParaRPr lang="es-ES_tradnl" dirty="0"/>
          </a:p>
        </p:txBody>
      </p:sp>
      <p:sp>
        <p:nvSpPr>
          <p:cNvPr id="5" name="Marcador de contenido 2">
            <a:extLst>
              <a:ext uri="{FF2B5EF4-FFF2-40B4-BE49-F238E27FC236}">
                <a16:creationId xmlns:a16="http://schemas.microsoft.com/office/drawing/2014/main" id="{04C68041-5726-4B0A-9FFC-6D388D1481D3}"/>
              </a:ext>
            </a:extLst>
          </p:cNvPr>
          <p:cNvSpPr>
            <a:spLocks noGrp="1"/>
          </p:cNvSpPr>
          <p:nvPr>
            <p:ph idx="1"/>
          </p:nvPr>
        </p:nvSpPr>
        <p:spPr>
          <a:xfrm>
            <a:off x="457200" y="1200151"/>
            <a:ext cx="8229600" cy="3737370"/>
          </a:xfrm>
        </p:spPr>
        <p:txBody>
          <a:bodyPr>
            <a:normAutofit/>
          </a:bodyPr>
          <a:lstStyle/>
          <a:p>
            <a:r>
              <a:rPr lang="ca-ES" sz="2800" dirty="0" err="1"/>
              <a:t>Haz</a:t>
            </a:r>
            <a:r>
              <a:rPr lang="ca-ES" sz="2800" dirty="0"/>
              <a:t> un </a:t>
            </a:r>
            <a:r>
              <a:rPr lang="ca-ES" sz="2800" dirty="0" err="1"/>
              <a:t>commit</a:t>
            </a:r>
            <a:r>
              <a:rPr lang="ca-ES" sz="2800" dirty="0"/>
              <a:t> con el </a:t>
            </a:r>
            <a:r>
              <a:rPr lang="ca-ES" sz="2800" dirty="0" err="1"/>
              <a:t>desarrollo</a:t>
            </a:r>
            <a:r>
              <a:rPr lang="ca-ES" sz="2800" dirty="0"/>
              <a:t> actual</a:t>
            </a:r>
          </a:p>
          <a:p>
            <a:pPr marL="0" indent="0">
              <a:buNone/>
            </a:pPr>
            <a:endParaRPr lang="ca-ES" sz="2800" dirty="0"/>
          </a:p>
          <a:p>
            <a:pPr marL="0" indent="0">
              <a:buNone/>
            </a:pPr>
            <a:endParaRPr lang="es-ES" sz="1600" dirty="0"/>
          </a:p>
        </p:txBody>
      </p:sp>
      <p:pic>
        <p:nvPicPr>
          <p:cNvPr id="6" name="Imagen 5">
            <a:extLst>
              <a:ext uri="{FF2B5EF4-FFF2-40B4-BE49-F238E27FC236}">
                <a16:creationId xmlns:a16="http://schemas.microsoft.com/office/drawing/2014/main" id="{03BB9F1C-ECE7-41BB-8217-67EDB4A56C4B}"/>
              </a:ext>
            </a:extLst>
          </p:cNvPr>
          <p:cNvPicPr>
            <a:picLocks noChangeAspect="1"/>
          </p:cNvPicPr>
          <p:nvPr/>
        </p:nvPicPr>
        <p:blipFill>
          <a:blip r:embed="rId3"/>
          <a:stretch>
            <a:fillRect/>
          </a:stretch>
        </p:blipFill>
        <p:spPr>
          <a:xfrm>
            <a:off x="7308304" y="4595"/>
            <a:ext cx="1835696" cy="586372"/>
          </a:xfrm>
          <a:prstGeom prst="rect">
            <a:avLst/>
          </a:prstGeom>
        </p:spPr>
      </p:pic>
    </p:spTree>
    <p:extLst>
      <p:ext uri="{BB962C8B-B14F-4D97-AF65-F5344CB8AC3E}">
        <p14:creationId xmlns:p14="http://schemas.microsoft.com/office/powerpoint/2010/main" val="3652440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_tradnl" dirty="0"/>
              <a:t>Desarrollo – Datos Maestros</a:t>
            </a:r>
          </a:p>
        </p:txBody>
      </p:sp>
      <p:sp>
        <p:nvSpPr>
          <p:cNvPr id="5" name="Marcador de contenido 2">
            <a:extLst>
              <a:ext uri="{FF2B5EF4-FFF2-40B4-BE49-F238E27FC236}">
                <a16:creationId xmlns:a16="http://schemas.microsoft.com/office/drawing/2014/main" id="{04C68041-5726-4B0A-9FFC-6D388D1481D3}"/>
              </a:ext>
            </a:extLst>
          </p:cNvPr>
          <p:cNvSpPr>
            <a:spLocks noGrp="1"/>
          </p:cNvSpPr>
          <p:nvPr>
            <p:ph idx="1"/>
          </p:nvPr>
        </p:nvSpPr>
        <p:spPr>
          <a:xfrm>
            <a:off x="457200" y="1200151"/>
            <a:ext cx="8229600" cy="3737370"/>
          </a:xfrm>
        </p:spPr>
        <p:txBody>
          <a:bodyPr>
            <a:normAutofit/>
          </a:bodyPr>
          <a:lstStyle/>
          <a:p>
            <a:endParaRPr lang="es-ES" sz="2000" dirty="0"/>
          </a:p>
        </p:txBody>
      </p:sp>
      <p:pic>
        <p:nvPicPr>
          <p:cNvPr id="6" name="Imagen 5">
            <a:extLst>
              <a:ext uri="{FF2B5EF4-FFF2-40B4-BE49-F238E27FC236}">
                <a16:creationId xmlns:a16="http://schemas.microsoft.com/office/drawing/2014/main" id="{03BB9F1C-ECE7-41BB-8217-67EDB4A56C4B}"/>
              </a:ext>
            </a:extLst>
          </p:cNvPr>
          <p:cNvPicPr>
            <a:picLocks noChangeAspect="1"/>
          </p:cNvPicPr>
          <p:nvPr/>
        </p:nvPicPr>
        <p:blipFill>
          <a:blip r:embed="rId3"/>
          <a:stretch>
            <a:fillRect/>
          </a:stretch>
        </p:blipFill>
        <p:spPr>
          <a:xfrm>
            <a:off x="7308304" y="4595"/>
            <a:ext cx="1835696" cy="586372"/>
          </a:xfrm>
          <a:prstGeom prst="rect">
            <a:avLst/>
          </a:prstGeom>
        </p:spPr>
      </p:pic>
      <p:pic>
        <p:nvPicPr>
          <p:cNvPr id="3" name="Imagen 2">
            <a:extLst>
              <a:ext uri="{FF2B5EF4-FFF2-40B4-BE49-F238E27FC236}">
                <a16:creationId xmlns:a16="http://schemas.microsoft.com/office/drawing/2014/main" id="{B0C11B0E-97EC-4422-83D5-F298DD499825}"/>
              </a:ext>
            </a:extLst>
          </p:cNvPr>
          <p:cNvPicPr>
            <a:picLocks noChangeAspect="1"/>
          </p:cNvPicPr>
          <p:nvPr/>
        </p:nvPicPr>
        <p:blipFill>
          <a:blip r:embed="rId4"/>
          <a:stretch>
            <a:fillRect/>
          </a:stretch>
        </p:blipFill>
        <p:spPr>
          <a:xfrm>
            <a:off x="395536" y="1200151"/>
            <a:ext cx="8510127" cy="2880120"/>
          </a:xfrm>
          <a:prstGeom prst="rect">
            <a:avLst/>
          </a:prstGeom>
        </p:spPr>
      </p:pic>
    </p:spTree>
    <p:extLst>
      <p:ext uri="{BB962C8B-B14F-4D97-AF65-F5344CB8AC3E}">
        <p14:creationId xmlns:p14="http://schemas.microsoft.com/office/powerpoint/2010/main" val="1224937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Trabajar con la </a:t>
            </a:r>
            <a:r>
              <a:rPr lang="es-ES" dirty="0" err="1"/>
              <a:t>BaseApp</a:t>
            </a:r>
            <a:endParaRPr lang="es-ES_tradnl" dirty="0"/>
          </a:p>
        </p:txBody>
      </p:sp>
      <p:sp>
        <p:nvSpPr>
          <p:cNvPr id="5" name="Marcador de contenido 2">
            <a:extLst>
              <a:ext uri="{FF2B5EF4-FFF2-40B4-BE49-F238E27FC236}">
                <a16:creationId xmlns:a16="http://schemas.microsoft.com/office/drawing/2014/main" id="{04C68041-5726-4B0A-9FFC-6D388D1481D3}"/>
              </a:ext>
            </a:extLst>
          </p:cNvPr>
          <p:cNvSpPr>
            <a:spLocks noGrp="1"/>
          </p:cNvSpPr>
          <p:nvPr>
            <p:ph idx="1"/>
          </p:nvPr>
        </p:nvSpPr>
        <p:spPr>
          <a:xfrm>
            <a:off x="457200" y="1200151"/>
            <a:ext cx="8229600" cy="3737370"/>
          </a:xfrm>
        </p:spPr>
        <p:txBody>
          <a:bodyPr>
            <a:normAutofit/>
          </a:bodyPr>
          <a:lstStyle/>
          <a:p>
            <a:r>
              <a:rPr lang="ca-ES" sz="2800" dirty="0" err="1"/>
              <a:t>Instala</a:t>
            </a:r>
            <a:r>
              <a:rPr lang="ca-ES" sz="2800" dirty="0"/>
              <a:t> la </a:t>
            </a:r>
            <a:r>
              <a:rPr lang="ca-ES" sz="2800" dirty="0" err="1"/>
              <a:t>extensión</a:t>
            </a:r>
            <a:r>
              <a:rPr lang="ca-ES" sz="2800" dirty="0"/>
              <a:t> de Visual Studio </a:t>
            </a:r>
            <a:r>
              <a:rPr lang="ca-ES" sz="2800" dirty="0" err="1"/>
              <a:t>Code</a:t>
            </a:r>
            <a:r>
              <a:rPr lang="ca-ES" sz="2800" dirty="0"/>
              <a:t> AL </a:t>
            </a:r>
            <a:r>
              <a:rPr lang="ca-ES" sz="2800" dirty="0" err="1"/>
              <a:t>Object</a:t>
            </a:r>
            <a:r>
              <a:rPr lang="ca-ES" sz="2800" dirty="0"/>
              <a:t> Designer</a:t>
            </a:r>
          </a:p>
          <a:p>
            <a:r>
              <a:rPr lang="ca-ES" sz="2800" dirty="0"/>
              <a:t>Amplia el </a:t>
            </a:r>
            <a:r>
              <a:rPr lang="ca-ES" sz="2800" dirty="0" err="1"/>
              <a:t>archivo</a:t>
            </a:r>
            <a:r>
              <a:rPr lang="ca-ES" sz="2800" dirty="0"/>
              <a:t> .</a:t>
            </a:r>
            <a:r>
              <a:rPr lang="ca-ES" sz="2800" dirty="0" err="1"/>
              <a:t>gitignore</a:t>
            </a:r>
            <a:r>
              <a:rPr lang="ca-ES" sz="2800" dirty="0"/>
              <a:t> para ignorar los </a:t>
            </a:r>
            <a:r>
              <a:rPr lang="ca-ES" sz="2800" dirty="0" err="1"/>
              <a:t>archivos</a:t>
            </a:r>
            <a:r>
              <a:rPr lang="ca-ES" sz="2800" dirty="0"/>
              <a:t> </a:t>
            </a:r>
            <a:r>
              <a:rPr lang="ca-ES" sz="2800" dirty="0" err="1"/>
              <a:t>temporales</a:t>
            </a:r>
            <a:r>
              <a:rPr lang="ca-ES" sz="2800" dirty="0"/>
              <a:t> que AL </a:t>
            </a:r>
            <a:r>
              <a:rPr lang="ca-ES" sz="2800" dirty="0" err="1"/>
              <a:t>Object</a:t>
            </a:r>
            <a:r>
              <a:rPr lang="ca-ES" sz="2800" dirty="0"/>
              <a:t> Designer </a:t>
            </a:r>
            <a:r>
              <a:rPr lang="ca-ES" sz="2800" dirty="0" err="1"/>
              <a:t>utiliza</a:t>
            </a:r>
            <a:endParaRPr lang="ca-ES" sz="2800" dirty="0"/>
          </a:p>
          <a:p>
            <a:endParaRPr lang="ca-ES" sz="2800" dirty="0"/>
          </a:p>
          <a:p>
            <a:pPr marL="0" indent="0">
              <a:buNone/>
            </a:pPr>
            <a:endParaRPr lang="ca-ES" sz="2800" dirty="0"/>
          </a:p>
          <a:p>
            <a:pPr marL="0" indent="0">
              <a:buNone/>
            </a:pPr>
            <a:endParaRPr lang="es-ES" sz="1600" dirty="0"/>
          </a:p>
        </p:txBody>
      </p:sp>
      <p:pic>
        <p:nvPicPr>
          <p:cNvPr id="6" name="Imagen 5">
            <a:extLst>
              <a:ext uri="{FF2B5EF4-FFF2-40B4-BE49-F238E27FC236}">
                <a16:creationId xmlns:a16="http://schemas.microsoft.com/office/drawing/2014/main" id="{03BB9F1C-ECE7-41BB-8217-67EDB4A56C4B}"/>
              </a:ext>
            </a:extLst>
          </p:cNvPr>
          <p:cNvPicPr>
            <a:picLocks noChangeAspect="1"/>
          </p:cNvPicPr>
          <p:nvPr/>
        </p:nvPicPr>
        <p:blipFill>
          <a:blip r:embed="rId3"/>
          <a:stretch>
            <a:fillRect/>
          </a:stretch>
        </p:blipFill>
        <p:spPr>
          <a:xfrm>
            <a:off x="7308304" y="4595"/>
            <a:ext cx="1835696" cy="586372"/>
          </a:xfrm>
          <a:prstGeom prst="rect">
            <a:avLst/>
          </a:prstGeom>
        </p:spPr>
      </p:pic>
      <p:pic>
        <p:nvPicPr>
          <p:cNvPr id="3" name="Imagen 2">
            <a:extLst>
              <a:ext uri="{FF2B5EF4-FFF2-40B4-BE49-F238E27FC236}">
                <a16:creationId xmlns:a16="http://schemas.microsoft.com/office/drawing/2014/main" id="{52658E65-ED83-4987-A03C-1D20850ACA46}"/>
              </a:ext>
            </a:extLst>
          </p:cNvPr>
          <p:cNvPicPr>
            <a:picLocks noChangeAspect="1"/>
          </p:cNvPicPr>
          <p:nvPr/>
        </p:nvPicPr>
        <p:blipFill>
          <a:blip r:embed="rId4"/>
          <a:stretch>
            <a:fillRect/>
          </a:stretch>
        </p:blipFill>
        <p:spPr>
          <a:xfrm>
            <a:off x="6948264" y="2687746"/>
            <a:ext cx="2073902" cy="1177680"/>
          </a:xfrm>
          <a:prstGeom prst="rect">
            <a:avLst/>
          </a:prstGeom>
        </p:spPr>
      </p:pic>
    </p:spTree>
    <p:extLst>
      <p:ext uri="{BB962C8B-B14F-4D97-AF65-F5344CB8AC3E}">
        <p14:creationId xmlns:p14="http://schemas.microsoft.com/office/powerpoint/2010/main" val="3116387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Trabajar con la </a:t>
            </a:r>
            <a:r>
              <a:rPr lang="es-ES" dirty="0" err="1"/>
              <a:t>BaseApp</a:t>
            </a:r>
            <a:endParaRPr lang="es-ES_tradnl" dirty="0"/>
          </a:p>
        </p:txBody>
      </p:sp>
      <p:sp>
        <p:nvSpPr>
          <p:cNvPr id="5" name="Marcador de contenido 2">
            <a:extLst>
              <a:ext uri="{FF2B5EF4-FFF2-40B4-BE49-F238E27FC236}">
                <a16:creationId xmlns:a16="http://schemas.microsoft.com/office/drawing/2014/main" id="{04C68041-5726-4B0A-9FFC-6D388D1481D3}"/>
              </a:ext>
            </a:extLst>
          </p:cNvPr>
          <p:cNvSpPr>
            <a:spLocks noGrp="1"/>
          </p:cNvSpPr>
          <p:nvPr>
            <p:ph idx="1"/>
          </p:nvPr>
        </p:nvSpPr>
        <p:spPr>
          <a:xfrm>
            <a:off x="457200" y="1200151"/>
            <a:ext cx="8229600" cy="3737370"/>
          </a:xfrm>
        </p:spPr>
        <p:txBody>
          <a:bodyPr>
            <a:normAutofit/>
          </a:bodyPr>
          <a:lstStyle/>
          <a:p>
            <a:r>
              <a:rPr lang="ca-ES" sz="2800" dirty="0" err="1"/>
              <a:t>Abre</a:t>
            </a:r>
            <a:r>
              <a:rPr lang="ca-ES" sz="2800" dirty="0"/>
              <a:t> el AL </a:t>
            </a:r>
            <a:r>
              <a:rPr lang="ca-ES" sz="2800" dirty="0" err="1"/>
              <a:t>Object</a:t>
            </a:r>
            <a:r>
              <a:rPr lang="ca-ES" sz="2800" dirty="0"/>
              <a:t> Designer</a:t>
            </a:r>
          </a:p>
          <a:p>
            <a:r>
              <a:rPr lang="ca-ES" sz="2800" dirty="0"/>
              <a:t>Busca la Tabla 156 </a:t>
            </a:r>
            <a:r>
              <a:rPr lang="ca-ES" sz="2800" dirty="0" err="1"/>
              <a:t>Resource</a:t>
            </a:r>
            <a:endParaRPr lang="ca-ES" sz="2800" dirty="0"/>
          </a:p>
          <a:p>
            <a:pPr marL="0" indent="0">
              <a:buNone/>
            </a:pPr>
            <a:endParaRPr lang="ca-ES" sz="2800" dirty="0"/>
          </a:p>
          <a:p>
            <a:pPr marL="0" indent="0">
              <a:buNone/>
            </a:pPr>
            <a:endParaRPr lang="es-ES" sz="1600" dirty="0"/>
          </a:p>
        </p:txBody>
      </p:sp>
      <p:pic>
        <p:nvPicPr>
          <p:cNvPr id="6" name="Imagen 5">
            <a:extLst>
              <a:ext uri="{FF2B5EF4-FFF2-40B4-BE49-F238E27FC236}">
                <a16:creationId xmlns:a16="http://schemas.microsoft.com/office/drawing/2014/main" id="{03BB9F1C-ECE7-41BB-8217-67EDB4A56C4B}"/>
              </a:ext>
            </a:extLst>
          </p:cNvPr>
          <p:cNvPicPr>
            <a:picLocks noChangeAspect="1"/>
          </p:cNvPicPr>
          <p:nvPr/>
        </p:nvPicPr>
        <p:blipFill>
          <a:blip r:embed="rId3"/>
          <a:stretch>
            <a:fillRect/>
          </a:stretch>
        </p:blipFill>
        <p:spPr>
          <a:xfrm>
            <a:off x="7308304" y="4595"/>
            <a:ext cx="1835696" cy="586372"/>
          </a:xfrm>
          <a:prstGeom prst="rect">
            <a:avLst/>
          </a:prstGeom>
        </p:spPr>
      </p:pic>
      <p:pic>
        <p:nvPicPr>
          <p:cNvPr id="4" name="Imagen 3">
            <a:extLst>
              <a:ext uri="{FF2B5EF4-FFF2-40B4-BE49-F238E27FC236}">
                <a16:creationId xmlns:a16="http://schemas.microsoft.com/office/drawing/2014/main" id="{C3B17D4F-8621-41A3-8790-A7352A6F97B8}"/>
              </a:ext>
            </a:extLst>
          </p:cNvPr>
          <p:cNvPicPr>
            <a:picLocks noChangeAspect="1"/>
          </p:cNvPicPr>
          <p:nvPr/>
        </p:nvPicPr>
        <p:blipFill>
          <a:blip r:embed="rId4"/>
          <a:stretch>
            <a:fillRect/>
          </a:stretch>
        </p:blipFill>
        <p:spPr>
          <a:xfrm>
            <a:off x="0" y="2238845"/>
            <a:ext cx="9044054" cy="2828946"/>
          </a:xfrm>
          <a:prstGeom prst="rect">
            <a:avLst/>
          </a:prstGeom>
        </p:spPr>
      </p:pic>
    </p:spTree>
    <p:extLst>
      <p:ext uri="{BB962C8B-B14F-4D97-AF65-F5344CB8AC3E}">
        <p14:creationId xmlns:p14="http://schemas.microsoft.com/office/powerpoint/2010/main" val="3809531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Trabajar con la </a:t>
            </a:r>
            <a:r>
              <a:rPr lang="es-ES" dirty="0" err="1"/>
              <a:t>BaseApp</a:t>
            </a:r>
            <a:endParaRPr lang="es-ES_tradnl" dirty="0"/>
          </a:p>
        </p:txBody>
      </p:sp>
      <p:sp>
        <p:nvSpPr>
          <p:cNvPr id="5" name="Marcador de contenido 2">
            <a:extLst>
              <a:ext uri="{FF2B5EF4-FFF2-40B4-BE49-F238E27FC236}">
                <a16:creationId xmlns:a16="http://schemas.microsoft.com/office/drawing/2014/main" id="{04C68041-5726-4B0A-9FFC-6D388D1481D3}"/>
              </a:ext>
            </a:extLst>
          </p:cNvPr>
          <p:cNvSpPr>
            <a:spLocks noGrp="1"/>
          </p:cNvSpPr>
          <p:nvPr>
            <p:ph idx="1"/>
          </p:nvPr>
        </p:nvSpPr>
        <p:spPr>
          <a:xfrm>
            <a:off x="457200" y="1200151"/>
            <a:ext cx="8229600" cy="3737370"/>
          </a:xfrm>
        </p:spPr>
        <p:txBody>
          <a:bodyPr>
            <a:normAutofit/>
          </a:bodyPr>
          <a:lstStyle/>
          <a:p>
            <a:r>
              <a:rPr lang="ca-ES" sz="2800" dirty="0"/>
              <a:t>Busca el </a:t>
            </a:r>
            <a:r>
              <a:rPr lang="ca-ES" sz="2800" dirty="0" err="1"/>
              <a:t>código</a:t>
            </a:r>
            <a:r>
              <a:rPr lang="ca-ES" sz="2800" dirty="0"/>
              <a:t> </a:t>
            </a:r>
            <a:r>
              <a:rPr lang="ca-ES" sz="2800" dirty="0" err="1"/>
              <a:t>relacionado</a:t>
            </a:r>
            <a:r>
              <a:rPr lang="ca-ES" sz="2800" dirty="0"/>
              <a:t> con los Nº </a:t>
            </a:r>
            <a:r>
              <a:rPr lang="ca-ES" sz="2800" dirty="0" err="1"/>
              <a:t>Serie</a:t>
            </a:r>
            <a:endParaRPr lang="ca-ES" sz="2800" dirty="0"/>
          </a:p>
          <a:p>
            <a:pPr lvl="1"/>
            <a:r>
              <a:rPr lang="ca-ES" dirty="0"/>
              <a:t>En el </a:t>
            </a:r>
            <a:r>
              <a:rPr lang="ca-ES" dirty="0" err="1"/>
              <a:t>trigger</a:t>
            </a:r>
            <a:r>
              <a:rPr lang="ca-ES" dirty="0"/>
              <a:t> </a:t>
            </a:r>
            <a:r>
              <a:rPr lang="ca-ES" sz="2400" dirty="0" err="1">
                <a:latin typeface="Lucida Console" panose="020B0609040504020204" pitchFamily="49" charset="0"/>
              </a:rPr>
              <a:t>OnInsert</a:t>
            </a:r>
            <a:endParaRPr lang="ca-ES" sz="2800" dirty="0"/>
          </a:p>
          <a:p>
            <a:pPr lvl="1"/>
            <a:r>
              <a:rPr lang="ca-ES" sz="2800" dirty="0"/>
              <a:t>En el </a:t>
            </a:r>
            <a:r>
              <a:rPr lang="ca-ES" sz="2800" dirty="0" err="1"/>
              <a:t>trigger</a:t>
            </a:r>
            <a:r>
              <a:rPr lang="ca-ES" sz="2800" dirty="0"/>
              <a:t> </a:t>
            </a:r>
            <a:r>
              <a:rPr lang="ca-ES" sz="2400" dirty="0" err="1">
                <a:latin typeface="Lucida Console" panose="020B0609040504020204" pitchFamily="49" charset="0"/>
              </a:rPr>
              <a:t>OnValidate</a:t>
            </a:r>
            <a:r>
              <a:rPr lang="ca-ES" sz="2800" dirty="0"/>
              <a:t> del campo No.</a:t>
            </a:r>
          </a:p>
          <a:p>
            <a:r>
              <a:rPr lang="ca-ES" sz="2800" dirty="0"/>
              <a:t>El </a:t>
            </a:r>
            <a:r>
              <a:rPr lang="ca-ES" sz="2800" dirty="0" err="1"/>
              <a:t>código</a:t>
            </a:r>
            <a:r>
              <a:rPr lang="ca-ES" sz="2800" dirty="0"/>
              <a:t> de los Nº </a:t>
            </a:r>
            <a:r>
              <a:rPr lang="ca-ES" sz="2800" dirty="0" err="1"/>
              <a:t>Serie</a:t>
            </a:r>
            <a:r>
              <a:rPr lang="ca-ES" sz="2800" dirty="0"/>
              <a:t> </a:t>
            </a:r>
            <a:r>
              <a:rPr lang="ca-ES" sz="2800" dirty="0" err="1"/>
              <a:t>utiliza</a:t>
            </a:r>
            <a:r>
              <a:rPr lang="ca-ES" sz="2800" dirty="0"/>
              <a:t>:</a:t>
            </a:r>
          </a:p>
          <a:p>
            <a:pPr lvl="1"/>
            <a:r>
              <a:rPr lang="ca-ES" sz="2400" dirty="0"/>
              <a:t>Una </a:t>
            </a:r>
            <a:r>
              <a:rPr lang="ca-ES" sz="2400" dirty="0" err="1"/>
              <a:t>codeunit</a:t>
            </a:r>
            <a:r>
              <a:rPr lang="ca-ES" sz="2400" dirty="0"/>
              <a:t> </a:t>
            </a:r>
            <a:r>
              <a:rPr lang="ca-ES" sz="2400" dirty="0" err="1"/>
              <a:t>llamada</a:t>
            </a:r>
            <a:r>
              <a:rPr lang="ca-ES" sz="2400" dirty="0"/>
              <a:t> </a:t>
            </a:r>
            <a:r>
              <a:rPr lang="en-GB" sz="2400" dirty="0" err="1">
                <a:latin typeface="Lucida Console" panose="020B0609040504020204" pitchFamily="49" charset="0"/>
              </a:rPr>
              <a:t>NoSeriesManagement</a:t>
            </a:r>
            <a:endParaRPr lang="en-GB" dirty="0">
              <a:latin typeface="Lucida Console" panose="020B0609040504020204" pitchFamily="49" charset="0"/>
            </a:endParaRPr>
          </a:p>
          <a:p>
            <a:pPr lvl="1"/>
            <a:r>
              <a:rPr lang="ca-ES" sz="2400" dirty="0"/>
              <a:t>Un tabla </a:t>
            </a:r>
            <a:r>
              <a:rPr lang="ca-ES" sz="2400" dirty="0" err="1"/>
              <a:t>llamada</a:t>
            </a:r>
            <a:r>
              <a:rPr lang="ca-ES" sz="2400" dirty="0"/>
              <a:t> </a:t>
            </a:r>
            <a:r>
              <a:rPr lang="en-GB" sz="2400" dirty="0">
                <a:latin typeface="Lucida Console" panose="020B0609040504020204" pitchFamily="49" charset="0"/>
              </a:rPr>
              <a:t>"Resources Setup"</a:t>
            </a:r>
            <a:endParaRPr lang="en-GB" dirty="0">
              <a:latin typeface="Lucida Console" panose="020B0609040504020204" pitchFamily="49" charset="0"/>
            </a:endParaRPr>
          </a:p>
          <a:p>
            <a:pPr lvl="1"/>
            <a:r>
              <a:rPr lang="ca-ES" sz="2400" dirty="0"/>
              <a:t>Un campo </a:t>
            </a:r>
            <a:r>
              <a:rPr lang="ca-ES" sz="2400" dirty="0" err="1"/>
              <a:t>llamado</a:t>
            </a:r>
            <a:r>
              <a:rPr lang="ca-ES" sz="2400" dirty="0"/>
              <a:t> </a:t>
            </a:r>
            <a:r>
              <a:rPr lang="en-GB" sz="2400" dirty="0">
                <a:latin typeface="Lucida Console" panose="020B0609040504020204" pitchFamily="49" charset="0"/>
              </a:rPr>
              <a:t>"No. Series"</a:t>
            </a:r>
            <a:endParaRPr lang="en-GB" dirty="0">
              <a:latin typeface="Lucida Console" panose="020B0609040504020204" pitchFamily="49" charset="0"/>
            </a:endParaRPr>
          </a:p>
        </p:txBody>
      </p:sp>
      <p:pic>
        <p:nvPicPr>
          <p:cNvPr id="6" name="Imagen 5">
            <a:extLst>
              <a:ext uri="{FF2B5EF4-FFF2-40B4-BE49-F238E27FC236}">
                <a16:creationId xmlns:a16="http://schemas.microsoft.com/office/drawing/2014/main" id="{03BB9F1C-ECE7-41BB-8217-67EDB4A56C4B}"/>
              </a:ext>
            </a:extLst>
          </p:cNvPr>
          <p:cNvPicPr>
            <a:picLocks noChangeAspect="1"/>
          </p:cNvPicPr>
          <p:nvPr/>
        </p:nvPicPr>
        <p:blipFill>
          <a:blip r:embed="rId3"/>
          <a:stretch>
            <a:fillRect/>
          </a:stretch>
        </p:blipFill>
        <p:spPr>
          <a:xfrm>
            <a:off x="7308304" y="4595"/>
            <a:ext cx="1835696" cy="586372"/>
          </a:xfrm>
          <a:prstGeom prst="rect">
            <a:avLst/>
          </a:prstGeom>
        </p:spPr>
      </p:pic>
    </p:spTree>
    <p:extLst>
      <p:ext uri="{BB962C8B-B14F-4D97-AF65-F5344CB8AC3E}">
        <p14:creationId xmlns:p14="http://schemas.microsoft.com/office/powerpoint/2010/main" val="3104895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DRP</a:t>
            </a:r>
            <a:endParaRPr lang="es-ES_tradnl" dirty="0"/>
          </a:p>
        </p:txBody>
      </p:sp>
      <p:sp>
        <p:nvSpPr>
          <p:cNvPr id="5" name="Marcador de contenido 2">
            <a:extLst>
              <a:ext uri="{FF2B5EF4-FFF2-40B4-BE49-F238E27FC236}">
                <a16:creationId xmlns:a16="http://schemas.microsoft.com/office/drawing/2014/main" id="{04C68041-5726-4B0A-9FFC-6D388D1481D3}"/>
              </a:ext>
            </a:extLst>
          </p:cNvPr>
          <p:cNvSpPr>
            <a:spLocks noGrp="1"/>
          </p:cNvSpPr>
          <p:nvPr>
            <p:ph idx="1"/>
          </p:nvPr>
        </p:nvSpPr>
        <p:spPr>
          <a:xfrm>
            <a:off x="457200" y="1200151"/>
            <a:ext cx="8229600" cy="3737370"/>
          </a:xfrm>
        </p:spPr>
        <p:txBody>
          <a:bodyPr>
            <a:normAutofit/>
          </a:bodyPr>
          <a:lstStyle/>
          <a:p>
            <a:r>
              <a:rPr lang="ca-ES" sz="2800" dirty="0" err="1"/>
              <a:t>Desarrollo</a:t>
            </a:r>
            <a:r>
              <a:rPr lang="ca-ES" sz="2800" dirty="0"/>
              <a:t> para la venta de Cursos</a:t>
            </a:r>
            <a:endParaRPr lang="es-ES" sz="2000" dirty="0"/>
          </a:p>
        </p:txBody>
      </p:sp>
      <p:pic>
        <p:nvPicPr>
          <p:cNvPr id="6" name="Imagen 5">
            <a:extLst>
              <a:ext uri="{FF2B5EF4-FFF2-40B4-BE49-F238E27FC236}">
                <a16:creationId xmlns:a16="http://schemas.microsoft.com/office/drawing/2014/main" id="{03BB9F1C-ECE7-41BB-8217-67EDB4A56C4B}"/>
              </a:ext>
            </a:extLst>
          </p:cNvPr>
          <p:cNvPicPr>
            <a:picLocks noChangeAspect="1"/>
          </p:cNvPicPr>
          <p:nvPr/>
        </p:nvPicPr>
        <p:blipFill>
          <a:blip r:embed="rId3"/>
          <a:stretch>
            <a:fillRect/>
          </a:stretch>
        </p:blipFill>
        <p:spPr>
          <a:xfrm>
            <a:off x="7308304" y="4595"/>
            <a:ext cx="1835696" cy="586372"/>
          </a:xfrm>
          <a:prstGeom prst="rect">
            <a:avLst/>
          </a:prstGeom>
        </p:spPr>
      </p:pic>
    </p:spTree>
    <p:extLst>
      <p:ext uri="{BB962C8B-B14F-4D97-AF65-F5344CB8AC3E}">
        <p14:creationId xmlns:p14="http://schemas.microsoft.com/office/powerpoint/2010/main" val="3877562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Desarrollo – Datos Maestros</a:t>
            </a:r>
            <a:endParaRPr lang="es-ES_tradnl" dirty="0"/>
          </a:p>
        </p:txBody>
      </p:sp>
      <p:sp>
        <p:nvSpPr>
          <p:cNvPr id="5" name="Marcador de contenido 2">
            <a:extLst>
              <a:ext uri="{FF2B5EF4-FFF2-40B4-BE49-F238E27FC236}">
                <a16:creationId xmlns:a16="http://schemas.microsoft.com/office/drawing/2014/main" id="{04C68041-5726-4B0A-9FFC-6D388D1481D3}"/>
              </a:ext>
            </a:extLst>
          </p:cNvPr>
          <p:cNvSpPr>
            <a:spLocks noGrp="1"/>
          </p:cNvSpPr>
          <p:nvPr>
            <p:ph idx="1"/>
          </p:nvPr>
        </p:nvSpPr>
        <p:spPr>
          <a:xfrm>
            <a:off x="457200" y="1200151"/>
            <a:ext cx="4474840" cy="3737370"/>
          </a:xfrm>
        </p:spPr>
        <p:txBody>
          <a:bodyPr>
            <a:normAutofit/>
          </a:bodyPr>
          <a:lstStyle/>
          <a:p>
            <a:r>
              <a:rPr lang="ca-ES" sz="2800" dirty="0"/>
              <a:t>Copia la tabla </a:t>
            </a:r>
            <a:r>
              <a:rPr lang="ca-ES" sz="2800" dirty="0" err="1"/>
              <a:t>Resource</a:t>
            </a:r>
            <a:r>
              <a:rPr lang="ca-ES" sz="2800" dirty="0"/>
              <a:t> </a:t>
            </a:r>
            <a:r>
              <a:rPr lang="ca-ES" sz="2800" dirty="0" err="1"/>
              <a:t>Setup</a:t>
            </a:r>
            <a:r>
              <a:rPr lang="ca-ES" sz="2800" dirty="0"/>
              <a:t> y </a:t>
            </a:r>
            <a:r>
              <a:rPr lang="ca-ES" sz="2800" dirty="0" err="1"/>
              <a:t>haz</a:t>
            </a:r>
            <a:r>
              <a:rPr lang="ca-ES" sz="2800" dirty="0"/>
              <a:t> los </a:t>
            </a:r>
            <a:r>
              <a:rPr lang="ca-ES" sz="2800" dirty="0" err="1"/>
              <a:t>cambios</a:t>
            </a:r>
            <a:r>
              <a:rPr lang="ca-ES" sz="2800" dirty="0"/>
              <a:t> </a:t>
            </a:r>
            <a:r>
              <a:rPr lang="ca-ES" sz="2800" dirty="0" err="1"/>
              <a:t>necesarios</a:t>
            </a:r>
            <a:r>
              <a:rPr lang="ca-ES" sz="2800" dirty="0"/>
              <a:t> para crear la tabla </a:t>
            </a:r>
            <a:r>
              <a:rPr lang="ca-ES" sz="2800" dirty="0" err="1"/>
              <a:t>Courses</a:t>
            </a:r>
            <a:r>
              <a:rPr lang="ca-ES" sz="2800" dirty="0"/>
              <a:t> </a:t>
            </a:r>
            <a:r>
              <a:rPr lang="ca-ES" sz="2800" dirty="0" err="1"/>
              <a:t>Setup</a:t>
            </a:r>
            <a:endParaRPr lang="ca-ES" sz="2800" dirty="0"/>
          </a:p>
          <a:p>
            <a:pPr marL="0" indent="0">
              <a:buNone/>
            </a:pPr>
            <a:endParaRPr lang="ca-ES" sz="2800" dirty="0"/>
          </a:p>
          <a:p>
            <a:pPr marL="0" indent="0">
              <a:buNone/>
            </a:pPr>
            <a:endParaRPr lang="es-ES" sz="1600" dirty="0"/>
          </a:p>
        </p:txBody>
      </p:sp>
      <p:pic>
        <p:nvPicPr>
          <p:cNvPr id="6" name="Imagen 5">
            <a:extLst>
              <a:ext uri="{FF2B5EF4-FFF2-40B4-BE49-F238E27FC236}">
                <a16:creationId xmlns:a16="http://schemas.microsoft.com/office/drawing/2014/main" id="{03BB9F1C-ECE7-41BB-8217-67EDB4A56C4B}"/>
              </a:ext>
            </a:extLst>
          </p:cNvPr>
          <p:cNvPicPr>
            <a:picLocks noChangeAspect="1"/>
          </p:cNvPicPr>
          <p:nvPr/>
        </p:nvPicPr>
        <p:blipFill>
          <a:blip r:embed="rId3"/>
          <a:stretch>
            <a:fillRect/>
          </a:stretch>
        </p:blipFill>
        <p:spPr>
          <a:xfrm>
            <a:off x="7308304" y="4595"/>
            <a:ext cx="1835696" cy="586372"/>
          </a:xfrm>
          <a:prstGeom prst="rect">
            <a:avLst/>
          </a:prstGeom>
        </p:spPr>
      </p:pic>
      <p:pic>
        <p:nvPicPr>
          <p:cNvPr id="3" name="Imagen 2">
            <a:extLst>
              <a:ext uri="{FF2B5EF4-FFF2-40B4-BE49-F238E27FC236}">
                <a16:creationId xmlns:a16="http://schemas.microsoft.com/office/drawing/2014/main" id="{B480A0D7-8723-481A-9A1B-B3FE6C9F5ED0}"/>
              </a:ext>
            </a:extLst>
          </p:cNvPr>
          <p:cNvPicPr>
            <a:picLocks noChangeAspect="1"/>
          </p:cNvPicPr>
          <p:nvPr/>
        </p:nvPicPr>
        <p:blipFill>
          <a:blip r:embed="rId4"/>
          <a:stretch>
            <a:fillRect/>
          </a:stretch>
        </p:blipFill>
        <p:spPr>
          <a:xfrm>
            <a:off x="4973889" y="1053484"/>
            <a:ext cx="4113472" cy="4038545"/>
          </a:xfrm>
          <a:prstGeom prst="rect">
            <a:avLst/>
          </a:prstGeom>
        </p:spPr>
      </p:pic>
    </p:spTree>
    <p:extLst>
      <p:ext uri="{BB962C8B-B14F-4D97-AF65-F5344CB8AC3E}">
        <p14:creationId xmlns:p14="http://schemas.microsoft.com/office/powerpoint/2010/main" val="3381223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Desarrollo – Datos Maestros</a:t>
            </a:r>
            <a:endParaRPr lang="es-ES_tradnl" dirty="0"/>
          </a:p>
        </p:txBody>
      </p:sp>
      <p:sp>
        <p:nvSpPr>
          <p:cNvPr id="5" name="Marcador de contenido 2">
            <a:extLst>
              <a:ext uri="{FF2B5EF4-FFF2-40B4-BE49-F238E27FC236}">
                <a16:creationId xmlns:a16="http://schemas.microsoft.com/office/drawing/2014/main" id="{04C68041-5726-4B0A-9FFC-6D388D1481D3}"/>
              </a:ext>
            </a:extLst>
          </p:cNvPr>
          <p:cNvSpPr>
            <a:spLocks noGrp="1"/>
          </p:cNvSpPr>
          <p:nvPr>
            <p:ph idx="1"/>
          </p:nvPr>
        </p:nvSpPr>
        <p:spPr>
          <a:xfrm>
            <a:off x="457200" y="1200151"/>
            <a:ext cx="3466728" cy="3737370"/>
          </a:xfrm>
        </p:spPr>
        <p:txBody>
          <a:bodyPr>
            <a:normAutofit/>
          </a:bodyPr>
          <a:lstStyle/>
          <a:p>
            <a:r>
              <a:rPr lang="ca-ES" sz="2800" dirty="0"/>
              <a:t>Copia la </a:t>
            </a:r>
            <a:r>
              <a:rPr lang="ca-ES" sz="2800" dirty="0" err="1"/>
              <a:t>página</a:t>
            </a:r>
            <a:r>
              <a:rPr lang="ca-ES" sz="2800" dirty="0"/>
              <a:t> </a:t>
            </a:r>
            <a:r>
              <a:rPr lang="ca-ES" sz="2800" dirty="0" err="1"/>
              <a:t>Resource</a:t>
            </a:r>
            <a:r>
              <a:rPr lang="ca-ES" sz="2800" dirty="0"/>
              <a:t> </a:t>
            </a:r>
            <a:r>
              <a:rPr lang="ca-ES" sz="2800" dirty="0" err="1"/>
              <a:t>Setup</a:t>
            </a:r>
            <a:r>
              <a:rPr lang="ca-ES" sz="2800" dirty="0"/>
              <a:t> y </a:t>
            </a:r>
            <a:r>
              <a:rPr lang="ca-ES" sz="2800" dirty="0" err="1"/>
              <a:t>haz</a:t>
            </a:r>
            <a:r>
              <a:rPr lang="ca-ES" sz="2800" dirty="0"/>
              <a:t> los </a:t>
            </a:r>
            <a:r>
              <a:rPr lang="ca-ES" sz="2800" dirty="0" err="1"/>
              <a:t>cambios</a:t>
            </a:r>
            <a:r>
              <a:rPr lang="ca-ES" sz="2800" dirty="0"/>
              <a:t> </a:t>
            </a:r>
            <a:r>
              <a:rPr lang="ca-ES" sz="2800" dirty="0" err="1"/>
              <a:t>necesarios</a:t>
            </a:r>
            <a:r>
              <a:rPr lang="ca-ES" sz="2800" dirty="0"/>
              <a:t> para crear la </a:t>
            </a:r>
            <a:r>
              <a:rPr lang="ca-ES" sz="2800" dirty="0" err="1"/>
              <a:t>página</a:t>
            </a:r>
            <a:r>
              <a:rPr lang="ca-ES" sz="2800" dirty="0"/>
              <a:t> </a:t>
            </a:r>
            <a:r>
              <a:rPr lang="ca-ES" sz="2800" dirty="0" err="1"/>
              <a:t>Courses</a:t>
            </a:r>
            <a:r>
              <a:rPr lang="ca-ES" sz="2800" dirty="0"/>
              <a:t> </a:t>
            </a:r>
            <a:r>
              <a:rPr lang="ca-ES" sz="2800" dirty="0" err="1"/>
              <a:t>Setup</a:t>
            </a:r>
            <a:endParaRPr lang="ca-ES" sz="2800" dirty="0"/>
          </a:p>
          <a:p>
            <a:pPr marL="0" indent="0">
              <a:buNone/>
            </a:pPr>
            <a:endParaRPr lang="ca-ES" sz="2800" dirty="0"/>
          </a:p>
          <a:p>
            <a:pPr marL="0" indent="0">
              <a:buNone/>
            </a:pPr>
            <a:endParaRPr lang="es-ES" sz="1600" dirty="0"/>
          </a:p>
        </p:txBody>
      </p:sp>
      <p:pic>
        <p:nvPicPr>
          <p:cNvPr id="6" name="Imagen 5">
            <a:extLst>
              <a:ext uri="{FF2B5EF4-FFF2-40B4-BE49-F238E27FC236}">
                <a16:creationId xmlns:a16="http://schemas.microsoft.com/office/drawing/2014/main" id="{03BB9F1C-ECE7-41BB-8217-67EDB4A56C4B}"/>
              </a:ext>
            </a:extLst>
          </p:cNvPr>
          <p:cNvPicPr>
            <a:picLocks noChangeAspect="1"/>
          </p:cNvPicPr>
          <p:nvPr/>
        </p:nvPicPr>
        <p:blipFill>
          <a:blip r:embed="rId3"/>
          <a:stretch>
            <a:fillRect/>
          </a:stretch>
        </p:blipFill>
        <p:spPr>
          <a:xfrm>
            <a:off x="7308304" y="4595"/>
            <a:ext cx="1835696" cy="586372"/>
          </a:xfrm>
          <a:prstGeom prst="rect">
            <a:avLst/>
          </a:prstGeom>
        </p:spPr>
      </p:pic>
      <p:pic>
        <p:nvPicPr>
          <p:cNvPr id="4" name="Imagen 3">
            <a:extLst>
              <a:ext uri="{FF2B5EF4-FFF2-40B4-BE49-F238E27FC236}">
                <a16:creationId xmlns:a16="http://schemas.microsoft.com/office/drawing/2014/main" id="{F66D08F0-E6AB-4310-B660-4F54B7B15A16}"/>
              </a:ext>
            </a:extLst>
          </p:cNvPr>
          <p:cNvPicPr>
            <a:picLocks noChangeAspect="1"/>
          </p:cNvPicPr>
          <p:nvPr/>
        </p:nvPicPr>
        <p:blipFill>
          <a:blip r:embed="rId4"/>
          <a:stretch>
            <a:fillRect/>
          </a:stretch>
        </p:blipFill>
        <p:spPr>
          <a:xfrm>
            <a:off x="3419872" y="957970"/>
            <a:ext cx="6686599" cy="4157693"/>
          </a:xfrm>
          <a:prstGeom prst="rect">
            <a:avLst/>
          </a:prstGeom>
        </p:spPr>
      </p:pic>
    </p:spTree>
    <p:extLst>
      <p:ext uri="{BB962C8B-B14F-4D97-AF65-F5344CB8AC3E}">
        <p14:creationId xmlns:p14="http://schemas.microsoft.com/office/powerpoint/2010/main" val="2652955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Desarrollo – Datos Maestros</a:t>
            </a:r>
            <a:endParaRPr lang="es-ES_tradnl" dirty="0"/>
          </a:p>
        </p:txBody>
      </p:sp>
      <p:sp>
        <p:nvSpPr>
          <p:cNvPr id="5" name="Marcador de contenido 2">
            <a:extLst>
              <a:ext uri="{FF2B5EF4-FFF2-40B4-BE49-F238E27FC236}">
                <a16:creationId xmlns:a16="http://schemas.microsoft.com/office/drawing/2014/main" id="{04C68041-5726-4B0A-9FFC-6D388D1481D3}"/>
              </a:ext>
            </a:extLst>
          </p:cNvPr>
          <p:cNvSpPr>
            <a:spLocks noGrp="1"/>
          </p:cNvSpPr>
          <p:nvPr>
            <p:ph idx="1"/>
          </p:nvPr>
        </p:nvSpPr>
        <p:spPr>
          <a:xfrm>
            <a:off x="457200" y="1200151"/>
            <a:ext cx="3463636" cy="3737370"/>
          </a:xfrm>
        </p:spPr>
        <p:txBody>
          <a:bodyPr>
            <a:normAutofit/>
          </a:bodyPr>
          <a:lstStyle/>
          <a:p>
            <a:r>
              <a:rPr lang="ca-ES" sz="2800" dirty="0"/>
              <a:t>Copia de la tabla </a:t>
            </a:r>
            <a:r>
              <a:rPr lang="ca-ES" sz="2800" dirty="0" err="1"/>
              <a:t>Resource</a:t>
            </a:r>
            <a:r>
              <a:rPr lang="ca-ES" sz="2800" dirty="0"/>
              <a:t> el </a:t>
            </a:r>
            <a:r>
              <a:rPr lang="ca-ES" sz="2800" dirty="0" err="1"/>
              <a:t>código</a:t>
            </a:r>
            <a:r>
              <a:rPr lang="ca-ES" sz="2800" dirty="0"/>
              <a:t> </a:t>
            </a:r>
            <a:r>
              <a:rPr lang="ca-ES" sz="2800" dirty="0" err="1"/>
              <a:t>relacionado</a:t>
            </a:r>
            <a:r>
              <a:rPr lang="ca-ES" sz="2800" dirty="0"/>
              <a:t> con los números de </a:t>
            </a:r>
            <a:r>
              <a:rPr lang="ca-ES" sz="2800" dirty="0" err="1"/>
              <a:t>Serie</a:t>
            </a:r>
            <a:r>
              <a:rPr lang="ca-ES" sz="2800" dirty="0"/>
              <a:t> y </a:t>
            </a:r>
            <a:r>
              <a:rPr lang="ca-ES" sz="2800" dirty="0" err="1"/>
              <a:t>adáptalo</a:t>
            </a:r>
            <a:r>
              <a:rPr lang="ca-ES" sz="2800" dirty="0"/>
              <a:t> para </a:t>
            </a:r>
            <a:r>
              <a:rPr lang="ca-ES" sz="2800" dirty="0" err="1"/>
              <a:t>trabajar</a:t>
            </a:r>
            <a:r>
              <a:rPr lang="ca-ES" sz="2800" dirty="0"/>
              <a:t> con los Cursos</a:t>
            </a:r>
          </a:p>
          <a:p>
            <a:pPr marL="0" indent="0">
              <a:buNone/>
            </a:pPr>
            <a:endParaRPr lang="ca-ES" sz="2800" dirty="0"/>
          </a:p>
          <a:p>
            <a:pPr marL="0" indent="0">
              <a:buNone/>
            </a:pPr>
            <a:endParaRPr lang="es-ES" sz="1600" dirty="0"/>
          </a:p>
        </p:txBody>
      </p:sp>
      <p:pic>
        <p:nvPicPr>
          <p:cNvPr id="6" name="Imagen 5">
            <a:extLst>
              <a:ext uri="{FF2B5EF4-FFF2-40B4-BE49-F238E27FC236}">
                <a16:creationId xmlns:a16="http://schemas.microsoft.com/office/drawing/2014/main" id="{03BB9F1C-ECE7-41BB-8217-67EDB4A56C4B}"/>
              </a:ext>
            </a:extLst>
          </p:cNvPr>
          <p:cNvPicPr>
            <a:picLocks noChangeAspect="1"/>
          </p:cNvPicPr>
          <p:nvPr/>
        </p:nvPicPr>
        <p:blipFill>
          <a:blip r:embed="rId3"/>
          <a:stretch>
            <a:fillRect/>
          </a:stretch>
        </p:blipFill>
        <p:spPr>
          <a:xfrm>
            <a:off x="7308304" y="4595"/>
            <a:ext cx="1835696" cy="586372"/>
          </a:xfrm>
          <a:prstGeom prst="rect">
            <a:avLst/>
          </a:prstGeom>
        </p:spPr>
      </p:pic>
      <p:pic>
        <p:nvPicPr>
          <p:cNvPr id="3" name="Imagen 2">
            <a:extLst>
              <a:ext uri="{FF2B5EF4-FFF2-40B4-BE49-F238E27FC236}">
                <a16:creationId xmlns:a16="http://schemas.microsoft.com/office/drawing/2014/main" id="{C12738D0-1A2F-4B01-94D9-D3553FCBE91D}"/>
              </a:ext>
            </a:extLst>
          </p:cNvPr>
          <p:cNvPicPr>
            <a:picLocks noChangeAspect="1"/>
          </p:cNvPicPr>
          <p:nvPr/>
        </p:nvPicPr>
        <p:blipFill>
          <a:blip r:embed="rId4"/>
          <a:stretch>
            <a:fillRect/>
          </a:stretch>
        </p:blipFill>
        <p:spPr>
          <a:xfrm>
            <a:off x="4427984" y="1023614"/>
            <a:ext cx="4392488" cy="4119886"/>
          </a:xfrm>
          <a:prstGeom prst="rect">
            <a:avLst/>
          </a:prstGeom>
        </p:spPr>
      </p:pic>
    </p:spTree>
    <p:extLst>
      <p:ext uri="{BB962C8B-B14F-4D97-AF65-F5344CB8AC3E}">
        <p14:creationId xmlns:p14="http://schemas.microsoft.com/office/powerpoint/2010/main" val="3519341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Desarrollo – Datos Maestros</a:t>
            </a:r>
            <a:endParaRPr lang="es-ES_tradnl" dirty="0"/>
          </a:p>
        </p:txBody>
      </p:sp>
      <p:sp>
        <p:nvSpPr>
          <p:cNvPr id="5" name="Marcador de contenido 2">
            <a:extLst>
              <a:ext uri="{FF2B5EF4-FFF2-40B4-BE49-F238E27FC236}">
                <a16:creationId xmlns:a16="http://schemas.microsoft.com/office/drawing/2014/main" id="{04C68041-5726-4B0A-9FFC-6D388D1481D3}"/>
              </a:ext>
            </a:extLst>
          </p:cNvPr>
          <p:cNvSpPr>
            <a:spLocks noGrp="1"/>
          </p:cNvSpPr>
          <p:nvPr>
            <p:ph idx="1"/>
          </p:nvPr>
        </p:nvSpPr>
        <p:spPr>
          <a:xfrm>
            <a:off x="457200" y="1200151"/>
            <a:ext cx="8229600" cy="3737370"/>
          </a:xfrm>
        </p:spPr>
        <p:txBody>
          <a:bodyPr>
            <a:normAutofit/>
          </a:bodyPr>
          <a:lstStyle/>
          <a:p>
            <a:r>
              <a:rPr lang="ca-ES" sz="2800" dirty="0" err="1"/>
              <a:t>Haz</a:t>
            </a:r>
            <a:r>
              <a:rPr lang="ca-ES" sz="2800" dirty="0"/>
              <a:t> un </a:t>
            </a:r>
            <a:r>
              <a:rPr lang="ca-ES" sz="2800" dirty="0" err="1"/>
              <a:t>commit</a:t>
            </a:r>
            <a:r>
              <a:rPr lang="ca-ES" sz="2800" dirty="0"/>
              <a:t> con el </a:t>
            </a:r>
            <a:r>
              <a:rPr lang="ca-ES" sz="2800" dirty="0" err="1"/>
              <a:t>desarrollo</a:t>
            </a:r>
            <a:r>
              <a:rPr lang="ca-ES" sz="2800" dirty="0"/>
              <a:t> actual</a:t>
            </a:r>
          </a:p>
          <a:p>
            <a:pPr marL="0" indent="0">
              <a:buNone/>
            </a:pPr>
            <a:endParaRPr lang="ca-ES" sz="2800" dirty="0"/>
          </a:p>
          <a:p>
            <a:pPr marL="0" indent="0">
              <a:buNone/>
            </a:pPr>
            <a:endParaRPr lang="es-ES" sz="1600" dirty="0"/>
          </a:p>
        </p:txBody>
      </p:sp>
      <p:pic>
        <p:nvPicPr>
          <p:cNvPr id="6" name="Imagen 5">
            <a:extLst>
              <a:ext uri="{FF2B5EF4-FFF2-40B4-BE49-F238E27FC236}">
                <a16:creationId xmlns:a16="http://schemas.microsoft.com/office/drawing/2014/main" id="{03BB9F1C-ECE7-41BB-8217-67EDB4A56C4B}"/>
              </a:ext>
            </a:extLst>
          </p:cNvPr>
          <p:cNvPicPr>
            <a:picLocks noChangeAspect="1"/>
          </p:cNvPicPr>
          <p:nvPr/>
        </p:nvPicPr>
        <p:blipFill>
          <a:blip r:embed="rId3"/>
          <a:stretch>
            <a:fillRect/>
          </a:stretch>
        </p:blipFill>
        <p:spPr>
          <a:xfrm>
            <a:off x="7308304" y="4595"/>
            <a:ext cx="1835696" cy="586372"/>
          </a:xfrm>
          <a:prstGeom prst="rect">
            <a:avLst/>
          </a:prstGeom>
        </p:spPr>
      </p:pic>
    </p:spTree>
    <p:extLst>
      <p:ext uri="{BB962C8B-B14F-4D97-AF65-F5344CB8AC3E}">
        <p14:creationId xmlns:p14="http://schemas.microsoft.com/office/powerpoint/2010/main" val="401675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Preparación - Extensión</a:t>
            </a:r>
            <a:endParaRPr lang="es-ES_tradnl" dirty="0"/>
          </a:p>
        </p:txBody>
      </p:sp>
      <p:sp>
        <p:nvSpPr>
          <p:cNvPr id="5" name="Marcador de contenido 2">
            <a:extLst>
              <a:ext uri="{FF2B5EF4-FFF2-40B4-BE49-F238E27FC236}">
                <a16:creationId xmlns:a16="http://schemas.microsoft.com/office/drawing/2014/main" id="{04C68041-5726-4B0A-9FFC-6D388D1481D3}"/>
              </a:ext>
            </a:extLst>
          </p:cNvPr>
          <p:cNvSpPr>
            <a:spLocks noGrp="1"/>
          </p:cNvSpPr>
          <p:nvPr>
            <p:ph idx="1"/>
          </p:nvPr>
        </p:nvSpPr>
        <p:spPr>
          <a:xfrm>
            <a:off x="457200" y="1200151"/>
            <a:ext cx="8229600" cy="3737370"/>
          </a:xfrm>
        </p:spPr>
        <p:txBody>
          <a:bodyPr>
            <a:normAutofit/>
          </a:bodyPr>
          <a:lstStyle/>
          <a:p>
            <a:r>
              <a:rPr lang="ca-ES" sz="2800" dirty="0"/>
              <a:t>Crea una </a:t>
            </a:r>
            <a:r>
              <a:rPr lang="ca-ES" sz="2800" dirty="0" err="1"/>
              <a:t>nueva</a:t>
            </a:r>
            <a:r>
              <a:rPr lang="ca-ES" sz="2800" dirty="0"/>
              <a:t> </a:t>
            </a:r>
            <a:r>
              <a:rPr lang="ca-ES" sz="2800" dirty="0" err="1"/>
              <a:t>extensión</a:t>
            </a:r>
            <a:r>
              <a:rPr lang="ca-ES" sz="2800" dirty="0"/>
              <a:t> </a:t>
            </a:r>
            <a:r>
              <a:rPr lang="ca-ES" sz="2800" dirty="0" err="1"/>
              <a:t>llamada</a:t>
            </a:r>
            <a:r>
              <a:rPr lang="ca-ES" sz="2800" dirty="0"/>
              <a:t> </a:t>
            </a:r>
            <a:r>
              <a:rPr lang="ca-ES" sz="2800" dirty="0" err="1"/>
              <a:t>DesarrolloBC</a:t>
            </a:r>
            <a:r>
              <a:rPr lang="ca-ES" sz="2800" dirty="0"/>
              <a:t> </a:t>
            </a:r>
            <a:r>
              <a:rPr lang="ca-ES" sz="2800" dirty="0" err="1"/>
              <a:t>utilizando</a:t>
            </a:r>
            <a:r>
              <a:rPr lang="ca-ES" sz="2800" dirty="0"/>
              <a:t> el comando AL: </a:t>
            </a:r>
            <a:r>
              <a:rPr lang="ca-ES" sz="2800" dirty="0" err="1"/>
              <a:t>Go</a:t>
            </a:r>
            <a:r>
              <a:rPr lang="ca-ES" sz="2800" dirty="0"/>
              <a:t>!</a:t>
            </a:r>
          </a:p>
          <a:p>
            <a:r>
              <a:rPr lang="ca-ES" sz="2800" dirty="0"/>
              <a:t>Edita el </a:t>
            </a:r>
            <a:r>
              <a:rPr lang="ca-ES" sz="2800" dirty="0" err="1"/>
              <a:t>archivo</a:t>
            </a:r>
            <a:r>
              <a:rPr lang="ca-ES" sz="2800" dirty="0"/>
              <a:t> </a:t>
            </a:r>
            <a:r>
              <a:rPr lang="ca-ES" sz="2800" dirty="0" err="1"/>
              <a:t>app.json</a:t>
            </a:r>
            <a:r>
              <a:rPr lang="ca-ES" sz="2800" dirty="0"/>
              <a:t> para </a:t>
            </a:r>
            <a:r>
              <a:rPr lang="ca-ES" sz="2800" dirty="0" err="1"/>
              <a:t>establecer</a:t>
            </a:r>
            <a:r>
              <a:rPr lang="ca-ES" sz="2800" dirty="0"/>
              <a:t>:</a:t>
            </a:r>
          </a:p>
          <a:p>
            <a:pPr lvl="1"/>
            <a:r>
              <a:rPr lang="ca-ES" sz="1600" dirty="0"/>
              <a:t>El nombre de la </a:t>
            </a:r>
            <a:r>
              <a:rPr lang="ca-ES" sz="1600" dirty="0" err="1"/>
              <a:t>extensión</a:t>
            </a:r>
            <a:endParaRPr lang="ca-ES" sz="1600" dirty="0"/>
          </a:p>
          <a:p>
            <a:pPr lvl="1"/>
            <a:r>
              <a:rPr lang="ca-ES" sz="1600" dirty="0"/>
              <a:t>El publicador</a:t>
            </a:r>
          </a:p>
          <a:p>
            <a:pPr lvl="1"/>
            <a:r>
              <a:rPr lang="ca-ES" sz="1600" dirty="0"/>
              <a:t>El </a:t>
            </a:r>
            <a:r>
              <a:rPr lang="ca-ES" sz="1600" dirty="0" err="1"/>
              <a:t>rango</a:t>
            </a:r>
            <a:r>
              <a:rPr lang="ca-ES" sz="1600" dirty="0"/>
              <a:t> de </a:t>
            </a:r>
            <a:r>
              <a:rPr lang="ca-ES" sz="1600" dirty="0" err="1"/>
              <a:t>objetos</a:t>
            </a:r>
            <a:endParaRPr lang="es-ES" sz="1600" dirty="0"/>
          </a:p>
        </p:txBody>
      </p:sp>
      <p:pic>
        <p:nvPicPr>
          <p:cNvPr id="6" name="Imagen 5">
            <a:extLst>
              <a:ext uri="{FF2B5EF4-FFF2-40B4-BE49-F238E27FC236}">
                <a16:creationId xmlns:a16="http://schemas.microsoft.com/office/drawing/2014/main" id="{03BB9F1C-ECE7-41BB-8217-67EDB4A56C4B}"/>
              </a:ext>
            </a:extLst>
          </p:cNvPr>
          <p:cNvPicPr>
            <a:picLocks noChangeAspect="1"/>
          </p:cNvPicPr>
          <p:nvPr/>
        </p:nvPicPr>
        <p:blipFill>
          <a:blip r:embed="rId3"/>
          <a:stretch>
            <a:fillRect/>
          </a:stretch>
        </p:blipFill>
        <p:spPr>
          <a:xfrm>
            <a:off x="7308304" y="4595"/>
            <a:ext cx="1835696" cy="586372"/>
          </a:xfrm>
          <a:prstGeom prst="rect">
            <a:avLst/>
          </a:prstGeom>
        </p:spPr>
      </p:pic>
    </p:spTree>
    <p:extLst>
      <p:ext uri="{BB962C8B-B14F-4D97-AF65-F5344CB8AC3E}">
        <p14:creationId xmlns:p14="http://schemas.microsoft.com/office/powerpoint/2010/main" val="599744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Rangos de objetos</a:t>
            </a:r>
            <a:endParaRPr lang="es-ES_tradnl" dirty="0"/>
          </a:p>
        </p:txBody>
      </p:sp>
      <p:sp>
        <p:nvSpPr>
          <p:cNvPr id="5" name="Marcador de contenido 2">
            <a:extLst>
              <a:ext uri="{FF2B5EF4-FFF2-40B4-BE49-F238E27FC236}">
                <a16:creationId xmlns:a16="http://schemas.microsoft.com/office/drawing/2014/main" id="{04C68041-5726-4B0A-9FFC-6D388D1481D3}"/>
              </a:ext>
            </a:extLst>
          </p:cNvPr>
          <p:cNvSpPr>
            <a:spLocks noGrp="1"/>
          </p:cNvSpPr>
          <p:nvPr>
            <p:ph idx="1"/>
          </p:nvPr>
        </p:nvSpPr>
        <p:spPr>
          <a:xfrm>
            <a:off x="457200" y="1200151"/>
            <a:ext cx="8229600" cy="3737370"/>
          </a:xfrm>
        </p:spPr>
        <p:txBody>
          <a:bodyPr>
            <a:normAutofit/>
          </a:bodyPr>
          <a:lstStyle/>
          <a:p>
            <a:r>
              <a:rPr lang="es-ES" sz="2800" dirty="0"/>
              <a:t>0..49999 		Business Central </a:t>
            </a:r>
            <a:r>
              <a:rPr lang="es-ES" sz="2800" dirty="0" err="1"/>
              <a:t>BaseApp</a:t>
            </a:r>
            <a:endParaRPr lang="es-ES" sz="2800" dirty="0"/>
          </a:p>
          <a:p>
            <a:r>
              <a:rPr lang="es-ES" sz="2800" dirty="0"/>
              <a:t>50000..99999	Personalizaciones</a:t>
            </a:r>
          </a:p>
          <a:p>
            <a:r>
              <a:rPr lang="es-ES" sz="2800" dirty="0"/>
              <a:t>100000..999999	Localizaciones</a:t>
            </a:r>
          </a:p>
          <a:p>
            <a:r>
              <a:rPr lang="es-ES" sz="2800" dirty="0"/>
              <a:t>1000000..69999999	</a:t>
            </a:r>
            <a:r>
              <a:rPr lang="es-ES" sz="2800" dirty="0" err="1"/>
              <a:t>Addons</a:t>
            </a:r>
            <a:endParaRPr lang="es-ES" sz="2800" dirty="0"/>
          </a:p>
          <a:p>
            <a:r>
              <a:rPr lang="es-ES" sz="2800" dirty="0"/>
              <a:t>70000000..74999999	Extensiones Marketplace</a:t>
            </a:r>
          </a:p>
          <a:p>
            <a:r>
              <a:rPr lang="en-GB" sz="2800" dirty="0"/>
              <a:t>2000000000..2147483647	Sistema</a:t>
            </a:r>
            <a:endParaRPr lang="es-ES" sz="2800" dirty="0"/>
          </a:p>
          <a:p>
            <a:endParaRPr lang="ca-ES" sz="2800" dirty="0" err="1"/>
          </a:p>
        </p:txBody>
      </p:sp>
      <p:pic>
        <p:nvPicPr>
          <p:cNvPr id="6" name="Imagen 5">
            <a:extLst>
              <a:ext uri="{FF2B5EF4-FFF2-40B4-BE49-F238E27FC236}">
                <a16:creationId xmlns:a16="http://schemas.microsoft.com/office/drawing/2014/main" id="{03BB9F1C-ECE7-41BB-8217-67EDB4A56C4B}"/>
              </a:ext>
            </a:extLst>
          </p:cNvPr>
          <p:cNvPicPr>
            <a:picLocks noChangeAspect="1"/>
          </p:cNvPicPr>
          <p:nvPr/>
        </p:nvPicPr>
        <p:blipFill>
          <a:blip r:embed="rId3"/>
          <a:stretch>
            <a:fillRect/>
          </a:stretch>
        </p:blipFill>
        <p:spPr>
          <a:xfrm>
            <a:off x="7308304" y="4595"/>
            <a:ext cx="1835696" cy="586372"/>
          </a:xfrm>
          <a:prstGeom prst="rect">
            <a:avLst/>
          </a:prstGeom>
        </p:spPr>
      </p:pic>
      <p:sp>
        <p:nvSpPr>
          <p:cNvPr id="7" name="1 Rectángulo">
            <a:extLst>
              <a:ext uri="{FF2B5EF4-FFF2-40B4-BE49-F238E27FC236}">
                <a16:creationId xmlns:a16="http://schemas.microsoft.com/office/drawing/2014/main" id="{CD5BA87E-0BE4-4E7B-A87B-82625A7E1BA7}"/>
              </a:ext>
            </a:extLst>
          </p:cNvPr>
          <p:cNvSpPr/>
          <p:nvPr/>
        </p:nvSpPr>
        <p:spPr>
          <a:xfrm>
            <a:off x="35496" y="4869438"/>
            <a:ext cx="7992888" cy="276999"/>
          </a:xfrm>
          <a:prstGeom prst="rect">
            <a:avLst/>
          </a:prstGeom>
        </p:spPr>
        <p:txBody>
          <a:bodyPr wrap="square">
            <a:spAutoFit/>
          </a:bodyPr>
          <a:lstStyle/>
          <a:p>
            <a:r>
              <a:rPr lang="es-ES" sz="1200" dirty="0">
                <a:hlinkClick r:id="rId4"/>
              </a:rPr>
              <a:t>https://docs.microsoft.com/en-us/dynamics365/business-central/dev-itpro/developer/devenv-object-ranges</a:t>
            </a:r>
            <a:r>
              <a:rPr lang="es-ES" sz="1200" dirty="0"/>
              <a:t> </a:t>
            </a:r>
          </a:p>
        </p:txBody>
      </p:sp>
    </p:spTree>
    <p:extLst>
      <p:ext uri="{BB962C8B-B14F-4D97-AF65-F5344CB8AC3E}">
        <p14:creationId xmlns:p14="http://schemas.microsoft.com/office/powerpoint/2010/main" val="4200119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Preparación – Repositorio Git</a:t>
            </a:r>
            <a:endParaRPr lang="es-ES_tradnl" dirty="0"/>
          </a:p>
        </p:txBody>
      </p:sp>
      <p:sp>
        <p:nvSpPr>
          <p:cNvPr id="5" name="Marcador de contenido 2">
            <a:extLst>
              <a:ext uri="{FF2B5EF4-FFF2-40B4-BE49-F238E27FC236}">
                <a16:creationId xmlns:a16="http://schemas.microsoft.com/office/drawing/2014/main" id="{04C68041-5726-4B0A-9FFC-6D388D1481D3}"/>
              </a:ext>
            </a:extLst>
          </p:cNvPr>
          <p:cNvSpPr>
            <a:spLocks noGrp="1"/>
          </p:cNvSpPr>
          <p:nvPr>
            <p:ph idx="1"/>
          </p:nvPr>
        </p:nvSpPr>
        <p:spPr>
          <a:xfrm>
            <a:off x="457200" y="1200151"/>
            <a:ext cx="8229600" cy="3737370"/>
          </a:xfrm>
        </p:spPr>
        <p:txBody>
          <a:bodyPr>
            <a:normAutofit/>
          </a:bodyPr>
          <a:lstStyle/>
          <a:p>
            <a:r>
              <a:rPr lang="ca-ES" sz="2800" dirty="0" err="1"/>
              <a:t>Inicializa</a:t>
            </a:r>
            <a:r>
              <a:rPr lang="ca-ES" sz="2800" dirty="0"/>
              <a:t> un </a:t>
            </a:r>
            <a:r>
              <a:rPr lang="ca-ES" sz="2800" dirty="0" err="1"/>
              <a:t>nuevo</a:t>
            </a:r>
            <a:r>
              <a:rPr lang="ca-ES" sz="2800" dirty="0"/>
              <a:t> </a:t>
            </a:r>
            <a:r>
              <a:rPr lang="ca-ES" sz="2800" dirty="0" err="1"/>
              <a:t>repositorio</a:t>
            </a:r>
            <a:r>
              <a:rPr lang="ca-ES" sz="2800" dirty="0"/>
              <a:t> Git</a:t>
            </a:r>
            <a:endParaRPr lang="es-ES" sz="1600" dirty="0"/>
          </a:p>
        </p:txBody>
      </p:sp>
      <p:pic>
        <p:nvPicPr>
          <p:cNvPr id="6" name="Imagen 5">
            <a:extLst>
              <a:ext uri="{FF2B5EF4-FFF2-40B4-BE49-F238E27FC236}">
                <a16:creationId xmlns:a16="http://schemas.microsoft.com/office/drawing/2014/main" id="{03BB9F1C-ECE7-41BB-8217-67EDB4A56C4B}"/>
              </a:ext>
            </a:extLst>
          </p:cNvPr>
          <p:cNvPicPr>
            <a:picLocks noChangeAspect="1"/>
          </p:cNvPicPr>
          <p:nvPr/>
        </p:nvPicPr>
        <p:blipFill>
          <a:blip r:embed="rId3"/>
          <a:stretch>
            <a:fillRect/>
          </a:stretch>
        </p:blipFill>
        <p:spPr>
          <a:xfrm>
            <a:off x="7308304" y="4595"/>
            <a:ext cx="1835696" cy="586372"/>
          </a:xfrm>
          <a:prstGeom prst="rect">
            <a:avLst/>
          </a:prstGeom>
        </p:spPr>
      </p:pic>
      <p:pic>
        <p:nvPicPr>
          <p:cNvPr id="3" name="Imagen 2">
            <a:extLst>
              <a:ext uri="{FF2B5EF4-FFF2-40B4-BE49-F238E27FC236}">
                <a16:creationId xmlns:a16="http://schemas.microsoft.com/office/drawing/2014/main" id="{42F9EB94-E99E-4F27-B5F4-27F4044C1690}"/>
              </a:ext>
            </a:extLst>
          </p:cNvPr>
          <p:cNvPicPr>
            <a:picLocks noChangeAspect="1"/>
          </p:cNvPicPr>
          <p:nvPr/>
        </p:nvPicPr>
        <p:blipFill>
          <a:blip r:embed="rId4"/>
          <a:stretch>
            <a:fillRect/>
          </a:stretch>
        </p:blipFill>
        <p:spPr>
          <a:xfrm>
            <a:off x="2843808" y="1923678"/>
            <a:ext cx="3024336" cy="2924475"/>
          </a:xfrm>
          <a:prstGeom prst="rect">
            <a:avLst/>
          </a:prstGeom>
        </p:spPr>
      </p:pic>
    </p:spTree>
    <p:extLst>
      <p:ext uri="{BB962C8B-B14F-4D97-AF65-F5344CB8AC3E}">
        <p14:creationId xmlns:p14="http://schemas.microsoft.com/office/powerpoint/2010/main" val="1106541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Preparación – Repositorio Git</a:t>
            </a:r>
            <a:endParaRPr lang="es-ES_tradnl" dirty="0"/>
          </a:p>
        </p:txBody>
      </p:sp>
      <p:sp>
        <p:nvSpPr>
          <p:cNvPr id="5" name="Marcador de contenido 2">
            <a:extLst>
              <a:ext uri="{FF2B5EF4-FFF2-40B4-BE49-F238E27FC236}">
                <a16:creationId xmlns:a16="http://schemas.microsoft.com/office/drawing/2014/main" id="{04C68041-5726-4B0A-9FFC-6D388D1481D3}"/>
              </a:ext>
            </a:extLst>
          </p:cNvPr>
          <p:cNvSpPr>
            <a:spLocks noGrp="1"/>
          </p:cNvSpPr>
          <p:nvPr>
            <p:ph idx="1"/>
          </p:nvPr>
        </p:nvSpPr>
        <p:spPr>
          <a:xfrm>
            <a:off x="457200" y="1200151"/>
            <a:ext cx="8229600" cy="3737370"/>
          </a:xfrm>
        </p:spPr>
        <p:txBody>
          <a:bodyPr>
            <a:normAutofit/>
          </a:bodyPr>
          <a:lstStyle/>
          <a:p>
            <a:r>
              <a:rPr lang="ca-ES" sz="2800" dirty="0"/>
              <a:t>Crea un </a:t>
            </a:r>
            <a:r>
              <a:rPr lang="ca-ES" sz="2800" dirty="0" err="1"/>
              <a:t>archivo</a:t>
            </a:r>
            <a:r>
              <a:rPr lang="ca-ES" sz="2800" dirty="0"/>
              <a:t> </a:t>
            </a:r>
            <a:r>
              <a:rPr lang="ca-ES" sz="2800" dirty="0" err="1"/>
              <a:t>llamado</a:t>
            </a:r>
            <a:r>
              <a:rPr lang="ca-ES" sz="2800" dirty="0"/>
              <a:t> .</a:t>
            </a:r>
            <a:r>
              <a:rPr lang="ca-ES" sz="2800" dirty="0" err="1"/>
              <a:t>gitignore</a:t>
            </a:r>
            <a:r>
              <a:rPr lang="ca-ES" sz="2800" dirty="0"/>
              <a:t> para determinar los </a:t>
            </a:r>
            <a:r>
              <a:rPr lang="ca-ES" sz="2800" dirty="0" err="1"/>
              <a:t>archivos</a:t>
            </a:r>
            <a:r>
              <a:rPr lang="ca-ES" sz="2800" dirty="0"/>
              <a:t> que no </a:t>
            </a:r>
            <a:r>
              <a:rPr lang="ca-ES" sz="2800" dirty="0" err="1"/>
              <a:t>queremos</a:t>
            </a:r>
            <a:r>
              <a:rPr lang="ca-ES" sz="2800" dirty="0"/>
              <a:t> gestionar </a:t>
            </a:r>
            <a:r>
              <a:rPr lang="ca-ES" sz="2800" dirty="0" err="1"/>
              <a:t>mediante</a:t>
            </a:r>
            <a:r>
              <a:rPr lang="ca-ES" sz="2800" dirty="0"/>
              <a:t> git</a:t>
            </a:r>
          </a:p>
          <a:p>
            <a:pPr marL="0" indent="0">
              <a:buNone/>
            </a:pPr>
            <a:endParaRPr lang="ca-ES" sz="2800" dirty="0"/>
          </a:p>
          <a:p>
            <a:pPr marL="0" indent="0">
              <a:buNone/>
            </a:pPr>
            <a:endParaRPr lang="es-ES" sz="1600" dirty="0"/>
          </a:p>
        </p:txBody>
      </p:sp>
      <p:pic>
        <p:nvPicPr>
          <p:cNvPr id="6" name="Imagen 5">
            <a:extLst>
              <a:ext uri="{FF2B5EF4-FFF2-40B4-BE49-F238E27FC236}">
                <a16:creationId xmlns:a16="http://schemas.microsoft.com/office/drawing/2014/main" id="{03BB9F1C-ECE7-41BB-8217-67EDB4A56C4B}"/>
              </a:ext>
            </a:extLst>
          </p:cNvPr>
          <p:cNvPicPr>
            <a:picLocks noChangeAspect="1"/>
          </p:cNvPicPr>
          <p:nvPr/>
        </p:nvPicPr>
        <p:blipFill>
          <a:blip r:embed="rId3"/>
          <a:stretch>
            <a:fillRect/>
          </a:stretch>
        </p:blipFill>
        <p:spPr>
          <a:xfrm>
            <a:off x="7308304" y="4595"/>
            <a:ext cx="1835696" cy="586372"/>
          </a:xfrm>
          <a:prstGeom prst="rect">
            <a:avLst/>
          </a:prstGeom>
        </p:spPr>
      </p:pic>
      <p:pic>
        <p:nvPicPr>
          <p:cNvPr id="4" name="Imagen 3">
            <a:extLst>
              <a:ext uri="{FF2B5EF4-FFF2-40B4-BE49-F238E27FC236}">
                <a16:creationId xmlns:a16="http://schemas.microsoft.com/office/drawing/2014/main" id="{22777206-2F8C-4F9B-AF3B-C2D4DF408238}"/>
              </a:ext>
            </a:extLst>
          </p:cNvPr>
          <p:cNvPicPr>
            <a:picLocks noChangeAspect="1"/>
          </p:cNvPicPr>
          <p:nvPr/>
        </p:nvPicPr>
        <p:blipFill>
          <a:blip r:embed="rId4"/>
          <a:stretch>
            <a:fillRect/>
          </a:stretch>
        </p:blipFill>
        <p:spPr>
          <a:xfrm>
            <a:off x="1547664" y="2499742"/>
            <a:ext cx="2892899" cy="1944216"/>
          </a:xfrm>
          <a:prstGeom prst="rect">
            <a:avLst/>
          </a:prstGeom>
        </p:spPr>
      </p:pic>
    </p:spTree>
    <p:extLst>
      <p:ext uri="{BB962C8B-B14F-4D97-AF65-F5344CB8AC3E}">
        <p14:creationId xmlns:p14="http://schemas.microsoft.com/office/powerpoint/2010/main" val="3450781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Preparación – Repositorio Git</a:t>
            </a:r>
            <a:endParaRPr lang="es-ES_tradnl" dirty="0"/>
          </a:p>
        </p:txBody>
      </p:sp>
      <p:sp>
        <p:nvSpPr>
          <p:cNvPr id="5" name="Marcador de contenido 2">
            <a:extLst>
              <a:ext uri="{FF2B5EF4-FFF2-40B4-BE49-F238E27FC236}">
                <a16:creationId xmlns:a16="http://schemas.microsoft.com/office/drawing/2014/main" id="{04C68041-5726-4B0A-9FFC-6D388D1481D3}"/>
              </a:ext>
            </a:extLst>
          </p:cNvPr>
          <p:cNvSpPr>
            <a:spLocks noGrp="1"/>
          </p:cNvSpPr>
          <p:nvPr>
            <p:ph idx="1"/>
          </p:nvPr>
        </p:nvSpPr>
        <p:spPr>
          <a:xfrm>
            <a:off x="457200" y="1200151"/>
            <a:ext cx="8229600" cy="3737370"/>
          </a:xfrm>
        </p:spPr>
        <p:txBody>
          <a:bodyPr>
            <a:normAutofit/>
          </a:bodyPr>
          <a:lstStyle/>
          <a:p>
            <a:r>
              <a:rPr lang="ca-ES" sz="2800" dirty="0" err="1"/>
              <a:t>Haz</a:t>
            </a:r>
            <a:r>
              <a:rPr lang="ca-ES" sz="2800" dirty="0"/>
              <a:t> un primer </a:t>
            </a:r>
            <a:r>
              <a:rPr lang="ca-ES" sz="2800" dirty="0" err="1"/>
              <a:t>commit</a:t>
            </a:r>
            <a:r>
              <a:rPr lang="ca-ES" sz="2800" dirty="0"/>
              <a:t> con el </a:t>
            </a:r>
            <a:r>
              <a:rPr lang="ca-ES" sz="2800" dirty="0" err="1"/>
              <a:t>archivo</a:t>
            </a:r>
            <a:r>
              <a:rPr lang="ca-ES" sz="2800" dirty="0"/>
              <a:t> .</a:t>
            </a:r>
            <a:r>
              <a:rPr lang="ca-ES" sz="2800" dirty="0" err="1"/>
              <a:t>gitignore</a:t>
            </a:r>
            <a:endParaRPr lang="ca-ES" sz="2800" dirty="0"/>
          </a:p>
          <a:p>
            <a:r>
              <a:rPr lang="ca-ES" sz="2800" dirty="0" err="1"/>
              <a:t>Haz</a:t>
            </a:r>
            <a:r>
              <a:rPr lang="ca-ES" sz="2800" dirty="0"/>
              <a:t> un </a:t>
            </a:r>
            <a:r>
              <a:rPr lang="ca-ES" sz="2800" dirty="0" err="1"/>
              <a:t>segundo</a:t>
            </a:r>
            <a:r>
              <a:rPr lang="ca-ES" sz="2800" dirty="0"/>
              <a:t> </a:t>
            </a:r>
            <a:r>
              <a:rPr lang="ca-ES" sz="2800" dirty="0" err="1"/>
              <a:t>commit</a:t>
            </a:r>
            <a:r>
              <a:rPr lang="ca-ES" sz="2800" dirty="0"/>
              <a:t> con el </a:t>
            </a:r>
            <a:r>
              <a:rPr lang="ca-ES" sz="2800" dirty="0" err="1"/>
              <a:t>archivo</a:t>
            </a:r>
            <a:r>
              <a:rPr lang="ca-ES" sz="2800" dirty="0"/>
              <a:t> </a:t>
            </a:r>
            <a:r>
              <a:rPr lang="ca-ES" sz="2800" dirty="0" err="1"/>
              <a:t>app.json</a:t>
            </a:r>
            <a:endParaRPr lang="ca-ES" sz="2800" dirty="0"/>
          </a:p>
          <a:p>
            <a:pPr marL="0" indent="0">
              <a:buNone/>
            </a:pPr>
            <a:endParaRPr lang="ca-ES" sz="2800" dirty="0"/>
          </a:p>
          <a:p>
            <a:pPr marL="0" indent="0">
              <a:buNone/>
            </a:pPr>
            <a:endParaRPr lang="es-ES" sz="1600" dirty="0"/>
          </a:p>
        </p:txBody>
      </p:sp>
      <p:pic>
        <p:nvPicPr>
          <p:cNvPr id="6" name="Imagen 5">
            <a:extLst>
              <a:ext uri="{FF2B5EF4-FFF2-40B4-BE49-F238E27FC236}">
                <a16:creationId xmlns:a16="http://schemas.microsoft.com/office/drawing/2014/main" id="{03BB9F1C-ECE7-41BB-8217-67EDB4A56C4B}"/>
              </a:ext>
            </a:extLst>
          </p:cNvPr>
          <p:cNvPicPr>
            <a:picLocks noChangeAspect="1"/>
          </p:cNvPicPr>
          <p:nvPr/>
        </p:nvPicPr>
        <p:blipFill>
          <a:blip r:embed="rId3"/>
          <a:stretch>
            <a:fillRect/>
          </a:stretch>
        </p:blipFill>
        <p:spPr>
          <a:xfrm>
            <a:off x="7308304" y="4595"/>
            <a:ext cx="1835696" cy="586372"/>
          </a:xfrm>
          <a:prstGeom prst="rect">
            <a:avLst/>
          </a:prstGeom>
        </p:spPr>
      </p:pic>
    </p:spTree>
    <p:extLst>
      <p:ext uri="{BB962C8B-B14F-4D97-AF65-F5344CB8AC3E}">
        <p14:creationId xmlns:p14="http://schemas.microsoft.com/office/powerpoint/2010/main" val="236862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_tradnl" dirty="0"/>
              <a:t>Desarrollo – Datos Maestros</a:t>
            </a:r>
          </a:p>
        </p:txBody>
      </p:sp>
      <p:sp>
        <p:nvSpPr>
          <p:cNvPr id="5" name="Marcador de contenido 2">
            <a:extLst>
              <a:ext uri="{FF2B5EF4-FFF2-40B4-BE49-F238E27FC236}">
                <a16:creationId xmlns:a16="http://schemas.microsoft.com/office/drawing/2014/main" id="{04C68041-5726-4B0A-9FFC-6D388D1481D3}"/>
              </a:ext>
            </a:extLst>
          </p:cNvPr>
          <p:cNvSpPr>
            <a:spLocks noGrp="1"/>
          </p:cNvSpPr>
          <p:nvPr>
            <p:ph idx="1"/>
          </p:nvPr>
        </p:nvSpPr>
        <p:spPr>
          <a:xfrm>
            <a:off x="457200" y="1200151"/>
            <a:ext cx="8229600" cy="3737370"/>
          </a:xfrm>
        </p:spPr>
        <p:txBody>
          <a:bodyPr>
            <a:normAutofit/>
          </a:bodyPr>
          <a:lstStyle/>
          <a:p>
            <a:endParaRPr lang="es-ES" sz="2000" dirty="0"/>
          </a:p>
        </p:txBody>
      </p:sp>
      <p:pic>
        <p:nvPicPr>
          <p:cNvPr id="6" name="Imagen 5">
            <a:extLst>
              <a:ext uri="{FF2B5EF4-FFF2-40B4-BE49-F238E27FC236}">
                <a16:creationId xmlns:a16="http://schemas.microsoft.com/office/drawing/2014/main" id="{03BB9F1C-ECE7-41BB-8217-67EDB4A56C4B}"/>
              </a:ext>
            </a:extLst>
          </p:cNvPr>
          <p:cNvPicPr>
            <a:picLocks noChangeAspect="1"/>
          </p:cNvPicPr>
          <p:nvPr/>
        </p:nvPicPr>
        <p:blipFill>
          <a:blip r:embed="rId3"/>
          <a:stretch>
            <a:fillRect/>
          </a:stretch>
        </p:blipFill>
        <p:spPr>
          <a:xfrm>
            <a:off x="7308304" y="4595"/>
            <a:ext cx="1835696" cy="586372"/>
          </a:xfrm>
          <a:prstGeom prst="rect">
            <a:avLst/>
          </a:prstGeom>
        </p:spPr>
      </p:pic>
      <p:pic>
        <p:nvPicPr>
          <p:cNvPr id="3" name="Imagen 2">
            <a:extLst>
              <a:ext uri="{FF2B5EF4-FFF2-40B4-BE49-F238E27FC236}">
                <a16:creationId xmlns:a16="http://schemas.microsoft.com/office/drawing/2014/main" id="{B0C11B0E-97EC-4422-83D5-F298DD499825}"/>
              </a:ext>
            </a:extLst>
          </p:cNvPr>
          <p:cNvPicPr>
            <a:picLocks noChangeAspect="1"/>
          </p:cNvPicPr>
          <p:nvPr/>
        </p:nvPicPr>
        <p:blipFill>
          <a:blip r:embed="rId4"/>
          <a:stretch>
            <a:fillRect/>
          </a:stretch>
        </p:blipFill>
        <p:spPr>
          <a:xfrm>
            <a:off x="395536" y="1200151"/>
            <a:ext cx="8510127" cy="2880120"/>
          </a:xfrm>
          <a:prstGeom prst="rect">
            <a:avLst/>
          </a:prstGeom>
        </p:spPr>
      </p:pic>
    </p:spTree>
    <p:extLst>
      <p:ext uri="{BB962C8B-B14F-4D97-AF65-F5344CB8AC3E}">
        <p14:creationId xmlns:p14="http://schemas.microsoft.com/office/powerpoint/2010/main" val="269549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Tablas</a:t>
            </a:r>
            <a:endParaRPr lang="es-ES_tradnl" dirty="0"/>
          </a:p>
        </p:txBody>
      </p:sp>
      <p:pic>
        <p:nvPicPr>
          <p:cNvPr id="10" name="Imagen 9">
            <a:extLst>
              <a:ext uri="{FF2B5EF4-FFF2-40B4-BE49-F238E27FC236}">
                <a16:creationId xmlns:a16="http://schemas.microsoft.com/office/drawing/2014/main" id="{119E8838-A476-46EE-B9DA-6C003692BFF0}"/>
              </a:ext>
            </a:extLst>
          </p:cNvPr>
          <p:cNvPicPr>
            <a:picLocks noChangeAspect="1"/>
          </p:cNvPicPr>
          <p:nvPr/>
        </p:nvPicPr>
        <p:blipFill>
          <a:blip r:embed="rId3"/>
          <a:stretch>
            <a:fillRect/>
          </a:stretch>
        </p:blipFill>
        <p:spPr>
          <a:xfrm>
            <a:off x="7308304" y="4595"/>
            <a:ext cx="1835696" cy="586372"/>
          </a:xfrm>
          <a:prstGeom prst="rect">
            <a:avLst/>
          </a:prstGeom>
        </p:spPr>
      </p:pic>
      <p:sp>
        <p:nvSpPr>
          <p:cNvPr id="11" name="Marcador de contenido 2">
            <a:extLst>
              <a:ext uri="{FF2B5EF4-FFF2-40B4-BE49-F238E27FC236}">
                <a16:creationId xmlns:a16="http://schemas.microsoft.com/office/drawing/2014/main" id="{26B420F7-2F30-4317-AFF0-154F36D17021}"/>
              </a:ext>
            </a:extLst>
          </p:cNvPr>
          <p:cNvSpPr txBox="1">
            <a:spLocks/>
          </p:cNvSpPr>
          <p:nvPr/>
        </p:nvSpPr>
        <p:spPr>
          <a:xfrm>
            <a:off x="457200" y="1200151"/>
            <a:ext cx="8229600" cy="373737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ca-ES" sz="2800" dirty="0"/>
          </a:p>
          <a:p>
            <a:endParaRPr lang="ca-ES" sz="2800" dirty="0"/>
          </a:p>
          <a:p>
            <a:endParaRPr lang="ca-ES" sz="2800" dirty="0"/>
          </a:p>
          <a:p>
            <a:endParaRPr lang="ca-ES" sz="2800" dirty="0"/>
          </a:p>
          <a:p>
            <a:endParaRPr lang="ca-ES" sz="2800" dirty="0"/>
          </a:p>
          <a:p>
            <a:r>
              <a:rPr lang="ca-ES" sz="2800" dirty="0" err="1"/>
              <a:t>Utilizar</a:t>
            </a:r>
            <a:r>
              <a:rPr lang="ca-ES" sz="2800" dirty="0"/>
              <a:t> el </a:t>
            </a:r>
            <a:r>
              <a:rPr lang="ca-ES" sz="2800" dirty="0" err="1"/>
              <a:t>snippet</a:t>
            </a:r>
            <a:r>
              <a:rPr lang="ca-ES" sz="2800" dirty="0"/>
              <a:t> </a:t>
            </a:r>
            <a:r>
              <a:rPr lang="ca-ES" sz="2800" dirty="0" err="1">
                <a:latin typeface="Consolas" panose="020B0609020204030204" pitchFamily="49" charset="0"/>
              </a:rPr>
              <a:t>ttable</a:t>
            </a:r>
            <a:r>
              <a:rPr lang="ca-ES" sz="2800" dirty="0"/>
              <a:t> para crear una tabla</a:t>
            </a:r>
            <a:endParaRPr lang="es-ES" sz="2000" dirty="0"/>
          </a:p>
        </p:txBody>
      </p:sp>
      <p:pic>
        <p:nvPicPr>
          <p:cNvPr id="1028" name="Picture 4" descr="Table data and table description.">
            <a:extLst>
              <a:ext uri="{FF2B5EF4-FFF2-40B4-BE49-F238E27FC236}">
                <a16:creationId xmlns:a16="http://schemas.microsoft.com/office/drawing/2014/main" id="{EB2F41B7-6FA9-4912-9386-FDA9111F54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957" y="915566"/>
            <a:ext cx="7828086" cy="2736304"/>
          </a:xfrm>
          <a:prstGeom prst="rect">
            <a:avLst/>
          </a:prstGeom>
          <a:noFill/>
          <a:extLst>
            <a:ext uri="{909E8E84-426E-40DD-AFC4-6F175D3DCCD1}">
              <a14:hiddenFill xmlns:a14="http://schemas.microsoft.com/office/drawing/2010/main">
                <a:solidFill>
                  <a:srgbClr val="FFFFFF"/>
                </a:solidFill>
              </a14:hiddenFill>
            </a:ext>
          </a:extLst>
        </p:spPr>
      </p:pic>
      <p:sp>
        <p:nvSpPr>
          <p:cNvPr id="6" name="1 Rectángulo">
            <a:extLst>
              <a:ext uri="{FF2B5EF4-FFF2-40B4-BE49-F238E27FC236}">
                <a16:creationId xmlns:a16="http://schemas.microsoft.com/office/drawing/2014/main" id="{0B27DFC2-96D1-4B7E-9980-F3762D2A3440}"/>
              </a:ext>
            </a:extLst>
          </p:cNvPr>
          <p:cNvSpPr/>
          <p:nvPr/>
        </p:nvSpPr>
        <p:spPr>
          <a:xfrm>
            <a:off x="35496" y="4869438"/>
            <a:ext cx="7992888" cy="276999"/>
          </a:xfrm>
          <a:prstGeom prst="rect">
            <a:avLst/>
          </a:prstGeom>
        </p:spPr>
        <p:txBody>
          <a:bodyPr wrap="square">
            <a:spAutoFit/>
          </a:bodyPr>
          <a:lstStyle/>
          <a:p>
            <a:r>
              <a:rPr lang="es-ES" sz="1200" dirty="0">
                <a:hlinkClick r:id="rId5"/>
              </a:rPr>
              <a:t>https://docs.microsoft.com/en-us/dynamics365/business-central/dev-itpro/developer/devenv-tables-overview</a:t>
            </a:r>
            <a:r>
              <a:rPr lang="es-ES" sz="1200" dirty="0"/>
              <a:t>  </a:t>
            </a:r>
          </a:p>
        </p:txBody>
      </p:sp>
    </p:spTree>
    <p:extLst>
      <p:ext uri="{BB962C8B-B14F-4D97-AF65-F5344CB8AC3E}">
        <p14:creationId xmlns:p14="http://schemas.microsoft.com/office/powerpoint/2010/main" val="11962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3119</TotalTime>
  <Words>866</Words>
  <Application>Microsoft Office PowerPoint</Application>
  <PresentationFormat>Presentación en pantalla (16:9)</PresentationFormat>
  <Paragraphs>136</Paragraphs>
  <Slides>23</Slides>
  <Notes>23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23</vt:i4>
      </vt:variant>
    </vt:vector>
  </HeadingPairs>
  <TitlesOfParts>
    <vt:vector size="29" baseType="lpstr">
      <vt:lpstr>Arial</vt:lpstr>
      <vt:lpstr>Calibri</vt:lpstr>
      <vt:lpstr>Consolas</vt:lpstr>
      <vt:lpstr>Lucida Console</vt:lpstr>
      <vt:lpstr>Segoe UI</vt:lpstr>
      <vt:lpstr>Tema de Office</vt:lpstr>
      <vt:lpstr>Desarrollo desde 0 Dynamics 365 Business Central</vt:lpstr>
      <vt:lpstr>DRP</vt:lpstr>
      <vt:lpstr>Preparación - Extensión</vt:lpstr>
      <vt:lpstr>Rangos de objetos</vt:lpstr>
      <vt:lpstr>Preparación – Repositorio Git</vt:lpstr>
      <vt:lpstr>Preparación – Repositorio Git</vt:lpstr>
      <vt:lpstr>Preparación – Repositorio Git</vt:lpstr>
      <vt:lpstr>Desarrollo – Datos Maestros</vt:lpstr>
      <vt:lpstr>Tablas</vt:lpstr>
      <vt:lpstr>Desarrollo – Datos Maestros</vt:lpstr>
      <vt:lpstr>Páginas</vt:lpstr>
      <vt:lpstr>Desarrollo – Datos Maestros</vt:lpstr>
      <vt:lpstr>Desarrollo – Datos Maestros</vt:lpstr>
      <vt:lpstr>Desarrollo – Datos Maestros</vt:lpstr>
      <vt:lpstr>Desarrollo – Datos Maestros</vt:lpstr>
      <vt:lpstr>Desarrollo – Datos Maestros</vt:lpstr>
      <vt:lpstr>Trabajar con la BaseApp</vt:lpstr>
      <vt:lpstr>Trabajar con la BaseApp</vt:lpstr>
      <vt:lpstr>Trabajar con la BaseApp</vt:lpstr>
      <vt:lpstr>Desarrollo – Datos Maestros</vt:lpstr>
      <vt:lpstr>Desarrollo – Datos Maestros</vt:lpstr>
      <vt:lpstr>Desarrollo – Datos Maestros</vt:lpstr>
      <vt:lpstr>Desarrollo – Datos Maestros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Asientos contables con  Dynamics 365 Business Central</dc:title>
  <dc:creator>Laura Nicolàs</dc:creator>
  <cp:lastModifiedBy>Cristina Nicolàs</cp:lastModifiedBy>
  <cp:revision>232</cp:revision>
  <cp:lastPrinted>2020-04-23T10:32:17Z</cp:lastPrinted>
  <dcterms:created xsi:type="dcterms:W3CDTF">2018-11-08T13:49:05Z</dcterms:created>
  <dcterms:modified xsi:type="dcterms:W3CDTF">2022-05-03T08:59:12Z</dcterms:modified>
</cp:coreProperties>
</file>