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3.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04" r:id="rId2"/>
    <p:sldId id="366" r:id="rId3"/>
    <p:sldId id="374" r:id="rId4"/>
    <p:sldId id="355" r:id="rId5"/>
    <p:sldId id="375" r:id="rId6"/>
    <p:sldId id="376" r:id="rId7"/>
    <p:sldId id="373"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2" r:id="rId23"/>
    <p:sldId id="393" r:id="rId24"/>
    <p:sldId id="391" r:id="rId25"/>
    <p:sldId id="394" r:id="rId26"/>
    <p:sldId id="397" r:id="rId27"/>
    <p:sldId id="398" r:id="rId28"/>
    <p:sldId id="399" r:id="rId29"/>
    <p:sldId id="400" r:id="rId30"/>
    <p:sldId id="401" r:id="rId31"/>
    <p:sldId id="402" r:id="rId32"/>
    <p:sldId id="403" r:id="rId33"/>
  </p:sldIdLst>
  <p:sldSz cx="9144000" cy="5143500" type="screen16x9"/>
  <p:notesSz cx="7104063" cy="10234613"/>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2" autoAdjust="0"/>
    <p:restoredTop sz="96159" autoAdjust="0"/>
  </p:normalViewPr>
  <p:slideViewPr>
    <p:cSldViewPr>
      <p:cViewPr varScale="1">
        <p:scale>
          <a:sx n="113" d="100"/>
          <a:sy n="113" d="100"/>
        </p:scale>
        <p:origin x="81" y="10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1"/>
            <a:ext cx="3078427" cy="511730"/>
          </a:xfrm>
          <a:prstGeom prst="rect">
            <a:avLst/>
          </a:prstGeom>
        </p:spPr>
        <p:txBody>
          <a:bodyPr vert="horz" lIns="99075" tIns="49538" rIns="99075" bIns="49538" rtlCol="0"/>
          <a:lstStyle>
            <a:lvl1pPr algn="l">
              <a:defRPr sz="1300"/>
            </a:lvl1pPr>
          </a:lstStyle>
          <a:p>
            <a:endParaRPr lang="es-ES_tradnl"/>
          </a:p>
        </p:txBody>
      </p:sp>
      <p:sp>
        <p:nvSpPr>
          <p:cNvPr id="3" name="2 Marcador de fecha"/>
          <p:cNvSpPr>
            <a:spLocks noGrp="1"/>
          </p:cNvSpPr>
          <p:nvPr>
            <p:ph type="dt" sz="quarter" idx="1"/>
          </p:nvPr>
        </p:nvSpPr>
        <p:spPr>
          <a:xfrm>
            <a:off x="4023993" y="1"/>
            <a:ext cx="3078427" cy="511730"/>
          </a:xfrm>
          <a:prstGeom prst="rect">
            <a:avLst/>
          </a:prstGeom>
        </p:spPr>
        <p:txBody>
          <a:bodyPr vert="horz" lIns="99075" tIns="49538" rIns="99075" bIns="49538" rtlCol="0"/>
          <a:lstStyle>
            <a:lvl1pPr algn="r">
              <a:defRPr sz="1300"/>
            </a:lvl1pPr>
          </a:lstStyle>
          <a:p>
            <a:fld id="{B7AA6008-2788-428A-AFC5-3CC650326BAD}" type="datetimeFigureOut">
              <a:rPr lang="es-ES_tradnl" smtClean="0"/>
              <a:t>25/10/2022</a:t>
            </a:fld>
            <a:endParaRPr lang="es-ES_tradnl"/>
          </a:p>
        </p:txBody>
      </p:sp>
      <p:sp>
        <p:nvSpPr>
          <p:cNvPr id="4" name="3 Marcador de pie de página"/>
          <p:cNvSpPr>
            <a:spLocks noGrp="1"/>
          </p:cNvSpPr>
          <p:nvPr>
            <p:ph type="ftr" sz="quarter" idx="2"/>
          </p:nvPr>
        </p:nvSpPr>
        <p:spPr>
          <a:xfrm>
            <a:off x="1" y="9721107"/>
            <a:ext cx="3078427" cy="511730"/>
          </a:xfrm>
          <a:prstGeom prst="rect">
            <a:avLst/>
          </a:prstGeom>
        </p:spPr>
        <p:txBody>
          <a:bodyPr vert="horz" lIns="99075" tIns="49538" rIns="99075" bIns="49538" rtlCol="0" anchor="b"/>
          <a:lstStyle>
            <a:lvl1pPr algn="l">
              <a:defRPr sz="1300"/>
            </a:lvl1pPr>
          </a:lstStyle>
          <a:p>
            <a:endParaRPr lang="es-ES_tradnl"/>
          </a:p>
        </p:txBody>
      </p:sp>
      <p:sp>
        <p:nvSpPr>
          <p:cNvPr id="5" name="4 Marcador de número de diapositiva"/>
          <p:cNvSpPr>
            <a:spLocks noGrp="1"/>
          </p:cNvSpPr>
          <p:nvPr>
            <p:ph type="sldNum" sz="quarter" idx="3"/>
          </p:nvPr>
        </p:nvSpPr>
        <p:spPr>
          <a:xfrm>
            <a:off x="4023993" y="9721107"/>
            <a:ext cx="3078427" cy="511730"/>
          </a:xfrm>
          <a:prstGeom prst="rect">
            <a:avLst/>
          </a:prstGeom>
        </p:spPr>
        <p:txBody>
          <a:bodyPr vert="horz" lIns="99075" tIns="49538" rIns="99075" bIns="49538" rtlCol="0" anchor="b"/>
          <a:lstStyle>
            <a:lvl1pPr algn="r">
              <a:defRPr sz="1300"/>
            </a:lvl1pPr>
          </a:lstStyle>
          <a:p>
            <a:fld id="{4368E1A9-F1D4-440D-9D21-2A976C052D41}" type="slidenum">
              <a:rPr lang="es-ES_tradnl" smtClean="0"/>
              <a:t>‹Nº›</a:t>
            </a:fld>
            <a:endParaRPr lang="es-ES_tradnl"/>
          </a:p>
        </p:txBody>
      </p:sp>
    </p:spTree>
    <p:extLst>
      <p:ext uri="{BB962C8B-B14F-4D97-AF65-F5344CB8AC3E}">
        <p14:creationId xmlns:p14="http://schemas.microsoft.com/office/powerpoint/2010/main" val="271850676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736" units="cm"/>
          <inkml:channel name="Y" type="integer" min="-1080" max="1824" units="cm"/>
          <inkml:channel name="T" type="integer" max="2.14748E9" units="dev"/>
        </inkml:traceFormat>
        <inkml:channelProperties>
          <inkml:channelProperty channel="X" name="resolution" value="105.23077" units="1/cm"/>
          <inkml:channelProperty channel="Y" name="resolution" value="167.86127" units="1/cm"/>
          <inkml:channelProperty channel="T" name="resolution" value="1" units="1/dev"/>
        </inkml:channelProperties>
      </inkml:inkSource>
      <inkml:timestamp xml:id="ts0" timeString="2022-10-20T15:00:37.976"/>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FF0000"/>
    </inkml:brush>
  </inkml:definitions>
  <inkml:trace contextRef="#ctx0" brushRef="#br0">1799 3889 0,'0'27'47,"0"13"-32,0 264 32,0-145-16,0-120-15,0 67 0,0-79-1,0 52-15,0-53 16,0 14 0,0 13-16,0-27 0,13 67 31,-13-27-16,14-13 1,-14-13 0,0-14 15,0 1 31,26-27 79,-13 0-125,53 0 15,569 0 16,-79 0 0,-291 0-32,-80 0 1,-79 0-16,0 0 16,-54 0-1,200 0 1,-146 0-16,-40 0 15,53 0-15,-79 0 16,65 0-16,-52 0 16,66 0-16,622 0 78,-648 0-63,251 0 17,-212 0-32,93 0 15,-172 0 1,79 0 0,-26 0-16,26 0 0,212-14 31,-238 14-16,40 0-15,26 0 16,-14 0 0,371 14 62,-409-14-63,316 0 17,-330 0-32,66 0 15,-40 0 1,-13 0-16,-26 0 16,-1-14-16,80 14 15,-119 0 1,93 0-1,-67 0 1,40 0 0,27 14-1,555-1 48,-582-13-48,609-27 32,-636 27-31,-12 0 0,52 0-16,-13 0 15,-66 0-15,66 0 16,132 0-1,54 0 1,-28 0 0,1-26-1,-172 13 1,1138-53 78,-1139 66-94,345 0 31,-145 0-15,-173 0-16,265 0 15,0 0 1,-106-14-1,-133 1 1,-25 0-16,158-14 16,-185 27-1,1071-13 48,-1111 13-48,238 13 17,-251 1-32,146-14 31,-133 0-31,40 0 0,26 0 16,-79 0-1,159 0 1,-133 0-16,14 0 15,158 0 1,-145 0-16,-40 0 16,304 0 31,-330 0-32,621 53 32,-396-53-16,-119 0-15,-80 0 0,-53 0-1,0 0-15,14 0 16,-27-106 93,0 66-93,66-621 31,-13 409-16,-27 160-31,1-41 16,-14 14-1,0 66 1,-13 27-16,-26 26 219,-80 0-219,53 13 15,-265 14 1,120-14-16,39-13 15,-53 13-15,14-13 16,-106 13 0,39 1-1,133-1 1,-93-13 46,185 0-46,-357 13 31,239 0-31,92-13-16,26 13 15,-40-13-15,-25 0 16,52 14-1,-66-14 1,79 0-16,-92 0 16,79 0-1,-53 0 1,27 0-16,12 0 16,-38 0-16,-478 0 62,438 0-46,-662 0 31,728 0-47,-14 0 15,53 0-15,-39 0 16,39 0-1,-39 0-15,13 0 0,-14 0 16,-25 0 0,12 0-16,-39 0 15,-133 0 1,159 0-16,-145 13 16,105-13-1,1 0-15,-1046 0 78,1085 0-62,-383 0 15,118 0-15,-65 0-1,304 0 1,-212 13-16,277-13 16,-104 0-1,78 0 1,-26 0 0,66 0-1,13 0-15,-462 0 78,78 0-46,265 0-17,-105 0 1,92 0-16,66 0 15,-79 0 1,26 27 0,93-27-1,13 0 1,0 13 0,-357 0 62,370-13-63,-224 0 17,184 0-32,-65 0 15,92 0 1,13 0-16,1 0 15,-14 0-15,0 13 16,-106-13 0,27 0-1,-133 0 1,-52 14 0,-623-14 77,901 0-93,-14 0 32,39 0-1,1 0-31,0 0 15,-13 0-15,-1 0 16,-105 0 0,0 0-1,-40 0 1,26 0 0,-370 0 77,490 0-93,-41 0 32,54 0-32,-40 0 15,27 0 1,-40 0-16,13 0 31,26 0-31,-12 13 16,-80 0-1,-27 0 1,27-13 0,-318 13 46,385-13-46,-54 0 15,66 0-15,27 0-1,0 0 1,-80 0-1,53 0 1,-26 0 0,0 0-1,13 0-15,13 0 16,1 0-16,-332 0 78,252 0-47,93 0 47,-40 0-15,39 0-47,-330 0 30,304 0-30,-317-66 0,198 13-1,92 27 1,54 26 0,13-13-16,-1 13 31,1 0 94,0 13-94,13 0-15,0 0-1,0 1 1,0-1 0,0 13-16,0 14 31,13-27-31,-13 0 15,0 1 1,13 12 62</inkml:trace>
  <inkml:trace contextRef="#ctx0" brushRef="#br1" timeOffset="14424.32">1852 5239 0,'0'26'78,"0"14"-62,0 39-16,0-39 15,0 13-15,27 344 63,-27-265-32,0-92-15,13 39-16,-13-52 15,0 25 1,13-25-16,-13 39 16,0-39-1,13 12 1,-13-12 0,0-1-16,0 1 0,0 26 31,0 185 31,0-212-62,0 146 32,13-132-17,-13 13-15,0 0 16,0-14-1,0 1 1,0 0-16,0-14 16,0 1-16,0 52 15,-13 14 17,13-41-17,0 1-15,-13 27 16,13 131 46,0-197-46,0-1 31,0 13-32,0 1-15,0-1 16,13 14 0,-13-14-16,13 107 78,1-67-16,-14-53 32,0 0-78,13-13-1,-13 14 1,0-1 0,13 0-16,-13 13 31,13-12-16,-13-1 32,14-13 156,-14 13-15,-14 14-188,14-1 16,-26 40 30,13 14 17,13-41-47,0-12-1,0-14 1,-14 0-16,14 14 15,0-14-15,0 27 16,0 26 0,-13-40-1,13 14 17,0-14-17,0 1 32,0-14-31,0 40 31,0-27-32,0-12 1,0 25-1,0-25-15,0-1 16,0 13-16,13 1 16,-13-1-1,14-13 17,-1 1-17,0-14 1,0 0-1,278 39 64,-251-39-79,66 0 15,-40 0 1,0-13-16,40 13 15,53-26-15,26-1 47,-53 14-47,-79 13 0,0 0 16,53 0 0,-53 0-16,926-13 78,-516 13-47,-212 0-15,-66 0-1,-39 0 1,-40 0-1,-27 0-15,159 0 16,-66-14 0,-119 14-16,66 0 31,66 14-15,530 39 46,-649-53-46,238 13 15,-52-13-15,-199 0-1,-14 0-15,14 0 16,198-13-1,-105 13 1,-53 0 0,-40 0-1,-27 0 1,53 0 0,570 0 46,-544 0-46,226 0 15,-66 0-15,-14 0-1,-185 0-15,225 0 16,-53 0-1,80 0 1,79 0 0,145 26-1,-145-26 17,833-26 14,-1018-1-30,913-26 31,-980 53-31,292 0-1,-173 0 1,93 0-1,-198 0-15,119 0 16,-13 0 0,-80 0 15,106 0-15,516-13 46,-701 13-46,343 0 15,-171 0-15,-79 13-1,-80 0 1,92-13-1,-158 0-15,0 0 16,-26 0-16,-1 0 16,-13 0-1,1 0-15,-1 0 32,-13-39 46,0-1-63,0-396 48,-13 303-63,-40-277 31,53 344-31,-14-185 16,1 171-1,13-12-15,-13-107 32,13 146-32,0-66 15,0-13 1,0 66-16,0-67 15,0 28 1,0 52 0,0 13-1,-13-449 48,13 449-48,0-79 1,0 66 15,0 26-31,0 1 16,0 13-16,0-14 16,0 14-16,0-13 15,0-1-15,0 14 16,0 0-1,0-14-15,0-12 16,0 12 0,0 1-1,13-41 17,-13 54-17,26-145 63,-26 144-78,14-39 32,-14 40-32,13-13 15,-13-14 32,0 27-31,0 0-1,0-1 48</inkml:trace>
  <inkml:trace contextRef="#ctx0" brushRef="#br1" timeOffset="20781.72">1865 5212 0,'27'0'109,"26"0"-93,26 0 0,-26 0-16,26 0 15,1 14-15,-1-14 16,199 0 0,-212 0-1,119 0 1,-79 0-1,-27 0-15,107-14 63,-160 14-47,93 0 15,-53 0-16,-26 0-15,13 0 16,13 0 0,40-13-1,-40 13 1,13 0 0,1 0-1,-27 0 1,119 0 46,-53 0-30,-80 0-17,-25 0 1,12 0-16,1 0 15,-14 0 1,0 0-16,40 0 16,-13 0-1,-14 0-15,14 0 0,0 0 16,26 13 0,0-13-1,159 0 48,-186 0-48,133 0 17,-26 0-17,-40 0 1,-40 0-16,13 0 15,14 0-15,-27 0 16,93 14 0,-67-14-1,14 26 1,-40-13 0,14-13-1,131 0 48,-158 0-48,106 0 17,-80 0-17,-52 0 1,-1 0-16,1 0 15,65 0 1,14 0 0,40 0-1,-54 0 1,-12 0 0,277 0 62,-331 0-63,199 0 17,-119 0-17,0 0 1,-80 0-1,1 0-15,39 13 16,-40-13 0,54 0-1,26 0 1,-67 0-16,-12 0 16,26 0-1,105 0 32,-65 0 0,-66 0-31,92 0 15,-27 0-16,-65 0 1,-1 0-16,1 0 16,-14 0-16,27 0 15,-1 0-15,14 0 16,26 0 0,-65 0-16,12 0 15,27 0 1,265 0 62,-305 0-62,119 0 15,-92 0-16,39 0 1,-39 0 0,0 0-16,-14 0 15,14 0-15,13 0 16,52 0 0,-78 0-1,13 0-15,-1 0 16,-12 0-16,317-26 78,-291 26-62,119 0 15,-93 0-16,-66 0-15,53 0 16,-13 0 0,0 0-1,-26 0 1,65 0 0,-26 0-1,80 13 48,-27-13-16,-79 0-32,-27 0 1,27 0-1,-14 0 1,14 13 0,13-13-1,39 0 1,-26 0 0,53 0-1,543 0 79,-159-39-63,-424 39-15,-26 0-16,-13 0 15,-1 0-15,14 0 16,-13 0-16,13 0 16,-14 0-16,1 0 15,-13 0-15,12 0 16,27 0-16,-39 0 16,-1 0-1,1 0-15,383 0 78,-278 0-46,-79 0-17,0 0-15,-26 0 16,105 0-1,-79 0 1,-14 0-16,41 0 0,-27 0 16,79 0-1,-39 0 1,-54 0 0,80 0-1,741 0 79,-820 0-78,132 0 15,-119 0-31,-13 0 15,92 0 1,-66 0-16,-13 0 16,66 0-1,0-13 1,-26-1 0,-40 14-1,-1-13 1,1 13-16,146-13 78,-173 13-78,107 0 47,-120 0-16,26 0-15,-12 0-1,26 0-15,26 0 32,-52 0-32,39 0 15,-40 13 1,40-13 15,1 13-31,118 1 63,-132-14-32,-14 13-16,-12 0 1,52-13 15,-39 0-31,-14 0 16,14 0 0,-13 13-1,-1-13 1,14 0-1,-14 0 1,1 0 0,65 0 46,-65 0-46,-1 0 15,-13 0-31,14 0 31,-14 0 1,0 0-32,0 0 15,27 0 1,-27 0-1,1 0 1,-1 0-16,13 0 16,1 0-1,-14 0 17,53 0 30,-39 0-46,65 0 31,-79 0-32,1 0 1,-1 0 15,0 0-15,0 0-1,1 0 1,-1 0 0,0 0-1,0 0 1,14 0 46,-14 0 313,0 0-359,0 0 31</inkml:trace>
  <inkml:trace contextRef="#ctx0" brushRef="#br1" timeOffset="139249.23">8959 11253 0</inkml:trace>
  <inkml:trace contextRef="#ctx0" brushRef="#br2" timeOffset="161727.04">1759 9419 0,'0'40'62,"0"26"-31,0 27-15,0 12 0,0-65-16,-13 304 62,-26-106-31,25-158-15,14-1-16,0 14 16,0-27-1,0 13-15,0 27 16,0 0 0,0 26 15,0 40-16,0-40 1,14 331 47,-14-410-63,39 159 31,-26-146-16,-13-26 1,0-14-16,0 14 16,14-27-1,-1 40-15,0-26 16,-13 12 0,13-12 15,-13 12-16,27 133 32,-14-145-31,0-27 93,1 0-93,-1 0 15,-13-13-15,39 13 46,107-27-30,26 1-1,-132 26-31,-14-14 15,14 14-15,39 0 0,-26 0 16,-13 0-16,171 0 16,-39 0-1,0 0 1,-39 0 0,158 0 46,13 0-31,-225 0-15,160 0 15,-54 0-15,40 0-1,-133 0-15,14 0 16,53 0-16,79 0 16,27 0-1,-27 0 1,-66 0 15,688 0 47,-755 0-62,530-13 15,-555 13-15,184 27-1,-26-14 1,-198-13-16,39 0 16,-26 0-16,53 0 15,-40 0-15,120 0 16,91 0 0,54 0 15,450-27 31,-345 27-15,-330 0-47,-13 0 16,26 0-1,-40 0 1,212 0 31,-225 0-31,-13 0-16,-13 0 15,132 0 1,-119 0-16,661-13 62,-211-13-15,-331 26-31,106 0-1,-146 0 1,0-14-16,14 14 0,26 0 16,0 0-1,79 0 1,-185 0 0,14 0-1,25 0-15,-38 0 16,806 0 46,-781 0-46,371 14 31,-410-14-47,199 0 15,-160 0 1,54-14-16,79-12 31,-27 26-31,-52 0 16,383 0 15,-278 0-15,1218 0 62,-1364 0-62,305-40 15,-357 40-31,133-13 15,-81 13 1,-52 0-16,13 0 16,1 0-1,25 13-15,120 14 32,-27-14-17,14-13 1,-27 0-1,330 0 48,-409 0-47,423 26 15,-331-12-16,-13-14 1,-93 0 0,80 0-16,-106 0 15,-13 0-15,-1 0 16,1 0-16,13 0 16,13 0-1,27 0 1,-27 0-1,-53 0 48,0 0-32,14 0 0,39-14-15,-26 1-16,26-13 16,-40 26-1,14 0-15,66-27 16,0 1 0,-14 13 15,-65 13-31,-27-14 78,13-158-62,-13 0 15,0 40-31,-13 0 15,13 66-15,0-146 16,0 80 0,0-146-16,0 13 15,0 67 1,0 13 15,0 39-15,0-396 62,0 489-78,0-159 31,0 173-15,0 12-16,13-26 15,-13 27 1,13-1-16,-13 14 0,0-13 16,0 12-1,0 1 17,0 0-17,0-14 1,0-25 46,0 25-30,0 14-17</inkml:trace>
  <inkml:trace contextRef="#ctx0" brushRef="#br2" timeOffset="169186.76">1918 9366 0,'0'-13'46,"13"13"-30,54 0 0,91-26-1,266-14 1,-107 40 0,-52 0-1,-120 0 1,252 0-1,-106-13 1,688 13 47,-714 0-32,-173 0-16,252 0 17,-278 0-17,-13 0 1,-26 0 0,-1 0-16,54 0 15,-41 0-15,41 0 31,-27 13-31,357 13 47,-331-12-47,662-14 47,92 26 16,-793-26-48,159 0 32,-160 13-47,54-13 16,-1 13-1,-52-13-15,-13 0 16,12 0 0,-26 0 93,-13-13 47,-39 0-140,-1 13 0,93 0 609,0 0-625,26 0 15,199-93 32,-212 80-31,133 0 15,-160 13-31,41 0 16,-27 0-1,79 0 1,-79 0-16,119 0 15,-53 26 1,-79-26 15,-14 14-31,40-14 16,159 0 62,-185 0-62,158 0 15,-145 0-31,0 0 16,106 0-16,-133 0 15,54 13 1,-14 0-1,13-13 1,-39 13 0,-27-13-16,146 27 62,-27-27-15,40 0-31,-79 0-1,-40 0 1,-14 0-16,1 13 16,-14-13-1,14 0-15,13 0 16,-26 13-1,-14-13 1,0 0 0,80 27 93,-67-27-109,80 26 31,13-13-15,-66 1 0,-27-14-16,27 0 15,-13 0 1,13 13-16,-27-13 0,14 0 15,-14 0-15,41 0 32,12 0-32,-53 0 15,54 0 17,-40 0-32,317 0 62,-304 0-46,105 0 15,-78 0-15,-67 0-16,13 0 15,67 0 1,-40 0-16,40 0 15,-41 0 1,-12 0-16,26-13 16,-39 13-1,-14 0 1,27 0-16,118 0 47,-118 0-32,436 0 32,-409 0-31,78 0 0,-132 0-16,40 0 15,0 0 1,-40 0-1,53 0 1,-52 0 0,12 0-16,27 0 15,-13 0 1,92 0 62,-79 0-62,225-14 31,-212 14-47,13 0 15,1 0-15,171 0 16,-145 0-1,-27 0-15,239-26 32,-239 13-17,27-14 1,-40 27 31,-26 0-32,462-13 32,-382 13-31,184 0 0,-212-13-1,-52 13-15,66-13 16,13-1-16,-93 14 15,14 0 1,-13 0 0,-14 0 15,0 0-15,133 0 30,-107 0-30,305 0 15,-291 0-15,0 0 0,26 0-1,-39 0-15,26 0 16,-26 0-1,105 0-15,-52 0 16,-14 0 0,-52 0-16,-1 0 15,1 0-15,145-39 78,-159 39-62,225-14 15,-185 14-15,53-13 0,-27 13-1,-65 0-15,12 0 16,-13 0-1,0 0 1,40 0 0,14 0-1,356-13 48,-370 13-48,291 0 32,-291 0-47,119-26 16,-80 12 0,-52 14-1,13 0 1,-40 0-1,0-13-15,14 13 16,39 0 0,26 0-1,186 0 32,-185-13-31,13 13 31,-93 0 93,0 0-124,67 0 15,250-13 16,-224-1-16,-93 14-15,1 0-16,12 0 16,-13 0-16,1 0 15,-1 0-15,13 0 16,-26-13-16,53 13 15,-26 0 1,-1 0 0,-13 0-16,14 0 15,26-13 1,13 0 62,13 13-31,-39-27-31,-14 27-1,-12 0 1,-1 0-16,0-13 15,0 13 1,0 0 0,1 0-1,65 26 63,-66-26-62,27 14 15,-14-14-15,-26 13 0,14-13-1,-14 13 48,0 0-63,0 1 15,13-14 1,-13 13 0,0 27 30</inkml:trace>
  <inkml:trace contextRef="#ctx0" brushRef="#br3" timeOffset="196497.07">1799 12766 0,'0'93'78,"0"39"-62,0-39 15,0-54-31,0-12 15,0 39 1,13 13 0,1-13-1,-14-26 1,13 40 0,13 65 46,-26-132-46,0 67 15,0-67-31,0 0 172,0 40-157,14-27 17,-14-12-32,0-1 15,13-13 126,13 0-125,27-13 30,-26-1-46,39 1 0,-27 0 16,41 13 0,65 0-16,67 0 15,-53 0 17,52 0-32,-131 0 31,39 0 16,-27 0 0,14 0-32,-66 0 1,26 0-1,0 0-15,53 0 0,-53 0 16,54 0-16,91 0 31,-52 0-31,-40 0 16,13 0 0,106 0 15,-171 0-16,779 0 64,-700 0-79,290 0 31,-343 0-31,-14 0 15,93 0 1,-119 0-16,-13 0 16,26 0-1,146 0-15,-40 0 16,79 0 15,-39 0-15,952 79 62,-1005-79-47,-93 0-15,344 0-1,-251 0 1,-106 0 0,52 0-1,14 0 1,-66 0-16,93 0 0,-27 0 16,13 0-1,1 0-15,12 0 16,120 14-1,-173-1-15,67-13 16,198 13 0,186-13 15,475 0 47,-793 0-62,-106 0-16,437-13 31,-225 13-15,12 0 15,68 26 0,-173-26-15,-27-13-1,-171 13-15,185-13 16,-132 13 0,-27 0-16,66 0 15,-13 0-15,0 0 16,-39 0-16,25 0 15,54 0-15,251 0 63,-238 0-47,662 13 46,-490-13-46,-172 0-1,66 0 1,-40 0-16,318 0 31,-384 0-15,-39 0-16,13 0 15,0 0-15,-67 0 16,1 0-16,-14 0 16,54 0-16,277 13 78,-198-13-63,171 0 17,-290 0-17,172 0 1,-159-13 0,53 13-1,-67 0-15,120 0 16,-93 0-1,40 0-15,53 0 16,-80 0 0,1 0-16,118 27 15,-39-14 1,-106-13 15,172 0 32,-186 0-48,107 0 17,-80 0-17,-40 0 1,14 0-1,-27 0 1,0 0 0,27-27 31,-27 14-32,1 0 1,-1 13-1,0-13 1,14-14 47,25 14-17,1 13-14,-13 0-17,-27 0-15,1 0 16,-1 0-16,13 0 16,-13 0 15,-13-13-16,14-1 1,-14-38 0,0-134 15,0 160 0,26-265 16,1 145-16,-14 107-15,-13-14 0,0 0-1,0 26 1,13-26-1,-13 27 1,0 0 0,13-1-1,-13 1 1,0-1 46,13 1 48,-13 12-95,0 1 1,0 0 0,14 13-1,-14-13-15,0 0 47</inkml:trace>
</inkml:ink>
</file>

<file path=ppt/ink/ink2.xml><?xml version="1.0" encoding="utf-8"?>
<inkml:ink xmlns:inkml="http://www.w3.org/2003/InkML">
  <inkml:definitions>
    <inkml:context xml:id="ctx0">
      <inkml:inkSource xml:id="inkSrc0">
        <inkml:traceFormat>
          <inkml:channel name="X" type="integer" max="2736" units="cm"/>
          <inkml:channel name="Y" type="integer" min="-1080" max="1824" units="cm"/>
          <inkml:channel name="T" type="integer" max="2.14748E9" units="dev"/>
        </inkml:traceFormat>
        <inkml:channelProperties>
          <inkml:channelProperty channel="X" name="resolution" value="105.23077" units="1/cm"/>
          <inkml:channelProperty channel="Y" name="resolution" value="167.86127" units="1/cm"/>
          <inkml:channelProperty channel="T" name="resolution" value="1" units="1/dev"/>
        </inkml:channelProperties>
      </inkml:inkSource>
      <inkml:timestamp xml:id="ts0" timeString="2022-10-20T16:16:47.316"/>
    </inkml:context>
    <inkml:brush xml:id="br0">
      <inkml:brushProperty name="width" value="0.05292" units="cm"/>
      <inkml:brushProperty name="height" value="0.05292" units="cm"/>
      <inkml:brushProperty name="color" value="#FF0000"/>
    </inkml:brush>
  </inkml:definitions>
  <inkml:trace contextRef="#ctx0" brushRef="#br0">4576 8203 0</inkml:trace>
</inkml:ink>
</file>

<file path=ppt/ink/ink3.xml><?xml version="1.0" encoding="utf-8"?>
<inkml:ink xmlns:inkml="http://www.w3.org/2003/InkML">
  <inkml:definitions>
    <inkml:context xml:id="ctx0">
      <inkml:inkSource xml:id="inkSrc0">
        <inkml:traceFormat>
          <inkml:channel name="X" type="integer" max="2736" units="cm"/>
          <inkml:channel name="Y" type="integer" min="-1080" max="1824" units="cm"/>
          <inkml:channel name="T" type="integer" max="2.14748E9" units="dev"/>
        </inkml:traceFormat>
        <inkml:channelProperties>
          <inkml:channelProperty channel="X" name="resolution" value="105.23077" units="1/cm"/>
          <inkml:channelProperty channel="Y" name="resolution" value="167.86127" units="1/cm"/>
          <inkml:channelProperty channel="T" name="resolution" value="1" units="1/dev"/>
        </inkml:channelProperties>
      </inkml:inkSource>
      <inkml:timestamp xml:id="ts0" timeString="2022-10-20T17:21:08.769"/>
    </inkml:context>
    <inkml:brush xml:id="br0">
      <inkml:brushProperty name="width" value="0.05292" units="cm"/>
      <inkml:brushProperty name="height" value="0.05292" units="cm"/>
      <inkml:brushProperty name="color" value="#FF0000"/>
    </inkml:brush>
  </inkml:definitions>
  <inkml:trace contextRef="#ctx0" brushRef="#br0">24051 7866 0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1"/>
            <a:ext cx="3078427" cy="511730"/>
          </a:xfrm>
          <a:prstGeom prst="rect">
            <a:avLst/>
          </a:prstGeom>
        </p:spPr>
        <p:txBody>
          <a:bodyPr vert="horz" lIns="99075" tIns="49538" rIns="99075" bIns="49538" rtlCol="0"/>
          <a:lstStyle>
            <a:lvl1pPr algn="l">
              <a:defRPr sz="1300"/>
            </a:lvl1pPr>
          </a:lstStyle>
          <a:p>
            <a:endParaRPr lang="es-ES_tradnl"/>
          </a:p>
        </p:txBody>
      </p:sp>
      <p:sp>
        <p:nvSpPr>
          <p:cNvPr id="3" name="2 Marcador de fecha"/>
          <p:cNvSpPr>
            <a:spLocks noGrp="1"/>
          </p:cNvSpPr>
          <p:nvPr>
            <p:ph type="dt" idx="1"/>
          </p:nvPr>
        </p:nvSpPr>
        <p:spPr>
          <a:xfrm>
            <a:off x="4023993" y="1"/>
            <a:ext cx="3078427" cy="511730"/>
          </a:xfrm>
          <a:prstGeom prst="rect">
            <a:avLst/>
          </a:prstGeom>
        </p:spPr>
        <p:txBody>
          <a:bodyPr vert="horz" lIns="99075" tIns="49538" rIns="99075" bIns="49538" rtlCol="0"/>
          <a:lstStyle>
            <a:lvl1pPr algn="r">
              <a:defRPr sz="1300"/>
            </a:lvl1pPr>
          </a:lstStyle>
          <a:p>
            <a:fld id="{59726A2D-2587-4960-AC42-231D1EA65277}" type="datetimeFigureOut">
              <a:rPr lang="es-ES_tradnl" smtClean="0"/>
              <a:t>25/10/2022</a:t>
            </a:fld>
            <a:endParaRPr lang="es-ES_tradnl"/>
          </a:p>
        </p:txBody>
      </p:sp>
      <p:sp>
        <p:nvSpPr>
          <p:cNvPr id="4" name="3 Marcador de imagen de diapositiva"/>
          <p:cNvSpPr>
            <a:spLocks noGrp="1" noRot="1" noChangeAspect="1"/>
          </p:cNvSpPr>
          <p:nvPr>
            <p:ph type="sldImg" idx="2"/>
          </p:nvPr>
        </p:nvSpPr>
        <p:spPr>
          <a:xfrm>
            <a:off x="141288" y="768350"/>
            <a:ext cx="6821487" cy="3838575"/>
          </a:xfrm>
          <a:prstGeom prst="rect">
            <a:avLst/>
          </a:prstGeom>
          <a:noFill/>
          <a:ln w="12700">
            <a:solidFill>
              <a:prstClr val="black"/>
            </a:solidFill>
          </a:ln>
        </p:spPr>
        <p:txBody>
          <a:bodyPr vert="horz" lIns="99075" tIns="49538" rIns="99075" bIns="49538" rtlCol="0" anchor="ctr"/>
          <a:lstStyle/>
          <a:p>
            <a:endParaRPr lang="es-ES_tradnl"/>
          </a:p>
        </p:txBody>
      </p:sp>
      <p:sp>
        <p:nvSpPr>
          <p:cNvPr id="5" name="4 Marcador de notas"/>
          <p:cNvSpPr>
            <a:spLocks noGrp="1"/>
          </p:cNvSpPr>
          <p:nvPr>
            <p:ph type="body" sz="quarter" idx="3"/>
          </p:nvPr>
        </p:nvSpPr>
        <p:spPr>
          <a:xfrm>
            <a:off x="710407" y="4861441"/>
            <a:ext cx="5683250" cy="4605575"/>
          </a:xfrm>
          <a:prstGeom prst="rect">
            <a:avLst/>
          </a:prstGeom>
        </p:spPr>
        <p:txBody>
          <a:bodyPr vert="horz" lIns="99075" tIns="49538" rIns="99075" bIns="49538"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5 Marcador de pie de página"/>
          <p:cNvSpPr>
            <a:spLocks noGrp="1"/>
          </p:cNvSpPr>
          <p:nvPr>
            <p:ph type="ftr" sz="quarter" idx="4"/>
          </p:nvPr>
        </p:nvSpPr>
        <p:spPr>
          <a:xfrm>
            <a:off x="1" y="9721107"/>
            <a:ext cx="3078427" cy="511730"/>
          </a:xfrm>
          <a:prstGeom prst="rect">
            <a:avLst/>
          </a:prstGeom>
        </p:spPr>
        <p:txBody>
          <a:bodyPr vert="horz" lIns="99075" tIns="49538" rIns="99075" bIns="49538" rtlCol="0" anchor="b"/>
          <a:lstStyle>
            <a:lvl1pPr algn="l">
              <a:defRPr sz="1300"/>
            </a:lvl1pPr>
          </a:lstStyle>
          <a:p>
            <a:endParaRPr lang="es-ES_tradnl"/>
          </a:p>
        </p:txBody>
      </p:sp>
      <p:sp>
        <p:nvSpPr>
          <p:cNvPr id="7" name="6 Marcador de número de diapositiva"/>
          <p:cNvSpPr>
            <a:spLocks noGrp="1"/>
          </p:cNvSpPr>
          <p:nvPr>
            <p:ph type="sldNum" sz="quarter" idx="5"/>
          </p:nvPr>
        </p:nvSpPr>
        <p:spPr>
          <a:xfrm>
            <a:off x="4023993" y="9721107"/>
            <a:ext cx="3078427" cy="511730"/>
          </a:xfrm>
          <a:prstGeom prst="rect">
            <a:avLst/>
          </a:prstGeom>
        </p:spPr>
        <p:txBody>
          <a:bodyPr vert="horz" lIns="99075" tIns="49538" rIns="99075" bIns="49538" rtlCol="0" anchor="b"/>
          <a:lstStyle>
            <a:lvl1pPr algn="r">
              <a:defRPr sz="1300"/>
            </a:lvl1pPr>
          </a:lstStyle>
          <a:p>
            <a:fld id="{A0A95B56-5C33-49BB-BABB-CBCE36235218}" type="slidenum">
              <a:rPr lang="es-ES_tradnl" smtClean="0"/>
              <a:t>‹Nº›</a:t>
            </a:fld>
            <a:endParaRPr lang="es-ES_tradnl"/>
          </a:p>
        </p:txBody>
      </p:sp>
    </p:spTree>
    <p:extLst>
      <p:ext uri="{BB962C8B-B14F-4D97-AF65-F5344CB8AC3E}">
        <p14:creationId xmlns:p14="http://schemas.microsoft.com/office/powerpoint/2010/main" val="153252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a:t>
            </a:fld>
            <a:endParaRPr lang="es-ES"/>
          </a:p>
        </p:txBody>
      </p:sp>
    </p:spTree>
    <p:extLst>
      <p:ext uri="{BB962C8B-B14F-4D97-AF65-F5344CB8AC3E}">
        <p14:creationId xmlns:p14="http://schemas.microsoft.com/office/powerpoint/2010/main" val="207617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10</a:t>
            </a:fld>
            <a:endParaRPr lang="es-ES"/>
          </a:p>
        </p:txBody>
      </p:sp>
    </p:spTree>
    <p:extLst>
      <p:ext uri="{BB962C8B-B14F-4D97-AF65-F5344CB8AC3E}">
        <p14:creationId xmlns:p14="http://schemas.microsoft.com/office/powerpoint/2010/main" val="3180069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11</a:t>
            </a:fld>
            <a:endParaRPr lang="es-ES"/>
          </a:p>
        </p:txBody>
      </p:sp>
    </p:spTree>
    <p:extLst>
      <p:ext uri="{BB962C8B-B14F-4D97-AF65-F5344CB8AC3E}">
        <p14:creationId xmlns:p14="http://schemas.microsoft.com/office/powerpoint/2010/main" val="1594551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12</a:t>
            </a:fld>
            <a:endParaRPr lang="es-ES"/>
          </a:p>
        </p:txBody>
      </p:sp>
    </p:spTree>
    <p:extLst>
      <p:ext uri="{BB962C8B-B14F-4D97-AF65-F5344CB8AC3E}">
        <p14:creationId xmlns:p14="http://schemas.microsoft.com/office/powerpoint/2010/main" val="4103480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13</a:t>
            </a:fld>
            <a:endParaRPr lang="es-ES"/>
          </a:p>
        </p:txBody>
      </p:sp>
    </p:spTree>
    <p:extLst>
      <p:ext uri="{BB962C8B-B14F-4D97-AF65-F5344CB8AC3E}">
        <p14:creationId xmlns:p14="http://schemas.microsoft.com/office/powerpoint/2010/main" val="1002161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Ir haciendo poco a poco. Lo de que se necesitan los grupos de registro lo descubriremos al hacer el desarrollo:</a:t>
            </a:r>
          </a:p>
          <a:p>
            <a:pPr marL="228600" indent="-228600">
              <a:buAutoNum type="arabicPeriod"/>
            </a:pPr>
            <a:r>
              <a:rPr lang="es-ES" dirty="0"/>
              <a:t>Extensión del </a:t>
            </a:r>
            <a:r>
              <a:rPr lang="es-ES" dirty="0" err="1"/>
              <a:t>Enum</a:t>
            </a:r>
            <a:r>
              <a:rPr lang="es-ES" dirty="0"/>
              <a:t> “Sales Line </a:t>
            </a:r>
            <a:r>
              <a:rPr lang="es-ES" dirty="0" err="1"/>
              <a:t>Type</a:t>
            </a:r>
            <a:r>
              <a:rPr lang="es-ES" dirty="0"/>
              <a:t>”</a:t>
            </a:r>
          </a:p>
          <a:p>
            <a:pPr marL="228600" indent="-228600">
              <a:buAutoNum type="arabicPeriod"/>
            </a:pPr>
            <a:r>
              <a:rPr lang="es-ES" dirty="0"/>
              <a:t>Empezar a crear en una </a:t>
            </a:r>
            <a:r>
              <a:rPr lang="es-ES" dirty="0" err="1"/>
              <a:t>codeunit</a:t>
            </a:r>
            <a:r>
              <a:rPr lang="es-ES" dirty="0"/>
              <a:t> función </a:t>
            </a:r>
            <a:r>
              <a:rPr lang="es-ES" dirty="0" err="1"/>
              <a:t>CopyFromCourse</a:t>
            </a:r>
            <a:r>
              <a:rPr lang="es-ES" dirty="0"/>
              <a:t> inspirada en </a:t>
            </a:r>
            <a:r>
              <a:rPr lang="es-ES" dirty="0" err="1"/>
              <a:t>CopyFromResource</a:t>
            </a:r>
            <a:r>
              <a:rPr lang="es-ES" dirty="0"/>
              <a:t> de Sales Line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dirty="0"/>
              <a:t>Creación de los campos </a:t>
            </a:r>
            <a:r>
              <a:rPr lang="en-GB" b="0" dirty="0">
                <a:solidFill>
                  <a:srgbClr val="000000"/>
                </a:solidFill>
                <a:effectLst/>
                <a:latin typeface="Consolas" panose="020B0609020204030204" pitchFamily="49" charset="0"/>
              </a:rPr>
              <a:t>"Gen. Prod. Posting Group“</a:t>
            </a:r>
            <a:r>
              <a:rPr lang="es-ES" b="0" dirty="0">
                <a:solidFill>
                  <a:srgbClr val="000000"/>
                </a:solidFill>
                <a:effectLst/>
                <a:latin typeface="Consolas" panose="020B0609020204030204" pitchFamily="49" charset="0"/>
              </a:rPr>
              <a:t> y </a:t>
            </a:r>
            <a:r>
              <a:rPr lang="en-GB" b="0" dirty="0">
                <a:solidFill>
                  <a:srgbClr val="000000"/>
                </a:solidFill>
                <a:effectLst/>
                <a:latin typeface="Consolas" panose="020B0609020204030204" pitchFamily="49" charset="0"/>
              </a:rPr>
              <a:t>"VAT Prod. Posting Group“ </a:t>
            </a:r>
            <a:r>
              <a:rPr lang="en-GB" b="0" dirty="0" err="1">
                <a:solidFill>
                  <a:srgbClr val="000000"/>
                </a:solidFill>
                <a:effectLst/>
                <a:latin typeface="Consolas" panose="020B0609020204030204" pitchFamily="49" charset="0"/>
              </a:rPr>
              <a:t>en</a:t>
            </a:r>
            <a:r>
              <a:rPr lang="en-GB" b="0" dirty="0">
                <a:solidFill>
                  <a:srgbClr val="000000"/>
                </a:solidFill>
                <a:effectLst/>
                <a:latin typeface="Consolas" panose="020B0609020204030204" pitchFamily="49" charset="0"/>
              </a:rPr>
              <a:t> la table de </a:t>
            </a:r>
            <a:r>
              <a:rPr lang="en-GB" b="0" dirty="0" err="1">
                <a:solidFill>
                  <a:srgbClr val="000000"/>
                </a:solidFill>
                <a:effectLst/>
                <a:latin typeface="Consolas" panose="020B0609020204030204" pitchFamily="49" charset="0"/>
              </a:rPr>
              <a:t>Cursos</a:t>
            </a:r>
            <a:endParaRPr lang="en-GB" b="0" dirty="0">
              <a:solidFill>
                <a:srgbClr val="000000"/>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dirty="0" err="1">
                <a:solidFill>
                  <a:srgbClr val="000000"/>
                </a:solidFill>
                <a:effectLst/>
                <a:latin typeface="Consolas" panose="020B0609020204030204" pitchFamily="49" charset="0"/>
              </a:rPr>
              <a:t>Mostrar</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los</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campos</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en</a:t>
            </a:r>
            <a:r>
              <a:rPr lang="en-GB" b="0" dirty="0">
                <a:solidFill>
                  <a:srgbClr val="000000"/>
                </a:solidFill>
                <a:effectLst/>
                <a:latin typeface="Consolas" panose="020B0609020204030204" pitchFamily="49" charset="0"/>
              </a:rPr>
              <a:t> la fiche del </a:t>
            </a:r>
            <a:r>
              <a:rPr lang="en-GB" b="0" dirty="0" err="1">
                <a:solidFill>
                  <a:srgbClr val="000000"/>
                </a:solidFill>
                <a:effectLst/>
                <a:latin typeface="Consolas" panose="020B0609020204030204" pitchFamily="49" charset="0"/>
              </a:rPr>
              <a:t>curso</a:t>
            </a:r>
            <a:endParaRPr lang="en-GB" b="0" dirty="0">
              <a:solidFill>
                <a:srgbClr val="000000"/>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dirty="0" err="1">
                <a:solidFill>
                  <a:srgbClr val="000000"/>
                </a:solidFill>
                <a:effectLst/>
                <a:latin typeface="Consolas" panose="020B0609020204030204" pitchFamily="49" charset="0"/>
              </a:rPr>
              <a:t>Acabar</a:t>
            </a:r>
            <a:r>
              <a:rPr lang="en-GB" b="0" dirty="0">
                <a:solidFill>
                  <a:srgbClr val="000000"/>
                </a:solidFill>
                <a:effectLst/>
                <a:latin typeface="Consolas" panose="020B0609020204030204" pitchFamily="49" charset="0"/>
              </a:rPr>
              <a:t> la </a:t>
            </a:r>
            <a:r>
              <a:rPr lang="en-GB" b="0" dirty="0" err="1">
                <a:solidFill>
                  <a:srgbClr val="000000"/>
                </a:solidFill>
                <a:effectLst/>
                <a:latin typeface="Consolas" panose="020B0609020204030204" pitchFamily="49" charset="0"/>
              </a:rPr>
              <a:t>función</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CopyFromCourse</a:t>
            </a:r>
            <a:endParaRPr lang="en-GB" b="0" dirty="0">
              <a:solidFill>
                <a:srgbClr val="000000"/>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dirty="0" err="1">
                <a:solidFill>
                  <a:srgbClr val="000000"/>
                </a:solidFill>
                <a:effectLst/>
                <a:latin typeface="Consolas" panose="020B0609020204030204" pitchFamily="49" charset="0"/>
              </a:rPr>
              <a:t>Suscribir</a:t>
            </a:r>
            <a:r>
              <a:rPr lang="en-GB" b="0" dirty="0">
                <a:solidFill>
                  <a:srgbClr val="000000"/>
                </a:solidFill>
                <a:effectLst/>
                <a:latin typeface="Consolas" panose="020B0609020204030204" pitchFamily="49" charset="0"/>
              </a:rPr>
              <a:t> la </a:t>
            </a:r>
            <a:r>
              <a:rPr lang="en-GB" b="0" dirty="0" err="1">
                <a:solidFill>
                  <a:srgbClr val="000000"/>
                </a:solidFill>
                <a:effectLst/>
                <a:latin typeface="Consolas" panose="020B0609020204030204" pitchFamily="49" charset="0"/>
              </a:rPr>
              <a:t>función</a:t>
            </a:r>
            <a:r>
              <a:rPr lang="en-GB" b="0" dirty="0">
                <a:solidFill>
                  <a:srgbClr val="000000"/>
                </a:solidFill>
                <a:effectLst/>
                <a:latin typeface="Consolas" panose="020B0609020204030204" pitchFamily="49" charset="0"/>
              </a:rPr>
              <a:t> al </a:t>
            </a:r>
            <a:r>
              <a:rPr lang="en-GB" b="0" dirty="0" err="1">
                <a:solidFill>
                  <a:srgbClr val="000000"/>
                </a:solidFill>
                <a:effectLst/>
                <a:latin typeface="Consolas" panose="020B0609020204030204" pitchFamily="49" charset="0"/>
              </a:rPr>
              <a:t>evento</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OnAfterAssignFieldsForNo</a:t>
            </a:r>
            <a:r>
              <a:rPr lang="en-GB" b="0" dirty="0">
                <a:solidFill>
                  <a:srgbClr val="000000"/>
                </a:solidFill>
                <a:effectLst/>
                <a:latin typeface="Consolas" panose="020B0609020204030204" pitchFamily="49" charset="0"/>
              </a:rPr>
              <a:t> de Sales Line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dirty="0">
                <a:solidFill>
                  <a:srgbClr val="000000"/>
                </a:solidFill>
                <a:effectLst/>
                <a:latin typeface="Consolas" panose="020B0609020204030204" pitchFamily="49" charset="0"/>
              </a:rPr>
              <a:t>Commit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dirty="0" err="1">
                <a:solidFill>
                  <a:srgbClr val="000000"/>
                </a:solidFill>
                <a:effectLst/>
                <a:latin typeface="Consolas" panose="020B0609020204030204" pitchFamily="49" charset="0"/>
              </a:rPr>
              <a:t>Creación</a:t>
            </a:r>
            <a:r>
              <a:rPr lang="en-GB" b="0" dirty="0">
                <a:solidFill>
                  <a:srgbClr val="000000"/>
                </a:solidFill>
                <a:effectLst/>
                <a:latin typeface="Consolas" panose="020B0609020204030204" pitchFamily="49" charset="0"/>
              </a:rPr>
              <a:t> del campo </a:t>
            </a:r>
            <a:r>
              <a:rPr lang="en-GB" b="0" dirty="0" err="1">
                <a:solidFill>
                  <a:srgbClr val="000000"/>
                </a:solidFill>
                <a:effectLst/>
                <a:latin typeface="Consolas" panose="020B0609020204030204" pitchFamily="49" charset="0"/>
              </a:rPr>
              <a:t>Edición</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en</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SalesLine</a:t>
            </a:r>
            <a:r>
              <a:rPr lang="en-GB" b="0" dirty="0">
                <a:solidFill>
                  <a:srgbClr val="000000"/>
                </a:solidFill>
                <a:effectLst/>
                <a:latin typeface="Consolas" panose="020B0609020204030204" pitchFamily="49" charset="0"/>
              </a:rPr>
              <a:t> y </a:t>
            </a:r>
            <a:r>
              <a:rPr lang="en-GB" b="0" dirty="0" err="1">
                <a:solidFill>
                  <a:srgbClr val="000000"/>
                </a:solidFill>
                <a:effectLst/>
                <a:latin typeface="Consolas" panose="020B0609020204030204" pitchFamily="49" charset="0"/>
              </a:rPr>
              <a:t>en</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todas</a:t>
            </a:r>
            <a:r>
              <a:rPr lang="en-GB" b="0" dirty="0">
                <a:solidFill>
                  <a:srgbClr val="000000"/>
                </a:solidFill>
                <a:effectLst/>
                <a:latin typeface="Consolas" panose="020B0609020204030204" pitchFamily="49" charset="0"/>
              </a:rPr>
              <a:t> las </a:t>
            </a:r>
            <a:r>
              <a:rPr lang="en-GB" b="0" dirty="0" err="1">
                <a:solidFill>
                  <a:srgbClr val="000000"/>
                </a:solidFill>
                <a:effectLst/>
                <a:latin typeface="Consolas" panose="020B0609020204030204" pitchFamily="49" charset="0"/>
              </a:rPr>
              <a:t>tablas</a:t>
            </a:r>
            <a:r>
              <a:rPr lang="en-GB" b="0" dirty="0">
                <a:solidFill>
                  <a:srgbClr val="000000"/>
                </a:solidFill>
                <a:effectLst/>
                <a:latin typeface="Consolas" panose="020B0609020204030204" pitchFamily="49" charset="0"/>
              </a:rPr>
              <a:t> de </a:t>
            </a:r>
            <a:r>
              <a:rPr lang="en-GB" b="0" dirty="0" err="1">
                <a:solidFill>
                  <a:srgbClr val="000000"/>
                </a:solidFill>
                <a:effectLst/>
                <a:latin typeface="Consolas" panose="020B0609020204030204" pitchFamily="49" charset="0"/>
              </a:rPr>
              <a:t>históricos</a:t>
            </a:r>
            <a:endParaRPr lang="en-GB" b="0" dirty="0">
              <a:solidFill>
                <a:srgbClr val="000000"/>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dirty="0" err="1">
                <a:solidFill>
                  <a:srgbClr val="000000"/>
                </a:solidFill>
                <a:effectLst/>
                <a:latin typeface="Consolas" panose="020B0609020204030204" pitchFamily="49" charset="0"/>
              </a:rPr>
              <a:t>OnValidate</a:t>
            </a:r>
            <a:r>
              <a:rPr lang="en-GB" b="0" dirty="0">
                <a:solidFill>
                  <a:srgbClr val="000000"/>
                </a:solidFill>
                <a:effectLst/>
                <a:latin typeface="Consolas" panose="020B0609020204030204" pitchFamily="49" charset="0"/>
              </a:rPr>
              <a:t> del campo </a:t>
            </a:r>
            <a:r>
              <a:rPr lang="en-GB" b="0" dirty="0" err="1">
                <a:solidFill>
                  <a:srgbClr val="000000"/>
                </a:solidFill>
                <a:effectLst/>
                <a:latin typeface="Consolas" panose="020B0609020204030204" pitchFamily="49" charset="0"/>
              </a:rPr>
              <a:t>Edición</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en</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SalesLine</a:t>
            </a:r>
            <a:endParaRPr lang="en-GB" b="0" dirty="0">
              <a:solidFill>
                <a:srgbClr val="000000"/>
              </a:solidFill>
              <a:effectLst/>
              <a:latin typeface="Consolas" panose="020B0609020204030204" pitchFamily="49" charset="0"/>
            </a:endParaRP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14</a:t>
            </a:fld>
            <a:endParaRPr lang="es-ES"/>
          </a:p>
        </p:txBody>
      </p:sp>
    </p:spTree>
    <p:extLst>
      <p:ext uri="{BB962C8B-B14F-4D97-AF65-F5344CB8AC3E}">
        <p14:creationId xmlns:p14="http://schemas.microsoft.com/office/powerpoint/2010/main" val="3194942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15</a:t>
            </a:fld>
            <a:endParaRPr lang="es-ES"/>
          </a:p>
        </p:txBody>
      </p:sp>
    </p:spTree>
    <p:extLst>
      <p:ext uri="{BB962C8B-B14F-4D97-AF65-F5344CB8AC3E}">
        <p14:creationId xmlns:p14="http://schemas.microsoft.com/office/powerpoint/2010/main" val="100592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l"/>
            <a:r>
              <a:rPr lang="en-US" sz="3200" b="0" i="0" dirty="0">
                <a:solidFill>
                  <a:srgbClr val="E6E6E6"/>
                </a:solidFill>
                <a:effectLst/>
                <a:latin typeface="Segoe UI" panose="020B0502040204020203" pitchFamily="34" charset="0"/>
              </a:rPr>
              <a:t>A </a:t>
            </a:r>
            <a:r>
              <a:rPr lang="en-US" sz="3200" b="0" i="0" dirty="0" err="1">
                <a:solidFill>
                  <a:srgbClr val="E6E6E6"/>
                </a:solidFill>
                <a:effectLst/>
                <a:latin typeface="Segoe UI" panose="020B0502040204020203" pitchFamily="34" charset="0"/>
              </a:rPr>
              <a:t>codeunit</a:t>
            </a:r>
            <a:r>
              <a:rPr lang="en-US" sz="3200" b="0" i="0" dirty="0">
                <a:solidFill>
                  <a:srgbClr val="E6E6E6"/>
                </a:solidFill>
                <a:effectLst/>
                <a:latin typeface="Segoe UI" panose="020B0502040204020203" pitchFamily="34" charset="0"/>
              </a:rPr>
              <a:t> is a container for AL code that you can use in many application objects. You typically implement business logic in </a:t>
            </a:r>
            <a:r>
              <a:rPr lang="en-US" sz="3200" b="0" i="0" dirty="0" err="1">
                <a:solidFill>
                  <a:srgbClr val="E6E6E6"/>
                </a:solidFill>
                <a:effectLst/>
                <a:latin typeface="Segoe UI" panose="020B0502040204020203" pitchFamily="34" charset="0"/>
              </a:rPr>
              <a:t>codeunits</a:t>
            </a:r>
            <a:r>
              <a:rPr lang="en-US" sz="3200" b="0" i="0" dirty="0">
                <a:solidFill>
                  <a:srgbClr val="E6E6E6"/>
                </a:solidFill>
                <a:effectLst/>
                <a:latin typeface="Segoe UI" panose="020B0502040204020203" pitchFamily="34" charset="0"/>
              </a:rPr>
              <a:t> and call the </a:t>
            </a:r>
            <a:r>
              <a:rPr lang="en-US" sz="3200" b="0" i="0" dirty="0" err="1">
                <a:solidFill>
                  <a:srgbClr val="E6E6E6"/>
                </a:solidFill>
                <a:effectLst/>
                <a:latin typeface="Segoe UI" panose="020B0502040204020203" pitchFamily="34" charset="0"/>
              </a:rPr>
              <a:t>codeunit</a:t>
            </a:r>
            <a:r>
              <a:rPr lang="en-US" sz="3200" b="0" i="0" dirty="0">
                <a:solidFill>
                  <a:srgbClr val="E6E6E6"/>
                </a:solidFill>
                <a:effectLst/>
                <a:latin typeface="Segoe UI" panose="020B0502040204020203" pitchFamily="34" charset="0"/>
              </a:rPr>
              <a:t> from the object that needs to perform that specific logic.</a:t>
            </a:r>
            <a:endParaRPr lang="en-US" sz="2000" b="0" i="0" dirty="0">
              <a:solidFill>
                <a:srgbClr val="E6E6E6"/>
              </a:solidFill>
              <a:effectLst/>
              <a:latin typeface="Segoe UI" panose="020B0502040204020203" pitchFamily="34" charset="0"/>
            </a:endParaRPr>
          </a:p>
        </p:txBody>
      </p:sp>
      <p:sp>
        <p:nvSpPr>
          <p:cNvPr id="4" name="3 Marcador de número de diapositiva"/>
          <p:cNvSpPr>
            <a:spLocks noGrp="1"/>
          </p:cNvSpPr>
          <p:nvPr>
            <p:ph type="sldNum" sz="quarter" idx="10"/>
          </p:nvPr>
        </p:nvSpPr>
        <p:spPr/>
        <p:txBody>
          <a:bodyPr/>
          <a:lstStyle/>
          <a:p>
            <a:fld id="{A0A95B56-5C33-49BB-BABB-CBCE36235218}" type="slidenum">
              <a:rPr lang="es-ES_tradnl" smtClean="0"/>
              <a:t>16</a:t>
            </a:fld>
            <a:endParaRPr lang="es-ES_tradnl"/>
          </a:p>
        </p:txBody>
      </p:sp>
    </p:spTree>
    <p:extLst>
      <p:ext uri="{BB962C8B-B14F-4D97-AF65-F5344CB8AC3E}">
        <p14:creationId xmlns:p14="http://schemas.microsoft.com/office/powerpoint/2010/main" val="2603931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17</a:t>
            </a:fld>
            <a:endParaRPr lang="es-ES"/>
          </a:p>
        </p:txBody>
      </p:sp>
    </p:spTree>
    <p:extLst>
      <p:ext uri="{BB962C8B-B14F-4D97-AF65-F5344CB8AC3E}">
        <p14:creationId xmlns:p14="http://schemas.microsoft.com/office/powerpoint/2010/main" val="4248428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18</a:t>
            </a:fld>
            <a:endParaRPr lang="es-ES"/>
          </a:p>
        </p:txBody>
      </p:sp>
    </p:spTree>
    <p:extLst>
      <p:ext uri="{BB962C8B-B14F-4D97-AF65-F5344CB8AC3E}">
        <p14:creationId xmlns:p14="http://schemas.microsoft.com/office/powerpoint/2010/main" val="674017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19</a:t>
            </a:fld>
            <a:endParaRPr lang="es-ES"/>
          </a:p>
        </p:txBody>
      </p:sp>
    </p:spTree>
    <p:extLst>
      <p:ext uri="{BB962C8B-B14F-4D97-AF65-F5344CB8AC3E}">
        <p14:creationId xmlns:p14="http://schemas.microsoft.com/office/powerpoint/2010/main" val="255776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a:t>
            </a:fld>
            <a:endParaRPr lang="es-ES"/>
          </a:p>
        </p:txBody>
      </p:sp>
    </p:spTree>
    <p:extLst>
      <p:ext uri="{BB962C8B-B14F-4D97-AF65-F5344CB8AC3E}">
        <p14:creationId xmlns:p14="http://schemas.microsoft.com/office/powerpoint/2010/main" val="2340407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20</a:t>
            </a:fld>
            <a:endParaRPr lang="es-ES"/>
          </a:p>
        </p:txBody>
      </p:sp>
    </p:spTree>
    <p:extLst>
      <p:ext uri="{BB962C8B-B14F-4D97-AF65-F5344CB8AC3E}">
        <p14:creationId xmlns:p14="http://schemas.microsoft.com/office/powerpoint/2010/main" val="963751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21</a:t>
            </a:fld>
            <a:endParaRPr lang="es-ES"/>
          </a:p>
        </p:txBody>
      </p:sp>
    </p:spTree>
    <p:extLst>
      <p:ext uri="{BB962C8B-B14F-4D97-AF65-F5344CB8AC3E}">
        <p14:creationId xmlns:p14="http://schemas.microsoft.com/office/powerpoint/2010/main" val="2431870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22</a:t>
            </a:fld>
            <a:endParaRPr lang="es-ES"/>
          </a:p>
        </p:txBody>
      </p:sp>
    </p:spTree>
    <p:extLst>
      <p:ext uri="{BB962C8B-B14F-4D97-AF65-F5344CB8AC3E}">
        <p14:creationId xmlns:p14="http://schemas.microsoft.com/office/powerpoint/2010/main" val="2279773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23</a:t>
            </a:fld>
            <a:endParaRPr lang="es-ES"/>
          </a:p>
        </p:txBody>
      </p:sp>
    </p:spTree>
    <p:extLst>
      <p:ext uri="{BB962C8B-B14F-4D97-AF65-F5344CB8AC3E}">
        <p14:creationId xmlns:p14="http://schemas.microsoft.com/office/powerpoint/2010/main" val="579855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24</a:t>
            </a:fld>
            <a:endParaRPr lang="es-ES"/>
          </a:p>
        </p:txBody>
      </p:sp>
    </p:spTree>
    <p:extLst>
      <p:ext uri="{BB962C8B-B14F-4D97-AF65-F5344CB8AC3E}">
        <p14:creationId xmlns:p14="http://schemas.microsoft.com/office/powerpoint/2010/main" val="3337027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Ahora. Sabéis aquello que pasa en la programación que tocas aquí y allí deja de funcionar?</a:t>
            </a:r>
          </a:p>
          <a:p>
            <a:r>
              <a:rPr lang="es-ES" dirty="0"/>
              <a:t>Bien, la funcionalidad de los cursos ahora funciona. Pero el mes que viene estaremos haciendo otro desarrollo en el que estaremos haciendo alguna cosa adicional sobre las ventas, y por el motivo que sea, lo de los cursos deja de funcionar.</a:t>
            </a:r>
          </a:p>
          <a:p>
            <a:endParaRPr lang="es-ES" dirty="0"/>
          </a:p>
          <a:p>
            <a:r>
              <a:rPr lang="es-ES" dirty="0"/>
              <a:t>El </a:t>
            </a:r>
            <a:r>
              <a:rPr lang="es-ES" dirty="0" err="1"/>
              <a:t>dia</a:t>
            </a:r>
            <a:r>
              <a:rPr lang="es-ES" dirty="0"/>
              <a:t> que estemos haciendo cualquier cosa adicional con las ventas, probaremos manualmente que eso funcione correctamente. Pero no probaremos si lo de los cursos sigue funcionando. Aunque deberíamos. Al final acabará en producción sin que nadie lo haya probado, y el bug habrá llegado a producción.</a:t>
            </a:r>
          </a:p>
          <a:p>
            <a:endParaRPr lang="es-ES" dirty="0"/>
          </a:p>
          <a:p>
            <a:r>
              <a:rPr lang="es-ES" dirty="0"/>
              <a:t>Porque no hacemos siempre </a:t>
            </a:r>
            <a:r>
              <a:rPr lang="es-ES" dirty="0" err="1"/>
              <a:t>tests</a:t>
            </a:r>
            <a:r>
              <a:rPr lang="es-ES" dirty="0"/>
              <a:t> de absolutamente todo lo desarrollado hasta el momento? Tanto lo que estamos haciendo ahora como lo que ya teníamos previamente? Pues porque requiere tiempo.</a:t>
            </a:r>
          </a:p>
          <a:p>
            <a:endParaRPr lang="es-ES" dirty="0"/>
          </a:p>
          <a:p>
            <a:endParaRPr lang="es-ES" dirty="0"/>
          </a:p>
          <a:p>
            <a:r>
              <a:rPr lang="es-ES" dirty="0"/>
              <a:t>Lo mismo pasará cuando migremos a la próxima versión. Miraremos que a nivel técnico (compilación, instalación, etc.) podamos pasar a BC20. Pero quien nos asegura que el precio del curso en el documento de venta sea correcto? Y si entre los cambios de la </a:t>
            </a:r>
            <a:r>
              <a:rPr lang="es-ES" dirty="0" err="1"/>
              <a:t>BaseApplication</a:t>
            </a:r>
            <a:r>
              <a:rPr lang="es-ES" dirty="0"/>
              <a:t> hay un cambio total en la funcionalidad de precios y tarifas que ahora interfiere con como nosotros asignamos el precio a la venta?</a:t>
            </a:r>
          </a:p>
          <a:p>
            <a:endParaRPr lang="es-ES" dirty="0"/>
          </a:p>
          <a:p>
            <a:r>
              <a:rPr lang="es-ES" dirty="0"/>
              <a:t>Una vez un </a:t>
            </a:r>
            <a:r>
              <a:rPr lang="es-ES" dirty="0" err="1"/>
              <a:t>partner</a:t>
            </a:r>
            <a:r>
              <a:rPr lang="es-ES" dirty="0"/>
              <a:t> me dijo que tenían desarrollado un vertical de construcción que cada vez que tenían que probarlo les suponía 1 mes de trabajo de un consultor.</a:t>
            </a:r>
          </a:p>
          <a:p>
            <a:r>
              <a:rPr lang="es-ES" dirty="0"/>
              <a:t>Si haces migraciones cada 10 años como se hacía en versiones anteriores, es asumible dedicar 1 mes de trabajo de un consultor cada 10 años.</a:t>
            </a:r>
          </a:p>
          <a:p>
            <a:endParaRPr lang="es-ES" dirty="0"/>
          </a:p>
          <a:p>
            <a:r>
              <a:rPr lang="es-ES" dirty="0"/>
              <a:t>Ahora, con el modelo de BC en el </a:t>
            </a:r>
            <a:r>
              <a:rPr lang="es-ES" dirty="0" err="1"/>
              <a:t>cloud</a:t>
            </a:r>
            <a:r>
              <a:rPr lang="es-ES" dirty="0"/>
              <a:t>, en el que Microsoft cada mes nos hace una migración, no es asumible dedicar 1 mes de trabajo de un consultor... cada mes!</a:t>
            </a:r>
          </a:p>
          <a:p>
            <a:endParaRPr lang="es-ES" dirty="0"/>
          </a:p>
          <a:p>
            <a:r>
              <a:rPr lang="es-ES" dirty="0"/>
              <a:t>Necesitamos un forma de automatizar los </a:t>
            </a:r>
            <a:r>
              <a:rPr lang="es-ES" dirty="0" err="1"/>
              <a:t>tests</a:t>
            </a:r>
            <a:r>
              <a:rPr lang="es-ES" dirty="0"/>
              <a:t> para que se puedan ejecutar todos con un solo </a:t>
            </a:r>
            <a:r>
              <a:rPr lang="es-ES" dirty="0" err="1"/>
              <a:t>click</a:t>
            </a:r>
            <a:r>
              <a:rPr lang="es-ES" dirty="0"/>
              <a:t> y que en relativamente poco tiempo tengamos el resultado y detectemos problemas.</a:t>
            </a:r>
          </a:p>
          <a:p>
            <a:endParaRPr lang="es-ES" dirty="0"/>
          </a:p>
          <a:p>
            <a:r>
              <a:rPr lang="es-ES" dirty="0"/>
              <a:t>	**** Enseñar la ejecución de los </a:t>
            </a:r>
            <a:r>
              <a:rPr lang="es-ES" dirty="0" err="1"/>
              <a:t>tests</a:t>
            </a:r>
            <a:r>
              <a:rPr lang="es-ES" dirty="0"/>
              <a:t> que ya están preparados</a:t>
            </a:r>
          </a:p>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25</a:t>
            </a:fld>
            <a:endParaRPr lang="es-ES"/>
          </a:p>
        </p:txBody>
      </p:sp>
    </p:spTree>
    <p:extLst>
      <p:ext uri="{BB962C8B-B14F-4D97-AF65-F5344CB8AC3E}">
        <p14:creationId xmlns:p14="http://schemas.microsoft.com/office/powerpoint/2010/main" val="2072748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26</a:t>
            </a:fld>
            <a:endParaRPr lang="es-ES"/>
          </a:p>
        </p:txBody>
      </p:sp>
    </p:spTree>
    <p:extLst>
      <p:ext uri="{BB962C8B-B14F-4D97-AF65-F5344CB8AC3E}">
        <p14:creationId xmlns:p14="http://schemas.microsoft.com/office/powerpoint/2010/main" val="2285864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indent="-228600">
              <a:buAutoNum type="arabicPeriod"/>
            </a:pPr>
            <a:r>
              <a:rPr lang="es-ES" dirty="0"/>
              <a:t>Poner primero los 4 escenarios en plan comentario</a:t>
            </a:r>
          </a:p>
          <a:p>
            <a:pPr marL="228600" indent="-228600">
              <a:buAutoNum type="arabicPeriod"/>
            </a:pPr>
            <a:r>
              <a:rPr lang="es-ES" dirty="0"/>
              <a:t>Poner los comentarios específicos para el test</a:t>
            </a:r>
          </a:p>
          <a:p>
            <a:pPr marL="228600" indent="-228600">
              <a:buAutoNum type="arabicPeriod"/>
            </a:pPr>
            <a:r>
              <a:rPr lang="es-ES" dirty="0"/>
              <a:t>Crear las variable value1 y value2 y darles valor</a:t>
            </a:r>
          </a:p>
          <a:p>
            <a:pPr marL="228600" indent="-228600">
              <a:buAutoNum type="arabicPeriod"/>
            </a:pPr>
            <a:r>
              <a:rPr lang="es-ES" dirty="0"/>
              <a:t>Crear la </a:t>
            </a:r>
            <a:r>
              <a:rPr lang="es-ES" dirty="0" err="1"/>
              <a:t>codeunit</a:t>
            </a:r>
            <a:r>
              <a:rPr lang="es-ES" dirty="0"/>
              <a:t> CLIP Min y el procedimiento </a:t>
            </a:r>
            <a:r>
              <a:rPr lang="es-ES" dirty="0" err="1"/>
              <a:t>GetMin</a:t>
            </a:r>
            <a:r>
              <a:rPr lang="es-ES" dirty="0"/>
              <a:t> con los parámetros y valor de retorno pero sin código</a:t>
            </a:r>
          </a:p>
          <a:p>
            <a:pPr marL="228600" indent="-228600">
              <a:buAutoNum type="arabicPeriod"/>
            </a:pPr>
            <a:r>
              <a:rPr lang="es-ES" dirty="0"/>
              <a:t>En el test, hacer la llamada a la función</a:t>
            </a:r>
          </a:p>
          <a:p>
            <a:pPr marL="228600" indent="-228600">
              <a:buAutoNum type="arabicPeriod"/>
            </a:pPr>
            <a:r>
              <a:rPr lang="es-ES" dirty="0"/>
              <a:t>Poner la verificación</a:t>
            </a:r>
          </a:p>
          <a:p>
            <a:pPr marL="228600" indent="-228600">
              <a:buAutoNum type="arabicPeriod"/>
            </a:pPr>
            <a:endParaRPr lang="es-ES" dirty="0"/>
          </a:p>
          <a:p>
            <a:pPr marL="228600" indent="-228600">
              <a:buAutoNum type="arabicPeriod"/>
            </a:pPr>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27</a:t>
            </a:fld>
            <a:endParaRPr lang="es-ES"/>
          </a:p>
        </p:txBody>
      </p:sp>
    </p:spTree>
    <p:extLst>
      <p:ext uri="{BB962C8B-B14F-4D97-AF65-F5344CB8AC3E}">
        <p14:creationId xmlns:p14="http://schemas.microsoft.com/office/powerpoint/2010/main" val="943434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Primero la </a:t>
            </a:r>
            <a:r>
              <a:rPr lang="es-ES" dirty="0" err="1"/>
              <a:t>Assert</a:t>
            </a:r>
            <a:r>
              <a:rPr lang="es-ES" dirty="0"/>
              <a:t> y cambiar la verificación en el test</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28</a:t>
            </a:fld>
            <a:endParaRPr lang="es-ES"/>
          </a:p>
        </p:txBody>
      </p:sp>
    </p:spTree>
    <p:extLst>
      <p:ext uri="{BB962C8B-B14F-4D97-AF65-F5344CB8AC3E}">
        <p14:creationId xmlns:p14="http://schemas.microsoft.com/office/powerpoint/2010/main" val="2823591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29</a:t>
            </a:fld>
            <a:endParaRPr lang="es-ES"/>
          </a:p>
        </p:txBody>
      </p:sp>
    </p:spTree>
    <p:extLst>
      <p:ext uri="{BB962C8B-B14F-4D97-AF65-F5344CB8AC3E}">
        <p14:creationId xmlns:p14="http://schemas.microsoft.com/office/powerpoint/2010/main" val="34346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3</a:t>
            </a:fld>
            <a:endParaRPr lang="es-ES"/>
          </a:p>
        </p:txBody>
      </p:sp>
    </p:spTree>
    <p:extLst>
      <p:ext uri="{BB962C8B-B14F-4D97-AF65-F5344CB8AC3E}">
        <p14:creationId xmlns:p14="http://schemas.microsoft.com/office/powerpoint/2010/main" val="493381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30</a:t>
            </a:fld>
            <a:endParaRPr lang="es-ES"/>
          </a:p>
        </p:txBody>
      </p:sp>
    </p:spTree>
    <p:extLst>
      <p:ext uri="{BB962C8B-B14F-4D97-AF65-F5344CB8AC3E}">
        <p14:creationId xmlns:p14="http://schemas.microsoft.com/office/powerpoint/2010/main" val="1758258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31</a:t>
            </a:fld>
            <a:endParaRPr lang="es-ES"/>
          </a:p>
        </p:txBody>
      </p:sp>
    </p:spTree>
    <p:extLst>
      <p:ext uri="{BB962C8B-B14F-4D97-AF65-F5344CB8AC3E}">
        <p14:creationId xmlns:p14="http://schemas.microsoft.com/office/powerpoint/2010/main" val="1264155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32</a:t>
            </a:fld>
            <a:endParaRPr lang="es-ES"/>
          </a:p>
        </p:txBody>
      </p:sp>
    </p:spTree>
    <p:extLst>
      <p:ext uri="{BB962C8B-B14F-4D97-AF65-F5344CB8AC3E}">
        <p14:creationId xmlns:p14="http://schemas.microsoft.com/office/powerpoint/2010/main" val="18644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Práctica.</a:t>
            </a:r>
          </a:p>
          <a:p>
            <a:endParaRPr lang="es-ES" dirty="0"/>
          </a:p>
          <a:p>
            <a:r>
              <a:rPr lang="es-ES" dirty="0"/>
              <a:t>Que creen la tabla y la página tipo Lista</a:t>
            </a:r>
          </a:p>
          <a:p>
            <a:endParaRPr lang="es-ES" dirty="0"/>
          </a:p>
          <a:p>
            <a:r>
              <a:rPr lang="es-ES" dirty="0"/>
              <a:t>Ponerlo como subpágina y como </a:t>
            </a:r>
            <a:r>
              <a:rPr lang="es-ES" dirty="0" err="1"/>
              <a:t>FactBox</a:t>
            </a:r>
            <a:r>
              <a:rPr lang="es-ES" dirty="0"/>
              <a:t> lo haremos juntos</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4</a:t>
            </a:fld>
            <a:endParaRPr lang="es-ES"/>
          </a:p>
        </p:txBody>
      </p:sp>
    </p:spTree>
    <p:extLst>
      <p:ext uri="{BB962C8B-B14F-4D97-AF65-F5344CB8AC3E}">
        <p14:creationId xmlns:p14="http://schemas.microsoft.com/office/powerpoint/2010/main" val="331013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Práctica.</a:t>
            </a:r>
          </a:p>
          <a:p>
            <a:endParaRPr lang="es-ES" dirty="0"/>
          </a:p>
          <a:p>
            <a:r>
              <a:rPr lang="es-ES" dirty="0"/>
              <a:t>Que creen la tabla y la página tipo Lista</a:t>
            </a:r>
          </a:p>
          <a:p>
            <a:endParaRPr lang="es-ES" dirty="0"/>
          </a:p>
          <a:p>
            <a:r>
              <a:rPr lang="es-ES" dirty="0"/>
              <a:t>Ponerlo como subpágina y como </a:t>
            </a:r>
            <a:r>
              <a:rPr lang="es-ES" dirty="0" err="1"/>
              <a:t>FactBox</a:t>
            </a:r>
            <a:r>
              <a:rPr lang="es-ES" dirty="0"/>
              <a:t> lo haremos juntos</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5</a:t>
            </a:fld>
            <a:endParaRPr lang="es-ES"/>
          </a:p>
        </p:txBody>
      </p:sp>
    </p:spTree>
    <p:extLst>
      <p:ext uri="{BB962C8B-B14F-4D97-AF65-F5344CB8AC3E}">
        <p14:creationId xmlns:p14="http://schemas.microsoft.com/office/powerpoint/2010/main" val="2489650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Práctica.</a:t>
            </a:r>
          </a:p>
          <a:p>
            <a:endParaRPr lang="es-ES" dirty="0"/>
          </a:p>
          <a:p>
            <a:r>
              <a:rPr lang="es-ES" dirty="0"/>
              <a:t>Que creen la tabla y la página tipo Lista</a:t>
            </a:r>
          </a:p>
          <a:p>
            <a:endParaRPr lang="es-ES" dirty="0"/>
          </a:p>
          <a:p>
            <a:r>
              <a:rPr lang="es-ES" dirty="0"/>
              <a:t>Ponerlo como subpágina y como </a:t>
            </a:r>
            <a:r>
              <a:rPr lang="es-ES" dirty="0" err="1"/>
              <a:t>FactBox</a:t>
            </a:r>
            <a:r>
              <a:rPr lang="es-ES" dirty="0"/>
              <a:t> lo haremos juntos</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6</a:t>
            </a:fld>
            <a:endParaRPr lang="es-ES"/>
          </a:p>
        </p:txBody>
      </p:sp>
    </p:spTree>
    <p:extLst>
      <p:ext uri="{BB962C8B-B14F-4D97-AF65-F5344CB8AC3E}">
        <p14:creationId xmlns:p14="http://schemas.microsoft.com/office/powerpoint/2010/main" val="949714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7</a:t>
            </a:fld>
            <a:endParaRPr lang="es-ES"/>
          </a:p>
        </p:txBody>
      </p:sp>
    </p:spTree>
    <p:extLst>
      <p:ext uri="{BB962C8B-B14F-4D97-AF65-F5344CB8AC3E}">
        <p14:creationId xmlns:p14="http://schemas.microsoft.com/office/powerpoint/2010/main" val="131787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Ponerlos de uno en uno e ir corrigiendo errores.</a:t>
            </a:r>
          </a:p>
          <a:p>
            <a:endParaRPr lang="es-ES" dirty="0"/>
          </a:p>
          <a:p>
            <a:r>
              <a:rPr lang="es-ES" dirty="0" err="1"/>
              <a:t>CodeCop</a:t>
            </a:r>
            <a:r>
              <a:rPr lang="es-ES" dirty="0"/>
              <a:t>:		</a:t>
            </a:r>
            <a:r>
              <a:rPr lang="es-ES" dirty="0" err="1"/>
              <a:t>ToolTip</a:t>
            </a:r>
            <a:r>
              <a:rPr lang="es-ES" dirty="0"/>
              <a:t>, paréntesis,    nombre de archivo (falla porque no sabe qué prefijo utilizar)</a:t>
            </a:r>
          </a:p>
          <a:p>
            <a:r>
              <a:rPr lang="es-ES" dirty="0" err="1"/>
              <a:t>UICop</a:t>
            </a:r>
            <a:r>
              <a:rPr lang="es-ES" dirty="0"/>
              <a:t>:		De momento no falla</a:t>
            </a:r>
          </a:p>
          <a:p>
            <a:r>
              <a:rPr lang="es-ES" dirty="0" err="1"/>
              <a:t>PerTenantExtensionCop</a:t>
            </a:r>
            <a:r>
              <a:rPr lang="es-ES" dirty="0"/>
              <a:t>:	Permisos</a:t>
            </a:r>
          </a:p>
          <a:p>
            <a:r>
              <a:rPr lang="es-ES" dirty="0" err="1"/>
              <a:t>AppSourceCop</a:t>
            </a:r>
            <a:r>
              <a:rPr lang="es-ES" dirty="0"/>
              <a:t>:	</a:t>
            </a:r>
            <a:r>
              <a:rPr lang="es-ES" dirty="0" err="1"/>
              <a:t>app.json</a:t>
            </a:r>
            <a:r>
              <a:rPr lang="es-ES" dirty="0"/>
              <a:t>, </a:t>
            </a:r>
            <a:r>
              <a:rPr lang="es-ES" dirty="0" err="1"/>
              <a:t>DataClassification</a:t>
            </a:r>
            <a:r>
              <a:rPr lang="es-ES" dirty="0"/>
              <a:t>, </a:t>
            </a:r>
          </a:p>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8</a:t>
            </a:fld>
            <a:endParaRPr lang="es-ES"/>
          </a:p>
        </p:txBody>
      </p:sp>
    </p:spTree>
    <p:extLst>
      <p:ext uri="{BB962C8B-B14F-4D97-AF65-F5344CB8AC3E}">
        <p14:creationId xmlns:p14="http://schemas.microsoft.com/office/powerpoint/2010/main" val="4190005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9</a:t>
            </a:fld>
            <a:endParaRPr lang="es-ES"/>
          </a:p>
        </p:txBody>
      </p:sp>
    </p:spTree>
    <p:extLst>
      <p:ext uri="{BB962C8B-B14F-4D97-AF65-F5344CB8AC3E}">
        <p14:creationId xmlns:p14="http://schemas.microsoft.com/office/powerpoint/2010/main" val="1458180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a:t>Haga clic para modificar el estilo de título del patrón</a:t>
            </a:r>
            <a:endParaRPr lang="es-ES_tradnl"/>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25/10/2022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428934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25/10/2022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38112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25/10/2022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44037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25/10/2022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395878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AE61E3D-372F-4CF3-A7AC-2696305E958D}" type="datetimeFigureOut">
              <a:rPr lang="es-ES_tradnl" smtClean="0"/>
              <a:t>25/10/2022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08768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fecha"/>
          <p:cNvSpPr>
            <a:spLocks noGrp="1"/>
          </p:cNvSpPr>
          <p:nvPr>
            <p:ph type="dt" sz="half" idx="10"/>
          </p:nvPr>
        </p:nvSpPr>
        <p:spPr/>
        <p:txBody>
          <a:bodyPr/>
          <a:lstStyle/>
          <a:p>
            <a:fld id="{BAE61E3D-372F-4CF3-A7AC-2696305E958D}" type="datetimeFigureOut">
              <a:rPr lang="es-ES_tradnl" smtClean="0"/>
              <a:t>25/10/2022</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4271405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6 Marcador de fecha"/>
          <p:cNvSpPr>
            <a:spLocks noGrp="1"/>
          </p:cNvSpPr>
          <p:nvPr>
            <p:ph type="dt" sz="half" idx="10"/>
          </p:nvPr>
        </p:nvSpPr>
        <p:spPr/>
        <p:txBody>
          <a:bodyPr/>
          <a:lstStyle/>
          <a:p>
            <a:fld id="{BAE61E3D-372F-4CF3-A7AC-2696305E958D}" type="datetimeFigureOut">
              <a:rPr lang="es-ES_tradnl" smtClean="0"/>
              <a:t>25/10/2022</a:t>
            </a:fld>
            <a:endParaRPr lang="es-ES_tradnl"/>
          </a:p>
        </p:txBody>
      </p:sp>
      <p:sp>
        <p:nvSpPr>
          <p:cNvPr id="8" name="7 Marcador de pie de página"/>
          <p:cNvSpPr>
            <a:spLocks noGrp="1"/>
          </p:cNvSpPr>
          <p:nvPr>
            <p:ph type="ftr" sz="quarter" idx="11"/>
          </p:nvPr>
        </p:nvSpPr>
        <p:spPr/>
        <p:txBody>
          <a:bodyPr/>
          <a:lstStyle/>
          <a:p>
            <a:endParaRPr lang="es-ES_tradnl"/>
          </a:p>
        </p:txBody>
      </p:sp>
      <p:sp>
        <p:nvSpPr>
          <p:cNvPr id="9" name="8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77384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fecha"/>
          <p:cNvSpPr>
            <a:spLocks noGrp="1"/>
          </p:cNvSpPr>
          <p:nvPr>
            <p:ph type="dt" sz="half" idx="10"/>
          </p:nvPr>
        </p:nvSpPr>
        <p:spPr/>
        <p:txBody>
          <a:bodyPr/>
          <a:lstStyle/>
          <a:p>
            <a:fld id="{BAE61E3D-372F-4CF3-A7AC-2696305E958D}" type="datetimeFigureOut">
              <a:rPr lang="es-ES_tradnl" smtClean="0"/>
              <a:t>25/10/2022</a:t>
            </a:fld>
            <a:endParaRPr lang="es-ES_tradnl"/>
          </a:p>
        </p:txBody>
      </p:sp>
      <p:sp>
        <p:nvSpPr>
          <p:cNvPr id="4" name="3 Marcador de pie de página"/>
          <p:cNvSpPr>
            <a:spLocks noGrp="1"/>
          </p:cNvSpPr>
          <p:nvPr>
            <p:ph type="ftr" sz="quarter" idx="11"/>
          </p:nvPr>
        </p:nvSpPr>
        <p:spPr/>
        <p:txBody>
          <a:bodyPr/>
          <a:lstStyle/>
          <a:p>
            <a:endParaRPr lang="es-ES_tradnl"/>
          </a:p>
        </p:txBody>
      </p:sp>
      <p:sp>
        <p:nvSpPr>
          <p:cNvPr id="5" name="4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7527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AE61E3D-372F-4CF3-A7AC-2696305E958D}" type="datetimeFigureOut">
              <a:rPr lang="es-ES_tradnl" smtClean="0"/>
              <a:t>25/10/2022</a:t>
            </a:fld>
            <a:endParaRPr lang="es-ES_tradnl"/>
          </a:p>
        </p:txBody>
      </p:sp>
      <p:sp>
        <p:nvSpPr>
          <p:cNvPr id="3" name="2 Marcador de pie de página"/>
          <p:cNvSpPr>
            <a:spLocks noGrp="1"/>
          </p:cNvSpPr>
          <p:nvPr>
            <p:ph type="ftr" sz="quarter" idx="11"/>
          </p:nvPr>
        </p:nvSpPr>
        <p:spPr/>
        <p:txBody>
          <a:bodyPr/>
          <a:lstStyle/>
          <a:p>
            <a:endParaRPr lang="es-ES_tradnl"/>
          </a:p>
        </p:txBody>
      </p:sp>
      <p:sp>
        <p:nvSpPr>
          <p:cNvPr id="4" name="3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1846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a:t>Haga clic para modificar el estilo de título del patrón</a:t>
            </a:r>
            <a:endParaRPr lang="es-ES_tradnl"/>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AE61E3D-372F-4CF3-A7AC-2696305E958D}" type="datetimeFigureOut">
              <a:rPr lang="es-ES_tradnl" smtClean="0"/>
              <a:t>25/10/2022</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78945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a:t>Haga clic para modificar el estilo de título del patrón</a:t>
            </a:r>
            <a:endParaRPr lang="es-ES_tradnl"/>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AE61E3D-372F-4CF3-A7AC-2696305E958D}" type="datetimeFigureOut">
              <a:rPr lang="es-ES_tradnl" smtClean="0"/>
              <a:t>25/10/2022</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12136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a:t>Haga clic para modificar el estilo de título del patrón</a:t>
            </a:r>
            <a:endParaRPr lang="es-ES_tradnl"/>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AE61E3D-372F-4CF3-A7AC-2696305E958D}" type="datetimeFigureOut">
              <a:rPr lang="es-ES_tradnl" smtClean="0"/>
              <a:t>25/10/2022</a:t>
            </a:fld>
            <a:endParaRPr lang="es-ES_tradnl"/>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864439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cs.microsoft.com/en-us/dynamics365/business-central/dev-itpro/developer/devenv-permissionset-objec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docs.microsoft.com/en-us/dynamics365/business-central/dev-itpro/developer/devenv-using-code-analysis-tool-with-rule-s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ocs.microsoft.com/en-us/dynamics365/business-central/dev-itpro/developer/devenv-work-with-translation-fil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docs.microsoft.com/en-us/dynamics365/business-central/dev-itpro/developer/devenv-events-in-al" TargetMode="External"/><Relationship Id="rId4" Type="http://schemas.openxmlformats.org/officeDocument/2006/relationships/hyperlink" Target="https://docs.microsoft.com/en-us/dynamics365/business-central/dev-itpro/developer/devenv-codeunit-objec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docs.microsoft.com/en-us/dynamics365/business-central/dev-itpro/developer/devenv-testing-applicatio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cs.microsoft.com/en-us/dynamics365/business-central/dev-itpro/developer/devenv-using-code-analysis-too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cs.microsoft.com/en-us/dynamics365/business-central/dev-itpro/developer/devenv-using-code-analysis-to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3419" y="1314974"/>
            <a:ext cx="9367419" cy="1723151"/>
          </a:xfrm>
        </p:spPr>
        <p:txBody>
          <a:bodyPr>
            <a:normAutofit/>
          </a:bodyPr>
          <a:lstStyle/>
          <a:p>
            <a:r>
              <a:rPr lang="es-ES" sz="5400" b="1" dirty="0"/>
              <a:t>Desarrollo desde 0</a:t>
            </a:r>
            <a:br>
              <a:rPr lang="es-ES" b="1" dirty="0"/>
            </a:br>
            <a:r>
              <a:rPr lang="es-ES" sz="3200" b="1" dirty="0"/>
              <a:t>Dynamics 365 Business Central</a:t>
            </a:r>
            <a:endParaRPr lang="es-ES_tradnl" sz="3200" b="1" dirty="0"/>
          </a:p>
        </p:txBody>
      </p:sp>
      <p:pic>
        <p:nvPicPr>
          <p:cNvPr id="7" name="Imagen 6">
            <a:extLst>
              <a:ext uri="{FF2B5EF4-FFF2-40B4-BE49-F238E27FC236}">
                <a16:creationId xmlns:a16="http://schemas.microsoft.com/office/drawing/2014/main" id="{A74A23A4-C531-49AB-992B-3F58B02ACF49}"/>
              </a:ext>
            </a:extLst>
          </p:cNvPr>
          <p:cNvPicPr>
            <a:picLocks noChangeAspect="1"/>
          </p:cNvPicPr>
          <p:nvPr/>
        </p:nvPicPr>
        <p:blipFill>
          <a:blip r:embed="rId3"/>
          <a:stretch>
            <a:fillRect/>
          </a:stretch>
        </p:blipFill>
        <p:spPr>
          <a:xfrm>
            <a:off x="6588224" y="4361339"/>
            <a:ext cx="2448631" cy="782161"/>
          </a:xfrm>
          <a:prstGeom prst="rect">
            <a:avLst/>
          </a:prstGeom>
        </p:spPr>
      </p:pic>
      <p:sp>
        <p:nvSpPr>
          <p:cNvPr id="9" name="1 Título">
            <a:extLst>
              <a:ext uri="{FF2B5EF4-FFF2-40B4-BE49-F238E27FC236}">
                <a16:creationId xmlns:a16="http://schemas.microsoft.com/office/drawing/2014/main" id="{4D15B244-EAEA-4275-97C7-68417329EE26}"/>
              </a:ext>
            </a:extLst>
          </p:cNvPr>
          <p:cNvSpPr txBox="1">
            <a:spLocks/>
          </p:cNvSpPr>
          <p:nvPr/>
        </p:nvSpPr>
        <p:spPr>
          <a:xfrm>
            <a:off x="-111710" y="2638188"/>
            <a:ext cx="9367419" cy="1723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200" b="1" dirty="0"/>
              <a:t>- La sesión empezará en breve -</a:t>
            </a:r>
            <a:endParaRPr lang="es-ES_tradnl" sz="1600" b="1" dirty="0"/>
          </a:p>
        </p:txBody>
      </p:sp>
    </p:spTree>
    <p:extLst>
      <p:ext uri="{BB962C8B-B14F-4D97-AF65-F5344CB8AC3E}">
        <p14:creationId xmlns:p14="http://schemas.microsoft.com/office/powerpoint/2010/main" val="104203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Resolución de problemas</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3100" dirty="0"/>
              <a:t>Crea un </a:t>
            </a:r>
            <a:r>
              <a:rPr lang="ca-ES" sz="3100" dirty="0" err="1"/>
              <a:t>objeto</a:t>
            </a:r>
            <a:r>
              <a:rPr lang="ca-ES" sz="3100" dirty="0"/>
              <a:t> de permisos que de permisos </a:t>
            </a:r>
            <a:r>
              <a:rPr lang="ca-ES" sz="3100" dirty="0" err="1"/>
              <a:t>totales</a:t>
            </a:r>
            <a:r>
              <a:rPr lang="ca-ES" sz="3100" dirty="0"/>
              <a:t> sobre </a:t>
            </a:r>
            <a:r>
              <a:rPr lang="ca-ES" sz="3100" dirty="0" err="1"/>
              <a:t>todos</a:t>
            </a:r>
            <a:r>
              <a:rPr lang="ca-ES" sz="3100" dirty="0"/>
              <a:t> los </a:t>
            </a:r>
            <a:r>
              <a:rPr lang="ca-ES" sz="3100" dirty="0" err="1"/>
              <a:t>objetos</a:t>
            </a:r>
            <a:r>
              <a:rPr lang="ca-ES" sz="3100" dirty="0"/>
              <a:t> </a:t>
            </a:r>
            <a:r>
              <a:rPr lang="ca-ES" sz="3100" dirty="0" err="1"/>
              <a:t>creados</a:t>
            </a:r>
            <a:r>
              <a:rPr lang="ca-ES" sz="3100" dirty="0"/>
              <a:t> </a:t>
            </a:r>
            <a:r>
              <a:rPr lang="ca-ES" sz="3100" dirty="0" err="1"/>
              <a:t>hasta</a:t>
            </a:r>
            <a:r>
              <a:rPr lang="ca-ES" sz="3100" dirty="0"/>
              <a:t> el </a:t>
            </a:r>
            <a:r>
              <a:rPr lang="ca-ES" sz="3100" dirty="0" err="1"/>
              <a:t>momento</a:t>
            </a:r>
            <a:endParaRPr lang="ca-ES" sz="31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7" name="1 Rectángulo">
            <a:extLst>
              <a:ext uri="{FF2B5EF4-FFF2-40B4-BE49-F238E27FC236}">
                <a16:creationId xmlns:a16="http://schemas.microsoft.com/office/drawing/2014/main" id="{1E00DE7E-1CC5-4959-BEB1-39045F6517FC}"/>
              </a:ext>
            </a:extLst>
          </p:cNvPr>
          <p:cNvSpPr/>
          <p:nvPr/>
        </p:nvSpPr>
        <p:spPr>
          <a:xfrm>
            <a:off x="35496" y="4869438"/>
            <a:ext cx="7992888" cy="276999"/>
          </a:xfrm>
          <a:prstGeom prst="rect">
            <a:avLst/>
          </a:prstGeom>
        </p:spPr>
        <p:txBody>
          <a:bodyPr wrap="square">
            <a:spAutoFit/>
          </a:bodyPr>
          <a:lstStyle/>
          <a:p>
            <a:r>
              <a:rPr lang="es-ES" sz="1200" dirty="0">
                <a:hlinkClick r:id="rId4"/>
              </a:rPr>
              <a:t>https://docs.microsoft.com/en-us/dynamics365/business-central/dev-itpro/developer/devenv-permissionset-object</a:t>
            </a:r>
            <a:r>
              <a:rPr lang="es-ES" sz="1200" dirty="0"/>
              <a:t> </a:t>
            </a:r>
          </a:p>
        </p:txBody>
      </p:sp>
      <p:pic>
        <p:nvPicPr>
          <p:cNvPr id="4" name="Imagen 3">
            <a:extLst>
              <a:ext uri="{FF2B5EF4-FFF2-40B4-BE49-F238E27FC236}">
                <a16:creationId xmlns:a16="http://schemas.microsoft.com/office/drawing/2014/main" id="{715AEC93-9046-4D7F-B047-1DA3F48BE8C2}"/>
              </a:ext>
            </a:extLst>
          </p:cNvPr>
          <p:cNvPicPr>
            <a:picLocks noChangeAspect="1"/>
          </p:cNvPicPr>
          <p:nvPr/>
        </p:nvPicPr>
        <p:blipFill>
          <a:blip r:embed="rId5"/>
          <a:stretch>
            <a:fillRect/>
          </a:stretch>
        </p:blipFill>
        <p:spPr>
          <a:xfrm>
            <a:off x="2703192" y="2309211"/>
            <a:ext cx="4478389" cy="2560227"/>
          </a:xfrm>
          <a:prstGeom prst="rect">
            <a:avLst/>
          </a:prstGeom>
        </p:spPr>
      </p:pic>
    </p:spTree>
    <p:extLst>
      <p:ext uri="{BB962C8B-B14F-4D97-AF65-F5344CB8AC3E}">
        <p14:creationId xmlns:p14="http://schemas.microsoft.com/office/powerpoint/2010/main" val="42046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Resolución de problemas</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fontScale="85000" lnSpcReduction="20000"/>
          </a:bodyPr>
          <a:lstStyle/>
          <a:p>
            <a:r>
              <a:rPr lang="ca-ES" sz="3100" dirty="0"/>
              <a:t>Desactiva </a:t>
            </a:r>
            <a:r>
              <a:rPr lang="ca-ES" sz="3100" dirty="0" err="1"/>
              <a:t>algunas</a:t>
            </a:r>
            <a:r>
              <a:rPr lang="ca-ES" sz="3100" dirty="0"/>
              <a:t> de las </a:t>
            </a:r>
            <a:r>
              <a:rPr lang="ca-ES" sz="3100" dirty="0" err="1"/>
              <a:t>normas</a:t>
            </a:r>
            <a:r>
              <a:rPr lang="ca-ES" sz="3100" dirty="0"/>
              <a:t> de los </a:t>
            </a:r>
            <a:r>
              <a:rPr lang="ca-ES" sz="3100" dirty="0" err="1"/>
              <a:t>analizadores</a:t>
            </a:r>
            <a:r>
              <a:rPr lang="ca-ES" sz="3100" dirty="0"/>
              <a:t> de </a:t>
            </a:r>
            <a:r>
              <a:rPr lang="ca-ES" sz="3100" dirty="0" err="1"/>
              <a:t>código</a:t>
            </a:r>
            <a:endParaRPr lang="ca-ES" sz="3100" dirty="0"/>
          </a:p>
          <a:p>
            <a:pPr lvl="1"/>
            <a:r>
              <a:rPr lang="ca-ES" sz="2700" dirty="0"/>
              <a:t>Crea un </a:t>
            </a:r>
            <a:r>
              <a:rPr lang="ca-ES" sz="2700" dirty="0" err="1"/>
              <a:t>archivo</a:t>
            </a:r>
            <a:r>
              <a:rPr lang="ca-ES" sz="2700" dirty="0"/>
              <a:t> </a:t>
            </a:r>
            <a:r>
              <a:rPr lang="ca-ES" sz="2700" dirty="0" err="1"/>
              <a:t>CLIPrules.ruleset.json</a:t>
            </a:r>
            <a:endParaRPr lang="ca-ES" sz="2700" dirty="0"/>
          </a:p>
          <a:p>
            <a:pPr lvl="1"/>
            <a:endParaRPr lang="ca-ES" sz="2700" dirty="0"/>
          </a:p>
          <a:p>
            <a:pPr lvl="1"/>
            <a:endParaRPr lang="ca-ES" sz="2700" dirty="0"/>
          </a:p>
          <a:p>
            <a:pPr marL="457200" lvl="1" indent="0">
              <a:buNone/>
            </a:pPr>
            <a:endParaRPr lang="ca-ES" sz="2700" dirty="0"/>
          </a:p>
          <a:p>
            <a:pPr marL="457200" lvl="1" indent="0">
              <a:buNone/>
            </a:pPr>
            <a:endParaRPr lang="ca-ES" sz="2700" dirty="0"/>
          </a:p>
          <a:p>
            <a:pPr marL="457200" lvl="1" indent="0">
              <a:buNone/>
            </a:pPr>
            <a:endParaRPr lang="ca-ES" sz="2700" dirty="0"/>
          </a:p>
          <a:p>
            <a:pPr marL="457200" lvl="1" indent="0">
              <a:buNone/>
            </a:pPr>
            <a:endParaRPr lang="ca-ES" sz="2700" dirty="0"/>
          </a:p>
          <a:p>
            <a:pPr lvl="1"/>
            <a:r>
              <a:rPr lang="ca-ES" sz="2300" dirty="0"/>
              <a:t>Indica la ruta al </a:t>
            </a:r>
            <a:r>
              <a:rPr lang="ca-ES" sz="2300" dirty="0" err="1"/>
              <a:t>archivo</a:t>
            </a:r>
            <a:r>
              <a:rPr lang="ca-ES" sz="2300" dirty="0"/>
              <a:t> en el </a:t>
            </a:r>
            <a:r>
              <a:rPr lang="ca-ES" sz="2300" dirty="0" err="1"/>
              <a:t>settings.json</a:t>
            </a:r>
            <a:br>
              <a:rPr lang="ca-ES" sz="2300" dirty="0"/>
            </a:br>
            <a:r>
              <a:rPr lang="en-GB" sz="1600" b="0" dirty="0">
                <a:solidFill>
                  <a:srgbClr val="0451A5"/>
                </a:solidFill>
                <a:effectLst/>
                <a:latin typeface="Consolas" panose="020B0609020204030204" pitchFamily="49" charset="0"/>
              </a:rPr>
              <a:t>"</a:t>
            </a:r>
            <a:r>
              <a:rPr lang="en-GB" sz="1600" b="0" dirty="0" err="1">
                <a:solidFill>
                  <a:srgbClr val="0451A5"/>
                </a:solidFill>
                <a:effectLst/>
                <a:latin typeface="Consolas" panose="020B0609020204030204" pitchFamily="49" charset="0"/>
              </a:rPr>
              <a:t>al.ruleSetPath</a:t>
            </a:r>
            <a:r>
              <a:rPr lang="en-GB" sz="1600" b="0" dirty="0">
                <a:solidFill>
                  <a:srgbClr val="0451A5"/>
                </a:solidFill>
                <a:effectLst/>
                <a:latin typeface="Consolas" panose="020B0609020204030204" pitchFamily="49" charset="0"/>
              </a:rPr>
              <a:t>"</a:t>
            </a:r>
            <a:r>
              <a:rPr lang="en-GB" sz="1600" b="0" dirty="0">
                <a:solidFill>
                  <a:srgbClr val="000000"/>
                </a:solidFill>
                <a:effectLst/>
                <a:latin typeface="Consolas" panose="020B0609020204030204" pitchFamily="49" charset="0"/>
              </a:rPr>
              <a:t>: </a:t>
            </a:r>
            <a:r>
              <a:rPr lang="en-GB" sz="1600" b="0" dirty="0">
                <a:solidFill>
                  <a:srgbClr val="A31515"/>
                </a:solidFill>
                <a:effectLst/>
                <a:latin typeface="Consolas" panose="020B0609020204030204" pitchFamily="49" charset="0"/>
              </a:rPr>
              <a:t>"./.</a:t>
            </a:r>
            <a:r>
              <a:rPr lang="en-GB" sz="1600" b="0" dirty="0" err="1">
                <a:solidFill>
                  <a:srgbClr val="A31515"/>
                </a:solidFill>
                <a:effectLst/>
                <a:latin typeface="Consolas" panose="020B0609020204030204" pitchFamily="49" charset="0"/>
              </a:rPr>
              <a:t>vscode</a:t>
            </a:r>
            <a:r>
              <a:rPr lang="en-GB" sz="1600" b="0" dirty="0">
                <a:solidFill>
                  <a:srgbClr val="A31515"/>
                </a:solidFill>
                <a:effectLst/>
                <a:latin typeface="Consolas" panose="020B0609020204030204" pitchFamily="49" charset="0"/>
              </a:rPr>
              <a:t>/</a:t>
            </a:r>
            <a:r>
              <a:rPr lang="en-GB" sz="1600" b="0" dirty="0" err="1">
                <a:solidFill>
                  <a:srgbClr val="A31515"/>
                </a:solidFill>
                <a:effectLst/>
                <a:latin typeface="Consolas" panose="020B0609020204030204" pitchFamily="49" charset="0"/>
              </a:rPr>
              <a:t>CLIPrules.ruleset.json</a:t>
            </a:r>
            <a:r>
              <a:rPr lang="en-GB" sz="1600" b="0" dirty="0">
                <a:solidFill>
                  <a:srgbClr val="A31515"/>
                </a:solidFill>
                <a:effectLst/>
                <a:latin typeface="Consolas" panose="020B0609020204030204" pitchFamily="49" charset="0"/>
              </a:rPr>
              <a:t>"</a:t>
            </a:r>
            <a:endParaRPr lang="en-GB" sz="1200" b="0" dirty="0">
              <a:solidFill>
                <a:srgbClr val="000000"/>
              </a:solidFill>
              <a:effectLst/>
              <a:latin typeface="Consolas" panose="020B0609020204030204" pitchFamily="49" charset="0"/>
            </a:endParaRPr>
          </a:p>
          <a:p>
            <a:pPr lvl="1"/>
            <a:endParaRPr lang="ca-ES" sz="27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7" name="1 Rectángulo">
            <a:extLst>
              <a:ext uri="{FF2B5EF4-FFF2-40B4-BE49-F238E27FC236}">
                <a16:creationId xmlns:a16="http://schemas.microsoft.com/office/drawing/2014/main" id="{1E00DE7E-1CC5-4959-BEB1-39045F6517FC}"/>
              </a:ext>
            </a:extLst>
          </p:cNvPr>
          <p:cNvSpPr/>
          <p:nvPr/>
        </p:nvSpPr>
        <p:spPr>
          <a:xfrm>
            <a:off x="35496" y="4869438"/>
            <a:ext cx="8928992" cy="276999"/>
          </a:xfrm>
          <a:prstGeom prst="rect">
            <a:avLst/>
          </a:prstGeom>
        </p:spPr>
        <p:txBody>
          <a:bodyPr wrap="square">
            <a:spAutoFit/>
          </a:bodyPr>
          <a:lstStyle/>
          <a:p>
            <a:r>
              <a:rPr lang="es-ES" sz="1200" dirty="0">
                <a:hlinkClick r:id="rId4"/>
              </a:rPr>
              <a:t>https://docs.microsoft.com/en-us/dynamics365/business-central/dev-itpro/developer/devenv-using-code-analysis-tool-with-rule-set</a:t>
            </a:r>
            <a:r>
              <a:rPr lang="es-ES" sz="1200" dirty="0"/>
              <a:t> </a:t>
            </a:r>
          </a:p>
        </p:txBody>
      </p:sp>
      <p:pic>
        <p:nvPicPr>
          <p:cNvPr id="1026" name="Picture 2">
            <a:extLst>
              <a:ext uri="{FF2B5EF4-FFF2-40B4-BE49-F238E27FC236}">
                <a16:creationId xmlns:a16="http://schemas.microsoft.com/office/drawing/2014/main" id="{58477B62-8F43-44DC-9282-8F6032F17E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608" y="2243661"/>
            <a:ext cx="7488832" cy="200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61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Resolución de problemas</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fontScale="85000" lnSpcReduction="10000"/>
          </a:bodyPr>
          <a:lstStyle/>
          <a:p>
            <a:r>
              <a:rPr lang="ca-ES" sz="3100" dirty="0"/>
              <a:t>Activa la </a:t>
            </a:r>
            <a:r>
              <a:rPr lang="ca-ES" sz="3100" dirty="0" err="1"/>
              <a:t>nueva</a:t>
            </a:r>
            <a:r>
              <a:rPr lang="ca-ES" sz="3100" dirty="0"/>
              <a:t> sintaxis de </a:t>
            </a:r>
            <a:r>
              <a:rPr lang="ca-ES" sz="3100" dirty="0" err="1"/>
              <a:t>traducciones</a:t>
            </a:r>
            <a:r>
              <a:rPr lang="ca-ES" sz="3100" dirty="0"/>
              <a:t> en el </a:t>
            </a:r>
            <a:r>
              <a:rPr lang="ca-ES" sz="3100" dirty="0" err="1"/>
              <a:t>archivo</a:t>
            </a:r>
            <a:r>
              <a:rPr lang="ca-ES" sz="3100" dirty="0"/>
              <a:t> </a:t>
            </a:r>
            <a:r>
              <a:rPr lang="ca-ES" sz="3100" dirty="0" err="1"/>
              <a:t>app.json</a:t>
            </a:r>
            <a:endParaRPr lang="ca-ES" sz="3100" dirty="0"/>
          </a:p>
          <a:p>
            <a:pPr marL="0" indent="0">
              <a:buNone/>
            </a:pPr>
            <a:r>
              <a:rPr lang="en-GB" sz="3200" b="0" dirty="0">
                <a:solidFill>
                  <a:srgbClr val="0451A5"/>
                </a:solidFill>
                <a:effectLst/>
                <a:latin typeface="Consolas" panose="020B0609020204030204" pitchFamily="49" charset="0"/>
              </a:rPr>
              <a:t>	</a:t>
            </a:r>
            <a:r>
              <a:rPr lang="en-GB" sz="2400" b="0" dirty="0">
                <a:solidFill>
                  <a:srgbClr val="0451A5"/>
                </a:solidFill>
                <a:effectLst/>
                <a:latin typeface="Consolas" panose="020B0609020204030204" pitchFamily="49" charset="0"/>
              </a:rPr>
              <a:t>"features"</a:t>
            </a:r>
            <a:r>
              <a:rPr lang="en-GB" sz="2400" b="0" dirty="0">
                <a:solidFill>
                  <a:srgbClr val="000000"/>
                </a:solidFill>
                <a:effectLst/>
                <a:latin typeface="Consolas" panose="020B0609020204030204" pitchFamily="49" charset="0"/>
              </a:rPr>
              <a:t>: [</a:t>
            </a:r>
            <a:r>
              <a:rPr lang="en-GB" sz="2400" b="0" dirty="0">
                <a:solidFill>
                  <a:srgbClr val="A31515"/>
                </a:solidFill>
                <a:effectLst/>
                <a:latin typeface="Consolas" panose="020B0609020204030204" pitchFamily="49" charset="0"/>
              </a:rPr>
              <a:t>"</a:t>
            </a:r>
            <a:r>
              <a:rPr lang="en-GB" sz="2400" b="0" dirty="0" err="1">
                <a:solidFill>
                  <a:srgbClr val="A31515"/>
                </a:solidFill>
                <a:effectLst/>
                <a:latin typeface="Consolas" panose="020B0609020204030204" pitchFamily="49" charset="0"/>
              </a:rPr>
              <a:t>TranslationFile</a:t>
            </a:r>
            <a:r>
              <a:rPr lang="en-GB" sz="2400" b="0" dirty="0">
                <a:solidFill>
                  <a:srgbClr val="A31515"/>
                </a:solidFill>
                <a:effectLst/>
                <a:latin typeface="Consolas" panose="020B0609020204030204" pitchFamily="49" charset="0"/>
              </a:rPr>
              <a:t>"</a:t>
            </a:r>
            <a:r>
              <a:rPr lang="en-GB" sz="2400" b="0" dirty="0">
                <a:solidFill>
                  <a:srgbClr val="000000"/>
                </a:solidFill>
                <a:effectLst/>
                <a:latin typeface="Consolas" panose="020B0609020204030204" pitchFamily="49" charset="0"/>
              </a:rPr>
              <a:t>]</a:t>
            </a:r>
          </a:p>
          <a:p>
            <a:r>
              <a:rPr lang="en-GB" sz="3100" dirty="0" err="1"/>
              <a:t>Instala</a:t>
            </a:r>
            <a:r>
              <a:rPr lang="en-GB" sz="3100" dirty="0"/>
              <a:t> la extension AL Language Tools</a:t>
            </a:r>
          </a:p>
          <a:p>
            <a:r>
              <a:rPr lang="en-GB" sz="3100" dirty="0" err="1"/>
              <a:t>Utiliza</a:t>
            </a:r>
            <a:r>
              <a:rPr lang="en-GB" sz="3100" dirty="0"/>
              <a:t> la </a:t>
            </a:r>
            <a:r>
              <a:rPr lang="en-GB" sz="3100" dirty="0" err="1"/>
              <a:t>siguiente</a:t>
            </a:r>
            <a:r>
              <a:rPr lang="en-GB" sz="3100" dirty="0"/>
              <a:t> </a:t>
            </a:r>
            <a:r>
              <a:rPr lang="en-GB" sz="3100" dirty="0" err="1"/>
              <a:t>expresión</a:t>
            </a:r>
            <a:r>
              <a:rPr lang="en-GB" sz="3100" dirty="0"/>
              <a:t> regular para </a:t>
            </a:r>
            <a:r>
              <a:rPr lang="en-GB" sz="3100" dirty="0" err="1"/>
              <a:t>reemplazar</a:t>
            </a:r>
            <a:r>
              <a:rPr lang="en-GB" sz="3100" dirty="0"/>
              <a:t> la </a:t>
            </a:r>
            <a:r>
              <a:rPr lang="en-GB" sz="3100" dirty="0" err="1"/>
              <a:t>aparición</a:t>
            </a:r>
            <a:r>
              <a:rPr lang="en-GB" sz="3100" dirty="0"/>
              <a:t> de las </a:t>
            </a:r>
            <a:r>
              <a:rPr lang="en-GB" sz="3100" dirty="0" err="1"/>
              <a:t>propiedades</a:t>
            </a:r>
            <a:r>
              <a:rPr lang="en-GB" sz="3100" dirty="0"/>
              <a:t> ML </a:t>
            </a:r>
            <a:r>
              <a:rPr lang="en-GB" sz="3100" dirty="0" err="1"/>
              <a:t>por</a:t>
            </a:r>
            <a:r>
              <a:rPr lang="en-GB" sz="3100" dirty="0"/>
              <a:t> </a:t>
            </a:r>
            <a:r>
              <a:rPr lang="en-GB" sz="3100" dirty="0" err="1"/>
              <a:t>su</a:t>
            </a:r>
            <a:r>
              <a:rPr lang="en-GB" sz="3100" dirty="0"/>
              <a:t> </a:t>
            </a:r>
            <a:r>
              <a:rPr lang="en-GB" sz="3100" dirty="0" err="1"/>
              <a:t>equivalente</a:t>
            </a:r>
            <a:r>
              <a:rPr lang="en-GB" sz="3100" dirty="0"/>
              <a:t> con </a:t>
            </a:r>
            <a:r>
              <a:rPr lang="en-GB" sz="3100" dirty="0" err="1"/>
              <a:t>el</a:t>
            </a:r>
            <a:r>
              <a:rPr lang="en-GB" sz="3100" dirty="0"/>
              <a:t> nuevo </a:t>
            </a:r>
            <a:r>
              <a:rPr lang="en-GB" sz="3100" dirty="0" err="1"/>
              <a:t>modelo</a:t>
            </a:r>
            <a:r>
              <a:rPr lang="en-GB" sz="3100" dirty="0"/>
              <a:t> de </a:t>
            </a:r>
            <a:r>
              <a:rPr lang="en-GB" sz="3100" dirty="0" err="1"/>
              <a:t>traducciones</a:t>
            </a:r>
            <a:endParaRPr lang="en-GB" sz="3100" dirty="0"/>
          </a:p>
          <a:p>
            <a:pPr lvl="1"/>
            <a:r>
              <a:rPr lang="ca-ES" sz="2700" dirty="0"/>
              <a:t>Buscar: 		(.*)ML = ENU = '(.*)', ESP = '(.*)’;</a:t>
            </a:r>
          </a:p>
          <a:p>
            <a:pPr lvl="1"/>
            <a:r>
              <a:rPr lang="ca-ES" sz="2700" dirty="0" err="1"/>
              <a:t>Reemplazar</a:t>
            </a:r>
            <a:r>
              <a:rPr lang="ca-ES" sz="2700" dirty="0"/>
              <a:t>: 	</a:t>
            </a:r>
            <a:r>
              <a:rPr lang="fr-FR" sz="2700" dirty="0"/>
              <a:t>$1 = '$2', comment = 'ESP="$3"';</a:t>
            </a:r>
            <a:r>
              <a:rPr lang="en-GB" sz="1600" b="0" dirty="0">
                <a:solidFill>
                  <a:srgbClr val="0451A5"/>
                </a:solidFill>
                <a:effectLst/>
                <a:latin typeface="Consolas" panose="020B0609020204030204" pitchFamily="49" charset="0"/>
              </a:rPr>
              <a:t>	</a:t>
            </a:r>
            <a:endParaRPr lang="ca-ES" sz="2700" dirty="0"/>
          </a:p>
          <a:p>
            <a:pPr lvl="1"/>
            <a:endParaRPr lang="ca-ES" sz="2700" dirty="0"/>
          </a:p>
          <a:p>
            <a:pPr lvl="1"/>
            <a:endParaRPr lang="ca-ES" sz="2700" dirty="0"/>
          </a:p>
          <a:p>
            <a:pPr marL="457200" lvl="1" indent="0">
              <a:buNone/>
            </a:pPr>
            <a:endParaRPr lang="ca-ES" sz="2700" dirty="0"/>
          </a:p>
          <a:p>
            <a:pPr marL="457200" lvl="1" indent="0">
              <a:buNone/>
            </a:pPr>
            <a:endParaRPr lang="ca-ES" sz="2700" dirty="0"/>
          </a:p>
          <a:p>
            <a:pPr marL="457200" lvl="1" indent="0">
              <a:buNone/>
            </a:pPr>
            <a:endParaRPr lang="ca-ES" sz="27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7" name="1 Rectángulo">
            <a:extLst>
              <a:ext uri="{FF2B5EF4-FFF2-40B4-BE49-F238E27FC236}">
                <a16:creationId xmlns:a16="http://schemas.microsoft.com/office/drawing/2014/main" id="{1E00DE7E-1CC5-4959-BEB1-39045F6517FC}"/>
              </a:ext>
            </a:extLst>
          </p:cNvPr>
          <p:cNvSpPr/>
          <p:nvPr/>
        </p:nvSpPr>
        <p:spPr>
          <a:xfrm>
            <a:off x="35496" y="4869438"/>
            <a:ext cx="8928992" cy="276999"/>
          </a:xfrm>
          <a:prstGeom prst="rect">
            <a:avLst/>
          </a:prstGeom>
        </p:spPr>
        <p:txBody>
          <a:bodyPr wrap="square">
            <a:spAutoFit/>
          </a:bodyPr>
          <a:lstStyle/>
          <a:p>
            <a:r>
              <a:rPr lang="es-ES" sz="1200" dirty="0">
                <a:hlinkClick r:id="rId4"/>
              </a:rPr>
              <a:t>https://docs.microsoft.com/en-us/dynamics365/business-central/dev-itpro/developer/devenv-work-with-translation-files</a:t>
            </a:r>
            <a:r>
              <a:rPr lang="es-ES" sz="1200" dirty="0"/>
              <a:t> </a:t>
            </a:r>
          </a:p>
        </p:txBody>
      </p:sp>
    </p:spTree>
    <p:extLst>
      <p:ext uri="{BB962C8B-B14F-4D97-AF65-F5344CB8AC3E}">
        <p14:creationId xmlns:p14="http://schemas.microsoft.com/office/powerpoint/2010/main" val="104470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err="1"/>
              <a:t>Haz</a:t>
            </a:r>
            <a:r>
              <a:rPr lang="ca-ES" sz="2800" dirty="0"/>
              <a:t> un </a:t>
            </a:r>
            <a:r>
              <a:rPr lang="ca-ES" sz="2800" dirty="0" err="1"/>
              <a:t>commit</a:t>
            </a:r>
            <a:r>
              <a:rPr lang="ca-ES" sz="2800" dirty="0"/>
              <a:t> con los </a:t>
            </a:r>
            <a:r>
              <a:rPr lang="ca-ES" sz="2800" dirty="0" err="1"/>
              <a:t>cambios</a:t>
            </a:r>
            <a:endParaRPr lang="ca-ES" sz="2800" dirty="0"/>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7" name="1 Título">
            <a:extLst>
              <a:ext uri="{FF2B5EF4-FFF2-40B4-BE49-F238E27FC236}">
                <a16:creationId xmlns:a16="http://schemas.microsoft.com/office/drawing/2014/main" id="{AB3AA701-2C09-4E6D-87D3-DEA2AA97BB88}"/>
              </a:ext>
            </a:extLst>
          </p:cNvPr>
          <p:cNvSpPr>
            <a:spLocks noGrp="1"/>
          </p:cNvSpPr>
          <p:nvPr>
            <p:ph type="title"/>
          </p:nvPr>
        </p:nvSpPr>
        <p:spPr>
          <a:xfrm>
            <a:off x="457200" y="205979"/>
            <a:ext cx="8229600" cy="857250"/>
          </a:xfrm>
        </p:spPr>
        <p:txBody>
          <a:bodyPr>
            <a:normAutofit/>
          </a:bodyPr>
          <a:lstStyle/>
          <a:p>
            <a:pPr algn="l"/>
            <a:r>
              <a:rPr lang="es-ES" dirty="0"/>
              <a:t>Resolución de problemas</a:t>
            </a:r>
            <a:endParaRPr lang="es-ES_tradnl" dirty="0"/>
          </a:p>
        </p:txBody>
      </p:sp>
    </p:spTree>
    <p:extLst>
      <p:ext uri="{BB962C8B-B14F-4D97-AF65-F5344CB8AC3E}">
        <p14:creationId xmlns:p14="http://schemas.microsoft.com/office/powerpoint/2010/main" val="53515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_tradnl" dirty="0"/>
              <a:t>Desarrollo – Venta de Cursos</a:t>
            </a:r>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7" name="Imagen 6">
            <a:extLst>
              <a:ext uri="{FF2B5EF4-FFF2-40B4-BE49-F238E27FC236}">
                <a16:creationId xmlns:a16="http://schemas.microsoft.com/office/drawing/2014/main" id="{31B0C3B6-F3E0-49AD-AAC2-8186E1A507F5}"/>
              </a:ext>
            </a:extLst>
          </p:cNvPr>
          <p:cNvPicPr>
            <a:picLocks noChangeAspect="1"/>
          </p:cNvPicPr>
          <p:nvPr/>
        </p:nvPicPr>
        <p:blipFill>
          <a:blip r:embed="rId4"/>
          <a:stretch>
            <a:fillRect/>
          </a:stretch>
        </p:blipFill>
        <p:spPr>
          <a:xfrm>
            <a:off x="395536" y="988206"/>
            <a:ext cx="8366822" cy="4155293"/>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Entrada de lápiz 1">
                <a:extLst>
                  <a:ext uri="{FF2B5EF4-FFF2-40B4-BE49-F238E27FC236}">
                    <a16:creationId xmlns:a16="http://schemas.microsoft.com/office/drawing/2014/main" id="{790A6FD6-CBE3-0862-4D35-092C86E6A0F7}"/>
                  </a:ext>
                </a:extLst>
              </p14:cNvPr>
              <p14:cNvContentPartPr/>
              <p14:nvPr/>
            </p14:nvContentPartPr>
            <p14:xfrm>
              <a:off x="538200" y="1266840"/>
              <a:ext cx="8067960" cy="3758040"/>
            </p14:xfrm>
          </p:contentPart>
        </mc:Choice>
        <mc:Fallback xmlns="">
          <p:pic>
            <p:nvPicPr>
              <p:cNvPr id="2" name="Entrada de lápiz 1">
                <a:extLst>
                  <a:ext uri="{FF2B5EF4-FFF2-40B4-BE49-F238E27FC236}">
                    <a16:creationId xmlns:a16="http://schemas.microsoft.com/office/drawing/2014/main" id="{790A6FD6-CBE3-0862-4D35-092C86E6A0F7}"/>
                  </a:ext>
                </a:extLst>
              </p:cNvPr>
              <p:cNvPicPr/>
              <p:nvPr/>
            </p:nvPicPr>
            <p:blipFill>
              <a:blip r:embed="rId6"/>
              <a:stretch>
                <a:fillRect/>
              </a:stretch>
            </p:blipFill>
            <p:spPr>
              <a:xfrm>
                <a:off x="528840" y="1257480"/>
                <a:ext cx="8086680" cy="3776760"/>
              </a:xfrm>
              <a:prstGeom prst="rect">
                <a:avLst/>
              </a:prstGeom>
            </p:spPr>
          </p:pic>
        </mc:Fallback>
      </mc:AlternateContent>
    </p:spTree>
    <p:extLst>
      <p:ext uri="{BB962C8B-B14F-4D97-AF65-F5344CB8AC3E}">
        <p14:creationId xmlns:p14="http://schemas.microsoft.com/office/powerpoint/2010/main" val="982367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_tradnl" dirty="0"/>
              <a:t>Desarrollo – Venta de Cursos</a:t>
            </a:r>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3" name="Imagen 2">
            <a:extLst>
              <a:ext uri="{FF2B5EF4-FFF2-40B4-BE49-F238E27FC236}">
                <a16:creationId xmlns:a16="http://schemas.microsoft.com/office/drawing/2014/main" id="{24B0DE6D-7F3F-4FF3-BAE4-A516F7F7DC71}"/>
              </a:ext>
            </a:extLst>
          </p:cNvPr>
          <p:cNvPicPr>
            <a:picLocks noChangeAspect="1"/>
          </p:cNvPicPr>
          <p:nvPr/>
        </p:nvPicPr>
        <p:blipFill>
          <a:blip r:embed="rId4"/>
          <a:stretch>
            <a:fillRect/>
          </a:stretch>
        </p:blipFill>
        <p:spPr>
          <a:xfrm>
            <a:off x="539552" y="1131590"/>
            <a:ext cx="4344926" cy="1224136"/>
          </a:xfrm>
          <a:prstGeom prst="rect">
            <a:avLst/>
          </a:prstGeom>
        </p:spPr>
      </p:pic>
      <p:pic>
        <p:nvPicPr>
          <p:cNvPr id="7" name="Imagen 6">
            <a:extLst>
              <a:ext uri="{FF2B5EF4-FFF2-40B4-BE49-F238E27FC236}">
                <a16:creationId xmlns:a16="http://schemas.microsoft.com/office/drawing/2014/main" id="{9700E9BD-0504-4A8F-A6AD-E2747A8287A5}"/>
              </a:ext>
            </a:extLst>
          </p:cNvPr>
          <p:cNvPicPr>
            <a:picLocks noChangeAspect="1"/>
          </p:cNvPicPr>
          <p:nvPr/>
        </p:nvPicPr>
        <p:blipFill>
          <a:blip r:embed="rId5"/>
          <a:stretch>
            <a:fillRect/>
          </a:stretch>
        </p:blipFill>
        <p:spPr>
          <a:xfrm>
            <a:off x="548013" y="2599725"/>
            <a:ext cx="4755486" cy="1491768"/>
          </a:xfrm>
          <a:prstGeom prst="rect">
            <a:avLst/>
          </a:prstGeom>
        </p:spPr>
      </p:pic>
    </p:spTree>
    <p:extLst>
      <p:ext uri="{BB962C8B-B14F-4D97-AF65-F5344CB8AC3E}">
        <p14:creationId xmlns:p14="http://schemas.microsoft.com/office/powerpoint/2010/main" val="868159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err="1"/>
              <a:t>Codeunits</a:t>
            </a:r>
            <a:r>
              <a:rPr lang="es-ES" dirty="0"/>
              <a:t> y Eventos</a:t>
            </a:r>
            <a:endParaRPr lang="es-ES_tradnl" dirty="0"/>
          </a:p>
        </p:txBody>
      </p:sp>
      <p:pic>
        <p:nvPicPr>
          <p:cNvPr id="10" name="Imagen 9">
            <a:extLst>
              <a:ext uri="{FF2B5EF4-FFF2-40B4-BE49-F238E27FC236}">
                <a16:creationId xmlns:a16="http://schemas.microsoft.com/office/drawing/2014/main" id="{119E8838-A476-46EE-B9DA-6C003692BFF0}"/>
              </a:ext>
            </a:extLst>
          </p:cNvPr>
          <p:cNvPicPr>
            <a:picLocks noChangeAspect="1"/>
          </p:cNvPicPr>
          <p:nvPr/>
        </p:nvPicPr>
        <p:blipFill>
          <a:blip r:embed="rId3"/>
          <a:stretch>
            <a:fillRect/>
          </a:stretch>
        </p:blipFill>
        <p:spPr>
          <a:xfrm>
            <a:off x="7308304" y="4595"/>
            <a:ext cx="1835696" cy="586372"/>
          </a:xfrm>
          <a:prstGeom prst="rect">
            <a:avLst/>
          </a:prstGeom>
        </p:spPr>
      </p:pic>
      <p:sp>
        <p:nvSpPr>
          <p:cNvPr id="11" name="Marcador de contenido 2">
            <a:extLst>
              <a:ext uri="{FF2B5EF4-FFF2-40B4-BE49-F238E27FC236}">
                <a16:creationId xmlns:a16="http://schemas.microsoft.com/office/drawing/2014/main" id="{26B420F7-2F30-4317-AFF0-154F36D17021}"/>
              </a:ext>
            </a:extLst>
          </p:cNvPr>
          <p:cNvSpPr txBox="1">
            <a:spLocks/>
          </p:cNvSpPr>
          <p:nvPr/>
        </p:nvSpPr>
        <p:spPr>
          <a:xfrm>
            <a:off x="457200" y="1200151"/>
            <a:ext cx="8229600" cy="3737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ca-ES" sz="2800" dirty="0"/>
          </a:p>
          <a:p>
            <a:endParaRPr lang="ca-ES" sz="2800" dirty="0"/>
          </a:p>
          <a:p>
            <a:pPr marL="0" indent="0">
              <a:buNone/>
            </a:pPr>
            <a:endParaRPr lang="ca-ES" sz="2800" dirty="0"/>
          </a:p>
          <a:p>
            <a:r>
              <a:rPr lang="ca-ES" sz="2800" dirty="0" err="1"/>
              <a:t>Utilizar</a:t>
            </a:r>
            <a:r>
              <a:rPr lang="ca-ES" sz="2800" dirty="0"/>
              <a:t> el </a:t>
            </a:r>
            <a:r>
              <a:rPr lang="ca-ES" sz="2800" dirty="0" err="1"/>
              <a:t>snippet</a:t>
            </a:r>
            <a:r>
              <a:rPr lang="ca-ES" sz="2800" dirty="0"/>
              <a:t> </a:t>
            </a:r>
            <a:r>
              <a:rPr lang="ca-ES" sz="2800" dirty="0" err="1">
                <a:latin typeface="Consolas" panose="020B0609020204030204" pitchFamily="49" charset="0"/>
              </a:rPr>
              <a:t>tcodeunit</a:t>
            </a:r>
            <a:r>
              <a:rPr lang="ca-ES" sz="2800" dirty="0"/>
              <a:t> para crear una </a:t>
            </a:r>
            <a:r>
              <a:rPr lang="ca-ES" sz="2800" dirty="0" err="1"/>
              <a:t>codeunit</a:t>
            </a:r>
            <a:endParaRPr lang="ca-ES" sz="2800" dirty="0"/>
          </a:p>
          <a:p>
            <a:r>
              <a:rPr lang="ca-ES" sz="2800" dirty="0" err="1"/>
              <a:t>Suscríbete</a:t>
            </a:r>
            <a:r>
              <a:rPr lang="ca-ES" sz="2800" dirty="0"/>
              <a:t> a </a:t>
            </a:r>
            <a:r>
              <a:rPr lang="ca-ES" sz="2800" dirty="0" err="1"/>
              <a:t>eventos</a:t>
            </a:r>
            <a:r>
              <a:rPr lang="ca-ES" sz="2800" dirty="0"/>
              <a:t> </a:t>
            </a:r>
            <a:r>
              <a:rPr lang="ca-ES" sz="2800" dirty="0" err="1"/>
              <a:t>lanzados</a:t>
            </a:r>
            <a:r>
              <a:rPr lang="ca-ES" sz="2800" dirty="0"/>
              <a:t> en la tabla Sales </a:t>
            </a:r>
            <a:r>
              <a:rPr lang="ca-ES" sz="2800" dirty="0" err="1"/>
              <a:t>Line</a:t>
            </a:r>
            <a:endParaRPr lang="es-ES" sz="2000" dirty="0"/>
          </a:p>
        </p:txBody>
      </p:sp>
      <p:sp>
        <p:nvSpPr>
          <p:cNvPr id="6" name="1 Rectángulo">
            <a:extLst>
              <a:ext uri="{FF2B5EF4-FFF2-40B4-BE49-F238E27FC236}">
                <a16:creationId xmlns:a16="http://schemas.microsoft.com/office/drawing/2014/main" id="{0B27DFC2-96D1-4B7E-9980-F3762D2A3440}"/>
              </a:ext>
            </a:extLst>
          </p:cNvPr>
          <p:cNvSpPr/>
          <p:nvPr/>
        </p:nvSpPr>
        <p:spPr>
          <a:xfrm>
            <a:off x="-36512" y="4659982"/>
            <a:ext cx="7992888" cy="646331"/>
          </a:xfrm>
          <a:prstGeom prst="rect">
            <a:avLst/>
          </a:prstGeom>
        </p:spPr>
        <p:txBody>
          <a:bodyPr wrap="square">
            <a:spAutoFit/>
          </a:bodyPr>
          <a:lstStyle/>
          <a:p>
            <a:r>
              <a:rPr lang="es-ES" sz="1200" dirty="0">
                <a:hlinkClick r:id="rId4"/>
              </a:rPr>
              <a:t>https://docs.microsoft.com/en-us/dynamics365/business-central/dev-itpro/developer/devenv-codeunit-object</a:t>
            </a:r>
            <a:r>
              <a:rPr lang="es-ES" sz="1200" dirty="0"/>
              <a:t>  </a:t>
            </a:r>
            <a:br>
              <a:rPr lang="es-ES" sz="1200" dirty="0"/>
            </a:br>
            <a:r>
              <a:rPr lang="es-ES" sz="1200" dirty="0">
                <a:hlinkClick r:id="rId5"/>
              </a:rPr>
              <a:t>https://docs.microsoft.com/en-us/dynamics365/business-central/dev-itpro/developer/devenv-events-in-al</a:t>
            </a:r>
            <a:r>
              <a:rPr lang="es-ES" sz="1200" dirty="0"/>
              <a:t> </a:t>
            </a:r>
          </a:p>
          <a:p>
            <a:endParaRPr lang="es-ES" sz="1200" dirty="0"/>
          </a:p>
        </p:txBody>
      </p:sp>
    </p:spTree>
    <p:extLst>
      <p:ext uri="{BB962C8B-B14F-4D97-AF65-F5344CB8AC3E}">
        <p14:creationId xmlns:p14="http://schemas.microsoft.com/office/powerpoint/2010/main" val="227479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_tradnl" dirty="0"/>
              <a:t>Desarrollo – Venta de Cursos</a:t>
            </a:r>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4" name="Imagen 3">
            <a:extLst>
              <a:ext uri="{FF2B5EF4-FFF2-40B4-BE49-F238E27FC236}">
                <a16:creationId xmlns:a16="http://schemas.microsoft.com/office/drawing/2014/main" id="{23170F73-5C73-41D4-9888-AEE681357E70}"/>
              </a:ext>
            </a:extLst>
          </p:cNvPr>
          <p:cNvPicPr>
            <a:picLocks noChangeAspect="1"/>
          </p:cNvPicPr>
          <p:nvPr/>
        </p:nvPicPr>
        <p:blipFill>
          <a:blip r:embed="rId4"/>
          <a:stretch>
            <a:fillRect/>
          </a:stretch>
        </p:blipFill>
        <p:spPr>
          <a:xfrm>
            <a:off x="683568" y="1131590"/>
            <a:ext cx="6807615" cy="2771510"/>
          </a:xfrm>
          <a:prstGeom prst="rect">
            <a:avLst/>
          </a:prstGeom>
        </p:spPr>
      </p:pic>
    </p:spTree>
    <p:extLst>
      <p:ext uri="{BB962C8B-B14F-4D97-AF65-F5344CB8AC3E}">
        <p14:creationId xmlns:p14="http://schemas.microsoft.com/office/powerpoint/2010/main" val="269031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_tradnl" dirty="0"/>
              <a:t>Desarrollo – Venta de Cursos</a:t>
            </a:r>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1030" name="Picture 6">
            <a:extLst>
              <a:ext uri="{FF2B5EF4-FFF2-40B4-BE49-F238E27FC236}">
                <a16:creationId xmlns:a16="http://schemas.microsoft.com/office/drawing/2014/main" id="{708C15F9-742F-4775-B201-D62F3025C8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063229"/>
            <a:ext cx="7383119" cy="3316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100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_tradnl" dirty="0"/>
              <a:t>Desarrollo – Venta de Cursos</a:t>
            </a:r>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2050" name="Picture 2">
            <a:extLst>
              <a:ext uri="{FF2B5EF4-FFF2-40B4-BE49-F238E27FC236}">
                <a16:creationId xmlns:a16="http://schemas.microsoft.com/office/drawing/2014/main" id="{99957678-AF23-4043-934E-520539DD5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205364"/>
            <a:ext cx="8200942" cy="287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2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Ayudas al desarrollo</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fontScale="92500" lnSpcReduction="10000"/>
          </a:bodyPr>
          <a:lstStyle/>
          <a:p>
            <a:r>
              <a:rPr lang="ca-ES" sz="3100" dirty="0" err="1"/>
              <a:t>Instala</a:t>
            </a:r>
            <a:r>
              <a:rPr lang="ca-ES" sz="3100" dirty="0"/>
              <a:t> la </a:t>
            </a:r>
            <a:r>
              <a:rPr lang="ca-ES" sz="3100" dirty="0" err="1"/>
              <a:t>extensión</a:t>
            </a:r>
            <a:r>
              <a:rPr lang="ca-ES" sz="3100" dirty="0"/>
              <a:t> de Visual Studio CRS AL Language </a:t>
            </a:r>
            <a:r>
              <a:rPr lang="ca-ES" sz="3100" dirty="0" err="1"/>
              <a:t>Extension</a:t>
            </a:r>
            <a:endParaRPr lang="ca-ES" sz="3100" dirty="0"/>
          </a:p>
          <a:p>
            <a:r>
              <a:rPr lang="ca-ES" sz="3100" dirty="0"/>
              <a:t>Configura la </a:t>
            </a:r>
            <a:r>
              <a:rPr lang="ca-ES" sz="3100" dirty="0" err="1"/>
              <a:t>extensión</a:t>
            </a:r>
            <a:r>
              <a:rPr lang="ca-ES" sz="3100" dirty="0"/>
              <a:t> para nombrar los </a:t>
            </a:r>
            <a:r>
              <a:rPr lang="ca-ES" sz="3100" dirty="0" err="1"/>
              <a:t>archivos</a:t>
            </a:r>
            <a:r>
              <a:rPr lang="ca-ES" sz="3100" dirty="0"/>
              <a:t> .al </a:t>
            </a:r>
            <a:r>
              <a:rPr lang="ca-ES" sz="3100" dirty="0" err="1"/>
              <a:t>según</a:t>
            </a:r>
            <a:r>
              <a:rPr lang="ca-ES" sz="3100" dirty="0"/>
              <a:t> los </a:t>
            </a:r>
            <a:r>
              <a:rPr lang="ca-ES" sz="3100" dirty="0" err="1"/>
              <a:t>siguientes</a:t>
            </a:r>
            <a:r>
              <a:rPr lang="ca-ES" sz="3100" dirty="0"/>
              <a:t> patrones</a:t>
            </a:r>
          </a:p>
          <a:p>
            <a:pPr marL="0" indent="0">
              <a:buNone/>
            </a:pPr>
            <a:r>
              <a:rPr lang="en-GB" sz="1200" dirty="0">
                <a:solidFill>
                  <a:srgbClr val="000000"/>
                </a:solidFill>
                <a:latin typeface="Consolas" panose="020B0609020204030204" pitchFamily="49" charset="0"/>
              </a:rPr>
              <a:t>{</a:t>
            </a:r>
          </a:p>
          <a:p>
            <a:pPr marL="0" indent="0">
              <a:buNone/>
            </a:pPr>
            <a:r>
              <a:rPr lang="en-GB" sz="1200" dirty="0">
                <a:solidFill>
                  <a:srgbClr val="000000"/>
                </a:solidFill>
                <a:latin typeface="Consolas" panose="020B0609020204030204" pitchFamily="49" charset="0"/>
              </a:rPr>
              <a:t>    </a:t>
            </a:r>
            <a:r>
              <a:rPr lang="en-GB" sz="1200" dirty="0">
                <a:solidFill>
                  <a:srgbClr val="0451A5"/>
                </a:solidFill>
                <a:latin typeface="Consolas" panose="020B0609020204030204" pitchFamily="49" charset="0"/>
              </a:rPr>
              <a:t>"</a:t>
            </a:r>
            <a:r>
              <a:rPr lang="en-GB" sz="1200" dirty="0" err="1">
                <a:solidFill>
                  <a:srgbClr val="0451A5"/>
                </a:solidFill>
                <a:latin typeface="Consolas" panose="020B0609020204030204" pitchFamily="49" charset="0"/>
              </a:rPr>
              <a:t>CRS.OnSaveAlFileAction</a:t>
            </a:r>
            <a:r>
              <a:rPr lang="en-GB" sz="1200" dirty="0">
                <a:solidFill>
                  <a:srgbClr val="0451A5"/>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A31515"/>
                </a:solidFill>
                <a:latin typeface="Consolas" panose="020B0609020204030204" pitchFamily="49" charset="0"/>
              </a:rPr>
              <a:t>"Rename"</a:t>
            </a:r>
            <a:r>
              <a:rPr lang="en-GB" sz="1200" dirty="0">
                <a:solidFill>
                  <a:srgbClr val="000000"/>
                </a:solidFill>
                <a:latin typeface="Consolas" panose="020B0609020204030204" pitchFamily="49" charset="0"/>
              </a:rPr>
              <a:t>,</a:t>
            </a:r>
          </a:p>
          <a:p>
            <a:pPr marL="0" indent="0">
              <a:buNone/>
            </a:pPr>
            <a:r>
              <a:rPr lang="en-GB" sz="1200" dirty="0">
                <a:solidFill>
                  <a:srgbClr val="000000"/>
                </a:solidFill>
                <a:latin typeface="Consolas" panose="020B0609020204030204" pitchFamily="49" charset="0"/>
              </a:rPr>
              <a:t>    </a:t>
            </a:r>
            <a:r>
              <a:rPr lang="en-GB" sz="1200" dirty="0">
                <a:solidFill>
                  <a:srgbClr val="0451A5"/>
                </a:solidFill>
                <a:latin typeface="Consolas" panose="020B0609020204030204" pitchFamily="49" charset="0"/>
              </a:rPr>
              <a:t>"</a:t>
            </a:r>
            <a:r>
              <a:rPr lang="en-GB" sz="1200" dirty="0" err="1">
                <a:solidFill>
                  <a:srgbClr val="0451A5"/>
                </a:solidFill>
                <a:latin typeface="Consolas" panose="020B0609020204030204" pitchFamily="49" charset="0"/>
              </a:rPr>
              <a:t>CRS.FileNamePattern</a:t>
            </a:r>
            <a:r>
              <a:rPr lang="en-GB" sz="1200" dirty="0">
                <a:solidFill>
                  <a:srgbClr val="0451A5"/>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A31515"/>
                </a:solidFill>
                <a:latin typeface="Consolas" panose="020B0609020204030204" pitchFamily="49" charset="0"/>
              </a:rPr>
              <a:t>"&lt;</a:t>
            </a:r>
            <a:r>
              <a:rPr lang="en-GB" sz="1200" dirty="0" err="1">
                <a:solidFill>
                  <a:srgbClr val="A31515"/>
                </a:solidFill>
                <a:latin typeface="Consolas" panose="020B0609020204030204" pitchFamily="49" charset="0"/>
              </a:rPr>
              <a:t>ObjectNameShort</a:t>
            </a:r>
            <a:r>
              <a:rPr lang="en-GB" sz="1200" dirty="0">
                <a:solidFill>
                  <a:srgbClr val="A31515"/>
                </a:solidFill>
                <a:latin typeface="Consolas" panose="020B0609020204030204" pitchFamily="49" charset="0"/>
              </a:rPr>
              <a:t>&gt;.&lt;</a:t>
            </a:r>
            <a:r>
              <a:rPr lang="en-GB" sz="1200" dirty="0" err="1">
                <a:solidFill>
                  <a:srgbClr val="A31515"/>
                </a:solidFill>
                <a:latin typeface="Consolas" panose="020B0609020204030204" pitchFamily="49" charset="0"/>
              </a:rPr>
              <a:t>ObjectTypeShortPascalCase</a:t>
            </a:r>
            <a:r>
              <a:rPr lang="en-GB" sz="1200" dirty="0">
                <a:solidFill>
                  <a:srgbClr val="A31515"/>
                </a:solidFill>
                <a:latin typeface="Consolas" panose="020B0609020204030204" pitchFamily="49" charset="0"/>
              </a:rPr>
              <a:t>&gt;.al"</a:t>
            </a:r>
            <a:r>
              <a:rPr lang="en-GB" sz="1200" dirty="0">
                <a:solidFill>
                  <a:srgbClr val="000000"/>
                </a:solidFill>
                <a:latin typeface="Consolas" panose="020B0609020204030204" pitchFamily="49" charset="0"/>
              </a:rPr>
              <a:t>,</a:t>
            </a:r>
          </a:p>
          <a:p>
            <a:pPr marL="0" indent="0">
              <a:buNone/>
            </a:pPr>
            <a:r>
              <a:rPr lang="en-GB" sz="1200" dirty="0">
                <a:solidFill>
                  <a:srgbClr val="000000"/>
                </a:solidFill>
                <a:latin typeface="Consolas" panose="020B0609020204030204" pitchFamily="49" charset="0"/>
              </a:rPr>
              <a:t>    </a:t>
            </a:r>
            <a:r>
              <a:rPr lang="en-GB" sz="1200" dirty="0">
                <a:solidFill>
                  <a:srgbClr val="0451A5"/>
                </a:solidFill>
                <a:latin typeface="Consolas" panose="020B0609020204030204" pitchFamily="49" charset="0"/>
              </a:rPr>
              <a:t>"</a:t>
            </a:r>
            <a:r>
              <a:rPr lang="en-GB" sz="1200" dirty="0" err="1">
                <a:solidFill>
                  <a:srgbClr val="0451A5"/>
                </a:solidFill>
                <a:latin typeface="Consolas" panose="020B0609020204030204" pitchFamily="49" charset="0"/>
              </a:rPr>
              <a:t>CRS.FileNamePatternExtensions</a:t>
            </a:r>
            <a:r>
              <a:rPr lang="en-GB" sz="1200" dirty="0">
                <a:solidFill>
                  <a:srgbClr val="0451A5"/>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A31515"/>
                </a:solidFill>
                <a:latin typeface="Consolas" panose="020B0609020204030204" pitchFamily="49" charset="0"/>
              </a:rPr>
              <a:t>"&lt;</a:t>
            </a:r>
            <a:r>
              <a:rPr lang="en-GB" sz="1200" dirty="0" err="1">
                <a:solidFill>
                  <a:srgbClr val="A31515"/>
                </a:solidFill>
                <a:latin typeface="Consolas" panose="020B0609020204030204" pitchFamily="49" charset="0"/>
              </a:rPr>
              <a:t>ObjectNameShort</a:t>
            </a:r>
            <a:r>
              <a:rPr lang="en-GB" sz="1200" dirty="0">
                <a:solidFill>
                  <a:srgbClr val="A31515"/>
                </a:solidFill>
                <a:latin typeface="Consolas" panose="020B0609020204030204" pitchFamily="49" charset="0"/>
              </a:rPr>
              <a:t>&gt;.&lt;</a:t>
            </a:r>
            <a:r>
              <a:rPr lang="en-GB" sz="1200" dirty="0" err="1">
                <a:solidFill>
                  <a:srgbClr val="A31515"/>
                </a:solidFill>
                <a:latin typeface="Consolas" panose="020B0609020204030204" pitchFamily="49" charset="0"/>
              </a:rPr>
              <a:t>ObjectTypeShortPascalCase</a:t>
            </a:r>
            <a:r>
              <a:rPr lang="en-GB" sz="1200" dirty="0">
                <a:solidFill>
                  <a:srgbClr val="A31515"/>
                </a:solidFill>
                <a:latin typeface="Consolas" panose="020B0609020204030204" pitchFamily="49" charset="0"/>
              </a:rPr>
              <a:t>&gt;.al"</a:t>
            </a:r>
            <a:r>
              <a:rPr lang="en-GB" sz="1200" dirty="0">
                <a:solidFill>
                  <a:srgbClr val="000000"/>
                </a:solidFill>
                <a:latin typeface="Consolas" panose="020B0609020204030204" pitchFamily="49" charset="0"/>
              </a:rPr>
              <a:t>,</a:t>
            </a:r>
          </a:p>
          <a:p>
            <a:pPr marL="0" indent="0">
              <a:buNone/>
            </a:pPr>
            <a:r>
              <a:rPr lang="en-GB" sz="1200" dirty="0">
                <a:solidFill>
                  <a:srgbClr val="000000"/>
                </a:solidFill>
                <a:latin typeface="Consolas" panose="020B0609020204030204" pitchFamily="49" charset="0"/>
              </a:rPr>
              <a:t>    </a:t>
            </a:r>
            <a:r>
              <a:rPr lang="en-GB" sz="1200" dirty="0">
                <a:solidFill>
                  <a:srgbClr val="0451A5"/>
                </a:solidFill>
                <a:latin typeface="Consolas" panose="020B0609020204030204" pitchFamily="49" charset="0"/>
              </a:rPr>
              <a:t>"</a:t>
            </a:r>
            <a:r>
              <a:rPr lang="en-GB" sz="1200" dirty="0" err="1">
                <a:solidFill>
                  <a:srgbClr val="0451A5"/>
                </a:solidFill>
                <a:latin typeface="Consolas" panose="020B0609020204030204" pitchFamily="49" charset="0"/>
              </a:rPr>
              <a:t>CRS.FileNamePatternPageCustomizations</a:t>
            </a:r>
            <a:r>
              <a:rPr lang="en-GB" sz="1200" dirty="0">
                <a:solidFill>
                  <a:srgbClr val="0451A5"/>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A31515"/>
                </a:solidFill>
                <a:latin typeface="Consolas" panose="020B0609020204030204" pitchFamily="49" charset="0"/>
              </a:rPr>
              <a:t>"&lt;</a:t>
            </a:r>
            <a:r>
              <a:rPr lang="en-GB" sz="1200" dirty="0" err="1">
                <a:solidFill>
                  <a:srgbClr val="A31515"/>
                </a:solidFill>
                <a:latin typeface="Consolas" panose="020B0609020204030204" pitchFamily="49" charset="0"/>
              </a:rPr>
              <a:t>ObjectNameShort</a:t>
            </a:r>
            <a:r>
              <a:rPr lang="en-GB" sz="1200" dirty="0">
                <a:solidFill>
                  <a:srgbClr val="A31515"/>
                </a:solidFill>
                <a:latin typeface="Consolas" panose="020B0609020204030204" pitchFamily="49" charset="0"/>
              </a:rPr>
              <a:t>&gt;.&lt;</a:t>
            </a:r>
            <a:r>
              <a:rPr lang="en-GB" sz="1200" dirty="0" err="1">
                <a:solidFill>
                  <a:srgbClr val="A31515"/>
                </a:solidFill>
                <a:latin typeface="Consolas" panose="020B0609020204030204" pitchFamily="49" charset="0"/>
              </a:rPr>
              <a:t>ObjectTypeShortPascalCase</a:t>
            </a:r>
            <a:r>
              <a:rPr lang="en-GB" sz="1200" dirty="0">
                <a:solidFill>
                  <a:srgbClr val="A31515"/>
                </a:solidFill>
                <a:latin typeface="Consolas" panose="020B0609020204030204" pitchFamily="49" charset="0"/>
              </a:rPr>
              <a:t>&gt;.al"</a:t>
            </a:r>
            <a:r>
              <a:rPr lang="en-GB" sz="1200" dirty="0">
                <a:solidFill>
                  <a:srgbClr val="000000"/>
                </a:solidFill>
                <a:latin typeface="Consolas" panose="020B0609020204030204" pitchFamily="49" charset="0"/>
              </a:rPr>
              <a:t>,</a:t>
            </a:r>
          </a:p>
          <a:p>
            <a:pPr marL="0" indent="0">
              <a:buNone/>
            </a:pPr>
            <a:r>
              <a:rPr lang="en-GB" sz="1200" dirty="0">
                <a:solidFill>
                  <a:srgbClr val="000000"/>
                </a:solidFill>
                <a:latin typeface="Consolas" panose="020B0609020204030204" pitchFamily="49" charset="0"/>
              </a:rPr>
              <a:t>    </a:t>
            </a:r>
            <a:r>
              <a:rPr lang="en-GB" sz="1200" dirty="0">
                <a:solidFill>
                  <a:srgbClr val="0451A5"/>
                </a:solidFill>
                <a:latin typeface="Consolas" panose="020B0609020204030204" pitchFamily="49" charset="0"/>
              </a:rPr>
              <a:t>"</a:t>
            </a:r>
            <a:r>
              <a:rPr lang="en-GB" sz="1200" dirty="0" err="1">
                <a:solidFill>
                  <a:srgbClr val="0451A5"/>
                </a:solidFill>
                <a:latin typeface="Consolas" panose="020B0609020204030204" pitchFamily="49" charset="0"/>
              </a:rPr>
              <a:t>CRS.ExtensionObjectNamePattern</a:t>
            </a:r>
            <a:r>
              <a:rPr lang="en-GB" sz="1200" dirty="0">
                <a:solidFill>
                  <a:srgbClr val="0451A5"/>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A31515"/>
                </a:solidFill>
                <a:latin typeface="Consolas" panose="020B0609020204030204" pitchFamily="49" charset="0"/>
              </a:rPr>
              <a:t>"&lt;Prefix&gt;&lt;</a:t>
            </a:r>
            <a:r>
              <a:rPr lang="en-GB" sz="1200" dirty="0" err="1">
                <a:solidFill>
                  <a:srgbClr val="A31515"/>
                </a:solidFill>
                <a:latin typeface="Consolas" panose="020B0609020204030204" pitchFamily="49" charset="0"/>
              </a:rPr>
              <a:t>BaseName</a:t>
            </a:r>
            <a:r>
              <a:rPr lang="en-GB" sz="1200" dirty="0">
                <a:solidFill>
                  <a:srgbClr val="A31515"/>
                </a:solidFill>
                <a:latin typeface="Consolas" panose="020B0609020204030204" pitchFamily="49" charset="0"/>
              </a:rPr>
              <a:t>&gt;"</a:t>
            </a:r>
            <a:r>
              <a:rPr lang="en-GB" sz="1200" dirty="0">
                <a:solidFill>
                  <a:srgbClr val="000000"/>
                </a:solidFill>
                <a:latin typeface="Consolas" panose="020B0609020204030204" pitchFamily="49" charset="0"/>
              </a:rPr>
              <a:t>,</a:t>
            </a:r>
          </a:p>
          <a:p>
            <a:pPr marL="0" indent="0">
              <a:buNone/>
            </a:pPr>
            <a:r>
              <a:rPr lang="en-GB" sz="1200" dirty="0">
                <a:solidFill>
                  <a:srgbClr val="000000"/>
                </a:solidFill>
                <a:latin typeface="Consolas" panose="020B0609020204030204" pitchFamily="49" charset="0"/>
              </a:rPr>
              <a:t>    </a:t>
            </a:r>
            <a:r>
              <a:rPr lang="en-GB" sz="1200" dirty="0">
                <a:solidFill>
                  <a:srgbClr val="0451A5"/>
                </a:solidFill>
                <a:latin typeface="Consolas" panose="020B0609020204030204" pitchFamily="49" charset="0"/>
              </a:rPr>
              <a:t>"</a:t>
            </a:r>
            <a:r>
              <a:rPr lang="en-GB" sz="1200" dirty="0" err="1">
                <a:solidFill>
                  <a:srgbClr val="0451A5"/>
                </a:solidFill>
                <a:latin typeface="Consolas" panose="020B0609020204030204" pitchFamily="49" charset="0"/>
              </a:rPr>
              <a:t>CRS.ObjectNamePrefix</a:t>
            </a:r>
            <a:r>
              <a:rPr lang="en-GB" sz="1200" dirty="0">
                <a:solidFill>
                  <a:srgbClr val="0451A5"/>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A31515"/>
                </a:solidFill>
                <a:latin typeface="Consolas" panose="020B0609020204030204" pitchFamily="49" charset="0"/>
              </a:rPr>
              <a:t>"CLIP "</a:t>
            </a:r>
            <a:r>
              <a:rPr lang="en-GB" sz="1200" dirty="0">
                <a:solidFill>
                  <a:srgbClr val="000000"/>
                </a:solidFill>
                <a:latin typeface="Consolas" panose="020B0609020204030204" pitchFamily="49" charset="0"/>
              </a:rPr>
              <a:t>,</a:t>
            </a:r>
          </a:p>
          <a:p>
            <a:pPr marL="0" indent="0">
              <a:buNone/>
            </a:pPr>
            <a:r>
              <a:rPr lang="en-GB" sz="1200" dirty="0">
                <a:solidFill>
                  <a:srgbClr val="000000"/>
                </a:solidFill>
                <a:latin typeface="Consolas" panose="020B0609020204030204" pitchFamily="49" charset="0"/>
              </a:rPr>
              <a:t>    </a:t>
            </a:r>
            <a:r>
              <a:rPr lang="en-GB" sz="1200" dirty="0">
                <a:solidFill>
                  <a:srgbClr val="0451A5"/>
                </a:solidFill>
                <a:latin typeface="Consolas" panose="020B0609020204030204" pitchFamily="49" charset="0"/>
              </a:rPr>
              <a:t>"</a:t>
            </a:r>
            <a:r>
              <a:rPr lang="en-GB" sz="1200" dirty="0" err="1">
                <a:solidFill>
                  <a:srgbClr val="0451A5"/>
                </a:solidFill>
                <a:latin typeface="Consolas" panose="020B0609020204030204" pitchFamily="49" charset="0"/>
              </a:rPr>
              <a:t>CRS.RemovePrefixFromFilename</a:t>
            </a:r>
            <a:r>
              <a:rPr lang="en-GB" sz="1200" dirty="0">
                <a:solidFill>
                  <a:srgbClr val="0451A5"/>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true</a:t>
            </a:r>
            <a:endParaRPr lang="en-GB" sz="1200" dirty="0">
              <a:solidFill>
                <a:srgbClr val="000000"/>
              </a:solidFill>
              <a:latin typeface="Consolas" panose="020B0609020204030204" pitchFamily="49" charset="0"/>
            </a:endParaRPr>
          </a:p>
          <a:p>
            <a:pPr marL="0" indent="0">
              <a:buNone/>
            </a:pPr>
            <a:r>
              <a:rPr lang="en-GB" sz="1200" dirty="0">
                <a:solidFill>
                  <a:srgbClr val="000000"/>
                </a:solidFill>
                <a:latin typeface="Consolas" panose="020B0609020204030204" pitchFamily="49" charset="0"/>
              </a:rPr>
              <a:t>}</a:t>
            </a:r>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311638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err="1"/>
              <a:t>Haz</a:t>
            </a:r>
            <a:r>
              <a:rPr lang="ca-ES" sz="2800" dirty="0"/>
              <a:t> un </a:t>
            </a:r>
            <a:r>
              <a:rPr lang="ca-ES" sz="2800" dirty="0" err="1"/>
              <a:t>commit</a:t>
            </a:r>
            <a:r>
              <a:rPr lang="ca-ES" sz="2800" dirty="0"/>
              <a:t> con los </a:t>
            </a:r>
            <a:r>
              <a:rPr lang="ca-ES" sz="2800" dirty="0" err="1"/>
              <a:t>cambios</a:t>
            </a:r>
            <a:endParaRPr lang="ca-ES" sz="2800" dirty="0"/>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a:t>Desarrollo – Venta de Cursos</a:t>
            </a:r>
            <a:endParaRPr lang="en-US" dirty="0"/>
          </a:p>
        </p:txBody>
      </p:sp>
    </p:spTree>
    <p:extLst>
      <p:ext uri="{BB962C8B-B14F-4D97-AF65-F5344CB8AC3E}">
        <p14:creationId xmlns:p14="http://schemas.microsoft.com/office/powerpoint/2010/main" val="209678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a:t>Desarrollo – Venta de Cursos</a:t>
            </a:r>
            <a:endParaRPr lang="en-US" dirty="0"/>
          </a:p>
        </p:txBody>
      </p:sp>
      <p:sp>
        <p:nvSpPr>
          <p:cNvPr id="4" name="Marcador de contenido 3">
            <a:extLst>
              <a:ext uri="{FF2B5EF4-FFF2-40B4-BE49-F238E27FC236}">
                <a16:creationId xmlns:a16="http://schemas.microsoft.com/office/drawing/2014/main" id="{182CE4B1-2C80-4D89-8D3E-6FB412987CD6}"/>
              </a:ext>
            </a:extLst>
          </p:cNvPr>
          <p:cNvSpPr>
            <a:spLocks noGrp="1"/>
          </p:cNvSpPr>
          <p:nvPr>
            <p:ph idx="1"/>
          </p:nvPr>
        </p:nvSpPr>
        <p:spPr>
          <a:xfrm>
            <a:off x="457200" y="2571750"/>
            <a:ext cx="8229600" cy="2448272"/>
          </a:xfrm>
        </p:spPr>
        <p:txBody>
          <a:bodyPr>
            <a:noAutofit/>
          </a:bodyPr>
          <a:lstStyle/>
          <a:p>
            <a:r>
              <a:rPr lang="en-US" sz="1800" dirty="0" err="1"/>
              <a:t>Mostrar</a:t>
            </a:r>
            <a:r>
              <a:rPr lang="en-US" sz="1800" dirty="0"/>
              <a:t> </a:t>
            </a:r>
            <a:r>
              <a:rPr lang="en-US" sz="1800" dirty="0" err="1"/>
              <a:t>el</a:t>
            </a:r>
            <a:r>
              <a:rPr lang="en-US" sz="1800" dirty="0"/>
              <a:t> campo </a:t>
            </a:r>
            <a:r>
              <a:rPr lang="en-US" sz="1800" dirty="0" err="1"/>
              <a:t>en</a:t>
            </a:r>
            <a:r>
              <a:rPr lang="en-US" sz="1800" dirty="0"/>
              <a:t> las </a:t>
            </a:r>
            <a:r>
              <a:rPr lang="en-US" sz="1800" dirty="0" err="1"/>
              <a:t>siguientes</a:t>
            </a:r>
            <a:r>
              <a:rPr lang="en-US" sz="1800" dirty="0"/>
              <a:t> </a:t>
            </a:r>
            <a:r>
              <a:rPr lang="en-US" sz="1800" dirty="0" err="1"/>
              <a:t>páginas</a:t>
            </a:r>
            <a:r>
              <a:rPr lang="en-US" sz="1800" dirty="0"/>
              <a:t>:</a:t>
            </a:r>
          </a:p>
          <a:p>
            <a:pPr lvl="1"/>
            <a:r>
              <a:rPr lang="en-US" sz="1600" dirty="0" err="1"/>
              <a:t>Subformulario</a:t>
            </a:r>
            <a:r>
              <a:rPr lang="en-US" sz="1600" dirty="0"/>
              <a:t> de </a:t>
            </a:r>
            <a:r>
              <a:rPr lang="en-US" sz="1600" dirty="0" err="1"/>
              <a:t>pedidos</a:t>
            </a:r>
            <a:r>
              <a:rPr lang="en-US" sz="1600" dirty="0"/>
              <a:t> de </a:t>
            </a:r>
            <a:r>
              <a:rPr lang="en-US" sz="1600" dirty="0" err="1"/>
              <a:t>venta</a:t>
            </a:r>
            <a:endParaRPr lang="en-US" sz="1600" dirty="0"/>
          </a:p>
          <a:p>
            <a:pPr lvl="1"/>
            <a:r>
              <a:rPr lang="en-US" sz="1600" dirty="0" err="1"/>
              <a:t>Subformulario</a:t>
            </a:r>
            <a:r>
              <a:rPr lang="en-US" sz="1600" dirty="0"/>
              <a:t> de </a:t>
            </a:r>
            <a:r>
              <a:rPr lang="en-US" sz="1600" dirty="0" err="1"/>
              <a:t>facturas</a:t>
            </a:r>
            <a:r>
              <a:rPr lang="en-US" sz="1600" dirty="0"/>
              <a:t> de </a:t>
            </a:r>
            <a:r>
              <a:rPr lang="en-US" sz="1600" dirty="0" err="1"/>
              <a:t>venta</a:t>
            </a:r>
            <a:endParaRPr lang="en-US" sz="1600" dirty="0"/>
          </a:p>
          <a:p>
            <a:pPr lvl="1"/>
            <a:r>
              <a:rPr lang="en-US" sz="1600" dirty="0" err="1"/>
              <a:t>Subformulario</a:t>
            </a:r>
            <a:r>
              <a:rPr lang="en-US" sz="1600" dirty="0"/>
              <a:t> de </a:t>
            </a:r>
            <a:r>
              <a:rPr lang="en-US" sz="1600" dirty="0" err="1"/>
              <a:t>ofertas</a:t>
            </a:r>
            <a:r>
              <a:rPr lang="en-US" sz="1600" dirty="0"/>
              <a:t> de </a:t>
            </a:r>
            <a:r>
              <a:rPr lang="en-US" sz="1600" dirty="0" err="1"/>
              <a:t>venta</a:t>
            </a:r>
            <a:endParaRPr lang="en-US" sz="1600" dirty="0"/>
          </a:p>
          <a:p>
            <a:pPr lvl="1"/>
            <a:r>
              <a:rPr lang="en-US" sz="1600" dirty="0" err="1"/>
              <a:t>Subformulario</a:t>
            </a:r>
            <a:r>
              <a:rPr lang="en-US" sz="1600" dirty="0"/>
              <a:t> de </a:t>
            </a:r>
            <a:r>
              <a:rPr lang="en-US" sz="1600" dirty="0" err="1"/>
              <a:t>abonos</a:t>
            </a:r>
            <a:r>
              <a:rPr lang="en-US" sz="1600" dirty="0"/>
              <a:t> de </a:t>
            </a:r>
            <a:r>
              <a:rPr lang="en-US" sz="1600" dirty="0" err="1"/>
              <a:t>venta</a:t>
            </a:r>
            <a:endParaRPr lang="en-US" sz="1600" dirty="0"/>
          </a:p>
          <a:p>
            <a:pPr lvl="1"/>
            <a:r>
              <a:rPr lang="en-US" sz="1600" dirty="0" err="1"/>
              <a:t>Subformulario</a:t>
            </a:r>
            <a:r>
              <a:rPr lang="en-US" sz="1600" dirty="0"/>
              <a:t> de </a:t>
            </a:r>
            <a:r>
              <a:rPr lang="en-US" sz="1600" dirty="0" err="1"/>
              <a:t>pedidos</a:t>
            </a:r>
            <a:r>
              <a:rPr lang="en-US" sz="1600" dirty="0"/>
              <a:t> de </a:t>
            </a:r>
            <a:r>
              <a:rPr lang="en-US" sz="1600" dirty="0" err="1"/>
              <a:t>devolución</a:t>
            </a:r>
            <a:endParaRPr lang="en-US" sz="1600" dirty="0"/>
          </a:p>
          <a:p>
            <a:pPr lvl="1"/>
            <a:r>
              <a:rPr lang="en-US" sz="1600" dirty="0" err="1"/>
              <a:t>Todos</a:t>
            </a:r>
            <a:r>
              <a:rPr lang="en-US" sz="1600" dirty="0"/>
              <a:t> </a:t>
            </a:r>
            <a:r>
              <a:rPr lang="en-US" sz="1600" dirty="0" err="1"/>
              <a:t>los</a:t>
            </a:r>
            <a:r>
              <a:rPr lang="en-US" sz="1600" dirty="0"/>
              <a:t> </a:t>
            </a:r>
            <a:r>
              <a:rPr lang="en-US" sz="1600" dirty="0" err="1"/>
              <a:t>subformularios</a:t>
            </a:r>
            <a:r>
              <a:rPr lang="en-US" sz="1600" dirty="0"/>
              <a:t> de </a:t>
            </a:r>
            <a:r>
              <a:rPr lang="en-US" sz="1600" dirty="0" err="1"/>
              <a:t>documentos</a:t>
            </a:r>
            <a:r>
              <a:rPr lang="en-US" sz="1600" dirty="0"/>
              <a:t> </a:t>
            </a:r>
            <a:r>
              <a:rPr lang="en-US" sz="1600" dirty="0" err="1"/>
              <a:t>históricos</a:t>
            </a:r>
            <a:r>
              <a:rPr lang="en-US" sz="1600" dirty="0"/>
              <a:t> (</a:t>
            </a:r>
            <a:r>
              <a:rPr lang="en-US" sz="1600" dirty="0" err="1"/>
              <a:t>factura</a:t>
            </a:r>
            <a:r>
              <a:rPr lang="en-US" sz="1600" dirty="0"/>
              <a:t>, </a:t>
            </a:r>
            <a:r>
              <a:rPr lang="en-US" sz="1600" dirty="0" err="1"/>
              <a:t>abono</a:t>
            </a:r>
            <a:r>
              <a:rPr lang="en-US" sz="1600" dirty="0"/>
              <a:t>, </a:t>
            </a:r>
            <a:r>
              <a:rPr lang="en-US" sz="1600" dirty="0" err="1"/>
              <a:t>albarán</a:t>
            </a:r>
            <a:r>
              <a:rPr lang="en-US" sz="1600" dirty="0"/>
              <a:t>, </a:t>
            </a:r>
            <a:r>
              <a:rPr lang="en-US" sz="1600" dirty="0" err="1"/>
              <a:t>albarán</a:t>
            </a:r>
            <a:r>
              <a:rPr lang="en-US" sz="1600" dirty="0"/>
              <a:t> de </a:t>
            </a:r>
            <a:r>
              <a:rPr lang="en-US" sz="1600" dirty="0" err="1"/>
              <a:t>devolución</a:t>
            </a:r>
            <a:r>
              <a:rPr lang="en-US" sz="1600" dirty="0"/>
              <a:t>, </a:t>
            </a:r>
            <a:r>
              <a:rPr lang="en-US" sz="1600" dirty="0" err="1"/>
              <a:t>archivo</a:t>
            </a:r>
            <a:r>
              <a:rPr lang="en-US" sz="1600" dirty="0"/>
              <a:t>)</a:t>
            </a:r>
          </a:p>
        </p:txBody>
      </p:sp>
      <p:pic>
        <p:nvPicPr>
          <p:cNvPr id="8" name="Imagen 7">
            <a:extLst>
              <a:ext uri="{FF2B5EF4-FFF2-40B4-BE49-F238E27FC236}">
                <a16:creationId xmlns:a16="http://schemas.microsoft.com/office/drawing/2014/main" id="{34361E11-F270-4422-955D-09E26F97A4F4}"/>
              </a:ext>
            </a:extLst>
          </p:cNvPr>
          <p:cNvPicPr>
            <a:picLocks noChangeAspect="1"/>
          </p:cNvPicPr>
          <p:nvPr/>
        </p:nvPicPr>
        <p:blipFill>
          <a:blip r:embed="rId4"/>
          <a:stretch>
            <a:fillRect/>
          </a:stretch>
        </p:blipFill>
        <p:spPr>
          <a:xfrm>
            <a:off x="457199" y="1063229"/>
            <a:ext cx="8371292" cy="1148481"/>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Entrada de lápiz 1">
                <a:extLst>
                  <a:ext uri="{FF2B5EF4-FFF2-40B4-BE49-F238E27FC236}">
                    <a16:creationId xmlns:a16="http://schemas.microsoft.com/office/drawing/2014/main" id="{D719780D-CBFE-B24D-5D7C-4D1753653544}"/>
                  </a:ext>
                </a:extLst>
              </p14:cNvPr>
              <p14:cNvContentPartPr/>
              <p14:nvPr/>
            </p14:nvContentPartPr>
            <p14:xfrm>
              <a:off x="1647360" y="2953080"/>
              <a:ext cx="360" cy="360"/>
            </p14:xfrm>
          </p:contentPart>
        </mc:Choice>
        <mc:Fallback xmlns="">
          <p:pic>
            <p:nvPicPr>
              <p:cNvPr id="2" name="Entrada de lápiz 1">
                <a:extLst>
                  <a:ext uri="{FF2B5EF4-FFF2-40B4-BE49-F238E27FC236}">
                    <a16:creationId xmlns:a16="http://schemas.microsoft.com/office/drawing/2014/main" id="{D719780D-CBFE-B24D-5D7C-4D1753653544}"/>
                  </a:ext>
                </a:extLst>
              </p:cNvPr>
              <p:cNvPicPr/>
              <p:nvPr/>
            </p:nvPicPr>
            <p:blipFill>
              <a:blip r:embed="rId6"/>
              <a:stretch>
                <a:fillRect/>
              </a:stretch>
            </p:blipFill>
            <p:spPr>
              <a:xfrm>
                <a:off x="1638000" y="2943720"/>
                <a:ext cx="19080" cy="19080"/>
              </a:xfrm>
              <a:prstGeom prst="rect">
                <a:avLst/>
              </a:prstGeom>
            </p:spPr>
          </p:pic>
        </mc:Fallback>
      </mc:AlternateContent>
    </p:spTree>
    <p:extLst>
      <p:ext uri="{BB962C8B-B14F-4D97-AF65-F5344CB8AC3E}">
        <p14:creationId xmlns:p14="http://schemas.microsoft.com/office/powerpoint/2010/main" val="224902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_tradnl" dirty="0"/>
              <a:t>Desarrollo – Venta de Cursos</a:t>
            </a:r>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3" name="Imagen 2">
            <a:extLst>
              <a:ext uri="{FF2B5EF4-FFF2-40B4-BE49-F238E27FC236}">
                <a16:creationId xmlns:a16="http://schemas.microsoft.com/office/drawing/2014/main" id="{DC68FED8-A6ED-4D82-9EDC-56A4B5E12189}"/>
              </a:ext>
            </a:extLst>
          </p:cNvPr>
          <p:cNvPicPr>
            <a:picLocks noChangeAspect="1"/>
          </p:cNvPicPr>
          <p:nvPr/>
        </p:nvPicPr>
        <p:blipFill>
          <a:blip r:embed="rId4"/>
          <a:stretch>
            <a:fillRect/>
          </a:stretch>
        </p:blipFill>
        <p:spPr>
          <a:xfrm>
            <a:off x="539551" y="1131590"/>
            <a:ext cx="5028094" cy="870830"/>
          </a:xfrm>
          <a:prstGeom prst="rect">
            <a:avLst/>
          </a:prstGeom>
        </p:spPr>
      </p:pic>
      <p:pic>
        <p:nvPicPr>
          <p:cNvPr id="7" name="Imagen 6">
            <a:extLst>
              <a:ext uri="{FF2B5EF4-FFF2-40B4-BE49-F238E27FC236}">
                <a16:creationId xmlns:a16="http://schemas.microsoft.com/office/drawing/2014/main" id="{7EA74051-FCC8-4546-A3B2-13C40649DAD9}"/>
              </a:ext>
            </a:extLst>
          </p:cNvPr>
          <p:cNvPicPr>
            <a:picLocks noChangeAspect="1"/>
          </p:cNvPicPr>
          <p:nvPr/>
        </p:nvPicPr>
        <p:blipFill>
          <a:blip r:embed="rId5"/>
          <a:stretch>
            <a:fillRect/>
          </a:stretch>
        </p:blipFill>
        <p:spPr>
          <a:xfrm>
            <a:off x="611560" y="2355726"/>
            <a:ext cx="5694467" cy="2324736"/>
          </a:xfrm>
          <a:prstGeom prst="rect">
            <a:avLst/>
          </a:prstGeom>
        </p:spPr>
      </p:pic>
    </p:spTree>
    <p:extLst>
      <p:ext uri="{BB962C8B-B14F-4D97-AF65-F5344CB8AC3E}">
        <p14:creationId xmlns:p14="http://schemas.microsoft.com/office/powerpoint/2010/main" val="2422035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err="1"/>
              <a:t>Haz</a:t>
            </a:r>
            <a:r>
              <a:rPr lang="ca-ES" sz="2800" dirty="0"/>
              <a:t> un </a:t>
            </a:r>
            <a:r>
              <a:rPr lang="ca-ES" sz="2800" dirty="0" err="1"/>
              <a:t>commit</a:t>
            </a:r>
            <a:r>
              <a:rPr lang="ca-ES" sz="2800" dirty="0"/>
              <a:t> con los </a:t>
            </a:r>
            <a:r>
              <a:rPr lang="ca-ES" sz="2800" dirty="0" err="1"/>
              <a:t>cambios</a:t>
            </a:r>
            <a:endParaRPr lang="ca-ES" sz="2800" dirty="0"/>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a:t>Desarrollo – Venta de Cursos</a:t>
            </a:r>
            <a:endParaRPr lang="en-US" dirty="0"/>
          </a:p>
        </p:txBody>
      </p:sp>
    </p:spTree>
    <p:extLst>
      <p:ext uri="{BB962C8B-B14F-4D97-AF65-F5344CB8AC3E}">
        <p14:creationId xmlns:p14="http://schemas.microsoft.com/office/powerpoint/2010/main" val="581503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a:t>Desarrollo – Venta de Cursos</a:t>
            </a:r>
            <a:endParaRPr lang="en-US" dirty="0"/>
          </a:p>
        </p:txBody>
      </p:sp>
      <p:sp>
        <p:nvSpPr>
          <p:cNvPr id="4" name="Marcador de contenido 3">
            <a:extLst>
              <a:ext uri="{FF2B5EF4-FFF2-40B4-BE49-F238E27FC236}">
                <a16:creationId xmlns:a16="http://schemas.microsoft.com/office/drawing/2014/main" id="{182CE4B1-2C80-4D89-8D3E-6FB412987CD6}"/>
              </a:ext>
            </a:extLst>
          </p:cNvPr>
          <p:cNvSpPr>
            <a:spLocks noGrp="1"/>
          </p:cNvSpPr>
          <p:nvPr>
            <p:ph idx="1"/>
          </p:nvPr>
        </p:nvSpPr>
        <p:spPr>
          <a:xfrm>
            <a:off x="457200" y="2643758"/>
            <a:ext cx="8229600" cy="1368152"/>
          </a:xfrm>
        </p:spPr>
        <p:txBody>
          <a:bodyPr>
            <a:noAutofit/>
          </a:bodyPr>
          <a:lstStyle/>
          <a:p>
            <a:r>
              <a:rPr lang="en-US" sz="1800" dirty="0" err="1"/>
              <a:t>Haremos</a:t>
            </a:r>
            <a:r>
              <a:rPr lang="en-US" sz="1800" dirty="0"/>
              <a:t> </a:t>
            </a:r>
            <a:r>
              <a:rPr lang="en-US" sz="1800" dirty="0" err="1"/>
              <a:t>este</a:t>
            </a:r>
            <a:r>
              <a:rPr lang="en-US" sz="1800" dirty="0"/>
              <a:t> </a:t>
            </a:r>
            <a:r>
              <a:rPr lang="en-US" sz="1800" dirty="0" err="1"/>
              <a:t>desarrollo</a:t>
            </a:r>
            <a:r>
              <a:rPr lang="en-US" sz="1800" dirty="0"/>
              <a:t> </a:t>
            </a:r>
            <a:r>
              <a:rPr lang="en-US" sz="1800" dirty="0" err="1"/>
              <a:t>más</a:t>
            </a:r>
            <a:r>
              <a:rPr lang="en-US" sz="1800" dirty="0"/>
              <a:t> </a:t>
            </a:r>
            <a:r>
              <a:rPr lang="en-US" sz="1800" dirty="0" err="1"/>
              <a:t>adelante</a:t>
            </a:r>
            <a:r>
              <a:rPr lang="en-US" sz="1800" dirty="0"/>
              <a:t>, </a:t>
            </a:r>
            <a:r>
              <a:rPr lang="en-US" sz="1800" dirty="0" err="1"/>
              <a:t>después</a:t>
            </a:r>
            <a:r>
              <a:rPr lang="en-US" sz="1800" dirty="0"/>
              <a:t> de DES03 </a:t>
            </a:r>
            <a:r>
              <a:rPr lang="en-US" sz="1800" dirty="0" err="1"/>
              <a:t>Registro</a:t>
            </a:r>
            <a:r>
              <a:rPr lang="en-US" sz="1800" dirty="0"/>
              <a:t> de </a:t>
            </a:r>
            <a:r>
              <a:rPr lang="en-US" sz="1800" dirty="0" err="1"/>
              <a:t>Cursos</a:t>
            </a:r>
            <a:endParaRPr lang="en-US" sz="1600" dirty="0"/>
          </a:p>
        </p:txBody>
      </p:sp>
      <p:pic>
        <p:nvPicPr>
          <p:cNvPr id="5" name="Imagen 4">
            <a:extLst>
              <a:ext uri="{FF2B5EF4-FFF2-40B4-BE49-F238E27FC236}">
                <a16:creationId xmlns:a16="http://schemas.microsoft.com/office/drawing/2014/main" id="{A276842C-2B30-4FEC-B68C-18B7F6DBB3AF}"/>
              </a:ext>
            </a:extLst>
          </p:cNvPr>
          <p:cNvPicPr>
            <a:picLocks noChangeAspect="1"/>
          </p:cNvPicPr>
          <p:nvPr/>
        </p:nvPicPr>
        <p:blipFill>
          <a:blip r:embed="rId4"/>
          <a:stretch>
            <a:fillRect/>
          </a:stretch>
        </p:blipFill>
        <p:spPr>
          <a:xfrm>
            <a:off x="539552" y="1093732"/>
            <a:ext cx="8410742" cy="397898"/>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Entrada de lápiz 1">
                <a:extLst>
                  <a:ext uri="{FF2B5EF4-FFF2-40B4-BE49-F238E27FC236}">
                    <a16:creationId xmlns:a16="http://schemas.microsoft.com/office/drawing/2014/main" id="{79C39067-A663-1767-FB1B-2050A603F55F}"/>
                  </a:ext>
                </a:extLst>
              </p14:cNvPr>
              <p14:cNvContentPartPr/>
              <p14:nvPr/>
            </p14:nvContentPartPr>
            <p14:xfrm>
              <a:off x="8658360" y="2831760"/>
              <a:ext cx="360" cy="360"/>
            </p14:xfrm>
          </p:contentPart>
        </mc:Choice>
        <mc:Fallback xmlns="">
          <p:pic>
            <p:nvPicPr>
              <p:cNvPr id="2" name="Entrada de lápiz 1">
                <a:extLst>
                  <a:ext uri="{FF2B5EF4-FFF2-40B4-BE49-F238E27FC236}">
                    <a16:creationId xmlns:a16="http://schemas.microsoft.com/office/drawing/2014/main" id="{79C39067-A663-1767-FB1B-2050A603F55F}"/>
                  </a:ext>
                </a:extLst>
              </p:cNvPr>
              <p:cNvPicPr/>
              <p:nvPr/>
            </p:nvPicPr>
            <p:blipFill>
              <a:blip r:embed="rId6"/>
              <a:stretch>
                <a:fillRect/>
              </a:stretch>
            </p:blipFill>
            <p:spPr>
              <a:xfrm>
                <a:off x="8649000" y="2822400"/>
                <a:ext cx="19080" cy="19080"/>
              </a:xfrm>
              <a:prstGeom prst="rect">
                <a:avLst/>
              </a:prstGeom>
            </p:spPr>
          </p:pic>
        </mc:Fallback>
      </mc:AlternateContent>
    </p:spTree>
    <p:extLst>
      <p:ext uri="{BB962C8B-B14F-4D97-AF65-F5344CB8AC3E}">
        <p14:creationId xmlns:p14="http://schemas.microsoft.com/office/powerpoint/2010/main" val="360126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err="1"/>
              <a:t>Testing</a:t>
            </a:r>
            <a:r>
              <a:rPr lang="es-ES_tradnl" dirty="0"/>
              <a:t> – Venta de Cursos</a:t>
            </a:r>
            <a:endParaRPr lang="en-US" dirty="0"/>
          </a:p>
        </p:txBody>
      </p:sp>
      <p:sp>
        <p:nvSpPr>
          <p:cNvPr id="4" name="Marcador de contenido 3">
            <a:extLst>
              <a:ext uri="{FF2B5EF4-FFF2-40B4-BE49-F238E27FC236}">
                <a16:creationId xmlns:a16="http://schemas.microsoft.com/office/drawing/2014/main" id="{182CE4B1-2C80-4D89-8D3E-6FB412987CD6}"/>
              </a:ext>
            </a:extLst>
          </p:cNvPr>
          <p:cNvSpPr>
            <a:spLocks noGrp="1"/>
          </p:cNvSpPr>
          <p:nvPr>
            <p:ph idx="1"/>
          </p:nvPr>
        </p:nvSpPr>
        <p:spPr>
          <a:xfrm>
            <a:off x="457200" y="1131590"/>
            <a:ext cx="8229600" cy="3600400"/>
          </a:xfrm>
        </p:spPr>
        <p:txBody>
          <a:bodyPr>
            <a:noAutofit/>
          </a:bodyPr>
          <a:lstStyle/>
          <a:p>
            <a:r>
              <a:rPr lang="en-US" sz="2800" dirty="0"/>
              <a:t>Durante </a:t>
            </a:r>
            <a:r>
              <a:rPr lang="en-US" sz="2800" dirty="0" err="1"/>
              <a:t>el</a:t>
            </a:r>
            <a:r>
              <a:rPr lang="en-US" sz="2800" dirty="0"/>
              <a:t> Desarrollo </a:t>
            </a:r>
            <a:r>
              <a:rPr lang="en-US" sz="2800" dirty="0" err="1"/>
              <a:t>hemos</a:t>
            </a:r>
            <a:r>
              <a:rPr lang="en-US" sz="2800" dirty="0"/>
              <a:t> </a:t>
            </a:r>
            <a:r>
              <a:rPr lang="en-US" sz="2800" dirty="0" err="1"/>
              <a:t>probado</a:t>
            </a:r>
            <a:r>
              <a:rPr lang="en-US" sz="2800" dirty="0"/>
              <a:t>:</a:t>
            </a:r>
          </a:p>
          <a:p>
            <a:pPr lvl="1"/>
            <a:r>
              <a:rPr lang="en-US" sz="1800" dirty="0"/>
              <a:t>Que se </a:t>
            </a:r>
            <a:r>
              <a:rPr lang="en-US" sz="1800" dirty="0" err="1"/>
              <a:t>puede</a:t>
            </a:r>
            <a:r>
              <a:rPr lang="en-US" sz="1800" dirty="0"/>
              <a:t> </a:t>
            </a:r>
            <a:r>
              <a:rPr lang="en-US" sz="1800" dirty="0" err="1"/>
              <a:t>seleccionar</a:t>
            </a:r>
            <a:r>
              <a:rPr lang="en-US" sz="1800" dirty="0"/>
              <a:t> un </a:t>
            </a:r>
            <a:r>
              <a:rPr lang="en-US" sz="1800" dirty="0" err="1"/>
              <a:t>curso</a:t>
            </a:r>
            <a:r>
              <a:rPr lang="en-US" sz="1800" dirty="0"/>
              <a:t> </a:t>
            </a:r>
            <a:r>
              <a:rPr lang="en-US" sz="1800" dirty="0" err="1"/>
              <a:t>en</a:t>
            </a:r>
            <a:r>
              <a:rPr lang="en-US" sz="1800" dirty="0"/>
              <a:t> </a:t>
            </a:r>
            <a:r>
              <a:rPr lang="en-US" sz="1800" dirty="0" err="1"/>
              <a:t>una</a:t>
            </a:r>
            <a:r>
              <a:rPr lang="en-US" sz="1800" dirty="0"/>
              <a:t> </a:t>
            </a:r>
            <a:r>
              <a:rPr lang="en-US" sz="1800" dirty="0" err="1"/>
              <a:t>línea</a:t>
            </a:r>
            <a:r>
              <a:rPr lang="en-US" sz="1800" dirty="0"/>
              <a:t> de </a:t>
            </a:r>
            <a:r>
              <a:rPr lang="en-US" sz="1800" dirty="0" err="1"/>
              <a:t>venta</a:t>
            </a:r>
            <a:endParaRPr lang="en-US" sz="1800" dirty="0"/>
          </a:p>
          <a:p>
            <a:pPr lvl="1"/>
            <a:r>
              <a:rPr lang="en-US" sz="1800" dirty="0"/>
              <a:t>Que </a:t>
            </a:r>
            <a:r>
              <a:rPr lang="en-US" sz="1800" dirty="0" err="1"/>
              <a:t>el</a:t>
            </a:r>
            <a:r>
              <a:rPr lang="en-US" sz="1800" dirty="0"/>
              <a:t> </a:t>
            </a:r>
            <a:r>
              <a:rPr lang="en-US" sz="1800" dirty="0" err="1"/>
              <a:t>sistema</a:t>
            </a:r>
            <a:r>
              <a:rPr lang="en-US" sz="1800" dirty="0"/>
              <a:t> rellena la </a:t>
            </a:r>
            <a:r>
              <a:rPr lang="en-US" sz="1800" dirty="0" err="1"/>
              <a:t>descripción</a:t>
            </a:r>
            <a:r>
              <a:rPr lang="en-US" sz="1800" dirty="0"/>
              <a:t>, </a:t>
            </a:r>
            <a:r>
              <a:rPr lang="en-US" sz="1800" dirty="0" err="1"/>
              <a:t>los</a:t>
            </a:r>
            <a:r>
              <a:rPr lang="en-US" sz="1800" dirty="0"/>
              <a:t> </a:t>
            </a:r>
            <a:r>
              <a:rPr lang="en-US" sz="1800" dirty="0" err="1"/>
              <a:t>grupos</a:t>
            </a:r>
            <a:r>
              <a:rPr lang="en-US" sz="1800" dirty="0"/>
              <a:t> </a:t>
            </a:r>
            <a:r>
              <a:rPr lang="en-US" sz="1800" dirty="0" err="1"/>
              <a:t>contables</a:t>
            </a:r>
            <a:r>
              <a:rPr lang="en-US" sz="1800" dirty="0"/>
              <a:t> y </a:t>
            </a:r>
            <a:r>
              <a:rPr lang="en-US" sz="1800" dirty="0" err="1"/>
              <a:t>el</a:t>
            </a:r>
            <a:r>
              <a:rPr lang="en-US" sz="1800" dirty="0"/>
              <a:t> </a:t>
            </a:r>
            <a:r>
              <a:rPr lang="en-US" sz="1800" dirty="0" err="1"/>
              <a:t>precio</a:t>
            </a:r>
            <a:r>
              <a:rPr lang="en-US" sz="1800" dirty="0"/>
              <a:t> de la </a:t>
            </a:r>
            <a:r>
              <a:rPr lang="en-US" sz="1800" dirty="0" err="1"/>
              <a:t>línea</a:t>
            </a:r>
            <a:r>
              <a:rPr lang="en-US" sz="1800" dirty="0"/>
              <a:t> de </a:t>
            </a:r>
            <a:r>
              <a:rPr lang="en-US" sz="1800" dirty="0" err="1"/>
              <a:t>venta</a:t>
            </a:r>
            <a:endParaRPr lang="en-US" sz="1800" dirty="0"/>
          </a:p>
          <a:p>
            <a:pPr lvl="1"/>
            <a:r>
              <a:rPr lang="en-US" sz="1800" dirty="0"/>
              <a:t>Que se </a:t>
            </a:r>
            <a:r>
              <a:rPr lang="en-US" sz="1800" dirty="0" err="1"/>
              <a:t>puede</a:t>
            </a:r>
            <a:r>
              <a:rPr lang="en-US" sz="1800" dirty="0"/>
              <a:t> registrar un </a:t>
            </a:r>
            <a:r>
              <a:rPr lang="en-US" sz="1800" dirty="0" err="1"/>
              <a:t>documento</a:t>
            </a:r>
            <a:r>
              <a:rPr lang="en-US" sz="1800" dirty="0"/>
              <a:t> de </a:t>
            </a:r>
            <a:r>
              <a:rPr lang="en-US" sz="1800" dirty="0" err="1"/>
              <a:t>venta</a:t>
            </a:r>
            <a:r>
              <a:rPr lang="en-US" sz="1800" dirty="0"/>
              <a:t> con </a:t>
            </a:r>
            <a:r>
              <a:rPr lang="en-US" sz="1800" dirty="0" err="1"/>
              <a:t>una</a:t>
            </a:r>
            <a:r>
              <a:rPr lang="en-US" sz="1800" dirty="0"/>
              <a:t> </a:t>
            </a:r>
            <a:r>
              <a:rPr lang="en-US" sz="1800" dirty="0" err="1"/>
              <a:t>línea</a:t>
            </a:r>
            <a:r>
              <a:rPr lang="en-US" sz="1800" dirty="0"/>
              <a:t> de </a:t>
            </a:r>
            <a:r>
              <a:rPr lang="en-US" sz="1800" dirty="0" err="1"/>
              <a:t>tipo</a:t>
            </a:r>
            <a:r>
              <a:rPr lang="en-US" sz="1800" dirty="0"/>
              <a:t> </a:t>
            </a:r>
            <a:r>
              <a:rPr lang="en-US" sz="1800" dirty="0" err="1"/>
              <a:t>Curso</a:t>
            </a:r>
            <a:endParaRPr lang="en-US" sz="1800" dirty="0"/>
          </a:p>
          <a:p>
            <a:pPr lvl="1"/>
            <a:r>
              <a:rPr lang="en-US" sz="1800" dirty="0"/>
              <a:t>Que </a:t>
            </a:r>
            <a:r>
              <a:rPr lang="en-US" sz="1800" dirty="0" err="1"/>
              <a:t>el</a:t>
            </a:r>
            <a:r>
              <a:rPr lang="en-US" sz="1800" dirty="0"/>
              <a:t> </a:t>
            </a:r>
            <a:r>
              <a:rPr lang="en-US" sz="1800" dirty="0" err="1"/>
              <a:t>sistema</a:t>
            </a:r>
            <a:r>
              <a:rPr lang="en-US" sz="1800" dirty="0"/>
              <a:t> ha </a:t>
            </a:r>
            <a:r>
              <a:rPr lang="en-US" sz="1800" dirty="0" err="1"/>
              <a:t>realizado</a:t>
            </a:r>
            <a:r>
              <a:rPr lang="en-US" sz="1800" dirty="0"/>
              <a:t> </a:t>
            </a:r>
            <a:r>
              <a:rPr lang="en-US" sz="1800" dirty="0" err="1"/>
              <a:t>los</a:t>
            </a:r>
            <a:r>
              <a:rPr lang="en-US" sz="1800" dirty="0"/>
              <a:t> asientos </a:t>
            </a:r>
            <a:r>
              <a:rPr lang="en-US" sz="1800" dirty="0" err="1"/>
              <a:t>contables</a:t>
            </a:r>
            <a:r>
              <a:rPr lang="en-US" sz="1800" dirty="0"/>
              <a:t> </a:t>
            </a:r>
            <a:r>
              <a:rPr lang="en-US" sz="1800" dirty="0" err="1"/>
              <a:t>adecuados</a:t>
            </a:r>
            <a:endParaRPr lang="en-US" sz="1800" dirty="0"/>
          </a:p>
          <a:p>
            <a:pPr lvl="1"/>
            <a:r>
              <a:rPr lang="en-US" sz="1800" dirty="0"/>
              <a:t>Que </a:t>
            </a:r>
            <a:r>
              <a:rPr lang="en-US" sz="1800" dirty="0" err="1"/>
              <a:t>en</a:t>
            </a:r>
            <a:r>
              <a:rPr lang="en-US" sz="1800" dirty="0"/>
              <a:t> </a:t>
            </a:r>
            <a:r>
              <a:rPr lang="en-US" sz="1800" dirty="0" err="1"/>
              <a:t>los</a:t>
            </a:r>
            <a:r>
              <a:rPr lang="en-US" sz="1800" dirty="0"/>
              <a:t> </a:t>
            </a:r>
            <a:r>
              <a:rPr lang="en-US" sz="1800" dirty="0" err="1"/>
              <a:t>documentos</a:t>
            </a:r>
            <a:r>
              <a:rPr lang="en-US" sz="1800" dirty="0"/>
              <a:t> </a:t>
            </a:r>
            <a:r>
              <a:rPr lang="en-US" sz="1800" dirty="0" err="1"/>
              <a:t>registrados</a:t>
            </a:r>
            <a:r>
              <a:rPr lang="en-US" sz="1800" dirty="0"/>
              <a:t>, </a:t>
            </a:r>
            <a:r>
              <a:rPr lang="en-US" sz="1800" dirty="0" err="1"/>
              <a:t>el</a:t>
            </a:r>
            <a:r>
              <a:rPr lang="en-US" sz="1800" dirty="0"/>
              <a:t> campo </a:t>
            </a:r>
            <a:r>
              <a:rPr lang="en-US" sz="1800" dirty="0" err="1"/>
              <a:t>Edición</a:t>
            </a:r>
            <a:r>
              <a:rPr lang="en-US" sz="1800" dirty="0"/>
              <a:t> se ha </a:t>
            </a:r>
            <a:r>
              <a:rPr lang="en-US" sz="1800" dirty="0" err="1"/>
              <a:t>rellenado</a:t>
            </a:r>
            <a:endParaRPr lang="en-US" sz="1800" dirty="0"/>
          </a:p>
          <a:p>
            <a:r>
              <a:rPr lang="en-US" sz="2800" dirty="0" err="1"/>
              <a:t>Vamos</a:t>
            </a:r>
            <a:r>
              <a:rPr lang="en-US" sz="2800" dirty="0"/>
              <a:t> a </a:t>
            </a:r>
            <a:r>
              <a:rPr lang="en-US" sz="2800" dirty="0" err="1"/>
              <a:t>realizar</a:t>
            </a:r>
            <a:r>
              <a:rPr lang="en-US" sz="2800" dirty="0"/>
              <a:t> las </a:t>
            </a:r>
            <a:r>
              <a:rPr lang="en-US" sz="2800" dirty="0" err="1"/>
              <a:t>mismas</a:t>
            </a:r>
            <a:r>
              <a:rPr lang="en-US" sz="2800" dirty="0"/>
              <a:t> </a:t>
            </a:r>
            <a:r>
              <a:rPr lang="en-US" sz="2800" dirty="0" err="1"/>
              <a:t>pruebas</a:t>
            </a:r>
            <a:r>
              <a:rPr lang="en-US" sz="2800" dirty="0"/>
              <a:t> </a:t>
            </a:r>
            <a:r>
              <a:rPr lang="en-US" sz="2800" dirty="0" err="1"/>
              <a:t>pero</a:t>
            </a:r>
            <a:r>
              <a:rPr lang="en-US" sz="2800" dirty="0"/>
              <a:t> de forma </a:t>
            </a:r>
            <a:r>
              <a:rPr lang="en-US" sz="2800" dirty="0" err="1"/>
              <a:t>automatizada</a:t>
            </a:r>
            <a:endParaRPr lang="en-US" sz="2800" dirty="0"/>
          </a:p>
          <a:p>
            <a:pPr lvl="1"/>
            <a:endParaRPr lang="en-US" sz="1200" dirty="0"/>
          </a:p>
        </p:txBody>
      </p:sp>
    </p:spTree>
    <p:extLst>
      <p:ext uri="{BB962C8B-B14F-4D97-AF65-F5344CB8AC3E}">
        <p14:creationId xmlns:p14="http://schemas.microsoft.com/office/powerpoint/2010/main" val="14982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err="1"/>
              <a:t>Testing</a:t>
            </a:r>
            <a:r>
              <a:rPr lang="es-ES_tradnl" dirty="0"/>
              <a:t> – Preparación</a:t>
            </a:r>
            <a:endParaRPr lang="en-US" dirty="0"/>
          </a:p>
        </p:txBody>
      </p:sp>
      <p:sp>
        <p:nvSpPr>
          <p:cNvPr id="4" name="Marcador de contenido 3">
            <a:extLst>
              <a:ext uri="{FF2B5EF4-FFF2-40B4-BE49-F238E27FC236}">
                <a16:creationId xmlns:a16="http://schemas.microsoft.com/office/drawing/2014/main" id="{182CE4B1-2C80-4D89-8D3E-6FB412987CD6}"/>
              </a:ext>
            </a:extLst>
          </p:cNvPr>
          <p:cNvSpPr>
            <a:spLocks noGrp="1"/>
          </p:cNvSpPr>
          <p:nvPr>
            <p:ph idx="1"/>
          </p:nvPr>
        </p:nvSpPr>
        <p:spPr>
          <a:xfrm>
            <a:off x="457200" y="1131590"/>
            <a:ext cx="8507288" cy="3600400"/>
          </a:xfrm>
        </p:spPr>
        <p:txBody>
          <a:bodyPr>
            <a:noAutofit/>
          </a:bodyPr>
          <a:lstStyle/>
          <a:p>
            <a:r>
              <a:rPr lang="en-US" sz="2800" dirty="0" err="1"/>
              <a:t>Creación</a:t>
            </a:r>
            <a:r>
              <a:rPr lang="en-US" sz="2800" dirty="0"/>
              <a:t> de </a:t>
            </a:r>
            <a:r>
              <a:rPr lang="en-US" sz="2800" dirty="0" err="1"/>
              <a:t>una</a:t>
            </a:r>
            <a:r>
              <a:rPr lang="en-US" sz="2800" dirty="0"/>
              <a:t> </a:t>
            </a:r>
            <a:r>
              <a:rPr lang="en-US" sz="2800" dirty="0" err="1"/>
              <a:t>extensión</a:t>
            </a:r>
            <a:r>
              <a:rPr lang="en-US" sz="2800" dirty="0"/>
              <a:t> de Test</a:t>
            </a:r>
          </a:p>
          <a:p>
            <a:pPr lvl="1"/>
            <a:r>
              <a:rPr lang="en-US" sz="2400" dirty="0" err="1"/>
              <a:t>Crea</a:t>
            </a:r>
            <a:r>
              <a:rPr lang="en-US" sz="2400" dirty="0"/>
              <a:t> </a:t>
            </a:r>
            <a:r>
              <a:rPr lang="en-US" sz="2400" dirty="0" err="1"/>
              <a:t>una</a:t>
            </a:r>
            <a:r>
              <a:rPr lang="en-US" sz="2400" dirty="0"/>
              <a:t> </a:t>
            </a:r>
            <a:r>
              <a:rPr lang="en-US" sz="2400" dirty="0" err="1"/>
              <a:t>subcarpeta</a:t>
            </a:r>
            <a:r>
              <a:rPr lang="en-US" sz="2400" dirty="0"/>
              <a:t> </a:t>
            </a:r>
            <a:r>
              <a:rPr lang="en-US" sz="2400" dirty="0" err="1"/>
              <a:t>MainApp</a:t>
            </a:r>
            <a:r>
              <a:rPr lang="en-US" sz="2400" dirty="0"/>
              <a:t> y </a:t>
            </a:r>
            <a:r>
              <a:rPr lang="en-US" sz="2400" dirty="0" err="1"/>
              <a:t>mueve</a:t>
            </a:r>
            <a:r>
              <a:rPr lang="en-US" sz="2400" dirty="0"/>
              <a:t> </a:t>
            </a:r>
            <a:r>
              <a:rPr lang="en-US" sz="2400" dirty="0" err="1"/>
              <a:t>el</a:t>
            </a:r>
            <a:r>
              <a:rPr lang="en-US" sz="2400" dirty="0"/>
              <a:t> actual </a:t>
            </a:r>
            <a:r>
              <a:rPr lang="en-US" sz="2400" dirty="0" err="1"/>
              <a:t>proyecto</a:t>
            </a:r>
            <a:r>
              <a:rPr lang="en-US" sz="2400" dirty="0"/>
              <a:t> AL a la </a:t>
            </a:r>
            <a:r>
              <a:rPr lang="en-US" sz="2400" dirty="0" err="1"/>
              <a:t>nueva</a:t>
            </a:r>
            <a:r>
              <a:rPr lang="en-US" sz="2400" dirty="0"/>
              <a:t> </a:t>
            </a:r>
            <a:r>
              <a:rPr lang="en-US" sz="2400" dirty="0" err="1"/>
              <a:t>carpeta</a:t>
            </a:r>
            <a:endParaRPr lang="en-US" sz="2400" dirty="0"/>
          </a:p>
          <a:p>
            <a:pPr lvl="1"/>
            <a:r>
              <a:rPr lang="en-US" sz="2400" dirty="0" err="1"/>
              <a:t>Crea</a:t>
            </a:r>
            <a:r>
              <a:rPr lang="en-US" sz="2400" dirty="0"/>
              <a:t> </a:t>
            </a:r>
            <a:r>
              <a:rPr lang="en-US" sz="2400" dirty="0" err="1"/>
              <a:t>una</a:t>
            </a:r>
            <a:r>
              <a:rPr lang="en-US" sz="2400" dirty="0"/>
              <a:t> </a:t>
            </a:r>
            <a:r>
              <a:rPr lang="en-US" sz="2400" dirty="0" err="1"/>
              <a:t>nueva</a:t>
            </a:r>
            <a:r>
              <a:rPr lang="en-US" sz="2400" dirty="0"/>
              <a:t> extension </a:t>
            </a:r>
            <a:r>
              <a:rPr lang="en-US" sz="2400" dirty="0" err="1"/>
              <a:t>TestApp</a:t>
            </a:r>
            <a:r>
              <a:rPr lang="en-US" sz="2400" dirty="0"/>
              <a:t> con </a:t>
            </a:r>
            <a:r>
              <a:rPr lang="en-US" sz="2400" dirty="0" err="1"/>
              <a:t>el</a:t>
            </a:r>
            <a:r>
              <a:rPr lang="en-US" sz="2400" dirty="0"/>
              <a:t> </a:t>
            </a:r>
            <a:r>
              <a:rPr lang="en-US" sz="2400" dirty="0" err="1"/>
              <a:t>comando</a:t>
            </a:r>
            <a:r>
              <a:rPr lang="en-US" sz="2400" dirty="0"/>
              <a:t> AL: Go!</a:t>
            </a:r>
          </a:p>
          <a:p>
            <a:pPr lvl="2"/>
            <a:r>
              <a:rPr lang="en-US" sz="2000" dirty="0" err="1"/>
              <a:t>Modifica</a:t>
            </a:r>
            <a:r>
              <a:rPr lang="en-US" sz="2000" dirty="0"/>
              <a:t> </a:t>
            </a:r>
            <a:r>
              <a:rPr lang="en-US" sz="2000" dirty="0" err="1"/>
              <a:t>el</a:t>
            </a:r>
            <a:r>
              <a:rPr lang="en-US" sz="2000" dirty="0"/>
              <a:t> </a:t>
            </a:r>
            <a:r>
              <a:rPr lang="en-US" sz="2000" dirty="0" err="1"/>
              <a:t>archivo</a:t>
            </a:r>
            <a:r>
              <a:rPr lang="en-US" sz="2000" dirty="0"/>
              <a:t> </a:t>
            </a:r>
            <a:r>
              <a:rPr lang="en-US" sz="2000" dirty="0" err="1"/>
              <a:t>app.json</a:t>
            </a:r>
            <a:r>
              <a:rPr lang="en-US" sz="2000" dirty="0"/>
              <a:t> para </a:t>
            </a:r>
            <a:r>
              <a:rPr lang="en-US" sz="2000" dirty="0" err="1"/>
              <a:t>utilizar</a:t>
            </a:r>
            <a:r>
              <a:rPr lang="en-US" sz="2000" dirty="0"/>
              <a:t> </a:t>
            </a:r>
            <a:r>
              <a:rPr lang="en-US" sz="2000" dirty="0" err="1"/>
              <a:t>el</a:t>
            </a:r>
            <a:r>
              <a:rPr lang="en-US" sz="2000" dirty="0"/>
              <a:t> </a:t>
            </a:r>
            <a:r>
              <a:rPr lang="en-US" sz="2000" dirty="0" err="1"/>
              <a:t>rango</a:t>
            </a:r>
            <a:r>
              <a:rPr lang="en-US" sz="2000" dirty="0"/>
              <a:t> 50140..50149</a:t>
            </a:r>
          </a:p>
          <a:p>
            <a:pPr lvl="2"/>
            <a:r>
              <a:rPr lang="en-US" sz="2000" dirty="0" err="1"/>
              <a:t>Copia</a:t>
            </a:r>
            <a:r>
              <a:rPr lang="en-US" sz="2000" dirty="0"/>
              <a:t> </a:t>
            </a:r>
            <a:r>
              <a:rPr lang="en-US" sz="2000" dirty="0" err="1"/>
              <a:t>los</a:t>
            </a:r>
            <a:r>
              <a:rPr lang="en-US" sz="2000" dirty="0"/>
              <a:t> </a:t>
            </a:r>
            <a:r>
              <a:rPr lang="en-US" sz="2000" dirty="0" err="1"/>
              <a:t>archivos</a:t>
            </a:r>
            <a:r>
              <a:rPr lang="en-US" sz="2000" dirty="0"/>
              <a:t> </a:t>
            </a:r>
            <a:r>
              <a:rPr lang="en-US" sz="2000" dirty="0" err="1"/>
              <a:t>launch.json</a:t>
            </a:r>
            <a:r>
              <a:rPr lang="en-US" sz="2000" dirty="0"/>
              <a:t>, </a:t>
            </a:r>
            <a:r>
              <a:rPr lang="en-US" sz="2000" dirty="0" err="1"/>
              <a:t>settings.json</a:t>
            </a:r>
            <a:r>
              <a:rPr lang="en-US" sz="2000" dirty="0"/>
              <a:t>, </a:t>
            </a:r>
            <a:r>
              <a:rPr lang="en-US" sz="2000" dirty="0" err="1"/>
              <a:t>CLIPrules.ruleset.json</a:t>
            </a:r>
            <a:r>
              <a:rPr lang="en-US" sz="2000" dirty="0"/>
              <a:t> y </a:t>
            </a:r>
            <a:r>
              <a:rPr lang="en-US" sz="2000" dirty="0" err="1"/>
              <a:t>AppSourceCop.json</a:t>
            </a:r>
            <a:r>
              <a:rPr lang="en-US" sz="2000" dirty="0"/>
              <a:t> de la </a:t>
            </a:r>
            <a:r>
              <a:rPr lang="en-US" sz="2000" dirty="0" err="1"/>
              <a:t>MainApp</a:t>
            </a:r>
            <a:endParaRPr lang="en-US" sz="2000" dirty="0"/>
          </a:p>
          <a:p>
            <a:pPr lvl="1"/>
            <a:r>
              <a:rPr lang="en-US" sz="2400" dirty="0" err="1"/>
              <a:t>Descarga</a:t>
            </a:r>
            <a:r>
              <a:rPr lang="en-US" sz="2400" dirty="0"/>
              <a:t> </a:t>
            </a:r>
            <a:r>
              <a:rPr lang="en-US" sz="2400" dirty="0" err="1"/>
              <a:t>los</a:t>
            </a:r>
            <a:r>
              <a:rPr lang="en-US" sz="2400" dirty="0"/>
              <a:t> </a:t>
            </a:r>
            <a:r>
              <a:rPr lang="en-US" sz="2400" dirty="0" err="1"/>
              <a:t>símbolos</a:t>
            </a:r>
            <a:r>
              <a:rPr lang="en-US" sz="2400" dirty="0"/>
              <a:t> de la </a:t>
            </a:r>
            <a:r>
              <a:rPr lang="en-US" sz="2400" dirty="0" err="1"/>
              <a:t>BaseApp</a:t>
            </a:r>
            <a:endParaRPr lang="en-US" sz="2400" dirty="0"/>
          </a:p>
          <a:p>
            <a:pPr lvl="1"/>
            <a:r>
              <a:rPr lang="en-US" sz="2400" dirty="0" err="1"/>
              <a:t>Crea</a:t>
            </a:r>
            <a:r>
              <a:rPr lang="en-US" sz="2400" dirty="0"/>
              <a:t> y </a:t>
            </a:r>
            <a:r>
              <a:rPr lang="en-US" sz="2400" dirty="0" err="1"/>
              <a:t>guarda</a:t>
            </a:r>
            <a:r>
              <a:rPr lang="en-US" sz="2400" dirty="0"/>
              <a:t> un workspace con ambas </a:t>
            </a:r>
            <a:r>
              <a:rPr lang="en-US" sz="2400" dirty="0" err="1"/>
              <a:t>extensiones</a:t>
            </a:r>
            <a:endParaRPr lang="en-US" sz="2400" dirty="0"/>
          </a:p>
        </p:txBody>
      </p:sp>
    </p:spTree>
    <p:extLst>
      <p:ext uri="{BB962C8B-B14F-4D97-AF65-F5344CB8AC3E}">
        <p14:creationId xmlns:p14="http://schemas.microsoft.com/office/powerpoint/2010/main" val="117173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err="1"/>
              <a:t>Testing</a:t>
            </a:r>
            <a:r>
              <a:rPr lang="es-ES_tradnl" dirty="0"/>
              <a:t> - Ejemplo</a:t>
            </a:r>
            <a:endParaRPr lang="en-US" dirty="0"/>
          </a:p>
        </p:txBody>
      </p:sp>
      <p:sp>
        <p:nvSpPr>
          <p:cNvPr id="5" name="1 Rectángulo">
            <a:extLst>
              <a:ext uri="{FF2B5EF4-FFF2-40B4-BE49-F238E27FC236}">
                <a16:creationId xmlns:a16="http://schemas.microsoft.com/office/drawing/2014/main" id="{13D8B38C-DA09-4CE9-8779-D3DC5848F2A6}"/>
              </a:ext>
            </a:extLst>
          </p:cNvPr>
          <p:cNvSpPr/>
          <p:nvPr/>
        </p:nvSpPr>
        <p:spPr>
          <a:xfrm>
            <a:off x="35496" y="4869438"/>
            <a:ext cx="8928992" cy="276999"/>
          </a:xfrm>
          <a:prstGeom prst="rect">
            <a:avLst/>
          </a:prstGeom>
        </p:spPr>
        <p:txBody>
          <a:bodyPr wrap="square">
            <a:spAutoFit/>
          </a:bodyPr>
          <a:lstStyle/>
          <a:p>
            <a:r>
              <a:rPr lang="es-ES" sz="1200" dirty="0">
                <a:hlinkClick r:id="rId4"/>
              </a:rPr>
              <a:t>https://docs.microsoft.com/en-us/dynamics365/business-central/dev-itpro/developer/devenv-testing-application</a:t>
            </a:r>
            <a:r>
              <a:rPr lang="es-ES" sz="1200" dirty="0"/>
              <a:t> </a:t>
            </a:r>
          </a:p>
        </p:txBody>
      </p:sp>
      <p:pic>
        <p:nvPicPr>
          <p:cNvPr id="7" name="Imagen 6">
            <a:extLst>
              <a:ext uri="{FF2B5EF4-FFF2-40B4-BE49-F238E27FC236}">
                <a16:creationId xmlns:a16="http://schemas.microsoft.com/office/drawing/2014/main" id="{020C3725-41ED-49FC-B1A2-2362922F0F92}"/>
              </a:ext>
            </a:extLst>
          </p:cNvPr>
          <p:cNvPicPr>
            <a:picLocks noChangeAspect="1"/>
          </p:cNvPicPr>
          <p:nvPr/>
        </p:nvPicPr>
        <p:blipFill>
          <a:blip r:embed="rId5"/>
          <a:stretch>
            <a:fillRect/>
          </a:stretch>
        </p:blipFill>
        <p:spPr>
          <a:xfrm>
            <a:off x="208144" y="1185649"/>
            <a:ext cx="8727711" cy="3220807"/>
          </a:xfrm>
          <a:prstGeom prst="rect">
            <a:avLst/>
          </a:prstGeom>
        </p:spPr>
      </p:pic>
    </p:spTree>
    <p:extLst>
      <p:ext uri="{BB962C8B-B14F-4D97-AF65-F5344CB8AC3E}">
        <p14:creationId xmlns:p14="http://schemas.microsoft.com/office/powerpoint/2010/main" val="1032014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err="1"/>
              <a:t>Testing</a:t>
            </a:r>
            <a:r>
              <a:rPr lang="es-ES_tradnl" dirty="0"/>
              <a:t> – Preparación</a:t>
            </a:r>
            <a:endParaRPr lang="en-US" dirty="0"/>
          </a:p>
        </p:txBody>
      </p:sp>
      <p:sp>
        <p:nvSpPr>
          <p:cNvPr id="4" name="Marcador de contenido 3">
            <a:extLst>
              <a:ext uri="{FF2B5EF4-FFF2-40B4-BE49-F238E27FC236}">
                <a16:creationId xmlns:a16="http://schemas.microsoft.com/office/drawing/2014/main" id="{182CE4B1-2C80-4D89-8D3E-6FB412987CD6}"/>
              </a:ext>
            </a:extLst>
          </p:cNvPr>
          <p:cNvSpPr>
            <a:spLocks noGrp="1"/>
          </p:cNvSpPr>
          <p:nvPr>
            <p:ph idx="1"/>
          </p:nvPr>
        </p:nvSpPr>
        <p:spPr>
          <a:xfrm>
            <a:off x="457200" y="1131590"/>
            <a:ext cx="8229600" cy="3600400"/>
          </a:xfrm>
        </p:spPr>
        <p:txBody>
          <a:bodyPr>
            <a:noAutofit/>
          </a:bodyPr>
          <a:lstStyle/>
          <a:p>
            <a:r>
              <a:rPr lang="en-US" sz="2800" dirty="0" err="1"/>
              <a:t>En</a:t>
            </a:r>
            <a:r>
              <a:rPr lang="en-US" sz="2800" dirty="0"/>
              <a:t> </a:t>
            </a:r>
            <a:r>
              <a:rPr lang="en-US" sz="2800" dirty="0" err="1"/>
              <a:t>el</a:t>
            </a:r>
            <a:r>
              <a:rPr lang="en-US" sz="2800" dirty="0"/>
              <a:t> </a:t>
            </a:r>
            <a:r>
              <a:rPr lang="en-US" sz="2800" dirty="0" err="1"/>
              <a:t>app.json</a:t>
            </a:r>
            <a:r>
              <a:rPr lang="en-US" sz="2800" dirty="0"/>
              <a:t>, </a:t>
            </a:r>
            <a:r>
              <a:rPr lang="en-US" sz="2800" dirty="0" err="1"/>
              <a:t>pon</a:t>
            </a:r>
            <a:r>
              <a:rPr lang="en-US" sz="2800" dirty="0"/>
              <a:t> </a:t>
            </a:r>
            <a:r>
              <a:rPr lang="en-US" sz="2800" dirty="0" err="1"/>
              <a:t>dependencias</a:t>
            </a:r>
            <a:r>
              <a:rPr lang="en-US" sz="2800" dirty="0"/>
              <a:t> a las </a:t>
            </a:r>
            <a:r>
              <a:rPr lang="en-US" sz="2800" dirty="0" err="1"/>
              <a:t>extensiones</a:t>
            </a:r>
            <a:r>
              <a:rPr lang="en-US" sz="2800" dirty="0"/>
              <a:t>:</a:t>
            </a:r>
          </a:p>
          <a:p>
            <a:pPr lvl="1"/>
            <a:r>
              <a:rPr lang="en-US" sz="2400" dirty="0"/>
              <a:t>Library Assert</a:t>
            </a:r>
          </a:p>
          <a:p>
            <a:pPr lvl="1"/>
            <a:r>
              <a:rPr lang="en-US" sz="2400" dirty="0"/>
              <a:t>Tests-</a:t>
            </a:r>
            <a:r>
              <a:rPr lang="en-US" sz="2400" dirty="0" err="1"/>
              <a:t>TestLibraries</a:t>
            </a:r>
            <a:endParaRPr lang="en-US" sz="2400" dirty="0"/>
          </a:p>
          <a:p>
            <a:pPr lvl="1"/>
            <a:r>
              <a:rPr lang="en-US" sz="2400" dirty="0"/>
              <a:t>Desarrollo BC</a:t>
            </a:r>
          </a:p>
          <a:p>
            <a:pPr lvl="1"/>
            <a:endParaRPr lang="en-US" sz="2400" dirty="0"/>
          </a:p>
        </p:txBody>
      </p:sp>
    </p:spTree>
    <p:extLst>
      <p:ext uri="{BB962C8B-B14F-4D97-AF65-F5344CB8AC3E}">
        <p14:creationId xmlns:p14="http://schemas.microsoft.com/office/powerpoint/2010/main" val="269986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err="1"/>
              <a:t>Testing</a:t>
            </a:r>
            <a:r>
              <a:rPr lang="es-ES_tradnl" dirty="0"/>
              <a:t> – Venta de Cursos</a:t>
            </a:r>
            <a:endParaRPr lang="en-US" dirty="0"/>
          </a:p>
        </p:txBody>
      </p:sp>
      <p:sp>
        <p:nvSpPr>
          <p:cNvPr id="4" name="Marcador de contenido 3">
            <a:extLst>
              <a:ext uri="{FF2B5EF4-FFF2-40B4-BE49-F238E27FC236}">
                <a16:creationId xmlns:a16="http://schemas.microsoft.com/office/drawing/2014/main" id="{182CE4B1-2C80-4D89-8D3E-6FB412987CD6}"/>
              </a:ext>
            </a:extLst>
          </p:cNvPr>
          <p:cNvSpPr>
            <a:spLocks noGrp="1"/>
          </p:cNvSpPr>
          <p:nvPr>
            <p:ph idx="1"/>
          </p:nvPr>
        </p:nvSpPr>
        <p:spPr>
          <a:xfrm>
            <a:off x="457200" y="1131590"/>
            <a:ext cx="8229600" cy="3600400"/>
          </a:xfrm>
        </p:spPr>
        <p:txBody>
          <a:bodyPr>
            <a:noAutofit/>
          </a:bodyPr>
          <a:lstStyle/>
          <a:p>
            <a:r>
              <a:rPr lang="en-US" sz="2000" dirty="0" err="1"/>
              <a:t>Realiza</a:t>
            </a:r>
            <a:r>
              <a:rPr lang="en-US" sz="2000" dirty="0"/>
              <a:t> un test </a:t>
            </a:r>
            <a:r>
              <a:rPr lang="en-US" sz="2000" dirty="0" err="1"/>
              <a:t>en</a:t>
            </a:r>
            <a:r>
              <a:rPr lang="en-US" sz="2000" dirty="0"/>
              <a:t> </a:t>
            </a:r>
            <a:r>
              <a:rPr lang="en-US" sz="2000" dirty="0" err="1"/>
              <a:t>el</a:t>
            </a:r>
            <a:r>
              <a:rPr lang="en-US" sz="2000" dirty="0"/>
              <a:t> que se </a:t>
            </a:r>
            <a:r>
              <a:rPr lang="en-US" sz="2000" dirty="0" err="1"/>
              <a:t>seleccione</a:t>
            </a:r>
            <a:r>
              <a:rPr lang="en-US" sz="2000" dirty="0"/>
              <a:t> un </a:t>
            </a:r>
            <a:r>
              <a:rPr lang="en-US" sz="2000" dirty="0" err="1"/>
              <a:t>curso</a:t>
            </a:r>
            <a:r>
              <a:rPr lang="en-US" sz="2000" dirty="0"/>
              <a:t> </a:t>
            </a:r>
            <a:r>
              <a:rPr lang="en-US" sz="2000" dirty="0" err="1"/>
              <a:t>en</a:t>
            </a:r>
            <a:r>
              <a:rPr lang="en-US" sz="2000" dirty="0"/>
              <a:t> </a:t>
            </a:r>
            <a:r>
              <a:rPr lang="en-US" sz="2000" dirty="0" err="1"/>
              <a:t>una</a:t>
            </a:r>
            <a:r>
              <a:rPr lang="en-US" sz="2000" dirty="0"/>
              <a:t> </a:t>
            </a:r>
            <a:r>
              <a:rPr lang="en-US" sz="2000" dirty="0" err="1"/>
              <a:t>línea</a:t>
            </a:r>
            <a:r>
              <a:rPr lang="en-US" sz="2000" dirty="0"/>
              <a:t> de </a:t>
            </a:r>
            <a:r>
              <a:rPr lang="en-US" sz="2000" dirty="0" err="1"/>
              <a:t>venta</a:t>
            </a:r>
            <a:r>
              <a:rPr lang="en-US" sz="2000" dirty="0"/>
              <a:t> y se </a:t>
            </a:r>
            <a:r>
              <a:rPr lang="en-US" sz="2000" dirty="0" err="1"/>
              <a:t>compruebe</a:t>
            </a:r>
            <a:r>
              <a:rPr lang="en-US" sz="2000" dirty="0"/>
              <a:t> que </a:t>
            </a:r>
            <a:r>
              <a:rPr lang="en-US" sz="2000" dirty="0" err="1"/>
              <a:t>el</a:t>
            </a:r>
            <a:r>
              <a:rPr lang="en-US" sz="2000" dirty="0"/>
              <a:t> Sistema ha </a:t>
            </a:r>
            <a:r>
              <a:rPr lang="en-US" sz="2000" dirty="0" err="1"/>
              <a:t>rellenado</a:t>
            </a:r>
            <a:r>
              <a:rPr lang="en-US" sz="2000" dirty="0"/>
              <a:t> la </a:t>
            </a:r>
            <a:r>
              <a:rPr lang="en-US" sz="2000" dirty="0" err="1"/>
              <a:t>descripción</a:t>
            </a:r>
            <a:r>
              <a:rPr lang="en-US" sz="2000" dirty="0"/>
              <a:t>, </a:t>
            </a:r>
            <a:r>
              <a:rPr lang="en-US" sz="2000" dirty="0" err="1"/>
              <a:t>los</a:t>
            </a:r>
            <a:r>
              <a:rPr lang="en-US" sz="2000" dirty="0"/>
              <a:t> </a:t>
            </a:r>
            <a:r>
              <a:rPr lang="en-US" sz="2000" dirty="0" err="1"/>
              <a:t>grupos</a:t>
            </a:r>
            <a:r>
              <a:rPr lang="en-US" sz="2000" dirty="0"/>
              <a:t> </a:t>
            </a:r>
            <a:r>
              <a:rPr lang="en-US" sz="2000" dirty="0" err="1"/>
              <a:t>contables</a:t>
            </a:r>
            <a:r>
              <a:rPr lang="en-US" sz="2000" dirty="0"/>
              <a:t> y </a:t>
            </a:r>
            <a:r>
              <a:rPr lang="en-US" sz="2000" dirty="0" err="1"/>
              <a:t>el</a:t>
            </a:r>
            <a:r>
              <a:rPr lang="en-US" sz="2000" dirty="0"/>
              <a:t> </a:t>
            </a:r>
            <a:r>
              <a:rPr lang="en-US" sz="2000" dirty="0" err="1"/>
              <a:t>precio</a:t>
            </a:r>
            <a:endParaRPr lang="en-US" sz="2000" dirty="0"/>
          </a:p>
        </p:txBody>
      </p:sp>
      <p:pic>
        <p:nvPicPr>
          <p:cNvPr id="5" name="Imagen 4">
            <a:extLst>
              <a:ext uri="{FF2B5EF4-FFF2-40B4-BE49-F238E27FC236}">
                <a16:creationId xmlns:a16="http://schemas.microsoft.com/office/drawing/2014/main" id="{D0691965-94D2-437A-8F45-D85B7F515B6A}"/>
              </a:ext>
            </a:extLst>
          </p:cNvPr>
          <p:cNvPicPr>
            <a:picLocks noChangeAspect="1"/>
          </p:cNvPicPr>
          <p:nvPr/>
        </p:nvPicPr>
        <p:blipFill>
          <a:blip r:embed="rId4"/>
          <a:stretch>
            <a:fillRect/>
          </a:stretch>
        </p:blipFill>
        <p:spPr>
          <a:xfrm>
            <a:off x="1691680" y="2300977"/>
            <a:ext cx="5616624" cy="2715731"/>
          </a:xfrm>
          <a:prstGeom prst="rect">
            <a:avLst/>
          </a:prstGeom>
        </p:spPr>
      </p:pic>
    </p:spTree>
    <p:extLst>
      <p:ext uri="{BB962C8B-B14F-4D97-AF65-F5344CB8AC3E}">
        <p14:creationId xmlns:p14="http://schemas.microsoft.com/office/powerpoint/2010/main" val="98981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Ayudas al desarrollo</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3100" dirty="0" err="1"/>
              <a:t>Renombra</a:t>
            </a:r>
            <a:r>
              <a:rPr lang="ca-ES" sz="3100" dirty="0"/>
              <a:t> </a:t>
            </a:r>
            <a:r>
              <a:rPr lang="ca-ES" sz="3100" dirty="0" err="1"/>
              <a:t>todos</a:t>
            </a:r>
            <a:r>
              <a:rPr lang="ca-ES" sz="3100" dirty="0"/>
              <a:t> los </a:t>
            </a:r>
            <a:r>
              <a:rPr lang="ca-ES" sz="3100" dirty="0" err="1"/>
              <a:t>archivos</a:t>
            </a:r>
            <a:endParaRPr lang="ca-ES" sz="3100" dirty="0"/>
          </a:p>
          <a:p>
            <a:r>
              <a:rPr lang="ca-ES" sz="3100" dirty="0"/>
              <a:t>Publica la </a:t>
            </a:r>
            <a:r>
              <a:rPr lang="ca-ES" sz="3100" dirty="0" err="1"/>
              <a:t>extensión</a:t>
            </a:r>
            <a:r>
              <a:rPr lang="ca-ES" sz="3100" dirty="0"/>
              <a:t> con la </a:t>
            </a:r>
            <a:r>
              <a:rPr lang="ca-ES" sz="3100" dirty="0" err="1"/>
              <a:t>opción</a:t>
            </a:r>
            <a:r>
              <a:rPr lang="ca-ES" sz="3100" dirty="0"/>
              <a:t> </a:t>
            </a:r>
            <a:br>
              <a:rPr lang="ca-ES" sz="3100" dirty="0"/>
            </a:br>
            <a:r>
              <a:rPr lang="en-GB" sz="1600" b="0" dirty="0">
                <a:solidFill>
                  <a:srgbClr val="0451A5"/>
                </a:solidFill>
                <a:effectLst/>
                <a:latin typeface="Consolas" panose="020B0609020204030204" pitchFamily="49" charset="0"/>
              </a:rPr>
              <a:t>"</a:t>
            </a:r>
            <a:r>
              <a:rPr lang="en-GB" sz="1600" b="0" dirty="0" err="1">
                <a:solidFill>
                  <a:srgbClr val="0451A5"/>
                </a:solidFill>
                <a:effectLst/>
                <a:latin typeface="Consolas" panose="020B0609020204030204" pitchFamily="49" charset="0"/>
              </a:rPr>
              <a:t>schemaUpdateMode</a:t>
            </a:r>
            <a:r>
              <a:rPr lang="en-GB" sz="1600" b="0" dirty="0">
                <a:solidFill>
                  <a:srgbClr val="0451A5"/>
                </a:solidFill>
                <a:effectLst/>
                <a:latin typeface="Consolas" panose="020B0609020204030204" pitchFamily="49" charset="0"/>
              </a:rPr>
              <a:t>"</a:t>
            </a:r>
            <a:r>
              <a:rPr lang="en-GB" sz="1600" b="0" dirty="0">
                <a:solidFill>
                  <a:srgbClr val="000000"/>
                </a:solidFill>
                <a:effectLst/>
                <a:latin typeface="Consolas" panose="020B0609020204030204" pitchFamily="49" charset="0"/>
              </a:rPr>
              <a:t>: </a:t>
            </a:r>
            <a:r>
              <a:rPr lang="en-GB" sz="1600" b="0" dirty="0">
                <a:solidFill>
                  <a:srgbClr val="A31515"/>
                </a:solidFill>
                <a:effectLst/>
                <a:latin typeface="Consolas" panose="020B0609020204030204" pitchFamily="49" charset="0"/>
              </a:rPr>
              <a:t>"</a:t>
            </a:r>
            <a:r>
              <a:rPr lang="en-GB" sz="1600" b="0" dirty="0" err="1">
                <a:solidFill>
                  <a:srgbClr val="A31515"/>
                </a:solidFill>
                <a:effectLst/>
                <a:latin typeface="Consolas" panose="020B0609020204030204" pitchFamily="49" charset="0"/>
              </a:rPr>
              <a:t>ForceSync</a:t>
            </a:r>
            <a:r>
              <a:rPr lang="en-GB" sz="1600" b="0" dirty="0">
                <a:solidFill>
                  <a:srgbClr val="A31515"/>
                </a:solidFill>
                <a:effectLst/>
                <a:latin typeface="Consolas" panose="020B0609020204030204" pitchFamily="49" charset="0"/>
              </a:rPr>
              <a:t>“</a:t>
            </a:r>
          </a:p>
          <a:p>
            <a:r>
              <a:rPr lang="en-GB" sz="3100" dirty="0"/>
              <a:t>Haz un commit con </a:t>
            </a:r>
            <a:r>
              <a:rPr lang="en-GB" sz="3100" dirty="0" err="1"/>
              <a:t>los</a:t>
            </a:r>
            <a:r>
              <a:rPr lang="en-GB" sz="3100" dirty="0"/>
              <a:t> </a:t>
            </a:r>
            <a:r>
              <a:rPr lang="en-GB" sz="3100" dirty="0" err="1"/>
              <a:t>cambios</a:t>
            </a:r>
            <a:endParaRPr lang="en-GB" sz="31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1652524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err="1"/>
              <a:t>Testing</a:t>
            </a:r>
            <a:r>
              <a:rPr lang="es-ES_tradnl" dirty="0"/>
              <a:t> – Venta de Cursos</a:t>
            </a:r>
            <a:endParaRPr lang="en-US" dirty="0"/>
          </a:p>
        </p:txBody>
      </p:sp>
      <p:pic>
        <p:nvPicPr>
          <p:cNvPr id="9" name="Imagen 8">
            <a:extLst>
              <a:ext uri="{FF2B5EF4-FFF2-40B4-BE49-F238E27FC236}">
                <a16:creationId xmlns:a16="http://schemas.microsoft.com/office/drawing/2014/main" id="{67C4E8B5-560C-4E4A-889D-A08DF2EE2638}"/>
              </a:ext>
            </a:extLst>
          </p:cNvPr>
          <p:cNvPicPr>
            <a:picLocks noChangeAspect="1"/>
          </p:cNvPicPr>
          <p:nvPr/>
        </p:nvPicPr>
        <p:blipFill>
          <a:blip r:embed="rId4"/>
          <a:stretch>
            <a:fillRect/>
          </a:stretch>
        </p:blipFill>
        <p:spPr>
          <a:xfrm>
            <a:off x="611559" y="1039243"/>
            <a:ext cx="6062007" cy="4052787"/>
          </a:xfrm>
          <a:prstGeom prst="rect">
            <a:avLst/>
          </a:prstGeom>
        </p:spPr>
      </p:pic>
    </p:spTree>
    <p:extLst>
      <p:ext uri="{BB962C8B-B14F-4D97-AF65-F5344CB8AC3E}">
        <p14:creationId xmlns:p14="http://schemas.microsoft.com/office/powerpoint/2010/main" val="3467026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err="1"/>
              <a:t>Testing</a:t>
            </a:r>
            <a:r>
              <a:rPr lang="es-ES_tradnl" dirty="0"/>
              <a:t> – Venta de Cursos</a:t>
            </a:r>
            <a:endParaRPr lang="en-US" dirty="0"/>
          </a:p>
        </p:txBody>
      </p:sp>
      <p:sp>
        <p:nvSpPr>
          <p:cNvPr id="4" name="Marcador de contenido 3">
            <a:extLst>
              <a:ext uri="{FF2B5EF4-FFF2-40B4-BE49-F238E27FC236}">
                <a16:creationId xmlns:a16="http://schemas.microsoft.com/office/drawing/2014/main" id="{182CE4B1-2C80-4D89-8D3E-6FB412987CD6}"/>
              </a:ext>
            </a:extLst>
          </p:cNvPr>
          <p:cNvSpPr>
            <a:spLocks noGrp="1"/>
          </p:cNvSpPr>
          <p:nvPr>
            <p:ph idx="1"/>
          </p:nvPr>
        </p:nvSpPr>
        <p:spPr>
          <a:xfrm>
            <a:off x="457200" y="1131590"/>
            <a:ext cx="8229600" cy="3600400"/>
          </a:xfrm>
        </p:spPr>
        <p:txBody>
          <a:bodyPr>
            <a:noAutofit/>
          </a:bodyPr>
          <a:lstStyle/>
          <a:p>
            <a:r>
              <a:rPr lang="en-US" sz="1600" dirty="0" err="1"/>
              <a:t>Realiza</a:t>
            </a:r>
            <a:r>
              <a:rPr lang="en-US" sz="1600" dirty="0"/>
              <a:t> un test </a:t>
            </a:r>
            <a:r>
              <a:rPr lang="en-US" sz="1600" dirty="0" err="1"/>
              <a:t>en</a:t>
            </a:r>
            <a:r>
              <a:rPr lang="en-US" sz="1600" dirty="0"/>
              <a:t> </a:t>
            </a:r>
            <a:r>
              <a:rPr lang="en-US" sz="1600" dirty="0" err="1"/>
              <a:t>el</a:t>
            </a:r>
            <a:r>
              <a:rPr lang="en-US" sz="1600" dirty="0"/>
              <a:t> que se </a:t>
            </a:r>
            <a:r>
              <a:rPr lang="en-US" sz="1600" dirty="0" err="1"/>
              <a:t>compruebe</a:t>
            </a:r>
            <a:r>
              <a:rPr lang="en-US" sz="1600" dirty="0"/>
              <a:t> que la </a:t>
            </a:r>
            <a:r>
              <a:rPr lang="en-US" sz="1600" dirty="0" err="1"/>
              <a:t>Edición</a:t>
            </a:r>
            <a:r>
              <a:rPr lang="en-US" sz="1600" dirty="0"/>
              <a:t> del </a:t>
            </a:r>
            <a:r>
              <a:rPr lang="en-US" sz="1600" dirty="0" err="1"/>
              <a:t>Curso</a:t>
            </a:r>
            <a:r>
              <a:rPr lang="en-US" sz="1600" dirty="0"/>
              <a:t> </a:t>
            </a:r>
            <a:r>
              <a:rPr lang="en-US" sz="1600" dirty="0" err="1"/>
              <a:t>seleccionada</a:t>
            </a:r>
            <a:r>
              <a:rPr lang="en-US" sz="1600" dirty="0"/>
              <a:t> </a:t>
            </a:r>
            <a:r>
              <a:rPr lang="en-US" sz="1600" dirty="0" err="1"/>
              <a:t>en</a:t>
            </a:r>
            <a:r>
              <a:rPr lang="en-US" sz="1600" dirty="0"/>
              <a:t> un </a:t>
            </a:r>
            <a:r>
              <a:rPr lang="en-US" sz="1600" dirty="0" err="1"/>
              <a:t>documento</a:t>
            </a:r>
            <a:r>
              <a:rPr lang="en-US" sz="1600" dirty="0"/>
              <a:t> de </a:t>
            </a:r>
            <a:r>
              <a:rPr lang="en-US" sz="1600" dirty="0" err="1"/>
              <a:t>venta</a:t>
            </a:r>
            <a:r>
              <a:rPr lang="en-US" sz="1600" dirty="0"/>
              <a:t> se ha </a:t>
            </a:r>
            <a:r>
              <a:rPr lang="en-US" sz="1600" dirty="0" err="1"/>
              <a:t>guardado</a:t>
            </a:r>
            <a:r>
              <a:rPr lang="en-US" sz="1600" dirty="0"/>
              <a:t> </a:t>
            </a:r>
            <a:r>
              <a:rPr lang="en-US" sz="1600" dirty="0" err="1"/>
              <a:t>correctamente</a:t>
            </a:r>
            <a:r>
              <a:rPr lang="en-US" sz="1600" dirty="0"/>
              <a:t> </a:t>
            </a:r>
            <a:r>
              <a:rPr lang="en-US" sz="1600" dirty="0" err="1"/>
              <a:t>en</a:t>
            </a:r>
            <a:r>
              <a:rPr lang="en-US" sz="1600" dirty="0"/>
              <a:t> </a:t>
            </a:r>
            <a:r>
              <a:rPr lang="en-US" sz="1600" dirty="0" err="1"/>
              <a:t>los</a:t>
            </a:r>
            <a:r>
              <a:rPr lang="en-US" sz="1600" dirty="0"/>
              <a:t> </a:t>
            </a:r>
            <a:r>
              <a:rPr lang="en-US" sz="1600" dirty="0" err="1"/>
              <a:t>documentos</a:t>
            </a:r>
            <a:r>
              <a:rPr lang="en-US" sz="1600" dirty="0"/>
              <a:t> </a:t>
            </a:r>
            <a:r>
              <a:rPr lang="en-US" sz="1600" dirty="0" err="1"/>
              <a:t>registrados</a:t>
            </a:r>
            <a:endParaRPr lang="en-US" sz="1600" dirty="0"/>
          </a:p>
        </p:txBody>
      </p:sp>
      <p:pic>
        <p:nvPicPr>
          <p:cNvPr id="7" name="Imagen 6">
            <a:extLst>
              <a:ext uri="{FF2B5EF4-FFF2-40B4-BE49-F238E27FC236}">
                <a16:creationId xmlns:a16="http://schemas.microsoft.com/office/drawing/2014/main" id="{B4156B90-0AF2-4CB6-BCCE-7502B9D682CF}"/>
              </a:ext>
            </a:extLst>
          </p:cNvPr>
          <p:cNvPicPr>
            <a:picLocks noChangeAspect="1"/>
          </p:cNvPicPr>
          <p:nvPr/>
        </p:nvPicPr>
        <p:blipFill>
          <a:blip r:embed="rId4"/>
          <a:stretch>
            <a:fillRect/>
          </a:stretch>
        </p:blipFill>
        <p:spPr>
          <a:xfrm>
            <a:off x="899592" y="1797950"/>
            <a:ext cx="5603062" cy="3294079"/>
          </a:xfrm>
          <a:prstGeom prst="rect">
            <a:avLst/>
          </a:prstGeom>
        </p:spPr>
      </p:pic>
    </p:spTree>
    <p:extLst>
      <p:ext uri="{BB962C8B-B14F-4D97-AF65-F5344CB8AC3E}">
        <p14:creationId xmlns:p14="http://schemas.microsoft.com/office/powerpoint/2010/main" val="316217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Título 2">
            <a:extLst>
              <a:ext uri="{FF2B5EF4-FFF2-40B4-BE49-F238E27FC236}">
                <a16:creationId xmlns:a16="http://schemas.microsoft.com/office/drawing/2014/main" id="{E9D69972-9DAF-4775-B780-AB5EFBE22AD4}"/>
              </a:ext>
            </a:extLst>
          </p:cNvPr>
          <p:cNvSpPr>
            <a:spLocks noGrp="1"/>
          </p:cNvSpPr>
          <p:nvPr>
            <p:ph type="title"/>
          </p:nvPr>
        </p:nvSpPr>
        <p:spPr/>
        <p:txBody>
          <a:bodyPr/>
          <a:lstStyle/>
          <a:p>
            <a:pPr algn="l"/>
            <a:r>
              <a:rPr lang="es-ES_tradnl" dirty="0" err="1"/>
              <a:t>Testing</a:t>
            </a:r>
            <a:r>
              <a:rPr lang="es-ES_tradnl" dirty="0"/>
              <a:t> – Venta de Cursos</a:t>
            </a:r>
            <a:endParaRPr lang="en-US" dirty="0"/>
          </a:p>
        </p:txBody>
      </p:sp>
      <p:sp>
        <p:nvSpPr>
          <p:cNvPr id="4" name="Marcador de contenido 3">
            <a:extLst>
              <a:ext uri="{FF2B5EF4-FFF2-40B4-BE49-F238E27FC236}">
                <a16:creationId xmlns:a16="http://schemas.microsoft.com/office/drawing/2014/main" id="{182CE4B1-2C80-4D89-8D3E-6FB412987CD6}"/>
              </a:ext>
            </a:extLst>
          </p:cNvPr>
          <p:cNvSpPr>
            <a:spLocks noGrp="1"/>
          </p:cNvSpPr>
          <p:nvPr>
            <p:ph idx="1"/>
          </p:nvPr>
        </p:nvSpPr>
        <p:spPr>
          <a:xfrm>
            <a:off x="395535" y="1131590"/>
            <a:ext cx="4032449" cy="3600400"/>
          </a:xfrm>
        </p:spPr>
        <p:txBody>
          <a:bodyPr>
            <a:noAutofit/>
          </a:bodyPr>
          <a:lstStyle/>
          <a:p>
            <a:pPr marL="0" indent="0">
              <a:buNone/>
            </a:pPr>
            <a:r>
              <a:rPr lang="en-GB" sz="600" dirty="0" err="1">
                <a:solidFill>
                  <a:srgbClr val="0000FF"/>
                </a:solidFill>
                <a:latin typeface="Consolas" panose="020B0609020204030204" pitchFamily="49" charset="0"/>
              </a:rPr>
              <a:t>codeunit</a:t>
            </a:r>
            <a:r>
              <a:rPr lang="en-GB" sz="600" dirty="0">
                <a:solidFill>
                  <a:srgbClr val="000000"/>
                </a:solidFill>
                <a:latin typeface="Consolas" panose="020B0609020204030204" pitchFamily="49" charset="0"/>
              </a:rPr>
              <a:t> </a:t>
            </a:r>
            <a:r>
              <a:rPr lang="en-GB" sz="600" dirty="0">
                <a:solidFill>
                  <a:srgbClr val="098658"/>
                </a:solidFill>
                <a:latin typeface="Consolas" panose="020B0609020204030204" pitchFamily="49" charset="0"/>
              </a:rPr>
              <a:t>50141</a:t>
            </a:r>
            <a:r>
              <a:rPr lang="en-GB" sz="600" dirty="0">
                <a:solidFill>
                  <a:srgbClr val="000000"/>
                </a:solidFill>
                <a:latin typeface="Consolas" panose="020B0609020204030204" pitchFamily="49" charset="0"/>
              </a:rPr>
              <a:t> "CLIP Library - Course"</a:t>
            </a:r>
          </a:p>
          <a:p>
            <a:pPr marL="0" indent="0">
              <a:buNone/>
            </a:pPr>
            <a:r>
              <a:rPr lang="en-GB" sz="600" dirty="0">
                <a:solidFill>
                  <a:srgbClr val="000000"/>
                </a:solidFill>
                <a:latin typeface="Consolas" panose="020B0609020204030204" pitchFamily="49" charset="0"/>
              </a:rPr>
              <a:t>{</a:t>
            </a:r>
          </a:p>
          <a:p>
            <a:pPr marL="0" indent="0">
              <a:buNone/>
            </a:pPr>
            <a:r>
              <a:rPr lang="en-GB" sz="600" dirty="0">
                <a:solidFill>
                  <a:srgbClr val="000000"/>
                </a:solidFill>
                <a:latin typeface="Consolas" panose="020B0609020204030204" pitchFamily="49" charset="0"/>
              </a:rPr>
              <a:t>    </a:t>
            </a:r>
            <a:r>
              <a:rPr lang="en-GB" sz="600" dirty="0">
                <a:solidFill>
                  <a:srgbClr val="AF00DB"/>
                </a:solidFill>
                <a:latin typeface="Consolas" panose="020B0609020204030204" pitchFamily="49" charset="0"/>
              </a:rPr>
              <a:t>var</a:t>
            </a:r>
            <a:endParaRPr lang="en-GB" sz="600" dirty="0">
              <a:solidFill>
                <a:srgbClr val="000000"/>
              </a:solidFill>
              <a:latin typeface="Consolas" panose="020B0609020204030204" pitchFamily="49" charset="0"/>
            </a:endParaRPr>
          </a:p>
          <a:p>
            <a:pPr marL="0" inden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LibraryERM</a:t>
            </a:r>
            <a:r>
              <a:rPr lang="en-GB" sz="600" dirty="0">
                <a:solidFill>
                  <a:srgbClr val="000000"/>
                </a:solidFill>
                <a:latin typeface="Consolas" panose="020B0609020204030204" pitchFamily="49" charset="0"/>
              </a:rPr>
              <a:t>: </a:t>
            </a:r>
            <a:r>
              <a:rPr lang="en-GB" sz="600" dirty="0" err="1">
                <a:solidFill>
                  <a:srgbClr val="0000FF"/>
                </a:solidFill>
                <a:latin typeface="Consolas" panose="020B0609020204030204" pitchFamily="49" charset="0"/>
              </a:rPr>
              <a:t>Codeunit</a:t>
            </a:r>
            <a:r>
              <a:rPr lang="en-GB" sz="600" dirty="0">
                <a:solidFill>
                  <a:srgbClr val="000000"/>
                </a:solidFill>
                <a:latin typeface="Consolas" panose="020B0609020204030204" pitchFamily="49" charset="0"/>
              </a:rPr>
              <a:t> "Library - ERM";</a:t>
            </a:r>
          </a:p>
          <a:p>
            <a:pPr marL="0" inden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LibraryRandom</a:t>
            </a:r>
            <a:r>
              <a:rPr lang="en-GB" sz="600" dirty="0">
                <a:solidFill>
                  <a:srgbClr val="000000"/>
                </a:solidFill>
                <a:latin typeface="Consolas" panose="020B0609020204030204" pitchFamily="49" charset="0"/>
              </a:rPr>
              <a:t>: </a:t>
            </a:r>
            <a:r>
              <a:rPr lang="en-GB" sz="600" dirty="0" err="1">
                <a:solidFill>
                  <a:srgbClr val="0000FF"/>
                </a:solidFill>
                <a:latin typeface="Consolas" panose="020B0609020204030204" pitchFamily="49" charset="0"/>
              </a:rPr>
              <a:t>Codeunit</a:t>
            </a:r>
            <a:r>
              <a:rPr lang="en-GB" sz="600" dirty="0">
                <a:solidFill>
                  <a:srgbClr val="000000"/>
                </a:solidFill>
                <a:latin typeface="Consolas" panose="020B0609020204030204" pitchFamily="49" charset="0"/>
              </a:rPr>
              <a:t> "Library - Random";</a:t>
            </a:r>
          </a:p>
          <a:p>
            <a:pPr marL="0" inden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LibraryUtility</a:t>
            </a:r>
            <a:r>
              <a:rPr lang="en-GB" sz="600" dirty="0">
                <a:solidFill>
                  <a:srgbClr val="000000"/>
                </a:solidFill>
                <a:latin typeface="Consolas" panose="020B0609020204030204" pitchFamily="49" charset="0"/>
              </a:rPr>
              <a:t>: </a:t>
            </a:r>
            <a:r>
              <a:rPr lang="en-GB" sz="600" dirty="0" err="1">
                <a:solidFill>
                  <a:srgbClr val="0000FF"/>
                </a:solidFill>
                <a:latin typeface="Consolas" panose="020B0609020204030204" pitchFamily="49" charset="0"/>
              </a:rPr>
              <a:t>Codeunit</a:t>
            </a:r>
            <a:r>
              <a:rPr lang="en-GB" sz="600" dirty="0">
                <a:solidFill>
                  <a:srgbClr val="000000"/>
                </a:solidFill>
                <a:latin typeface="Consolas" panose="020B0609020204030204" pitchFamily="49" charset="0"/>
              </a:rPr>
              <a:t> "Library - Utility";</a:t>
            </a:r>
          </a:p>
          <a:p>
            <a:pPr marL="0" indent="0">
              <a:buNone/>
            </a:pPr>
            <a:br>
              <a:rPr lang="en-GB" sz="600" dirty="0">
                <a:solidFill>
                  <a:srgbClr val="000000"/>
                </a:solidFill>
                <a:latin typeface="Consolas" panose="020B0609020204030204" pitchFamily="49" charset="0"/>
              </a:rPr>
            </a:br>
            <a:r>
              <a:rPr lang="en-GB" sz="600" dirty="0">
                <a:solidFill>
                  <a:srgbClr val="000000"/>
                </a:solidFill>
                <a:latin typeface="Consolas" panose="020B0609020204030204" pitchFamily="49" charset="0"/>
              </a:rPr>
              <a:t>   </a:t>
            </a:r>
            <a:r>
              <a:rPr lang="en-GB" sz="600" b="0" dirty="0">
                <a:solidFill>
                  <a:srgbClr val="AF00DB"/>
                </a:solidFill>
                <a:effectLst/>
                <a:latin typeface="Consolas" panose="020B0609020204030204" pitchFamily="49" charset="0"/>
              </a:rPr>
              <a:t>local</a:t>
            </a:r>
            <a:r>
              <a:rPr lang="en-GB" sz="600" b="0" dirty="0">
                <a:solidFill>
                  <a:srgbClr val="000000"/>
                </a:solidFill>
                <a:effectLst/>
                <a:latin typeface="Consolas" panose="020B0609020204030204" pitchFamily="49" charset="0"/>
              </a:rPr>
              <a:t> </a:t>
            </a:r>
            <a:r>
              <a:rPr lang="en-GB" sz="600" b="0" dirty="0">
                <a:solidFill>
                  <a:srgbClr val="AF00DB"/>
                </a:solidFill>
                <a:effectLst/>
                <a:latin typeface="Consolas" panose="020B0609020204030204" pitchFamily="49" charset="0"/>
              </a:rPr>
              <a:t>procedure</a:t>
            </a:r>
            <a:r>
              <a:rPr lang="en-GB" sz="600" b="0" dirty="0">
                <a:solidFill>
                  <a:srgbClr val="000000"/>
                </a:solidFill>
                <a:effectLst/>
                <a:latin typeface="Consolas" panose="020B0609020204030204" pitchFamily="49" charset="0"/>
              </a:rPr>
              <a:t> </a:t>
            </a:r>
            <a:r>
              <a:rPr lang="en-GB" sz="600" b="0" dirty="0" err="1">
                <a:solidFill>
                  <a:srgbClr val="000000"/>
                </a:solidFill>
                <a:effectLst/>
                <a:latin typeface="Consolas" panose="020B0609020204030204" pitchFamily="49" charset="0"/>
              </a:rPr>
              <a:t>CourseNoSeriesSetup</a:t>
            </a:r>
            <a:r>
              <a:rPr lang="en-GB" sz="600" b="0" dirty="0">
                <a:solidFill>
                  <a:srgbClr val="0000FF"/>
                </a:solidFill>
                <a:effectLst/>
                <a:latin typeface="Consolas" panose="020B0609020204030204" pitchFamily="49" charset="0"/>
              </a:rPr>
              <a:t>()</a:t>
            </a:r>
            <a:endParaRPr lang="en-GB" sz="600" b="0" dirty="0">
              <a:solidFill>
                <a:srgbClr val="000000"/>
              </a:solidFill>
              <a:effectLst/>
              <a:latin typeface="Consolas" panose="020B0609020204030204" pitchFamily="49" charset="0"/>
            </a:endParaRPr>
          </a:p>
          <a:p>
            <a:pPr marL="0" indent="0">
              <a:buNone/>
            </a:pPr>
            <a:r>
              <a:rPr lang="en-GB" sz="600" b="0" dirty="0">
                <a:solidFill>
                  <a:srgbClr val="000000"/>
                </a:solidFill>
                <a:effectLst/>
                <a:latin typeface="Consolas" panose="020B0609020204030204" pitchFamily="49" charset="0"/>
              </a:rPr>
              <a:t>    </a:t>
            </a:r>
            <a:r>
              <a:rPr lang="en-GB" sz="600" b="0" dirty="0">
                <a:solidFill>
                  <a:srgbClr val="AF00DB"/>
                </a:solidFill>
                <a:effectLst/>
                <a:latin typeface="Consolas" panose="020B0609020204030204" pitchFamily="49" charset="0"/>
              </a:rPr>
              <a:t>var</a:t>
            </a:r>
            <a:endParaRPr lang="en-GB" sz="600" b="0" dirty="0">
              <a:solidFill>
                <a:srgbClr val="000000"/>
              </a:solidFill>
              <a:effectLst/>
              <a:latin typeface="Consolas" panose="020B0609020204030204" pitchFamily="49" charset="0"/>
            </a:endParaRPr>
          </a:p>
          <a:p>
            <a:pPr marL="0" indent="0">
              <a:buNone/>
            </a:pPr>
            <a:r>
              <a:rPr lang="en-GB" sz="600" b="0" dirty="0">
                <a:solidFill>
                  <a:srgbClr val="000000"/>
                </a:solidFill>
                <a:effectLst/>
                <a:latin typeface="Consolas" panose="020B0609020204030204" pitchFamily="49" charset="0"/>
              </a:rPr>
              <a:t>        </a:t>
            </a:r>
            <a:r>
              <a:rPr lang="en-GB" sz="600" b="0" dirty="0" err="1">
                <a:solidFill>
                  <a:srgbClr val="000000"/>
                </a:solidFill>
                <a:effectLst/>
                <a:latin typeface="Consolas" panose="020B0609020204030204" pitchFamily="49" charset="0"/>
              </a:rPr>
              <a:t>CoursesSetup</a:t>
            </a:r>
            <a:r>
              <a:rPr lang="en-GB" sz="600" b="0" dirty="0">
                <a:solidFill>
                  <a:srgbClr val="000000"/>
                </a:solidFill>
                <a:effectLst/>
                <a:latin typeface="Consolas" panose="020B0609020204030204" pitchFamily="49" charset="0"/>
              </a:rPr>
              <a:t>: </a:t>
            </a:r>
            <a:r>
              <a:rPr lang="en-GB" sz="600" b="0" dirty="0">
                <a:solidFill>
                  <a:srgbClr val="0000FF"/>
                </a:solidFill>
                <a:effectLst/>
                <a:latin typeface="Consolas" panose="020B0609020204030204" pitchFamily="49" charset="0"/>
              </a:rPr>
              <a:t>Record</a:t>
            </a:r>
            <a:r>
              <a:rPr lang="en-GB" sz="600" b="0" dirty="0">
                <a:solidFill>
                  <a:srgbClr val="000000"/>
                </a:solidFill>
                <a:effectLst/>
                <a:latin typeface="Consolas" panose="020B0609020204030204" pitchFamily="49" charset="0"/>
              </a:rPr>
              <a:t> "CLIP Courses Setup";</a:t>
            </a:r>
          </a:p>
          <a:p>
            <a:pPr marL="0" indent="0">
              <a:buNone/>
            </a:pPr>
            <a:r>
              <a:rPr lang="en-GB" sz="600" b="0" dirty="0">
                <a:solidFill>
                  <a:srgbClr val="000000"/>
                </a:solidFill>
                <a:effectLst/>
                <a:latin typeface="Consolas" panose="020B0609020204030204" pitchFamily="49" charset="0"/>
              </a:rPr>
              <a:t>        </a:t>
            </a:r>
            <a:r>
              <a:rPr lang="en-GB" sz="600" b="0" dirty="0" err="1">
                <a:solidFill>
                  <a:srgbClr val="000000"/>
                </a:solidFill>
                <a:effectLst/>
                <a:latin typeface="Consolas" panose="020B0609020204030204" pitchFamily="49" charset="0"/>
              </a:rPr>
              <a:t>NoSeriesCode</a:t>
            </a:r>
            <a:r>
              <a:rPr lang="en-GB" sz="600" b="0" dirty="0">
                <a:solidFill>
                  <a:srgbClr val="000000"/>
                </a:solidFill>
                <a:effectLst/>
                <a:latin typeface="Consolas" panose="020B0609020204030204" pitchFamily="49" charset="0"/>
              </a:rPr>
              <a:t>: </a:t>
            </a:r>
            <a:r>
              <a:rPr lang="en-GB" sz="600" b="0" dirty="0">
                <a:solidFill>
                  <a:srgbClr val="0000FF"/>
                </a:solidFill>
                <a:effectLst/>
                <a:latin typeface="Consolas" panose="020B0609020204030204" pitchFamily="49" charset="0"/>
              </a:rPr>
              <a:t>Code</a:t>
            </a:r>
            <a:r>
              <a:rPr lang="en-GB" sz="600" b="0" dirty="0">
                <a:solidFill>
                  <a:srgbClr val="000000"/>
                </a:solidFill>
                <a:effectLst/>
                <a:latin typeface="Consolas" panose="020B0609020204030204" pitchFamily="49" charset="0"/>
              </a:rPr>
              <a:t>[</a:t>
            </a:r>
            <a:r>
              <a:rPr lang="en-GB" sz="600" b="0" dirty="0">
                <a:solidFill>
                  <a:srgbClr val="098658"/>
                </a:solidFill>
                <a:effectLst/>
                <a:latin typeface="Consolas" panose="020B0609020204030204" pitchFamily="49" charset="0"/>
              </a:rPr>
              <a:t>20</a:t>
            </a:r>
            <a:r>
              <a:rPr lang="en-GB" sz="600" b="0" dirty="0">
                <a:solidFill>
                  <a:srgbClr val="000000"/>
                </a:solidFill>
                <a:effectLst/>
                <a:latin typeface="Consolas" panose="020B0609020204030204" pitchFamily="49" charset="0"/>
              </a:rPr>
              <a:t>];</a:t>
            </a:r>
          </a:p>
          <a:p>
            <a:pPr marL="0" indent="0">
              <a:buNone/>
            </a:pPr>
            <a:r>
              <a:rPr lang="en-GB" sz="600" b="0" dirty="0">
                <a:solidFill>
                  <a:srgbClr val="000000"/>
                </a:solidFill>
                <a:effectLst/>
                <a:latin typeface="Consolas" panose="020B0609020204030204" pitchFamily="49" charset="0"/>
              </a:rPr>
              <a:t>    </a:t>
            </a:r>
            <a:r>
              <a:rPr lang="en-GB" sz="600" b="0" dirty="0">
                <a:solidFill>
                  <a:srgbClr val="AF00DB"/>
                </a:solidFill>
                <a:effectLst/>
                <a:latin typeface="Consolas" panose="020B0609020204030204" pitchFamily="49" charset="0"/>
              </a:rPr>
              <a:t>begin</a:t>
            </a:r>
            <a:endParaRPr lang="en-GB" sz="600" b="0" dirty="0">
              <a:solidFill>
                <a:srgbClr val="000000"/>
              </a:solidFill>
              <a:effectLst/>
              <a:latin typeface="Consolas" panose="020B0609020204030204" pitchFamily="49" charset="0"/>
            </a:endParaRPr>
          </a:p>
          <a:p>
            <a:pPr marL="0" indent="0">
              <a:buNone/>
            </a:pPr>
            <a:r>
              <a:rPr lang="en-GB" sz="600" b="0" dirty="0">
                <a:solidFill>
                  <a:srgbClr val="000000"/>
                </a:solidFill>
                <a:effectLst/>
                <a:latin typeface="Consolas" panose="020B0609020204030204" pitchFamily="49" charset="0"/>
              </a:rPr>
              <a:t>        </a:t>
            </a:r>
            <a:r>
              <a:rPr lang="en-GB" sz="600" b="0" dirty="0">
                <a:solidFill>
                  <a:srgbClr val="AF00DB"/>
                </a:solidFill>
                <a:effectLst/>
                <a:latin typeface="Consolas" panose="020B0609020204030204" pitchFamily="49" charset="0"/>
              </a:rPr>
              <a:t>if</a:t>
            </a:r>
            <a:r>
              <a:rPr lang="en-GB" sz="600" b="0" dirty="0">
                <a:solidFill>
                  <a:srgbClr val="000000"/>
                </a:solidFill>
                <a:effectLst/>
                <a:latin typeface="Consolas" panose="020B0609020204030204" pitchFamily="49" charset="0"/>
              </a:rPr>
              <a:t> </a:t>
            </a:r>
            <a:r>
              <a:rPr lang="en-GB" sz="600" b="0" dirty="0">
                <a:solidFill>
                  <a:srgbClr val="0000FF"/>
                </a:solidFill>
                <a:effectLst/>
                <a:latin typeface="Consolas" panose="020B0609020204030204" pitchFamily="49" charset="0"/>
              </a:rPr>
              <a:t>not</a:t>
            </a:r>
            <a:r>
              <a:rPr lang="en-GB" sz="600" b="0" dirty="0">
                <a:solidFill>
                  <a:srgbClr val="000000"/>
                </a:solidFill>
                <a:effectLst/>
                <a:latin typeface="Consolas" panose="020B0609020204030204" pitchFamily="49" charset="0"/>
              </a:rPr>
              <a:t> </a:t>
            </a:r>
            <a:r>
              <a:rPr lang="en-GB" sz="600" b="0" dirty="0" err="1">
                <a:solidFill>
                  <a:srgbClr val="000000"/>
                </a:solidFill>
                <a:effectLst/>
                <a:latin typeface="Consolas" panose="020B0609020204030204" pitchFamily="49" charset="0"/>
              </a:rPr>
              <a:t>CoursesSetup</a:t>
            </a:r>
            <a:r>
              <a:rPr lang="en-GB" sz="600" b="0" dirty="0" err="1">
                <a:solidFill>
                  <a:srgbClr val="0000FF"/>
                </a:solidFill>
                <a:effectLst/>
                <a:latin typeface="Consolas" panose="020B0609020204030204" pitchFamily="49" charset="0"/>
              </a:rPr>
              <a:t>.</a:t>
            </a:r>
            <a:r>
              <a:rPr lang="en-GB" sz="600" b="0" dirty="0" err="1">
                <a:solidFill>
                  <a:srgbClr val="000000"/>
                </a:solidFill>
                <a:effectLst/>
                <a:latin typeface="Consolas" panose="020B0609020204030204" pitchFamily="49" charset="0"/>
              </a:rPr>
              <a:t>Get</a:t>
            </a:r>
            <a:r>
              <a:rPr lang="en-GB" sz="600" b="0" dirty="0">
                <a:solidFill>
                  <a:srgbClr val="0000FF"/>
                </a:solidFill>
                <a:effectLst/>
                <a:latin typeface="Consolas" panose="020B0609020204030204" pitchFamily="49" charset="0"/>
              </a:rPr>
              <a:t>() </a:t>
            </a:r>
            <a:r>
              <a:rPr lang="en-GB" sz="600" b="0" dirty="0">
                <a:solidFill>
                  <a:srgbClr val="AF00DB"/>
                </a:solidFill>
                <a:effectLst/>
                <a:latin typeface="Consolas" panose="020B0609020204030204" pitchFamily="49" charset="0"/>
              </a:rPr>
              <a:t>then</a:t>
            </a:r>
            <a:endParaRPr lang="en-GB" sz="600" b="0" dirty="0">
              <a:solidFill>
                <a:srgbClr val="000000"/>
              </a:solidFill>
              <a:effectLst/>
              <a:latin typeface="Consolas" panose="020B0609020204030204" pitchFamily="49" charset="0"/>
            </a:endParaRPr>
          </a:p>
          <a:p>
            <a:pPr marL="0" indent="0">
              <a:buNone/>
            </a:pPr>
            <a:r>
              <a:rPr lang="en-GB" sz="600" b="0" dirty="0">
                <a:solidFill>
                  <a:srgbClr val="000000"/>
                </a:solidFill>
                <a:effectLst/>
                <a:latin typeface="Consolas" panose="020B0609020204030204" pitchFamily="49" charset="0"/>
              </a:rPr>
              <a:t>            </a:t>
            </a:r>
            <a:r>
              <a:rPr lang="en-GB" sz="600" b="0" dirty="0" err="1">
                <a:solidFill>
                  <a:srgbClr val="000000"/>
                </a:solidFill>
                <a:effectLst/>
                <a:latin typeface="Consolas" panose="020B0609020204030204" pitchFamily="49" charset="0"/>
              </a:rPr>
              <a:t>CoursesSetup</a:t>
            </a:r>
            <a:r>
              <a:rPr lang="en-GB" sz="600" b="0" dirty="0" err="1">
                <a:solidFill>
                  <a:srgbClr val="0000FF"/>
                </a:solidFill>
                <a:effectLst/>
                <a:latin typeface="Consolas" panose="020B0609020204030204" pitchFamily="49" charset="0"/>
              </a:rPr>
              <a:t>.</a:t>
            </a:r>
            <a:r>
              <a:rPr lang="en-GB" sz="600" b="0" dirty="0" err="1">
                <a:solidFill>
                  <a:srgbClr val="000000"/>
                </a:solidFill>
                <a:effectLst/>
                <a:latin typeface="Consolas" panose="020B0609020204030204" pitchFamily="49" charset="0"/>
              </a:rPr>
              <a:t>Insert</a:t>
            </a:r>
            <a:r>
              <a:rPr lang="en-GB" sz="600" b="0" dirty="0">
                <a:solidFill>
                  <a:srgbClr val="0000FF"/>
                </a:solidFill>
                <a:effectLst/>
                <a:latin typeface="Consolas" panose="020B0609020204030204" pitchFamily="49" charset="0"/>
              </a:rPr>
              <a:t>()</a:t>
            </a:r>
            <a:r>
              <a:rPr lang="en-GB" sz="600" b="0" dirty="0">
                <a:solidFill>
                  <a:srgbClr val="000000"/>
                </a:solidFill>
                <a:effectLst/>
                <a:latin typeface="Consolas" panose="020B0609020204030204" pitchFamily="49" charset="0"/>
              </a:rPr>
              <a:t>;</a:t>
            </a:r>
          </a:p>
          <a:p>
            <a:pPr marL="0" indent="0">
              <a:buNone/>
            </a:pPr>
            <a:r>
              <a:rPr lang="en-GB" sz="600" b="0" dirty="0">
                <a:solidFill>
                  <a:srgbClr val="000000"/>
                </a:solidFill>
                <a:effectLst/>
                <a:latin typeface="Consolas" panose="020B0609020204030204" pitchFamily="49" charset="0"/>
              </a:rPr>
              <a:t>        </a:t>
            </a:r>
            <a:r>
              <a:rPr lang="en-GB" sz="600" b="0" dirty="0" err="1">
                <a:solidFill>
                  <a:srgbClr val="000000"/>
                </a:solidFill>
                <a:effectLst/>
                <a:latin typeface="Consolas" panose="020B0609020204030204" pitchFamily="49" charset="0"/>
              </a:rPr>
              <a:t>NoSeriesCode</a:t>
            </a:r>
            <a:r>
              <a:rPr lang="en-GB" sz="600" b="0" dirty="0">
                <a:solidFill>
                  <a:srgbClr val="0000FF"/>
                </a:solidFill>
                <a:effectLst/>
                <a:latin typeface="Consolas" panose="020B0609020204030204" pitchFamily="49" charset="0"/>
              </a:rPr>
              <a:t> := </a:t>
            </a:r>
            <a:r>
              <a:rPr lang="en-GB" sz="600" b="0" dirty="0" err="1">
                <a:solidFill>
                  <a:srgbClr val="000000"/>
                </a:solidFill>
                <a:effectLst/>
                <a:latin typeface="Consolas" panose="020B0609020204030204" pitchFamily="49" charset="0"/>
              </a:rPr>
              <a:t>LibraryUtility</a:t>
            </a:r>
            <a:r>
              <a:rPr lang="en-GB" sz="600" b="0" dirty="0" err="1">
                <a:solidFill>
                  <a:srgbClr val="0000FF"/>
                </a:solidFill>
                <a:effectLst/>
                <a:latin typeface="Consolas" panose="020B0609020204030204" pitchFamily="49" charset="0"/>
              </a:rPr>
              <a:t>.</a:t>
            </a:r>
            <a:r>
              <a:rPr lang="en-GB" sz="600" b="0" dirty="0" err="1">
                <a:solidFill>
                  <a:srgbClr val="000000"/>
                </a:solidFill>
                <a:effectLst/>
                <a:latin typeface="Consolas" panose="020B0609020204030204" pitchFamily="49" charset="0"/>
              </a:rPr>
              <a:t>GetGlobalNoSeriesCode</a:t>
            </a:r>
            <a:r>
              <a:rPr lang="en-GB" sz="600" b="0" dirty="0">
                <a:solidFill>
                  <a:srgbClr val="0000FF"/>
                </a:solidFill>
                <a:effectLst/>
                <a:latin typeface="Consolas" panose="020B0609020204030204" pitchFamily="49" charset="0"/>
              </a:rPr>
              <a:t>()</a:t>
            </a:r>
            <a:r>
              <a:rPr lang="en-GB" sz="600" b="0" dirty="0">
                <a:solidFill>
                  <a:srgbClr val="000000"/>
                </a:solidFill>
                <a:effectLst/>
                <a:latin typeface="Consolas" panose="020B0609020204030204" pitchFamily="49" charset="0"/>
              </a:rPr>
              <a:t>;</a:t>
            </a:r>
          </a:p>
          <a:p>
            <a:pPr marL="0" indent="0">
              <a:buNone/>
            </a:pPr>
            <a:r>
              <a:rPr lang="en-GB" sz="600" b="0" dirty="0">
                <a:solidFill>
                  <a:srgbClr val="000000"/>
                </a:solidFill>
                <a:effectLst/>
                <a:latin typeface="Consolas" panose="020B0609020204030204" pitchFamily="49" charset="0"/>
              </a:rPr>
              <a:t>        </a:t>
            </a:r>
            <a:r>
              <a:rPr lang="en-GB" sz="600" b="0" dirty="0">
                <a:solidFill>
                  <a:srgbClr val="AF00DB"/>
                </a:solidFill>
                <a:effectLst/>
                <a:latin typeface="Consolas" panose="020B0609020204030204" pitchFamily="49" charset="0"/>
              </a:rPr>
              <a:t>if</a:t>
            </a:r>
            <a:r>
              <a:rPr lang="en-GB" sz="600" b="0" dirty="0">
                <a:solidFill>
                  <a:srgbClr val="000000"/>
                </a:solidFill>
                <a:effectLst/>
                <a:latin typeface="Consolas" panose="020B0609020204030204" pitchFamily="49" charset="0"/>
              </a:rPr>
              <a:t> </a:t>
            </a:r>
            <a:r>
              <a:rPr lang="en-GB" sz="600" b="0" dirty="0" err="1">
                <a:solidFill>
                  <a:srgbClr val="000000"/>
                </a:solidFill>
                <a:effectLst/>
                <a:latin typeface="Consolas" panose="020B0609020204030204" pitchFamily="49" charset="0"/>
              </a:rPr>
              <a:t>NoSeriesCode</a:t>
            </a:r>
            <a:r>
              <a:rPr lang="en-GB" sz="600" b="0" dirty="0">
                <a:solidFill>
                  <a:srgbClr val="000000"/>
                </a:solidFill>
                <a:effectLst/>
                <a:latin typeface="Consolas" panose="020B0609020204030204" pitchFamily="49" charset="0"/>
              </a:rPr>
              <a:t> &lt;&gt; </a:t>
            </a:r>
            <a:r>
              <a:rPr lang="en-GB" sz="600" b="0" dirty="0" err="1">
                <a:solidFill>
                  <a:srgbClr val="000000"/>
                </a:solidFill>
                <a:effectLst/>
                <a:latin typeface="Consolas" panose="020B0609020204030204" pitchFamily="49" charset="0"/>
              </a:rPr>
              <a:t>CoursesSetup</a:t>
            </a:r>
            <a:r>
              <a:rPr lang="en-GB" sz="600" b="0" dirty="0">
                <a:solidFill>
                  <a:srgbClr val="0000FF"/>
                </a:solidFill>
                <a:effectLst/>
                <a:latin typeface="Consolas" panose="020B0609020204030204" pitchFamily="49" charset="0"/>
              </a:rPr>
              <a:t>.</a:t>
            </a:r>
            <a:r>
              <a:rPr lang="en-GB" sz="600" b="0" dirty="0">
                <a:solidFill>
                  <a:srgbClr val="000000"/>
                </a:solidFill>
                <a:effectLst/>
                <a:latin typeface="Consolas" panose="020B0609020204030204" pitchFamily="49" charset="0"/>
              </a:rPr>
              <a:t>"Course No." </a:t>
            </a:r>
            <a:r>
              <a:rPr lang="en-GB" sz="600" b="0" dirty="0">
                <a:solidFill>
                  <a:srgbClr val="AF00DB"/>
                </a:solidFill>
                <a:effectLst/>
                <a:latin typeface="Consolas" panose="020B0609020204030204" pitchFamily="49" charset="0"/>
              </a:rPr>
              <a:t>then</a:t>
            </a:r>
            <a:r>
              <a:rPr lang="en-GB" sz="600" b="0" dirty="0">
                <a:solidFill>
                  <a:srgbClr val="000000"/>
                </a:solidFill>
                <a:effectLst/>
                <a:latin typeface="Consolas" panose="020B0609020204030204" pitchFamily="49" charset="0"/>
              </a:rPr>
              <a:t> </a:t>
            </a:r>
            <a:r>
              <a:rPr lang="en-GB" sz="600" b="0" dirty="0">
                <a:solidFill>
                  <a:srgbClr val="AF00DB"/>
                </a:solidFill>
                <a:effectLst/>
                <a:latin typeface="Consolas" panose="020B0609020204030204" pitchFamily="49" charset="0"/>
              </a:rPr>
              <a:t>begin</a:t>
            </a:r>
            <a:endParaRPr lang="en-GB" sz="600" b="0" dirty="0">
              <a:solidFill>
                <a:srgbClr val="000000"/>
              </a:solidFill>
              <a:effectLst/>
              <a:latin typeface="Consolas" panose="020B0609020204030204" pitchFamily="49" charset="0"/>
            </a:endParaRPr>
          </a:p>
          <a:p>
            <a:pPr marL="0" indent="0">
              <a:buNone/>
            </a:pPr>
            <a:r>
              <a:rPr lang="en-GB" sz="600" b="0" dirty="0">
                <a:solidFill>
                  <a:srgbClr val="000000"/>
                </a:solidFill>
                <a:effectLst/>
                <a:latin typeface="Consolas" panose="020B0609020204030204" pitchFamily="49" charset="0"/>
              </a:rPr>
              <a:t>            </a:t>
            </a:r>
            <a:r>
              <a:rPr lang="en-GB" sz="600" b="0" dirty="0" err="1">
                <a:solidFill>
                  <a:srgbClr val="000000"/>
                </a:solidFill>
                <a:effectLst/>
                <a:latin typeface="Consolas" panose="020B0609020204030204" pitchFamily="49" charset="0"/>
              </a:rPr>
              <a:t>CoursesSetup</a:t>
            </a:r>
            <a:r>
              <a:rPr lang="en-GB" sz="600" b="0" dirty="0" err="1">
                <a:solidFill>
                  <a:srgbClr val="0000FF"/>
                </a:solidFill>
                <a:effectLst/>
                <a:latin typeface="Consolas" panose="020B0609020204030204" pitchFamily="49" charset="0"/>
              </a:rPr>
              <a:t>.</a:t>
            </a:r>
            <a:r>
              <a:rPr lang="en-GB" sz="600" b="0" dirty="0" err="1">
                <a:solidFill>
                  <a:srgbClr val="000000"/>
                </a:solidFill>
                <a:effectLst/>
                <a:latin typeface="Consolas" panose="020B0609020204030204" pitchFamily="49" charset="0"/>
              </a:rPr>
              <a:t>Validate</a:t>
            </a:r>
            <a:r>
              <a:rPr lang="en-GB" sz="600" b="0" dirty="0">
                <a:solidFill>
                  <a:srgbClr val="0000FF"/>
                </a:solidFill>
                <a:effectLst/>
                <a:latin typeface="Consolas" panose="020B0609020204030204" pitchFamily="49" charset="0"/>
              </a:rPr>
              <a:t>(</a:t>
            </a:r>
            <a:r>
              <a:rPr lang="en-GB" sz="600" b="0" dirty="0">
                <a:solidFill>
                  <a:srgbClr val="000000"/>
                </a:solidFill>
                <a:effectLst/>
                <a:latin typeface="Consolas" panose="020B0609020204030204" pitchFamily="49" charset="0"/>
              </a:rPr>
              <a:t>"Course No.", </a:t>
            </a:r>
            <a:r>
              <a:rPr lang="en-GB" sz="600" b="0" dirty="0" err="1">
                <a:solidFill>
                  <a:srgbClr val="000000"/>
                </a:solidFill>
                <a:effectLst/>
                <a:latin typeface="Consolas" panose="020B0609020204030204" pitchFamily="49" charset="0"/>
              </a:rPr>
              <a:t>LibraryUtility</a:t>
            </a:r>
            <a:r>
              <a:rPr lang="en-GB" sz="600" b="0" dirty="0" err="1">
                <a:solidFill>
                  <a:srgbClr val="0000FF"/>
                </a:solidFill>
                <a:effectLst/>
                <a:latin typeface="Consolas" panose="020B0609020204030204" pitchFamily="49" charset="0"/>
              </a:rPr>
              <a:t>.</a:t>
            </a:r>
            <a:r>
              <a:rPr lang="en-GB" sz="600" b="0" dirty="0" err="1">
                <a:solidFill>
                  <a:srgbClr val="000000"/>
                </a:solidFill>
                <a:effectLst/>
                <a:latin typeface="Consolas" panose="020B0609020204030204" pitchFamily="49" charset="0"/>
              </a:rPr>
              <a:t>GetGlobalNoSeriesCode</a:t>
            </a:r>
            <a:r>
              <a:rPr lang="en-GB" sz="600" b="0" dirty="0">
                <a:solidFill>
                  <a:srgbClr val="0000FF"/>
                </a:solidFill>
                <a:effectLst/>
                <a:latin typeface="Consolas" panose="020B0609020204030204" pitchFamily="49" charset="0"/>
              </a:rPr>
              <a:t>())</a:t>
            </a:r>
            <a:r>
              <a:rPr lang="en-GB" sz="600" b="0" dirty="0">
                <a:solidFill>
                  <a:srgbClr val="000000"/>
                </a:solidFill>
                <a:effectLst/>
                <a:latin typeface="Consolas" panose="020B0609020204030204" pitchFamily="49" charset="0"/>
              </a:rPr>
              <a:t>;</a:t>
            </a:r>
          </a:p>
          <a:p>
            <a:pPr marL="0" indent="0">
              <a:buNone/>
            </a:pPr>
            <a:r>
              <a:rPr lang="en-GB" sz="600" b="0" dirty="0">
                <a:solidFill>
                  <a:srgbClr val="000000"/>
                </a:solidFill>
                <a:effectLst/>
                <a:latin typeface="Consolas" panose="020B0609020204030204" pitchFamily="49" charset="0"/>
              </a:rPr>
              <a:t>            </a:t>
            </a:r>
            <a:r>
              <a:rPr lang="en-GB" sz="600" b="0" dirty="0" err="1">
                <a:solidFill>
                  <a:srgbClr val="000000"/>
                </a:solidFill>
                <a:effectLst/>
                <a:latin typeface="Consolas" panose="020B0609020204030204" pitchFamily="49" charset="0"/>
              </a:rPr>
              <a:t>CoursesSetup</a:t>
            </a:r>
            <a:r>
              <a:rPr lang="en-GB" sz="600" b="0" dirty="0" err="1">
                <a:solidFill>
                  <a:srgbClr val="0000FF"/>
                </a:solidFill>
                <a:effectLst/>
                <a:latin typeface="Consolas" panose="020B0609020204030204" pitchFamily="49" charset="0"/>
              </a:rPr>
              <a:t>.Modify</a:t>
            </a:r>
            <a:r>
              <a:rPr lang="en-GB" sz="600" b="0" dirty="0">
                <a:solidFill>
                  <a:srgbClr val="0000FF"/>
                </a:solidFill>
                <a:effectLst/>
                <a:latin typeface="Consolas" panose="020B0609020204030204" pitchFamily="49" charset="0"/>
              </a:rPr>
              <a:t>(</a:t>
            </a:r>
            <a:r>
              <a:rPr lang="en-GB" sz="600" b="0" dirty="0">
                <a:solidFill>
                  <a:srgbClr val="000000"/>
                </a:solidFill>
                <a:effectLst/>
                <a:latin typeface="Consolas" panose="020B0609020204030204" pitchFamily="49" charset="0"/>
              </a:rPr>
              <a:t>true</a:t>
            </a:r>
            <a:r>
              <a:rPr lang="en-GB" sz="600" b="0" dirty="0">
                <a:solidFill>
                  <a:srgbClr val="0000FF"/>
                </a:solidFill>
                <a:effectLst/>
                <a:latin typeface="Consolas" panose="020B0609020204030204" pitchFamily="49" charset="0"/>
              </a:rPr>
              <a:t>)</a:t>
            </a:r>
            <a:r>
              <a:rPr lang="en-GB" sz="600" b="0" dirty="0">
                <a:solidFill>
                  <a:srgbClr val="000000"/>
                </a:solidFill>
                <a:effectLst/>
                <a:latin typeface="Consolas" panose="020B0609020204030204" pitchFamily="49" charset="0"/>
              </a:rPr>
              <a:t>;</a:t>
            </a:r>
          </a:p>
          <a:p>
            <a:pPr marL="0" indent="0">
              <a:buNone/>
            </a:pPr>
            <a:r>
              <a:rPr lang="en-GB" sz="600" b="0" dirty="0">
                <a:solidFill>
                  <a:srgbClr val="000000"/>
                </a:solidFill>
                <a:effectLst/>
                <a:latin typeface="Consolas" panose="020B0609020204030204" pitchFamily="49" charset="0"/>
              </a:rPr>
              <a:t>        </a:t>
            </a:r>
            <a:r>
              <a:rPr lang="en-GB" sz="600" b="0" dirty="0">
                <a:solidFill>
                  <a:srgbClr val="AF00DB"/>
                </a:solidFill>
                <a:effectLst/>
                <a:latin typeface="Consolas" panose="020B0609020204030204" pitchFamily="49" charset="0"/>
              </a:rPr>
              <a:t>end</a:t>
            </a:r>
            <a:r>
              <a:rPr lang="en-GB" sz="600" b="0" dirty="0">
                <a:solidFill>
                  <a:srgbClr val="000000"/>
                </a:solidFill>
                <a:effectLst/>
                <a:latin typeface="Consolas" panose="020B0609020204030204" pitchFamily="49" charset="0"/>
              </a:rPr>
              <a:t>;</a:t>
            </a:r>
          </a:p>
          <a:p>
            <a:pPr marL="0" indent="0">
              <a:buNone/>
            </a:pPr>
            <a:r>
              <a:rPr lang="en-GB" sz="600" b="0" dirty="0">
                <a:solidFill>
                  <a:srgbClr val="000000"/>
                </a:solidFill>
                <a:effectLst/>
                <a:latin typeface="Consolas" panose="020B0609020204030204" pitchFamily="49" charset="0"/>
              </a:rPr>
              <a:t>    </a:t>
            </a:r>
            <a:r>
              <a:rPr lang="en-GB" sz="600" b="0" dirty="0">
                <a:solidFill>
                  <a:srgbClr val="AF00DB"/>
                </a:solidFill>
                <a:effectLst/>
                <a:latin typeface="Consolas" panose="020B0609020204030204" pitchFamily="49" charset="0"/>
              </a:rPr>
              <a:t>end</a:t>
            </a:r>
            <a:r>
              <a:rPr lang="en-GB" sz="600" b="0" dirty="0">
                <a:solidFill>
                  <a:srgbClr val="000000"/>
                </a:solidFill>
                <a:effectLst/>
                <a:latin typeface="Consolas" panose="020B0609020204030204" pitchFamily="49" charset="0"/>
              </a:rPr>
              <a:t>;</a:t>
            </a:r>
          </a:p>
          <a:p>
            <a:pPr marL="0" indent="0">
              <a:buNone/>
            </a:pPr>
            <a:endParaRPr lang="en-GB" sz="600" dirty="0">
              <a:solidFill>
                <a:srgbClr val="000000"/>
              </a:solidFill>
              <a:latin typeface="Consolas" panose="020B0609020204030204" pitchFamily="49" charset="0"/>
            </a:endParaRPr>
          </a:p>
          <a:p>
            <a:pPr marL="0" indent="0">
              <a:buNone/>
            </a:pPr>
            <a:endParaRPr lang="en-GB" sz="600" dirty="0">
              <a:solidFill>
                <a:srgbClr val="000000"/>
              </a:solidFill>
              <a:latin typeface="Consolas" panose="020B0609020204030204" pitchFamily="49" charset="0"/>
            </a:endParaRPr>
          </a:p>
          <a:p>
            <a:pPr marL="0" indent="0">
              <a:buNone/>
            </a:pPr>
            <a:endParaRPr lang="en-GB" sz="600" dirty="0">
              <a:solidFill>
                <a:srgbClr val="000000"/>
              </a:solidFill>
              <a:latin typeface="Consolas" panose="020B0609020204030204" pitchFamily="49" charset="0"/>
            </a:endParaRPr>
          </a:p>
          <a:p>
            <a:pPr marL="0" indent="0">
              <a:buNone/>
            </a:pPr>
            <a:r>
              <a:rPr lang="en-GB" sz="600" dirty="0">
                <a:solidFill>
                  <a:srgbClr val="000000"/>
                </a:solidFill>
                <a:latin typeface="Consolas" panose="020B0609020204030204" pitchFamily="49" charset="0"/>
              </a:rPr>
              <a:t>}</a:t>
            </a:r>
          </a:p>
          <a:p>
            <a:pPr marL="0" indent="0">
              <a:buNone/>
            </a:pPr>
            <a:endParaRPr lang="en-US" sz="1800" dirty="0"/>
          </a:p>
        </p:txBody>
      </p:sp>
      <p:sp>
        <p:nvSpPr>
          <p:cNvPr id="8" name="Marcador de contenido 3">
            <a:extLst>
              <a:ext uri="{FF2B5EF4-FFF2-40B4-BE49-F238E27FC236}">
                <a16:creationId xmlns:a16="http://schemas.microsoft.com/office/drawing/2014/main" id="{399E63A0-B18A-4F02-BD14-34787F4F67D5}"/>
              </a:ext>
            </a:extLst>
          </p:cNvPr>
          <p:cNvSpPr txBox="1">
            <a:spLocks/>
          </p:cNvSpPr>
          <p:nvPr/>
        </p:nvSpPr>
        <p:spPr>
          <a:xfrm>
            <a:off x="4572000" y="1153419"/>
            <a:ext cx="4392488" cy="3600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br>
              <a:rPr lang="en-GB" sz="600" dirty="0">
                <a:solidFill>
                  <a:srgbClr val="000000"/>
                </a:solidFill>
                <a:latin typeface="Consolas" panose="020B0609020204030204" pitchFamily="49" charset="0"/>
              </a:rPr>
            </a:br>
            <a:r>
              <a:rPr lang="en-GB" sz="600" dirty="0">
                <a:solidFill>
                  <a:srgbClr val="000000"/>
                </a:solidFill>
                <a:latin typeface="Consolas" panose="020B0609020204030204" pitchFamily="49" charset="0"/>
              </a:rPr>
              <a:t>    </a:t>
            </a:r>
            <a:r>
              <a:rPr lang="en-GB" sz="600" dirty="0">
                <a:solidFill>
                  <a:srgbClr val="AF00DB"/>
                </a:solidFill>
                <a:latin typeface="Consolas" panose="020B0609020204030204" pitchFamily="49" charset="0"/>
              </a:rPr>
              <a:t>procedure</a:t>
            </a: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CreateCourse</a:t>
            </a:r>
            <a:r>
              <a:rPr lang="en-GB" sz="600" dirty="0">
                <a:solidFill>
                  <a:srgbClr val="0000FF"/>
                </a:solidFill>
                <a:latin typeface="Consolas" panose="020B0609020204030204" pitchFamily="49" charset="0"/>
              </a:rPr>
              <a:t>() </a:t>
            </a:r>
            <a:r>
              <a:rPr lang="en-GB" sz="600" dirty="0">
                <a:solidFill>
                  <a:srgbClr val="000000"/>
                </a:solidFill>
                <a:latin typeface="Consolas" panose="020B0609020204030204" pitchFamily="49" charset="0"/>
              </a:rPr>
              <a:t>Course: </a:t>
            </a:r>
            <a:r>
              <a:rPr lang="en-GB" sz="600" dirty="0">
                <a:solidFill>
                  <a:srgbClr val="0000FF"/>
                </a:solidFill>
                <a:latin typeface="Consolas" panose="020B0609020204030204" pitchFamily="49" charset="0"/>
              </a:rPr>
              <a:t>Record</a:t>
            </a:r>
            <a:r>
              <a:rPr lang="en-GB" sz="600" dirty="0">
                <a:solidFill>
                  <a:srgbClr val="000000"/>
                </a:solidFill>
                <a:latin typeface="Consolas" panose="020B0609020204030204" pitchFamily="49" charset="0"/>
              </a:rPr>
              <a:t> "CLIP Course";</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a:solidFill>
                  <a:srgbClr val="AF00DB"/>
                </a:solidFill>
                <a:latin typeface="Consolas" panose="020B0609020204030204" pitchFamily="49" charset="0"/>
              </a:rPr>
              <a:t>var</a:t>
            </a:r>
            <a:endParaRPr lang="en-GB" sz="600" dirty="0">
              <a:solidFill>
                <a:srgbClr val="000000"/>
              </a:solidFill>
              <a:latin typeface="Consolas" panose="020B0609020204030204" pitchFamily="49" charset="0"/>
            </a:endParaRP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GeneralPostingSetup</a:t>
            </a:r>
            <a:r>
              <a:rPr lang="en-GB" sz="600" dirty="0">
                <a:solidFill>
                  <a:srgbClr val="000000"/>
                </a:solidFill>
                <a:latin typeface="Consolas" panose="020B0609020204030204" pitchFamily="49" charset="0"/>
              </a:rPr>
              <a:t>: </a:t>
            </a:r>
            <a:r>
              <a:rPr lang="en-GB" sz="600" dirty="0">
                <a:solidFill>
                  <a:srgbClr val="0000FF"/>
                </a:solidFill>
                <a:latin typeface="Consolas" panose="020B0609020204030204" pitchFamily="49" charset="0"/>
              </a:rPr>
              <a:t>Record</a:t>
            </a:r>
            <a:r>
              <a:rPr lang="en-GB" sz="600" dirty="0">
                <a:solidFill>
                  <a:srgbClr val="000000"/>
                </a:solidFill>
                <a:latin typeface="Consolas" panose="020B0609020204030204" pitchFamily="49" charset="0"/>
              </a:rPr>
              <a:t> "General Posting Setup";</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VATPostingSetup</a:t>
            </a:r>
            <a:r>
              <a:rPr lang="en-GB" sz="600" dirty="0">
                <a:solidFill>
                  <a:srgbClr val="000000"/>
                </a:solidFill>
                <a:latin typeface="Consolas" panose="020B0609020204030204" pitchFamily="49" charset="0"/>
              </a:rPr>
              <a:t>: </a:t>
            </a:r>
            <a:r>
              <a:rPr lang="en-GB" sz="600" dirty="0">
                <a:solidFill>
                  <a:srgbClr val="0000FF"/>
                </a:solidFill>
                <a:latin typeface="Consolas" panose="020B0609020204030204" pitchFamily="49" charset="0"/>
              </a:rPr>
              <a:t>Record</a:t>
            </a:r>
            <a:r>
              <a:rPr lang="en-GB" sz="600" dirty="0">
                <a:solidFill>
                  <a:srgbClr val="000000"/>
                </a:solidFill>
                <a:latin typeface="Consolas" panose="020B0609020204030204" pitchFamily="49" charset="0"/>
              </a:rPr>
              <a:t> "VAT Posting Setup";</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a:solidFill>
                  <a:srgbClr val="AF00DB"/>
                </a:solidFill>
                <a:latin typeface="Consolas" panose="020B0609020204030204" pitchFamily="49" charset="0"/>
              </a:rPr>
              <a:t>begin</a:t>
            </a:r>
            <a:endParaRPr lang="en-GB" sz="600" dirty="0">
              <a:solidFill>
                <a:srgbClr val="000000"/>
              </a:solidFill>
              <a:latin typeface="Consolas" panose="020B0609020204030204" pitchFamily="49" charset="0"/>
            </a:endParaRP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CourseNoSeriesSetup</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LibraryERM</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FindGeneralPostingSetupInvtFull</a:t>
            </a:r>
            <a:r>
              <a:rPr lang="en-GB" sz="600" dirty="0">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GeneralPostingSetup</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LibraryERM</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FindVATPostingSetupInvt</a:t>
            </a:r>
            <a:r>
              <a:rPr lang="en-GB" sz="600" dirty="0">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VATPostingSetup</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br>
              <a:rPr lang="en-GB" sz="600" dirty="0">
                <a:solidFill>
                  <a:srgbClr val="000000"/>
                </a:solidFill>
                <a:latin typeface="Consolas" panose="020B0609020204030204" pitchFamily="49" charset="0"/>
              </a:rPr>
            </a:b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Insert</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true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Validate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Name, </a:t>
            </a:r>
            <a:r>
              <a:rPr lang="en-GB" sz="600" dirty="0" err="1">
                <a:solidFill>
                  <a:srgbClr val="000000"/>
                </a:solidFill>
                <a:latin typeface="Consolas" panose="020B0609020204030204" pitchFamily="49" charset="0"/>
              </a:rPr>
              <a:t>LibraryRandom</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RandText</a:t>
            </a:r>
            <a:r>
              <a:rPr lang="en-GB" sz="600" dirty="0">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MaxStrLen</a:t>
            </a:r>
            <a:r>
              <a:rPr lang="en-GB" sz="600" dirty="0">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Course</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Name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Validate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Price, </a:t>
            </a:r>
            <a:r>
              <a:rPr lang="en-GB" sz="600" dirty="0" err="1">
                <a:solidFill>
                  <a:srgbClr val="000000"/>
                </a:solidFill>
                <a:latin typeface="Consolas" panose="020B0609020204030204" pitchFamily="49" charset="0"/>
              </a:rPr>
              <a:t>LibraryRandom</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RandDecInRange</a:t>
            </a:r>
            <a:r>
              <a:rPr lang="en-GB" sz="600" dirty="0">
                <a:solidFill>
                  <a:srgbClr val="0000FF"/>
                </a:solidFill>
                <a:latin typeface="Consolas" panose="020B0609020204030204" pitchFamily="49" charset="0"/>
              </a:rPr>
              <a:t>(</a:t>
            </a:r>
            <a:r>
              <a:rPr lang="en-GB" sz="600" dirty="0">
                <a:solidFill>
                  <a:srgbClr val="098658"/>
                </a:solidFill>
                <a:latin typeface="Consolas" panose="020B0609020204030204" pitchFamily="49" charset="0"/>
              </a:rPr>
              <a:t>1</a:t>
            </a:r>
            <a:r>
              <a:rPr lang="en-GB" sz="600" dirty="0">
                <a:solidFill>
                  <a:srgbClr val="000000"/>
                </a:solidFill>
                <a:latin typeface="Consolas" panose="020B0609020204030204" pitchFamily="49" charset="0"/>
              </a:rPr>
              <a:t>, </a:t>
            </a:r>
            <a:r>
              <a:rPr lang="en-GB" sz="600" dirty="0">
                <a:solidFill>
                  <a:srgbClr val="098658"/>
                </a:solidFill>
                <a:latin typeface="Consolas" panose="020B0609020204030204" pitchFamily="49" charset="0"/>
              </a:rPr>
              <a:t>1000</a:t>
            </a:r>
            <a:r>
              <a:rPr lang="en-GB" sz="600" dirty="0">
                <a:solidFill>
                  <a:srgbClr val="000000"/>
                </a:solidFill>
                <a:latin typeface="Consolas" panose="020B0609020204030204" pitchFamily="49" charset="0"/>
              </a:rPr>
              <a:t>, </a:t>
            </a:r>
            <a:r>
              <a:rPr lang="en-GB" sz="600" dirty="0">
                <a:solidFill>
                  <a:srgbClr val="098658"/>
                </a:solidFill>
                <a:latin typeface="Consolas" panose="020B0609020204030204" pitchFamily="49" charset="0"/>
              </a:rPr>
              <a:t>2</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br>
              <a:rPr lang="en-GB" sz="600" dirty="0">
                <a:solidFill>
                  <a:srgbClr val="000000"/>
                </a:solidFill>
                <a:latin typeface="Consolas" panose="020B0609020204030204" pitchFamily="49" charset="0"/>
              </a:rPr>
            </a:b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Validate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"Gen. Prod. Posting Group", </a:t>
            </a:r>
            <a:r>
              <a:rPr lang="en-GB" sz="600" dirty="0" err="1">
                <a:solidFill>
                  <a:srgbClr val="000000"/>
                </a:solidFill>
                <a:latin typeface="Consolas" panose="020B0609020204030204" pitchFamily="49" charset="0"/>
              </a:rPr>
              <a:t>GeneralPostingSetup</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"Gen. Prod. Posting Group"</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Validate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"VAT Prod. Posting Group", </a:t>
            </a:r>
            <a:r>
              <a:rPr lang="en-GB" sz="600" dirty="0" err="1">
                <a:solidFill>
                  <a:srgbClr val="000000"/>
                </a:solidFill>
                <a:latin typeface="Consolas" panose="020B0609020204030204" pitchFamily="49" charset="0"/>
              </a:rPr>
              <a:t>VATPostingSetup</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"VAT Prod. Posting Group"</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a:t>
            </a:r>
            <a:r>
              <a:rPr lang="en-GB" sz="600" dirty="0" err="1">
                <a:solidFill>
                  <a:srgbClr val="0000FF"/>
                </a:solidFill>
                <a:latin typeface="Consolas" panose="020B0609020204030204" pitchFamily="49" charset="0"/>
              </a:rPr>
              <a:t>.Modify</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true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a:solidFill>
                  <a:srgbClr val="AF00DB"/>
                </a:solidFill>
                <a:latin typeface="Consolas" panose="020B0609020204030204" pitchFamily="49" charset="0"/>
              </a:rPr>
              <a:t>end</a:t>
            </a:r>
            <a:r>
              <a:rPr lang="en-GB" sz="600" dirty="0">
                <a:solidFill>
                  <a:srgbClr val="000000"/>
                </a:solidFill>
                <a:latin typeface="Consolas" panose="020B0609020204030204" pitchFamily="49" charset="0"/>
              </a:rPr>
              <a:t>;</a:t>
            </a:r>
          </a:p>
          <a:p>
            <a:pPr marL="0" indent="0">
              <a:buFont typeface="Arial" panose="020B0604020202020204" pitchFamily="34" charset="0"/>
              <a:buNone/>
            </a:pPr>
            <a:br>
              <a:rPr lang="en-GB" sz="600" dirty="0">
                <a:solidFill>
                  <a:srgbClr val="000000"/>
                </a:solidFill>
                <a:latin typeface="Consolas" panose="020B0609020204030204" pitchFamily="49" charset="0"/>
              </a:rPr>
            </a:br>
            <a:r>
              <a:rPr lang="en-GB" sz="600" dirty="0">
                <a:solidFill>
                  <a:srgbClr val="000000"/>
                </a:solidFill>
                <a:latin typeface="Consolas" panose="020B0609020204030204" pitchFamily="49" charset="0"/>
              </a:rPr>
              <a:t>    </a:t>
            </a:r>
            <a:r>
              <a:rPr lang="en-GB" sz="600" dirty="0">
                <a:solidFill>
                  <a:srgbClr val="AF00DB"/>
                </a:solidFill>
                <a:latin typeface="Consolas" panose="020B0609020204030204" pitchFamily="49" charset="0"/>
              </a:rPr>
              <a:t>procedure</a:t>
            </a: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CreateEdition</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Course: </a:t>
            </a:r>
            <a:r>
              <a:rPr lang="en-GB" sz="600" dirty="0">
                <a:solidFill>
                  <a:srgbClr val="0000FF"/>
                </a:solidFill>
                <a:latin typeface="Consolas" panose="020B0609020204030204" pitchFamily="49" charset="0"/>
              </a:rPr>
              <a:t>Record</a:t>
            </a:r>
            <a:r>
              <a:rPr lang="en-GB" sz="600" dirty="0">
                <a:solidFill>
                  <a:srgbClr val="000000"/>
                </a:solidFill>
                <a:latin typeface="Consolas" panose="020B0609020204030204" pitchFamily="49" charset="0"/>
              </a:rPr>
              <a:t> "CLIP Course"</a:t>
            </a:r>
            <a:r>
              <a:rPr lang="en-GB" sz="600" dirty="0">
                <a:solidFill>
                  <a:srgbClr val="0000FF"/>
                </a:solidFill>
                <a:latin typeface="Consolas" panose="020B0609020204030204" pitchFamily="49" charset="0"/>
              </a:rPr>
              <a:t>) </a:t>
            </a:r>
            <a:r>
              <a:rPr lang="en-GB" sz="600" dirty="0" err="1">
                <a:solidFill>
                  <a:srgbClr val="000000"/>
                </a:solidFill>
                <a:latin typeface="Consolas" panose="020B0609020204030204" pitchFamily="49" charset="0"/>
              </a:rPr>
              <a:t>CourseEdition</a:t>
            </a:r>
            <a:r>
              <a:rPr lang="en-GB" sz="600" dirty="0">
                <a:solidFill>
                  <a:srgbClr val="000000"/>
                </a:solidFill>
                <a:latin typeface="Consolas" panose="020B0609020204030204" pitchFamily="49" charset="0"/>
              </a:rPr>
              <a:t>: </a:t>
            </a:r>
            <a:r>
              <a:rPr lang="en-GB" sz="600" dirty="0">
                <a:solidFill>
                  <a:srgbClr val="0000FF"/>
                </a:solidFill>
                <a:latin typeface="Consolas" panose="020B0609020204030204" pitchFamily="49" charset="0"/>
              </a:rPr>
              <a:t>Record</a:t>
            </a:r>
            <a:r>
              <a:rPr lang="en-GB" sz="600" dirty="0">
                <a:solidFill>
                  <a:srgbClr val="000000"/>
                </a:solidFill>
                <a:latin typeface="Consolas" panose="020B0609020204030204" pitchFamily="49" charset="0"/>
              </a:rPr>
              <a:t> "CLIP Course Edition"</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a:solidFill>
                  <a:srgbClr val="AF00DB"/>
                </a:solidFill>
                <a:latin typeface="Consolas" panose="020B0609020204030204" pitchFamily="49" charset="0"/>
              </a:rPr>
              <a:t>begin</a:t>
            </a:r>
            <a:endParaRPr lang="en-GB" sz="600" dirty="0">
              <a:solidFill>
                <a:srgbClr val="000000"/>
              </a:solidFill>
              <a:latin typeface="Consolas" panose="020B0609020204030204" pitchFamily="49" charset="0"/>
            </a:endParaRP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CourseEdition</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Init</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CourseEdition</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Validate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"Course No.", </a:t>
            </a:r>
            <a:r>
              <a:rPr lang="en-GB" sz="600" dirty="0" err="1">
                <a:solidFill>
                  <a:srgbClr val="000000"/>
                </a:solidFill>
                <a:latin typeface="Consolas" panose="020B0609020204030204" pitchFamily="49" charset="0"/>
              </a:rPr>
              <a:t>Course</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"No</a:t>
            </a:r>
            <a:r>
              <a:rPr lang="en-GB" sz="600" dirty="0">
                <a:solidFill>
                  <a:srgbClr val="000000"/>
                </a:solidFill>
                <a:latin typeface="Consolas" panose="020B0609020204030204" pitchFamily="49" charset="0"/>
              </a:rPr>
              <a:t>."</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CourseEdition</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Validate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Edition, </a:t>
            </a:r>
            <a:r>
              <a:rPr lang="en-GB" sz="600" dirty="0" err="1">
                <a:solidFill>
                  <a:srgbClr val="000000"/>
                </a:solidFill>
                <a:latin typeface="Consolas" panose="020B0609020204030204" pitchFamily="49" charset="0"/>
              </a:rPr>
              <a:t>LibraryRandom</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RandText</a:t>
            </a:r>
            <a:r>
              <a:rPr lang="en-GB" sz="600" dirty="0">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MaxStrLen</a:t>
            </a:r>
            <a:r>
              <a:rPr lang="en-GB" sz="600" dirty="0">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CourseEdition</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Edition</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CourseEdition</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Validate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"Start Date", </a:t>
            </a:r>
            <a:r>
              <a:rPr lang="en-GB" sz="600" dirty="0" err="1">
                <a:solidFill>
                  <a:srgbClr val="000000"/>
                </a:solidFill>
                <a:latin typeface="Consolas" panose="020B0609020204030204" pitchFamily="49" charset="0"/>
              </a:rPr>
              <a:t>LibraryRandom</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RandDateFrom</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Today</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 </a:t>
            </a:r>
            <a:r>
              <a:rPr lang="en-GB" sz="600" dirty="0">
                <a:solidFill>
                  <a:srgbClr val="098658"/>
                </a:solidFill>
                <a:latin typeface="Consolas" panose="020B0609020204030204" pitchFamily="49" charset="0"/>
              </a:rPr>
              <a:t>90</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CourseEdition</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Validate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"Max. Students", </a:t>
            </a:r>
            <a:r>
              <a:rPr lang="en-GB" sz="600" dirty="0" err="1">
                <a:solidFill>
                  <a:srgbClr val="000000"/>
                </a:solidFill>
                <a:latin typeface="Consolas" panose="020B0609020204030204" pitchFamily="49" charset="0"/>
              </a:rPr>
              <a:t>LibraryRandom</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RandIntInRange</a:t>
            </a:r>
            <a:r>
              <a:rPr lang="en-GB" sz="600" dirty="0">
                <a:solidFill>
                  <a:srgbClr val="0000FF"/>
                </a:solidFill>
                <a:latin typeface="Consolas" panose="020B0609020204030204" pitchFamily="49" charset="0"/>
              </a:rPr>
              <a:t>(</a:t>
            </a:r>
            <a:r>
              <a:rPr lang="en-GB" sz="600" dirty="0">
                <a:solidFill>
                  <a:srgbClr val="098658"/>
                </a:solidFill>
                <a:latin typeface="Consolas" panose="020B0609020204030204" pitchFamily="49" charset="0"/>
              </a:rPr>
              <a:t>1</a:t>
            </a:r>
            <a:r>
              <a:rPr lang="en-GB" sz="600" dirty="0">
                <a:solidFill>
                  <a:srgbClr val="000000"/>
                </a:solidFill>
                <a:latin typeface="Consolas" panose="020B0609020204030204" pitchFamily="49" charset="0"/>
              </a:rPr>
              <a:t>, </a:t>
            </a:r>
            <a:r>
              <a:rPr lang="en-GB" sz="600" dirty="0">
                <a:solidFill>
                  <a:srgbClr val="098658"/>
                </a:solidFill>
                <a:latin typeface="Consolas" panose="020B0609020204030204" pitchFamily="49" charset="0"/>
              </a:rPr>
              <a:t>10</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err="1">
                <a:solidFill>
                  <a:srgbClr val="000000"/>
                </a:solidFill>
                <a:latin typeface="Consolas" panose="020B0609020204030204" pitchFamily="49" charset="0"/>
              </a:rPr>
              <a:t>CourseEdition</a:t>
            </a:r>
            <a:r>
              <a:rPr lang="en-GB" sz="600" dirty="0" err="1">
                <a:solidFill>
                  <a:srgbClr val="0000FF"/>
                </a:solidFill>
                <a:latin typeface="Consolas" panose="020B0609020204030204" pitchFamily="49" charset="0"/>
              </a:rPr>
              <a:t>.</a:t>
            </a:r>
            <a:r>
              <a:rPr lang="en-GB" sz="600" dirty="0" err="1">
                <a:solidFill>
                  <a:srgbClr val="000000"/>
                </a:solidFill>
                <a:latin typeface="Consolas" panose="020B0609020204030204" pitchFamily="49" charset="0"/>
              </a:rPr>
              <a:t>Insert</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true</a:t>
            </a:r>
            <a:r>
              <a:rPr lang="en-GB" sz="600" dirty="0">
                <a:solidFill>
                  <a:srgbClr val="0000FF"/>
                </a:solidFill>
                <a:latin typeface="Consolas" panose="020B0609020204030204" pitchFamily="49" charset="0"/>
              </a:rPr>
              <a:t>)</a:t>
            </a:r>
            <a:r>
              <a:rPr lang="en-GB" sz="600" dirty="0">
                <a:solidFill>
                  <a:srgbClr val="000000"/>
                </a:solidFill>
                <a:latin typeface="Consolas" panose="020B0609020204030204" pitchFamily="49" charset="0"/>
              </a:rPr>
              <a:t>;</a:t>
            </a:r>
          </a:p>
          <a:p>
            <a:pPr marL="0" indent="0">
              <a:buFont typeface="Arial" panose="020B0604020202020204" pitchFamily="34" charset="0"/>
              <a:buNone/>
            </a:pPr>
            <a:r>
              <a:rPr lang="en-GB" sz="600" dirty="0">
                <a:solidFill>
                  <a:srgbClr val="000000"/>
                </a:solidFill>
                <a:latin typeface="Consolas" panose="020B0609020204030204" pitchFamily="49" charset="0"/>
              </a:rPr>
              <a:t>    </a:t>
            </a:r>
            <a:r>
              <a:rPr lang="en-GB" sz="600" dirty="0">
                <a:solidFill>
                  <a:srgbClr val="AF00DB"/>
                </a:solidFill>
                <a:latin typeface="Consolas" panose="020B0609020204030204" pitchFamily="49" charset="0"/>
              </a:rPr>
              <a:t>end</a:t>
            </a:r>
            <a:r>
              <a:rPr lang="en-GB" sz="600" dirty="0">
                <a:solidFill>
                  <a:srgbClr val="000000"/>
                </a:solidFill>
                <a:latin typeface="Consolas" panose="020B0609020204030204" pitchFamily="49" charset="0"/>
              </a:rPr>
              <a:t>;</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72269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_tradnl" dirty="0"/>
              <a:t>Desarrollo – Datos Maestros</a:t>
            </a:r>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endParaRPr lang="es-ES" sz="20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4" name="Imagen 3">
            <a:extLst>
              <a:ext uri="{FF2B5EF4-FFF2-40B4-BE49-F238E27FC236}">
                <a16:creationId xmlns:a16="http://schemas.microsoft.com/office/drawing/2014/main" id="{F30BF292-BDFB-4C9B-96CE-A18BB4C4696D}"/>
              </a:ext>
            </a:extLst>
          </p:cNvPr>
          <p:cNvPicPr>
            <a:picLocks noChangeAspect="1"/>
          </p:cNvPicPr>
          <p:nvPr/>
        </p:nvPicPr>
        <p:blipFill>
          <a:blip r:embed="rId4"/>
          <a:stretch>
            <a:fillRect/>
          </a:stretch>
        </p:blipFill>
        <p:spPr>
          <a:xfrm>
            <a:off x="457200" y="1200150"/>
            <a:ext cx="8387918" cy="2091679"/>
          </a:xfrm>
          <a:prstGeom prst="rect">
            <a:avLst/>
          </a:prstGeom>
        </p:spPr>
      </p:pic>
    </p:spTree>
    <p:extLst>
      <p:ext uri="{BB962C8B-B14F-4D97-AF65-F5344CB8AC3E}">
        <p14:creationId xmlns:p14="http://schemas.microsoft.com/office/powerpoint/2010/main" val="323919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_tradnl" dirty="0"/>
              <a:t>Desarrollo – Datos Maestros</a:t>
            </a:r>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endParaRPr lang="es-ES" sz="20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3" name="Imagen 2">
            <a:extLst>
              <a:ext uri="{FF2B5EF4-FFF2-40B4-BE49-F238E27FC236}">
                <a16:creationId xmlns:a16="http://schemas.microsoft.com/office/drawing/2014/main" id="{9D04318E-BEF9-4D39-8BB0-57E7BE77961A}"/>
              </a:ext>
            </a:extLst>
          </p:cNvPr>
          <p:cNvPicPr>
            <a:picLocks noChangeAspect="1"/>
          </p:cNvPicPr>
          <p:nvPr/>
        </p:nvPicPr>
        <p:blipFill>
          <a:blip r:embed="rId4"/>
          <a:stretch>
            <a:fillRect/>
          </a:stretch>
        </p:blipFill>
        <p:spPr>
          <a:xfrm>
            <a:off x="457200" y="1063229"/>
            <a:ext cx="3178696" cy="3897357"/>
          </a:xfrm>
          <a:prstGeom prst="rect">
            <a:avLst/>
          </a:prstGeom>
        </p:spPr>
      </p:pic>
      <p:pic>
        <p:nvPicPr>
          <p:cNvPr id="9" name="Imagen 8">
            <a:extLst>
              <a:ext uri="{FF2B5EF4-FFF2-40B4-BE49-F238E27FC236}">
                <a16:creationId xmlns:a16="http://schemas.microsoft.com/office/drawing/2014/main" id="{400C4192-C67B-4E15-BACC-829ED7FFFAA3}"/>
              </a:ext>
            </a:extLst>
          </p:cNvPr>
          <p:cNvPicPr>
            <a:picLocks noChangeAspect="1"/>
          </p:cNvPicPr>
          <p:nvPr/>
        </p:nvPicPr>
        <p:blipFill>
          <a:blip r:embed="rId5"/>
          <a:stretch>
            <a:fillRect/>
          </a:stretch>
        </p:blipFill>
        <p:spPr>
          <a:xfrm>
            <a:off x="4496313" y="1046922"/>
            <a:ext cx="2811991" cy="3596476"/>
          </a:xfrm>
          <a:prstGeom prst="rect">
            <a:avLst/>
          </a:prstGeom>
        </p:spPr>
      </p:pic>
    </p:spTree>
    <p:extLst>
      <p:ext uri="{BB962C8B-B14F-4D97-AF65-F5344CB8AC3E}">
        <p14:creationId xmlns:p14="http://schemas.microsoft.com/office/powerpoint/2010/main" val="414654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_tradnl" dirty="0"/>
              <a:t>Desarrollo – Datos Maestros</a:t>
            </a:r>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endParaRPr lang="es-ES" sz="20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4" name="Imagen 3">
            <a:extLst>
              <a:ext uri="{FF2B5EF4-FFF2-40B4-BE49-F238E27FC236}">
                <a16:creationId xmlns:a16="http://schemas.microsoft.com/office/drawing/2014/main" id="{5BF1BFE9-00FE-41FE-ACC8-1884817A55B8}"/>
              </a:ext>
            </a:extLst>
          </p:cNvPr>
          <p:cNvPicPr>
            <a:picLocks noChangeAspect="1"/>
          </p:cNvPicPr>
          <p:nvPr/>
        </p:nvPicPr>
        <p:blipFill>
          <a:blip r:embed="rId4"/>
          <a:stretch>
            <a:fillRect/>
          </a:stretch>
        </p:blipFill>
        <p:spPr>
          <a:xfrm>
            <a:off x="251520" y="1046922"/>
            <a:ext cx="4331239" cy="3894801"/>
          </a:xfrm>
          <a:prstGeom prst="rect">
            <a:avLst/>
          </a:prstGeom>
        </p:spPr>
      </p:pic>
      <p:pic>
        <p:nvPicPr>
          <p:cNvPr id="10" name="Imagen 9">
            <a:extLst>
              <a:ext uri="{FF2B5EF4-FFF2-40B4-BE49-F238E27FC236}">
                <a16:creationId xmlns:a16="http://schemas.microsoft.com/office/drawing/2014/main" id="{36435F41-DC72-498D-93E7-E7875CEB1DB5}"/>
              </a:ext>
            </a:extLst>
          </p:cNvPr>
          <p:cNvPicPr>
            <a:picLocks noChangeAspect="1"/>
          </p:cNvPicPr>
          <p:nvPr/>
        </p:nvPicPr>
        <p:blipFill>
          <a:blip r:embed="rId5"/>
          <a:stretch>
            <a:fillRect/>
          </a:stretch>
        </p:blipFill>
        <p:spPr>
          <a:xfrm>
            <a:off x="4644008" y="1026307"/>
            <a:ext cx="4408583" cy="3585427"/>
          </a:xfrm>
          <a:prstGeom prst="rect">
            <a:avLst/>
          </a:prstGeom>
        </p:spPr>
      </p:pic>
    </p:spTree>
    <p:extLst>
      <p:ext uri="{BB962C8B-B14F-4D97-AF65-F5344CB8AC3E}">
        <p14:creationId xmlns:p14="http://schemas.microsoft.com/office/powerpoint/2010/main" val="289566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Desarrollo – Datos Maestros</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err="1"/>
              <a:t>Haz</a:t>
            </a:r>
            <a:r>
              <a:rPr lang="ca-ES" sz="2800" dirty="0"/>
              <a:t> un </a:t>
            </a:r>
            <a:r>
              <a:rPr lang="ca-ES" sz="2800" dirty="0" err="1"/>
              <a:t>commit</a:t>
            </a:r>
            <a:r>
              <a:rPr lang="ca-ES" sz="2800" dirty="0"/>
              <a:t> con los </a:t>
            </a:r>
            <a:r>
              <a:rPr lang="ca-ES" sz="2800" dirty="0" err="1"/>
              <a:t>cambios</a:t>
            </a:r>
            <a:endParaRPr lang="ca-ES" sz="2800" dirty="0"/>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401675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Ayudas al desarrollo</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fontScale="92500"/>
          </a:bodyPr>
          <a:lstStyle/>
          <a:p>
            <a:r>
              <a:rPr lang="ca-ES" sz="3100" dirty="0"/>
              <a:t>Configura los </a:t>
            </a:r>
            <a:r>
              <a:rPr lang="ca-ES" sz="3100" dirty="0" err="1"/>
              <a:t>analizadores</a:t>
            </a:r>
            <a:r>
              <a:rPr lang="ca-ES" sz="3100" dirty="0"/>
              <a:t> de </a:t>
            </a:r>
            <a:r>
              <a:rPr lang="ca-ES" sz="3100" dirty="0" err="1"/>
              <a:t>código</a:t>
            </a:r>
            <a:r>
              <a:rPr lang="ca-ES" sz="3100" dirty="0"/>
              <a:t> en el </a:t>
            </a:r>
            <a:r>
              <a:rPr lang="ca-ES" sz="3100" dirty="0" err="1"/>
              <a:t>archivo</a:t>
            </a:r>
            <a:r>
              <a:rPr lang="ca-ES" sz="3100" dirty="0"/>
              <a:t> </a:t>
            </a:r>
            <a:r>
              <a:rPr lang="ca-ES" sz="2200" dirty="0" err="1">
                <a:latin typeface="Consolas" panose="020B0609020204030204" pitchFamily="49" charset="0"/>
              </a:rPr>
              <a:t>settings.json</a:t>
            </a:r>
            <a:endParaRPr lang="ca-ES" sz="3100" dirty="0">
              <a:latin typeface="Consolas" panose="020B0609020204030204" pitchFamily="49" charset="0"/>
            </a:endParaRPr>
          </a:p>
          <a:p>
            <a:pPr marL="0" indent="0">
              <a:buNone/>
            </a:pPr>
            <a:r>
              <a:rPr lang="en-GB" sz="1600" b="0" dirty="0">
                <a:solidFill>
                  <a:srgbClr val="000000"/>
                </a:solidFill>
                <a:effectLst/>
                <a:latin typeface="Consolas" panose="020B0609020204030204" pitchFamily="49" charset="0"/>
              </a:rPr>
              <a:t>    </a:t>
            </a:r>
            <a:r>
              <a:rPr lang="en-GB" sz="1600" b="0" dirty="0">
                <a:solidFill>
                  <a:srgbClr val="0451A5"/>
                </a:solidFill>
                <a:effectLst/>
                <a:latin typeface="Consolas" panose="020B0609020204030204" pitchFamily="49" charset="0"/>
              </a:rPr>
              <a:t>"</a:t>
            </a:r>
            <a:r>
              <a:rPr lang="en-GB" sz="1600" b="0" dirty="0" err="1">
                <a:solidFill>
                  <a:srgbClr val="0451A5"/>
                </a:solidFill>
                <a:effectLst/>
                <a:latin typeface="Consolas" panose="020B0609020204030204" pitchFamily="49" charset="0"/>
              </a:rPr>
              <a:t>al.enableCodeAnalysis</a:t>
            </a:r>
            <a:r>
              <a:rPr lang="en-GB" sz="1600" b="0" dirty="0">
                <a:solidFill>
                  <a:srgbClr val="0451A5"/>
                </a:solidFill>
                <a:effectLst/>
                <a:latin typeface="Consolas" panose="020B0609020204030204" pitchFamily="49" charset="0"/>
              </a:rPr>
              <a:t>"</a:t>
            </a:r>
            <a:r>
              <a:rPr lang="en-GB" sz="1600" b="0" dirty="0">
                <a:solidFill>
                  <a:srgbClr val="000000"/>
                </a:solidFill>
                <a:effectLst/>
                <a:latin typeface="Consolas" panose="020B0609020204030204" pitchFamily="49" charset="0"/>
              </a:rPr>
              <a:t>: </a:t>
            </a:r>
            <a:r>
              <a:rPr lang="en-GB" sz="1600" b="0" dirty="0">
                <a:solidFill>
                  <a:srgbClr val="0000FF"/>
                </a:solidFill>
                <a:effectLst/>
                <a:latin typeface="Consolas" panose="020B0609020204030204" pitchFamily="49" charset="0"/>
              </a:rPr>
              <a:t>true</a:t>
            </a:r>
            <a:r>
              <a:rPr lang="en-GB" sz="1600" b="0" dirty="0">
                <a:solidFill>
                  <a:srgbClr val="000000"/>
                </a:solidFill>
                <a:effectLst/>
                <a:latin typeface="Consolas" panose="020B0609020204030204" pitchFamily="49" charset="0"/>
              </a:rPr>
              <a:t>,</a:t>
            </a:r>
          </a:p>
          <a:p>
            <a:pPr marL="0" indent="0">
              <a:buNone/>
            </a:pPr>
            <a:r>
              <a:rPr lang="en-GB" sz="1600" b="0" dirty="0">
                <a:solidFill>
                  <a:srgbClr val="000000"/>
                </a:solidFill>
                <a:effectLst/>
                <a:latin typeface="Consolas" panose="020B0609020204030204" pitchFamily="49" charset="0"/>
              </a:rPr>
              <a:t>    </a:t>
            </a:r>
            <a:r>
              <a:rPr lang="en-GB" sz="1600" b="0" dirty="0">
                <a:solidFill>
                  <a:srgbClr val="0451A5"/>
                </a:solidFill>
                <a:effectLst/>
                <a:latin typeface="Consolas" panose="020B0609020204030204" pitchFamily="49" charset="0"/>
              </a:rPr>
              <a:t>"</a:t>
            </a:r>
            <a:r>
              <a:rPr lang="en-GB" sz="1600" b="0" dirty="0" err="1">
                <a:solidFill>
                  <a:srgbClr val="0451A5"/>
                </a:solidFill>
                <a:effectLst/>
                <a:latin typeface="Consolas" panose="020B0609020204030204" pitchFamily="49" charset="0"/>
              </a:rPr>
              <a:t>al.codeAnalyzers</a:t>
            </a:r>
            <a:r>
              <a:rPr lang="en-GB" sz="1600" b="0" dirty="0">
                <a:solidFill>
                  <a:srgbClr val="0451A5"/>
                </a:solidFill>
                <a:effectLst/>
                <a:latin typeface="Consolas" panose="020B0609020204030204" pitchFamily="49" charset="0"/>
              </a:rPr>
              <a:t>"</a:t>
            </a:r>
            <a:r>
              <a:rPr lang="en-GB" sz="1600" b="0" dirty="0">
                <a:solidFill>
                  <a:srgbClr val="000000"/>
                </a:solidFill>
                <a:effectLst/>
                <a:latin typeface="Consolas" panose="020B0609020204030204" pitchFamily="49" charset="0"/>
              </a:rPr>
              <a:t>: [</a:t>
            </a:r>
          </a:p>
          <a:p>
            <a:pPr marL="0" indent="0">
              <a:buNone/>
            </a:pPr>
            <a:r>
              <a:rPr lang="en-GB" sz="1600" b="0" dirty="0">
                <a:solidFill>
                  <a:srgbClr val="000000"/>
                </a:solidFill>
                <a:effectLst/>
                <a:latin typeface="Consolas" panose="020B0609020204030204" pitchFamily="49" charset="0"/>
              </a:rPr>
              <a:t>        </a:t>
            </a:r>
            <a:r>
              <a:rPr lang="en-GB" sz="1600" b="0" dirty="0">
                <a:solidFill>
                  <a:srgbClr val="A31515"/>
                </a:solidFill>
                <a:effectLst/>
                <a:latin typeface="Consolas" panose="020B0609020204030204" pitchFamily="49" charset="0"/>
              </a:rPr>
              <a:t>"${</a:t>
            </a:r>
            <a:r>
              <a:rPr lang="en-GB" sz="1600" b="0" dirty="0" err="1">
                <a:solidFill>
                  <a:srgbClr val="A31515"/>
                </a:solidFill>
                <a:effectLst/>
                <a:latin typeface="Consolas" panose="020B0609020204030204" pitchFamily="49" charset="0"/>
              </a:rPr>
              <a:t>CodeCop</a:t>
            </a:r>
            <a:r>
              <a:rPr lang="en-GB" sz="1600" b="0" dirty="0">
                <a:solidFill>
                  <a:srgbClr val="A31515"/>
                </a:solidFill>
                <a:effectLst/>
                <a:latin typeface="Consolas" panose="020B0609020204030204" pitchFamily="49" charset="0"/>
              </a:rPr>
              <a:t>}"</a:t>
            </a:r>
            <a:r>
              <a:rPr lang="en-GB" sz="1600" b="0" dirty="0">
                <a:solidFill>
                  <a:srgbClr val="000000"/>
                </a:solidFill>
                <a:effectLst/>
                <a:latin typeface="Consolas" panose="020B0609020204030204" pitchFamily="49" charset="0"/>
              </a:rPr>
              <a:t>,</a:t>
            </a:r>
          </a:p>
          <a:p>
            <a:pPr marL="0" indent="0">
              <a:buNone/>
            </a:pPr>
            <a:r>
              <a:rPr lang="en-GB" sz="1600" b="0" dirty="0">
                <a:solidFill>
                  <a:srgbClr val="000000"/>
                </a:solidFill>
                <a:effectLst/>
                <a:latin typeface="Consolas" panose="020B0609020204030204" pitchFamily="49" charset="0"/>
              </a:rPr>
              <a:t>        </a:t>
            </a:r>
            <a:r>
              <a:rPr lang="en-GB" sz="1600" b="0" dirty="0">
                <a:solidFill>
                  <a:srgbClr val="A31515"/>
                </a:solidFill>
                <a:effectLst/>
                <a:latin typeface="Consolas" panose="020B0609020204030204" pitchFamily="49" charset="0"/>
              </a:rPr>
              <a:t>"${</a:t>
            </a:r>
            <a:r>
              <a:rPr lang="en-GB" sz="1600" b="0" dirty="0" err="1">
                <a:solidFill>
                  <a:srgbClr val="A31515"/>
                </a:solidFill>
                <a:effectLst/>
                <a:latin typeface="Consolas" panose="020B0609020204030204" pitchFamily="49" charset="0"/>
              </a:rPr>
              <a:t>UICop</a:t>
            </a:r>
            <a:r>
              <a:rPr lang="en-GB" sz="1600" b="0" dirty="0">
                <a:solidFill>
                  <a:srgbClr val="A31515"/>
                </a:solidFill>
                <a:effectLst/>
                <a:latin typeface="Consolas" panose="020B0609020204030204" pitchFamily="49" charset="0"/>
              </a:rPr>
              <a:t>}"</a:t>
            </a:r>
            <a:r>
              <a:rPr lang="en-GB" sz="1600" b="0" dirty="0">
                <a:solidFill>
                  <a:srgbClr val="000000"/>
                </a:solidFill>
                <a:effectLst/>
                <a:latin typeface="Consolas" panose="020B0609020204030204" pitchFamily="49" charset="0"/>
              </a:rPr>
              <a:t>,</a:t>
            </a:r>
          </a:p>
          <a:p>
            <a:pPr marL="0" indent="0">
              <a:buNone/>
            </a:pPr>
            <a:r>
              <a:rPr lang="en-GB" sz="1600" b="0" dirty="0">
                <a:solidFill>
                  <a:srgbClr val="000000"/>
                </a:solidFill>
                <a:effectLst/>
                <a:latin typeface="Consolas" panose="020B0609020204030204" pitchFamily="49" charset="0"/>
              </a:rPr>
              <a:t>        </a:t>
            </a:r>
            <a:r>
              <a:rPr lang="en-GB" sz="1600" b="0" dirty="0">
                <a:solidFill>
                  <a:srgbClr val="A31515"/>
                </a:solidFill>
                <a:effectLst/>
                <a:latin typeface="Consolas" panose="020B0609020204030204" pitchFamily="49" charset="0"/>
              </a:rPr>
              <a:t>"${</a:t>
            </a:r>
            <a:r>
              <a:rPr lang="en-GB" sz="1600" b="0" dirty="0" err="1">
                <a:solidFill>
                  <a:srgbClr val="A31515"/>
                </a:solidFill>
                <a:effectLst/>
                <a:latin typeface="Consolas" panose="020B0609020204030204" pitchFamily="49" charset="0"/>
              </a:rPr>
              <a:t>PerTenantExtensionCop</a:t>
            </a:r>
            <a:r>
              <a:rPr lang="en-GB" sz="1600" b="0" dirty="0">
                <a:solidFill>
                  <a:srgbClr val="A31515"/>
                </a:solidFill>
                <a:effectLst/>
                <a:latin typeface="Consolas" panose="020B0609020204030204" pitchFamily="49" charset="0"/>
              </a:rPr>
              <a:t>}"</a:t>
            </a:r>
            <a:r>
              <a:rPr lang="en-GB" sz="1600" b="0" dirty="0">
                <a:solidFill>
                  <a:srgbClr val="000000"/>
                </a:solidFill>
                <a:effectLst/>
                <a:latin typeface="Consolas" panose="020B0609020204030204" pitchFamily="49" charset="0"/>
              </a:rPr>
              <a:t>,</a:t>
            </a:r>
          </a:p>
          <a:p>
            <a:pPr marL="0" indent="0">
              <a:buNone/>
            </a:pPr>
            <a:r>
              <a:rPr lang="en-GB" sz="1600" b="0" dirty="0">
                <a:solidFill>
                  <a:srgbClr val="000000"/>
                </a:solidFill>
                <a:effectLst/>
                <a:latin typeface="Consolas" panose="020B0609020204030204" pitchFamily="49" charset="0"/>
              </a:rPr>
              <a:t>        </a:t>
            </a:r>
            <a:r>
              <a:rPr lang="en-GB" sz="1600" b="0" dirty="0">
                <a:solidFill>
                  <a:srgbClr val="A31515"/>
                </a:solidFill>
                <a:effectLst/>
                <a:latin typeface="Consolas" panose="020B0609020204030204" pitchFamily="49" charset="0"/>
              </a:rPr>
              <a:t>"${</a:t>
            </a:r>
            <a:r>
              <a:rPr lang="en-GB" sz="1600" b="0" dirty="0" err="1">
                <a:solidFill>
                  <a:srgbClr val="A31515"/>
                </a:solidFill>
                <a:effectLst/>
                <a:latin typeface="Consolas" panose="020B0609020204030204" pitchFamily="49" charset="0"/>
              </a:rPr>
              <a:t>AppSourceCop</a:t>
            </a:r>
            <a:r>
              <a:rPr lang="en-GB" sz="1600" b="0" dirty="0">
                <a:solidFill>
                  <a:srgbClr val="A31515"/>
                </a:solidFill>
                <a:effectLst/>
                <a:latin typeface="Consolas" panose="020B0609020204030204" pitchFamily="49" charset="0"/>
              </a:rPr>
              <a:t>}"</a:t>
            </a:r>
            <a:endParaRPr lang="en-GB" sz="1600" b="0" dirty="0">
              <a:solidFill>
                <a:srgbClr val="000000"/>
              </a:solidFill>
              <a:effectLst/>
              <a:latin typeface="Consolas" panose="020B0609020204030204" pitchFamily="49" charset="0"/>
            </a:endParaRPr>
          </a:p>
          <a:p>
            <a:pPr marL="0" indent="0">
              <a:buNone/>
            </a:pPr>
            <a:r>
              <a:rPr lang="en-GB" sz="1600" b="0" dirty="0">
                <a:solidFill>
                  <a:srgbClr val="000000"/>
                </a:solidFill>
                <a:effectLst/>
                <a:latin typeface="Consolas" panose="020B0609020204030204" pitchFamily="49" charset="0"/>
              </a:rPr>
              <a:t>    ]</a:t>
            </a:r>
            <a:endParaRPr lang="ca-ES" sz="3100" dirty="0"/>
          </a:p>
          <a:p>
            <a:r>
              <a:rPr lang="ca-ES" sz="3100" dirty="0" err="1"/>
              <a:t>Resuelve</a:t>
            </a:r>
            <a:r>
              <a:rPr lang="ca-ES" sz="3100" dirty="0"/>
              <a:t> </a:t>
            </a:r>
            <a:r>
              <a:rPr lang="ca-ES" sz="3100" dirty="0" err="1"/>
              <a:t>todos</a:t>
            </a:r>
            <a:r>
              <a:rPr lang="ca-ES" sz="3100" dirty="0"/>
              <a:t> los </a:t>
            </a:r>
            <a:r>
              <a:rPr lang="ca-ES" sz="3100" dirty="0" err="1"/>
              <a:t>problemas</a:t>
            </a:r>
            <a:r>
              <a:rPr lang="ca-ES" sz="3100" dirty="0"/>
              <a:t> que los </a:t>
            </a:r>
            <a:r>
              <a:rPr lang="ca-ES" sz="3100" dirty="0" err="1"/>
              <a:t>analizadores</a:t>
            </a:r>
            <a:r>
              <a:rPr lang="ca-ES" sz="3100" dirty="0"/>
              <a:t> de </a:t>
            </a:r>
            <a:r>
              <a:rPr lang="ca-ES" sz="3100" dirty="0" err="1"/>
              <a:t>código</a:t>
            </a:r>
            <a:r>
              <a:rPr lang="ca-ES" sz="3100" dirty="0"/>
              <a:t> </a:t>
            </a:r>
            <a:r>
              <a:rPr lang="ca-ES" sz="3100" dirty="0" err="1"/>
              <a:t>detectan</a:t>
            </a:r>
            <a:endParaRPr lang="ca-ES" sz="3100" dirty="0"/>
          </a:p>
          <a:p>
            <a:endParaRPr lang="en-GB" sz="1200" dirty="0">
              <a:solidFill>
                <a:srgbClr val="000000"/>
              </a:solidFill>
              <a:latin typeface="Consolas" panose="020B0609020204030204" pitchFamily="49" charset="0"/>
            </a:endParaRPr>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7" name="1 Rectángulo">
            <a:extLst>
              <a:ext uri="{FF2B5EF4-FFF2-40B4-BE49-F238E27FC236}">
                <a16:creationId xmlns:a16="http://schemas.microsoft.com/office/drawing/2014/main" id="{1E00DE7E-1CC5-4959-BEB1-39045F6517FC}"/>
              </a:ext>
            </a:extLst>
          </p:cNvPr>
          <p:cNvSpPr/>
          <p:nvPr/>
        </p:nvSpPr>
        <p:spPr>
          <a:xfrm>
            <a:off x="35496" y="4869438"/>
            <a:ext cx="7992888" cy="276999"/>
          </a:xfrm>
          <a:prstGeom prst="rect">
            <a:avLst/>
          </a:prstGeom>
        </p:spPr>
        <p:txBody>
          <a:bodyPr wrap="square">
            <a:spAutoFit/>
          </a:bodyPr>
          <a:lstStyle/>
          <a:p>
            <a:r>
              <a:rPr lang="es-ES" sz="1200" dirty="0">
                <a:hlinkClick r:id="rId4"/>
              </a:rPr>
              <a:t>https://docs.microsoft.com/en-us/dynamics365/business-central/dev-itpro/developer/devenv-using-code-analysis-tool</a:t>
            </a:r>
            <a:r>
              <a:rPr lang="es-ES" sz="1200" dirty="0"/>
              <a:t> </a:t>
            </a:r>
          </a:p>
        </p:txBody>
      </p:sp>
    </p:spTree>
    <p:extLst>
      <p:ext uri="{BB962C8B-B14F-4D97-AF65-F5344CB8AC3E}">
        <p14:creationId xmlns:p14="http://schemas.microsoft.com/office/powerpoint/2010/main" val="100642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Resolución de problemas</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3100" dirty="0"/>
              <a:t>Crea el </a:t>
            </a:r>
            <a:r>
              <a:rPr lang="ca-ES" sz="3100" dirty="0" err="1"/>
              <a:t>archivo</a:t>
            </a:r>
            <a:r>
              <a:rPr lang="ca-ES" sz="3100" dirty="0"/>
              <a:t> </a:t>
            </a:r>
            <a:r>
              <a:rPr lang="ca-ES" sz="2400" dirty="0" err="1">
                <a:latin typeface="Consolas" panose="020B0609020204030204" pitchFamily="49" charset="0"/>
              </a:rPr>
              <a:t>AppSourceCop.json</a:t>
            </a:r>
            <a:r>
              <a:rPr lang="ca-ES" sz="2400" dirty="0">
                <a:latin typeface="Consolas" panose="020B0609020204030204" pitchFamily="49" charset="0"/>
              </a:rPr>
              <a:t> </a:t>
            </a:r>
            <a:r>
              <a:rPr lang="ca-ES" sz="3100" dirty="0"/>
              <a:t>en la carpeta </a:t>
            </a:r>
            <a:r>
              <a:rPr lang="ca-ES" sz="3100" dirty="0" err="1"/>
              <a:t>raíz</a:t>
            </a:r>
            <a:r>
              <a:rPr lang="ca-ES" sz="3100" dirty="0"/>
              <a:t> de la </a:t>
            </a:r>
            <a:r>
              <a:rPr lang="ca-ES" sz="3100" dirty="0" err="1"/>
              <a:t>extensión</a:t>
            </a:r>
            <a:endParaRPr lang="ca-ES" sz="3100" dirty="0"/>
          </a:p>
          <a:p>
            <a:r>
              <a:rPr lang="ca-ES" sz="3100" dirty="0"/>
              <a:t>Indica CLIP como </a:t>
            </a:r>
            <a:r>
              <a:rPr lang="ca-ES" sz="3100" dirty="0" err="1"/>
              <a:t>afijo</a:t>
            </a:r>
            <a:endParaRPr lang="ca-ES" sz="3100" dirty="0"/>
          </a:p>
          <a:p>
            <a:endParaRPr lang="en-GB" sz="1200" dirty="0">
              <a:solidFill>
                <a:srgbClr val="000000"/>
              </a:solidFill>
              <a:latin typeface="Consolas" panose="020B0609020204030204" pitchFamily="49" charset="0"/>
            </a:endParaRPr>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7" name="1 Rectángulo">
            <a:extLst>
              <a:ext uri="{FF2B5EF4-FFF2-40B4-BE49-F238E27FC236}">
                <a16:creationId xmlns:a16="http://schemas.microsoft.com/office/drawing/2014/main" id="{1E00DE7E-1CC5-4959-BEB1-39045F6517FC}"/>
              </a:ext>
            </a:extLst>
          </p:cNvPr>
          <p:cNvSpPr/>
          <p:nvPr/>
        </p:nvSpPr>
        <p:spPr>
          <a:xfrm>
            <a:off x="35496" y="4869438"/>
            <a:ext cx="7992888" cy="276999"/>
          </a:xfrm>
          <a:prstGeom prst="rect">
            <a:avLst/>
          </a:prstGeom>
        </p:spPr>
        <p:txBody>
          <a:bodyPr wrap="square">
            <a:spAutoFit/>
          </a:bodyPr>
          <a:lstStyle/>
          <a:p>
            <a:r>
              <a:rPr lang="es-ES" sz="1200" dirty="0">
                <a:hlinkClick r:id="rId4"/>
              </a:rPr>
              <a:t>https://docs.microsoft.com/en-us/dynamics365/business-central/dev-itpro/developer/devenv-using-code-analysis-tool</a:t>
            </a:r>
            <a:r>
              <a:rPr lang="es-ES" sz="1200" dirty="0"/>
              <a:t> </a:t>
            </a:r>
          </a:p>
        </p:txBody>
      </p:sp>
      <p:pic>
        <p:nvPicPr>
          <p:cNvPr id="3" name="Imagen 2">
            <a:extLst>
              <a:ext uri="{FF2B5EF4-FFF2-40B4-BE49-F238E27FC236}">
                <a16:creationId xmlns:a16="http://schemas.microsoft.com/office/drawing/2014/main" id="{2B641F47-473F-4132-8BF4-C21F94446163}"/>
              </a:ext>
            </a:extLst>
          </p:cNvPr>
          <p:cNvPicPr>
            <a:picLocks noChangeAspect="1"/>
          </p:cNvPicPr>
          <p:nvPr/>
        </p:nvPicPr>
        <p:blipFill>
          <a:blip r:embed="rId5"/>
          <a:stretch>
            <a:fillRect/>
          </a:stretch>
        </p:blipFill>
        <p:spPr>
          <a:xfrm>
            <a:off x="4499991" y="2359648"/>
            <a:ext cx="4417887" cy="2444350"/>
          </a:xfrm>
          <a:prstGeom prst="rect">
            <a:avLst/>
          </a:prstGeom>
        </p:spPr>
      </p:pic>
    </p:spTree>
    <p:extLst>
      <p:ext uri="{BB962C8B-B14F-4D97-AF65-F5344CB8AC3E}">
        <p14:creationId xmlns:p14="http://schemas.microsoft.com/office/powerpoint/2010/main" val="55707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4853</TotalTime>
  <Words>2051</Words>
  <Application>Microsoft Office PowerPoint</Application>
  <PresentationFormat>Presentación en pantalla (16:9)</PresentationFormat>
  <Paragraphs>257</Paragraphs>
  <Slides>32</Slides>
  <Notes>32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Consolas</vt:lpstr>
      <vt:lpstr>Segoe UI</vt:lpstr>
      <vt:lpstr>Tema de Office</vt:lpstr>
      <vt:lpstr>Desarrollo desde 0 Dynamics 365 Business Central</vt:lpstr>
      <vt:lpstr>Ayudas al desarrollo</vt:lpstr>
      <vt:lpstr>Ayudas al desarrollo</vt:lpstr>
      <vt:lpstr>Desarrollo – Datos Maestros</vt:lpstr>
      <vt:lpstr>Desarrollo – Datos Maestros</vt:lpstr>
      <vt:lpstr>Desarrollo – Datos Maestros</vt:lpstr>
      <vt:lpstr>Desarrollo – Datos Maestros</vt:lpstr>
      <vt:lpstr>Ayudas al desarrollo</vt:lpstr>
      <vt:lpstr>Resolución de problemas</vt:lpstr>
      <vt:lpstr>Resolución de problemas</vt:lpstr>
      <vt:lpstr>Resolución de problemas</vt:lpstr>
      <vt:lpstr>Resolución de problemas</vt:lpstr>
      <vt:lpstr>Resolución de problemas</vt:lpstr>
      <vt:lpstr>Desarrollo – Venta de Cursos</vt:lpstr>
      <vt:lpstr>Desarrollo – Venta de Cursos</vt:lpstr>
      <vt:lpstr>Codeunits y Eventos</vt:lpstr>
      <vt:lpstr>Desarrollo – Venta de Cursos</vt:lpstr>
      <vt:lpstr>Desarrollo – Venta de Cursos</vt:lpstr>
      <vt:lpstr>Desarrollo – Venta de Cursos</vt:lpstr>
      <vt:lpstr>Desarrollo – Venta de Cursos</vt:lpstr>
      <vt:lpstr>Desarrollo – Venta de Cursos</vt:lpstr>
      <vt:lpstr>Desarrollo – Venta de Cursos</vt:lpstr>
      <vt:lpstr>Desarrollo – Venta de Cursos</vt:lpstr>
      <vt:lpstr>Desarrollo – Venta de Cursos</vt:lpstr>
      <vt:lpstr>Testing – Venta de Cursos</vt:lpstr>
      <vt:lpstr>Testing – Preparación</vt:lpstr>
      <vt:lpstr>Testing - Ejemplo</vt:lpstr>
      <vt:lpstr>Testing – Preparación</vt:lpstr>
      <vt:lpstr>Testing – Venta de Cursos</vt:lpstr>
      <vt:lpstr>Testing – Venta de Cursos</vt:lpstr>
      <vt:lpstr>Testing – Venta de Cursos</vt:lpstr>
      <vt:lpstr>Testing – Venta de Cursos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Asientos contables con  Dynamics 365 Business Central</dc:title>
  <dc:creator>Laura Nicolàs</dc:creator>
  <cp:lastModifiedBy>Cristina Nicolàs</cp:lastModifiedBy>
  <cp:revision>282</cp:revision>
  <cp:lastPrinted>2020-04-23T10:32:17Z</cp:lastPrinted>
  <dcterms:created xsi:type="dcterms:W3CDTF">2018-11-08T13:49:05Z</dcterms:created>
  <dcterms:modified xsi:type="dcterms:W3CDTF">2022-10-25T17:26:20Z</dcterms:modified>
</cp:coreProperties>
</file>