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4" r:id="rId2"/>
    <p:sldId id="355" r:id="rId3"/>
    <p:sldId id="405" r:id="rId4"/>
    <p:sldId id="406" r:id="rId5"/>
    <p:sldId id="407" r:id="rId6"/>
    <p:sldId id="373" r:id="rId7"/>
    <p:sldId id="408" r:id="rId8"/>
    <p:sldId id="410" r:id="rId9"/>
    <p:sldId id="268" r:id="rId10"/>
    <p:sldId id="409" r:id="rId11"/>
    <p:sldId id="411" r:id="rId12"/>
    <p:sldId id="412" r:id="rId13"/>
    <p:sldId id="413" r:id="rId14"/>
  </p:sldIdLst>
  <p:sldSz cx="9144000" cy="5143500" type="screen16x9"/>
  <p:notesSz cx="7104063" cy="1023461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 autoAdjust="0"/>
    <p:restoredTop sz="72741" autoAdjust="0"/>
  </p:normalViewPr>
  <p:slideViewPr>
    <p:cSldViewPr>
      <p:cViewPr varScale="1">
        <p:scale>
          <a:sx n="84" d="100"/>
          <a:sy n="84" d="100"/>
        </p:scale>
        <p:origin x="906" y="42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7AA6008-2788-428A-AFC5-3CC650326BA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68E1A9-F1D4-440D-9D21-2A976C052D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8506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9726A2D-2587-4960-AC42-231D1EA65277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0A95B56-5C33-49BB-BABB-CBCE3623521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252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172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Debugar</a:t>
            </a:r>
            <a:r>
              <a:rPr lang="es-ES" dirty="0"/>
              <a:t> el proceso de registro para determinar las funciones, </a:t>
            </a:r>
            <a:r>
              <a:rPr lang="es-ES" dirty="0" err="1"/>
              <a:t>codeunits</a:t>
            </a:r>
            <a:r>
              <a:rPr lang="es-ES" dirty="0"/>
              <a:t> y tablas que se necesitan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943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774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581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66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la tabla de movimientos de curso como copia de la tabla de movimientos de Recurso</a:t>
            </a:r>
          </a:p>
          <a:p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Crear la tabla</a:t>
            </a:r>
          </a:p>
          <a:p>
            <a:pPr marL="171450" indent="-171450">
              <a:buFontTx/>
              <a:buChar char="-"/>
            </a:pPr>
            <a:r>
              <a:rPr lang="es-ES" dirty="0"/>
              <a:t>Crear la página tipo lista no editable (con el asistente que hay en el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Designer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/>
              <a:t>Crear acción en la lista y ficha de los cursos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1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la tabla de movimientos de curso como copia de la tabla de movimientos de Recurso</a:t>
            </a:r>
          </a:p>
          <a:p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Crear la tabla</a:t>
            </a:r>
          </a:p>
          <a:p>
            <a:pPr marL="171450" indent="-171450">
              <a:buFontTx/>
              <a:buChar char="-"/>
            </a:pPr>
            <a:r>
              <a:rPr lang="es-ES" dirty="0"/>
              <a:t>Crear la página tipo lista no editable (con el asistente que hay en el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Designer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/>
              <a:t>Crear acción en la lista y ficha de los cursos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la tabla de movimientos de curso como copia de la tabla de movimientos de Recurso</a:t>
            </a:r>
          </a:p>
          <a:p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Crear la tabla</a:t>
            </a:r>
          </a:p>
          <a:p>
            <a:pPr marL="171450" indent="-171450">
              <a:buFontTx/>
              <a:buChar char="-"/>
            </a:pPr>
            <a:r>
              <a:rPr lang="es-ES" dirty="0"/>
              <a:t>Crear la página tipo lista no editable (con el asistente que hay en el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Designer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/>
              <a:t>Crear acción en la lista y ficha de los cursos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98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la tabla de movimientos de curso como copia de la tabla de movimientos de Recurso</a:t>
            </a:r>
          </a:p>
          <a:p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Crear la tabla</a:t>
            </a:r>
          </a:p>
          <a:p>
            <a:pPr marL="171450" indent="-171450">
              <a:buFontTx/>
              <a:buChar char="-"/>
            </a:pPr>
            <a:r>
              <a:rPr lang="es-ES" dirty="0"/>
              <a:t>Crear la página tipo lista no editable (con el asistente que hay en el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Designer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/>
              <a:t>Crear acción en la lista y ficha de los cursos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7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87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16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58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baseline="0" dirty="0"/>
              <a:t>Los procesos de registro son largos y hacen muchas cosas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Son también los procesos que se acostumbran a tocar más cuando hacemos desarrollos para Business Central.</a:t>
            </a:r>
          </a:p>
          <a:p>
            <a:pPr marL="0" indent="0">
              <a:buFontTx/>
              <a:buNone/>
            </a:pPr>
            <a:endParaRPr lang="es-ES" baseline="0" dirty="0"/>
          </a:p>
          <a:p>
            <a:pPr marL="0" indent="0">
              <a:buFontTx/>
              <a:buNone/>
            </a:pPr>
            <a:r>
              <a:rPr lang="es-ES" baseline="0" dirty="0"/>
              <a:t>Esta imagen muestra un esquema de todo lo que pasa cuando se registra una factura de venta en la que se están vendiendo productos.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34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93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12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03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878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76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14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38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27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4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45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136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1E3D-372F-4CF3-A7AC-2696305E958D}" type="datetimeFigureOut">
              <a:rPr lang="es-ES_tradnl" smtClean="0"/>
              <a:t>07/06/2022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44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23419" y="1314974"/>
            <a:ext cx="9367419" cy="1723151"/>
          </a:xfrm>
        </p:spPr>
        <p:txBody>
          <a:bodyPr>
            <a:normAutofit/>
          </a:bodyPr>
          <a:lstStyle/>
          <a:p>
            <a:r>
              <a:rPr lang="es-ES" sz="5400" b="1" dirty="0"/>
              <a:t>Desarrollo desde 0</a:t>
            </a:r>
            <a:br>
              <a:rPr lang="es-ES" b="1" dirty="0"/>
            </a:br>
            <a:r>
              <a:rPr lang="es-ES" sz="3200" b="1" dirty="0"/>
              <a:t>Dynamics 365 Business Central</a:t>
            </a:r>
            <a:endParaRPr lang="es-ES_tradnl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4A23A4-C531-49AB-992B-3F58B02A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361339"/>
            <a:ext cx="2448631" cy="782161"/>
          </a:xfrm>
          <a:prstGeom prst="rect">
            <a:avLst/>
          </a:prstGeom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4D15B244-EAEA-4275-97C7-68417329EE26}"/>
              </a:ext>
            </a:extLst>
          </p:cNvPr>
          <p:cNvSpPr txBox="1">
            <a:spLocks/>
          </p:cNvSpPr>
          <p:nvPr/>
        </p:nvSpPr>
        <p:spPr>
          <a:xfrm>
            <a:off x="-111710" y="2638188"/>
            <a:ext cx="9367419" cy="17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- La sesión empezará en breve -</a:t>
            </a:r>
            <a:endParaRPr lang="es-ES_tradnl" sz="1600" b="1" dirty="0"/>
          </a:p>
        </p:txBody>
      </p:sp>
    </p:spTree>
    <p:extLst>
      <p:ext uri="{BB962C8B-B14F-4D97-AF65-F5344CB8AC3E}">
        <p14:creationId xmlns:p14="http://schemas.microsoft.com/office/powerpoint/2010/main" val="104203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r>
              <a:rPr lang="ca-ES" sz="2800" dirty="0" err="1"/>
              <a:t>Debuga</a:t>
            </a:r>
            <a:r>
              <a:rPr lang="ca-ES" sz="2800" dirty="0"/>
              <a:t> el </a:t>
            </a:r>
            <a:r>
              <a:rPr lang="ca-ES" sz="2800" dirty="0" err="1"/>
              <a:t>proceso</a:t>
            </a:r>
            <a:r>
              <a:rPr lang="ca-ES" sz="2800" dirty="0"/>
              <a:t> de registro de venta de un </a:t>
            </a:r>
            <a:r>
              <a:rPr lang="ca-ES" sz="2800" dirty="0" err="1"/>
              <a:t>Recurso</a:t>
            </a:r>
            <a:endParaRPr lang="ca-ES" sz="2800" dirty="0"/>
          </a:p>
          <a:p>
            <a:pPr lvl="1"/>
            <a:r>
              <a:rPr lang="ca-ES" sz="2400" dirty="0" err="1"/>
              <a:t>Suscríbete</a:t>
            </a:r>
            <a:r>
              <a:rPr lang="ca-ES" sz="2400" dirty="0"/>
              <a:t> al </a:t>
            </a:r>
            <a:r>
              <a:rPr lang="ca-ES" sz="2400" dirty="0" err="1"/>
              <a:t>evento</a:t>
            </a:r>
            <a:r>
              <a:rPr lang="ca-ES" sz="2400" dirty="0"/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OnPostSalesLineOnAfterCaseType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a-ES" sz="2400" dirty="0"/>
              <a:t>de la </a:t>
            </a:r>
            <a:r>
              <a:rPr lang="ca-ES" sz="2400" dirty="0" err="1"/>
              <a:t>codeunit</a:t>
            </a:r>
            <a:r>
              <a:rPr lang="ca-ES" sz="2400" dirty="0"/>
              <a:t> 80 “Sales-Post” y crea una </a:t>
            </a:r>
            <a:r>
              <a:rPr lang="ca-ES" sz="2400" dirty="0" err="1"/>
              <a:t>función</a:t>
            </a:r>
            <a:r>
              <a:rPr lang="ca-ES" sz="2400" dirty="0"/>
              <a:t> similar a </a:t>
            </a:r>
            <a:r>
              <a:rPr lang="ca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PostResJnlLine</a:t>
            </a:r>
            <a:endParaRPr lang="ca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0" lvl="4" indent="-342900"/>
            <a:r>
              <a:rPr lang="ca-ES" sz="2400" dirty="0"/>
              <a:t>Crea la </a:t>
            </a:r>
            <a:r>
              <a:rPr lang="ca-ES" sz="2400" dirty="0" err="1"/>
              <a:t>codeunit</a:t>
            </a:r>
            <a:r>
              <a:rPr lang="ca-ES" sz="2400" dirty="0"/>
              <a:t> “</a:t>
            </a:r>
            <a:r>
              <a:rPr lang="ca-ES" sz="2400" dirty="0" err="1"/>
              <a:t>Course</a:t>
            </a:r>
            <a:r>
              <a:rPr lang="ca-ES" sz="2400" dirty="0"/>
              <a:t> </a:t>
            </a:r>
            <a:r>
              <a:rPr lang="ca-ES" sz="2400" dirty="0" err="1"/>
              <a:t>Jnl</a:t>
            </a:r>
            <a:r>
              <a:rPr lang="ca-ES" sz="2400" dirty="0"/>
              <a:t>.-Post </a:t>
            </a:r>
            <a:r>
              <a:rPr lang="ca-ES" sz="2400" dirty="0" err="1"/>
              <a:t>Line</a:t>
            </a:r>
            <a:r>
              <a:rPr lang="ca-ES" sz="2400" dirty="0"/>
              <a:t>”</a:t>
            </a:r>
          </a:p>
          <a:p>
            <a:pPr marL="1257300" lvl="4" indent="-342900"/>
            <a:r>
              <a:rPr lang="ca-ES" sz="2400" dirty="0"/>
              <a:t>Crea la tabla “</a:t>
            </a:r>
            <a:r>
              <a:rPr lang="ca-ES" sz="2400" dirty="0" err="1"/>
              <a:t>Course</a:t>
            </a:r>
            <a:r>
              <a:rPr lang="ca-ES" sz="2400" dirty="0"/>
              <a:t> </a:t>
            </a:r>
            <a:r>
              <a:rPr lang="ca-ES" sz="2400" dirty="0" err="1"/>
              <a:t>Journal</a:t>
            </a:r>
            <a:r>
              <a:rPr lang="ca-ES" sz="2400" dirty="0"/>
              <a:t> </a:t>
            </a:r>
            <a:r>
              <a:rPr lang="ca-ES" sz="2400" dirty="0" err="1"/>
              <a:t>Line</a:t>
            </a:r>
            <a:r>
              <a:rPr lang="ca-ES" sz="2400" dirty="0"/>
              <a:t>”</a:t>
            </a:r>
          </a:p>
          <a:p>
            <a:pPr marL="0" indent="0">
              <a:buNone/>
            </a:pPr>
            <a:endParaRPr lang="ca-ES" sz="2800" dirty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2E1455F2-D12A-8751-4C4E-B4B537A89DF2}"/>
              </a:ext>
            </a:extLst>
          </p:cNvPr>
          <p:cNvSpPr txBox="1">
            <a:spLocks/>
          </p:cNvSpPr>
          <p:nvPr/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/>
              <a:t>Desarrollo – Registro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501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29534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EventSubscriber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Codeunit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Codeunit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::"Sales-Post",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OnPostSalesLineOnAfterCaseType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false, false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local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procedure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OnPostSalesLineOnAfterCaseType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SalesHeader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"Sales Header"; </a:t>
            </a: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var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"Sales Line";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GenJnlLineDocNo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Code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begin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PostCourseJnlLine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SalesHeader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GenJnlLineDocNo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end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local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procedure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PostCourseJnlLine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var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SalesHeader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"Sales Header"; </a:t>
            </a: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var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"Sales Line";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GenJnlLineDocNo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Code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var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CourseJournalLine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"CLIP Course Journal Line";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CourseJnlPostLine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Codeunit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"CLIP Course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Jnl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.-Post Line";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begin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"Qty. to Invoice" = </a:t>
            </a:r>
            <a:r>
              <a:rPr lang="en-GB" sz="2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then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exit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CourseJournalLine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CourseJournalLine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CopyFromSalesHeader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SalesHeader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CourseJournalLine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CopyDocumentFields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GenJnlLineDocNo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CourseJournalLine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CopyFromSalesLine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CourseJnlPostLine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RunWithCheck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CourseJournalLine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</a:rPr>
              <a:t>end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ca-ES" sz="2800" dirty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2E1455F2-D12A-8751-4C4E-B4B537A89DF2}"/>
              </a:ext>
            </a:extLst>
          </p:cNvPr>
          <p:cNvSpPr txBox="1">
            <a:spLocks/>
          </p:cNvSpPr>
          <p:nvPr/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/>
              <a:t>Desarrollo – Registro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3762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843558"/>
            <a:ext cx="7596336" cy="429534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codeunit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50101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Course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Jnl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.-Post Line"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Permissions = </a:t>
            </a:r>
            <a:r>
              <a:rPr lang="en-GB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TableData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Course Ledger Entry" =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imd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TableData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"Resource Register" =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imd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TableNo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"CLIP Course Journal Line";</a:t>
            </a:r>
          </a:p>
          <a:p>
            <a:pPr marL="0" indent="0"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OnRun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RunWithCheck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CourseJournalLine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Course Journal Line";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Course Ledger Entry";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Course: 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Course";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NextEntryNo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RunWithCheck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CourseJournalLine2: 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Course Journal Line"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CourseJournalLine</a:t>
            </a:r>
            <a:r>
              <a:rPr lang="en-GB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CourseJournalLine2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Code()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CourseJournalLine2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CourseJournalLine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"Code"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CourseJournalLine</a:t>
            </a:r>
            <a:r>
              <a:rPr lang="en-GB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EmptyLine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NextEntryNo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LockTable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NextEntryNo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GetLastEntryNo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GB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GB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CourseJournalLine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"Course No."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CopyFromResJnlLine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CourseJournalLine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"Total Price"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"Total Price"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"Entry No."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NextEntryNo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NextEntryNo</a:t>
            </a:r>
            <a:r>
              <a:rPr lang="en-GB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NextEntryNo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a-ES" sz="2800" dirty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2E1455F2-D12A-8751-4C4E-B4B537A89DF2}"/>
              </a:ext>
            </a:extLst>
          </p:cNvPr>
          <p:cNvSpPr txBox="1">
            <a:spLocks/>
          </p:cNvSpPr>
          <p:nvPr/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/>
              <a:t>Desarrollo – Registro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370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843558"/>
            <a:ext cx="9108504" cy="4295347"/>
          </a:xfrm>
        </p:spPr>
        <p:txBody>
          <a:bodyPr numCol="3">
            <a:normAutofit fontScale="32500" lnSpcReduction="20000"/>
          </a:bodyPr>
          <a:lstStyle/>
          <a:p>
            <a:pPr marL="0" indent="0">
              <a:buNone/>
            </a:pP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50104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Course Journal Line"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'Course Journal Line'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DataClassification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CustomerContent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fields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"Journal Template Name";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'Journal Template Name'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TableRelation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"Res. Journal Template";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"Line No.";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'Line No.'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"Document No.";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'Document No.'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"Posting Date";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'Posting Date'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OnValidate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TestField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"Posting Date"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"Course No.";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'Course No.'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TableRelation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"CLIP Course";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OnValidate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"Course No."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Description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"Unit Price"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"Gen. Prod. Posting Group"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"Gen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Prod. Posting Group";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"Course Edition";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'Course Edition'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comment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'ESP="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Edición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TableRelation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"CLIP Course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Edition"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"Course No." =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"Course No."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Description;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'Description'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Quantity;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'Quantity'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DecimalPlaces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OnValidate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Validate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"Unit Price"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"Unit Price";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AutoFormatType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'Unit Price'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OnValidate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"Total Price"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* "Unit Price";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"Total Price";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AutoFormatType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'Total Price'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OnValidate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TestField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GetGLSetup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"Unit Price"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"Total Price" / Quantity,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GeneralLedgerSetup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"Unit-Amount Rounding Precision"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"Journal Batch Name";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'Journal Batch Name'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TableRelation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"Res. Journal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Batch"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"Journal Template Name" =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"Journal Template Name"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"Gen. Bus. Posting Group";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'Gen. Bus. Posting Group'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TableRelation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"Gen. Business Posting Group";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field(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"Gen. Prod. Posting Group";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Caption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'Gen. Prod. Posting Group'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TableRelation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"Gen. Product Posting Group";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keys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Key1; "Journal Template Name", "Journal Batch Name", "Line No."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Clustered = true;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fieldgroups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OnInsert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LockTable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ResJournalTemplate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"Journal Template Name"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ResJournalBatch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"Journal Template Name", "Journal Batch Name"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ResJournalTemplate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"Res. Journal Template";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ResJournalBatch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"Res. Journal Batch";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Course: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Course";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GeneralLedgerSetup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"General Ledger Setup";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GLSetupRead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EmptyLine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"Course No." = </a:t>
            </a:r>
            <a:r>
              <a:rPr lang="en-GB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and (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= 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CopyDocumentFields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DocNo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"Document No."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DocNo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CopyFromSalesHeader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SalesHeader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"Sales Header"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"Posting Date"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SalesHeader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"Posting Date";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CopyFromSalesLine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"Sales Line"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"Course No."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"No.";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"Course Edition"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"CLIP Course Edition";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Description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"Gen. Bus. Posting Group"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"Gen. Bus. Posting Group";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"Gen. Prod. Posting Group"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"Gen. Prod. Posting Group";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Quantity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"Qty. to Invoice";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"Unit Price"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"Unit Price";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"Total Price"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GetGLSetup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GLSetupRead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GeneralLedgerSetup</a:t>
            </a:r>
            <a:r>
              <a:rPr lang="en-GB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GLSetupRead</a:t>
            </a:r>
            <a:r>
              <a:rPr lang="en-GB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a-ES" sz="2800" dirty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2E1455F2-D12A-8751-4C4E-B4B537A89DF2}"/>
              </a:ext>
            </a:extLst>
          </p:cNvPr>
          <p:cNvSpPr txBox="1">
            <a:spLocks/>
          </p:cNvSpPr>
          <p:nvPr/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/>
              <a:t>Desarrollo – Registro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0449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FAD61F2-101C-4CC3-B264-918FF5076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956856"/>
            <a:ext cx="5832648" cy="37031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746F99-2332-4642-998F-1480DC606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81" y="4691977"/>
            <a:ext cx="3263575" cy="37605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CA8EED2D-DE36-5AFC-5BAB-8DB36936695E}"/>
              </a:ext>
            </a:extLst>
          </p:cNvPr>
          <p:cNvSpPr txBox="1">
            <a:spLocks/>
          </p:cNvSpPr>
          <p:nvPr/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/>
              <a:t>Desarrollo – Registro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3919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0" y="-9254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Desarrollo – Registro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350485-2506-EE5D-C550-548A77980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73800"/>
            <a:ext cx="6019844" cy="49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0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0" y="-9254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Desarrollo – Registro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9E2762-DB9D-4E24-8D05-7E15A6F0A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843558"/>
            <a:ext cx="6758037" cy="25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2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0" y="-9254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Desarrollo – Registro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EFDCF07-9F6C-46C7-BA3B-A905F1533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47614"/>
            <a:ext cx="3819553" cy="13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0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r>
              <a:rPr lang="ca-ES" sz="2800" dirty="0" err="1"/>
              <a:t>Haz</a:t>
            </a:r>
            <a:r>
              <a:rPr lang="ca-ES" sz="2800" dirty="0"/>
              <a:t> un </a:t>
            </a:r>
            <a:r>
              <a:rPr lang="ca-ES" sz="2800" dirty="0" err="1"/>
              <a:t>commit</a:t>
            </a:r>
            <a:r>
              <a:rPr lang="ca-ES" sz="2800" dirty="0"/>
              <a:t> con los </a:t>
            </a:r>
            <a:r>
              <a:rPr lang="ca-ES" sz="2800" dirty="0" err="1"/>
              <a:t>cambios</a:t>
            </a:r>
            <a:endParaRPr lang="ca-ES" sz="2800" dirty="0"/>
          </a:p>
          <a:p>
            <a:pPr marL="0" indent="0">
              <a:buNone/>
            </a:pPr>
            <a:endParaRPr lang="ca-ES" sz="2800" dirty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2E1455F2-D12A-8751-4C4E-B4B537A89DF2}"/>
              </a:ext>
            </a:extLst>
          </p:cNvPr>
          <p:cNvSpPr txBox="1">
            <a:spLocks/>
          </p:cNvSpPr>
          <p:nvPr/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/>
              <a:t>Desarrollo – Registro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675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0" y="-9254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Desarrollo – Registro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3BDBF9-F78D-4F55-B472-753AE98E8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939720"/>
            <a:ext cx="8382691" cy="30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C68041-5726-4B0A-9FFC-6D388D1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8108"/>
            <a:ext cx="8229600" cy="4249413"/>
          </a:xfrm>
        </p:spPr>
        <p:txBody>
          <a:bodyPr>
            <a:normAutofit fontScale="25000" lnSpcReduction="20000"/>
          </a:bodyPr>
          <a:lstStyle/>
          <a:p>
            <a:r>
              <a:rPr lang="ca-ES" sz="5600" dirty="0" err="1"/>
              <a:t>Realiza</a:t>
            </a:r>
            <a:r>
              <a:rPr lang="ca-ES" sz="5600" dirty="0"/>
              <a:t> un test que </a:t>
            </a:r>
            <a:r>
              <a:rPr lang="ca-ES" sz="5600" dirty="0" err="1"/>
              <a:t>compruebe</a:t>
            </a:r>
            <a:r>
              <a:rPr lang="ca-ES" sz="5600" dirty="0"/>
              <a:t> que se </a:t>
            </a:r>
            <a:r>
              <a:rPr lang="ca-ES" sz="5600" dirty="0" err="1"/>
              <a:t>crean</a:t>
            </a:r>
            <a:r>
              <a:rPr lang="ca-ES" sz="5600" dirty="0"/>
              <a:t> </a:t>
            </a:r>
            <a:r>
              <a:rPr lang="ca-ES" sz="5600" dirty="0" err="1"/>
              <a:t>correctamente</a:t>
            </a:r>
            <a:r>
              <a:rPr lang="ca-ES" sz="5600" dirty="0"/>
              <a:t> </a:t>
            </a:r>
            <a:r>
              <a:rPr lang="ca-ES" sz="5600" dirty="0" err="1"/>
              <a:t>movimientos</a:t>
            </a:r>
            <a:r>
              <a:rPr lang="ca-ES" sz="5600" dirty="0"/>
              <a:t> de curso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[Test]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CourseSalesPostingP003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Course: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Course";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CourseEdition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Course Edition";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SalesHeader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"Sales Header";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"Sales Line";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Course Ledger Entry";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LibraryCourse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Codeunit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"CLIP Library - Course";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LibrarySales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Codeunit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"Library - Sales";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PostedDocumentNo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[Scenario] when posting a sale of a course and edition, a course ledger entry is created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[Given] Setup: A course with Edition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Course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LibraryCourse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CreateCourse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CourseEdition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LibraryCourse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CreateEdition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[Given] Setup: A Sales Document for the Course and Edition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LibrarySales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CreateSalesHeader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SalesHeader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"Sales Document Type"::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LibrarySales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CreateSalesLine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SalesHeader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"Sales Line Type"::"CLIP Course",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"No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.", 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"CLIP Course Edition",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CourseEdition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Edition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.Modify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[When] Exercise: Post the Sales Document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PostedDocumentNo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LibrarySales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PostSalesDocument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SalesHeader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true, true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[Then] Verify: A course ledger entry is created</a:t>
            </a:r>
            <a:endParaRPr lang="en-GB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SetRange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"Document No.",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PostedDocumentNo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LibraryAssert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AreEqual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'Nº of </a:t>
            </a:r>
            <a:r>
              <a:rPr lang="en-GB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incorrect'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LibraryAssert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AreEqual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SalesHeader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"Posting Date",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"Posting Date",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'Incorrect data'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LibraryAssert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AreEqual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"No.",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"Course No.",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'Incorrect data’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LibraryAssert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AreEqual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"CLIP Course Edition",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"Course Edition",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'Incorrect data'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LibraryAssert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AreEqual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'Incorrect data'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LibraryAssert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AreEqual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'Incorrect data'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LibraryAssert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AreEqual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"Unit Price",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"Unit Price",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'Incorrect data'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LibraryAssert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AreEqual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SalesLine</a:t>
            </a:r>
            <a:r>
              <a:rPr lang="en-GB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CourseLedgerEntry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"Total Price", </a:t>
            </a:r>
            <a:r>
              <a:rPr lang="en-GB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'Incorrect data'</a:t>
            </a:r>
            <a:r>
              <a:rPr lang="en-GB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ca-ES" sz="2800" dirty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2E1455F2-D12A-8751-4C4E-B4B537A89DF2}"/>
              </a:ext>
            </a:extLst>
          </p:cNvPr>
          <p:cNvSpPr txBox="1">
            <a:spLocks/>
          </p:cNvSpPr>
          <p:nvPr/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 err="1"/>
              <a:t>Testing</a:t>
            </a:r>
            <a:r>
              <a:rPr lang="es-ES_tradnl" dirty="0"/>
              <a:t> – Registro</a:t>
            </a:r>
          </a:p>
        </p:txBody>
      </p:sp>
    </p:spTree>
    <p:extLst>
      <p:ext uri="{BB962C8B-B14F-4D97-AF65-F5344CB8AC3E}">
        <p14:creationId xmlns:p14="http://schemas.microsoft.com/office/powerpoint/2010/main" val="325902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lipdynamics.com/wp-content/uploads/2018/01/RutinaDeRegis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" y="14354"/>
            <a:ext cx="7364517" cy="51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67CE7A-9A2A-4364-92BB-78066C6BC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69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2107</Words>
  <Application>Microsoft Office PowerPoint</Application>
  <PresentationFormat>Presentación en pantalla (16:9)</PresentationFormat>
  <Paragraphs>293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Tema de Office</vt:lpstr>
      <vt:lpstr>Desarrollo desde 0 Dynamics 365 Business Central</vt:lpstr>
      <vt:lpstr>Presentación de PowerPoint</vt:lpstr>
      <vt:lpstr>Desarrollo – Registro</vt:lpstr>
      <vt:lpstr>Desarrollo – Registro</vt:lpstr>
      <vt:lpstr>Desarrollo – Registro</vt:lpstr>
      <vt:lpstr>Presentación de PowerPoint</vt:lpstr>
      <vt:lpstr>Desarrollo – Registro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Asientos contables con  Dynamics 365 Business Central</dc:title>
  <dc:creator>Laura Nicolàs</dc:creator>
  <cp:lastModifiedBy>Cristina Nicolàs</cp:lastModifiedBy>
  <cp:revision>300</cp:revision>
  <cp:lastPrinted>2020-04-23T10:32:17Z</cp:lastPrinted>
  <dcterms:created xsi:type="dcterms:W3CDTF">2018-11-08T13:49:05Z</dcterms:created>
  <dcterms:modified xsi:type="dcterms:W3CDTF">2022-06-07T07:11:36Z</dcterms:modified>
</cp:coreProperties>
</file>