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04" r:id="rId2"/>
    <p:sldId id="391" r:id="rId3"/>
    <p:sldId id="330" r:id="rId4"/>
    <p:sldId id="332" r:id="rId5"/>
    <p:sldId id="405" r:id="rId6"/>
    <p:sldId id="407" r:id="rId7"/>
  </p:sldIdLst>
  <p:sldSz cx="9144000" cy="5143500" type="screen16x9"/>
  <p:notesSz cx="7104063" cy="10234613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2" autoAdjust="0"/>
    <p:restoredTop sz="62773" autoAdjust="0"/>
  </p:normalViewPr>
  <p:slideViewPr>
    <p:cSldViewPr>
      <p:cViewPr varScale="1">
        <p:scale>
          <a:sx n="73" d="100"/>
          <a:sy n="73" d="100"/>
        </p:scale>
        <p:origin x="1221" y="27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7AA6008-2788-428A-AFC5-3CC650326BAD}" type="datetimeFigureOut">
              <a:rPr lang="es-ES_tradnl" smtClean="0"/>
              <a:t>01/06/2022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368E1A9-F1D4-440D-9D21-2A976C052D4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8506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9726A2D-2587-4960-AC42-231D1EA65277}" type="datetimeFigureOut">
              <a:rPr lang="es-ES_tradnl" smtClean="0"/>
              <a:t>01/06/2022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0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0A95B56-5C33-49BB-BABB-CBCE3623521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3252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17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02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FlowField</a:t>
            </a:r>
            <a:r>
              <a:rPr lang="en-US" dirty="0"/>
              <a:t> is a virtual field that extends the table data. It is not a permanent part of the table data. A </a:t>
            </a:r>
            <a:r>
              <a:rPr lang="en-US" dirty="0" err="1"/>
              <a:t>FlowField</a:t>
            </a:r>
            <a:r>
              <a:rPr lang="en-US" dirty="0"/>
              <a:t> is a powerful feature of Microsoft Dynamics NAV. It is used to calculate values from another table. The information in the </a:t>
            </a:r>
            <a:r>
              <a:rPr lang="en-US" dirty="0" err="1"/>
              <a:t>FlowFields</a:t>
            </a:r>
            <a:r>
              <a:rPr lang="en-US" dirty="0"/>
              <a:t> exists only at run time. </a:t>
            </a:r>
          </a:p>
          <a:p>
            <a:r>
              <a:rPr lang="en-US" dirty="0"/>
              <a:t>El </a:t>
            </a:r>
            <a:r>
              <a:rPr lang="en-US" dirty="0" err="1"/>
              <a:t>cálculo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ser: una </a:t>
            </a:r>
            <a:r>
              <a:rPr lang="en-US" dirty="0" err="1"/>
              <a:t>suma</a:t>
            </a:r>
            <a:r>
              <a:rPr lang="en-US" dirty="0"/>
              <a:t>, un </a:t>
            </a:r>
            <a:r>
              <a:rPr lang="en-US" dirty="0" err="1"/>
              <a:t>promedio</a:t>
            </a:r>
            <a:r>
              <a:rPr lang="en-US" dirty="0"/>
              <a:t>, un </a:t>
            </a:r>
            <a:r>
              <a:rPr lang="en-US" dirty="0" err="1"/>
              <a:t>conteo</a:t>
            </a:r>
            <a:r>
              <a:rPr lang="en-US" dirty="0"/>
              <a:t>, un </a:t>
            </a:r>
            <a:r>
              <a:rPr lang="en-US" dirty="0" err="1"/>
              <a:t>mínimo</a:t>
            </a:r>
            <a:r>
              <a:rPr lang="en-US" dirty="0"/>
              <a:t>, un </a:t>
            </a:r>
            <a:r>
              <a:rPr lang="en-US" dirty="0" err="1"/>
              <a:t>máximo</a:t>
            </a:r>
            <a:r>
              <a:rPr lang="en-US" dirty="0"/>
              <a:t>, </a:t>
            </a:r>
            <a:r>
              <a:rPr lang="en-US" dirty="0" err="1"/>
              <a:t>decir</a:t>
            </a:r>
            <a:r>
              <a:rPr lang="en-US" dirty="0"/>
              <a:t> solo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o no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, o </a:t>
            </a:r>
            <a:r>
              <a:rPr lang="en-US" dirty="0" err="1"/>
              <a:t>puede</a:t>
            </a:r>
            <a:r>
              <a:rPr lang="en-US" dirty="0"/>
              <a:t> ser un lookup.</a:t>
            </a:r>
          </a:p>
          <a:p>
            <a:endParaRPr lang="en-US" dirty="0"/>
          </a:p>
          <a:p>
            <a:r>
              <a:rPr lang="en-US" dirty="0"/>
              <a:t>Users might want to limit calculations so that they include only those values in a column that have some specific properties. For example, the user might want to sum up only the amounts of customer entries that are entered in April.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SumIndexField</a:t>
            </a:r>
            <a:r>
              <a:rPr lang="en-US" dirty="0"/>
              <a:t> is a decimal field that can be attached to a key definition. This is the fundamental feature of the Microsoft Dynamics NAV that constructs the basis for </a:t>
            </a:r>
            <a:r>
              <a:rPr lang="en-US" dirty="0" err="1"/>
              <a:t>FlowFields</a:t>
            </a:r>
            <a:r>
              <a:rPr lang="en-US" dirty="0"/>
              <a:t>. </a:t>
            </a:r>
            <a:r>
              <a:rPr lang="en-US" dirty="0" err="1"/>
              <a:t>SumIndexFields</a:t>
            </a:r>
            <a:r>
              <a:rPr lang="en-US" dirty="0"/>
              <a:t> enable fast calculation of numeric columns in tables, even in tables with thousands of records. This is because </a:t>
            </a:r>
            <a:r>
              <a:rPr lang="en-US" dirty="0" err="1"/>
              <a:t>SumIndexFields</a:t>
            </a:r>
            <a:r>
              <a:rPr lang="en-US" dirty="0"/>
              <a:t> are maintained when the database record is updated. </a:t>
            </a:r>
          </a:p>
          <a:p>
            <a:r>
              <a:rPr lang="en-US" dirty="0"/>
              <a:t>-------------------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Examinar</a:t>
            </a:r>
            <a:r>
              <a:rPr lang="en-US" dirty="0"/>
              <a:t> el campo </a:t>
            </a:r>
            <a:r>
              <a:rPr lang="en-US" dirty="0" err="1"/>
              <a:t>Inventario</a:t>
            </a:r>
            <a:r>
              <a:rPr lang="en-US" dirty="0"/>
              <a:t> de la 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Poner</a:t>
            </a:r>
            <a:r>
              <a:rPr lang="en-US" dirty="0"/>
              <a:t> un </a:t>
            </a:r>
            <a:r>
              <a:rPr lang="en-US" dirty="0" err="1"/>
              <a:t>filtro</a:t>
            </a:r>
            <a:r>
              <a:rPr lang="en-US" dirty="0"/>
              <a:t> por </a:t>
            </a:r>
            <a:r>
              <a:rPr lang="en-US" dirty="0" err="1"/>
              <a:t>almacén</a:t>
            </a:r>
            <a:r>
              <a:rPr lang="en-US" dirty="0"/>
              <a:t> y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actualiza</a:t>
            </a:r>
            <a:r>
              <a:rPr lang="en-US" dirty="0"/>
              <a:t> el </a:t>
            </a:r>
            <a:r>
              <a:rPr lang="en-US" dirty="0" err="1"/>
              <a:t>cálculo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965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table 13.</a:t>
            </a:r>
          </a:p>
          <a:p>
            <a:r>
              <a:rPr lang="en-US" dirty="0"/>
              <a:t>Evaluate the Sales field</a:t>
            </a:r>
          </a:p>
          <a:p>
            <a:endParaRPr lang="en-US" dirty="0"/>
          </a:p>
          <a:p>
            <a:r>
              <a:rPr lang="en-US" dirty="0"/>
              <a:t>El drilldown no </a:t>
            </a:r>
            <a:r>
              <a:rPr lang="en-US" dirty="0" err="1"/>
              <a:t>hace</a:t>
            </a:r>
            <a:r>
              <a:rPr lang="en-US" dirty="0"/>
              <a:t> nada </a:t>
            </a:r>
            <a:r>
              <a:rPr lang="en-US" dirty="0" err="1"/>
              <a:t>porque</a:t>
            </a:r>
            <a:r>
              <a:rPr lang="en-US" dirty="0"/>
              <a:t> no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una </a:t>
            </a:r>
            <a:r>
              <a:rPr lang="en-US" dirty="0" err="1"/>
              <a:t>página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el drilldown.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 VERSIONES ANTERIORES:</a:t>
            </a:r>
          </a:p>
          <a:p>
            <a:r>
              <a:rPr lang="en-US" dirty="0"/>
              <a:t>The Sales </a:t>
            </a:r>
            <a:r>
              <a:rPr lang="en-US" dirty="0" err="1"/>
              <a:t>FlowField</a:t>
            </a:r>
            <a:r>
              <a:rPr lang="en-US" dirty="0"/>
              <a:t> is not yet usable. For the system to calculate the Sales </a:t>
            </a:r>
            <a:r>
              <a:rPr lang="en-US" dirty="0" err="1"/>
              <a:t>FlowField</a:t>
            </a:r>
            <a:r>
              <a:rPr lang="en-US" dirty="0"/>
              <a:t>, a </a:t>
            </a:r>
            <a:r>
              <a:rPr lang="en-US" dirty="0" err="1"/>
              <a:t>SumIndexField</a:t>
            </a:r>
            <a:r>
              <a:rPr lang="en-US" dirty="0"/>
              <a:t> must be created in the Sales Transaction table with a correct key. </a:t>
            </a:r>
          </a:p>
          <a:p>
            <a:endParaRPr lang="en-US" dirty="0"/>
          </a:p>
          <a:p>
            <a:r>
              <a:rPr lang="en-US" dirty="0"/>
              <a:t>The Sales </a:t>
            </a:r>
            <a:r>
              <a:rPr lang="en-US" dirty="0" err="1"/>
              <a:t>FlowField</a:t>
            </a:r>
            <a:r>
              <a:rPr lang="en-US" dirty="0"/>
              <a:t> must add the Amount fields from Sales Transaction table. Therefore, the Amount </a:t>
            </a:r>
            <a:r>
              <a:rPr lang="en-US" dirty="0" err="1"/>
              <a:t>SumIndexField</a:t>
            </a:r>
            <a:r>
              <a:rPr lang="en-US" dirty="0"/>
              <a:t> must be created in the Sales Transaction table. </a:t>
            </a:r>
          </a:p>
          <a:p>
            <a:endParaRPr lang="en-US" dirty="0"/>
          </a:p>
          <a:p>
            <a:r>
              <a:rPr lang="en-US" dirty="0"/>
              <a:t>Because the calculation of the Sales </a:t>
            </a:r>
            <a:r>
              <a:rPr lang="en-US" dirty="0" err="1"/>
              <a:t>FlowField</a:t>
            </a:r>
            <a:r>
              <a:rPr lang="en-US" dirty="0"/>
              <a:t> is by Salesperson Code, the Salesperson Code must be a field in the key that the Amount </a:t>
            </a:r>
            <a:r>
              <a:rPr lang="en-US" dirty="0" err="1"/>
              <a:t>SumIndexField</a:t>
            </a:r>
            <a:r>
              <a:rPr lang="en-US" dirty="0"/>
              <a:t> is created in. The order of the fields in the key is not important for this </a:t>
            </a:r>
            <a:r>
              <a:rPr lang="en-US" dirty="0" err="1"/>
              <a:t>FlowField</a:t>
            </a:r>
            <a:r>
              <a:rPr lang="en-US" dirty="0"/>
              <a:t>.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885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table 13.</a:t>
            </a:r>
          </a:p>
          <a:p>
            <a:r>
              <a:rPr lang="en-US" dirty="0"/>
              <a:t>Evaluate the Sales field</a:t>
            </a:r>
          </a:p>
          <a:p>
            <a:endParaRPr lang="en-US" dirty="0"/>
          </a:p>
          <a:p>
            <a:r>
              <a:rPr lang="en-US" dirty="0"/>
              <a:t>El drilldown no </a:t>
            </a:r>
            <a:r>
              <a:rPr lang="en-US" dirty="0" err="1"/>
              <a:t>hace</a:t>
            </a:r>
            <a:r>
              <a:rPr lang="en-US" dirty="0"/>
              <a:t> nada </a:t>
            </a:r>
            <a:r>
              <a:rPr lang="en-US" dirty="0" err="1"/>
              <a:t>porque</a:t>
            </a:r>
            <a:r>
              <a:rPr lang="en-US" dirty="0"/>
              <a:t> no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una </a:t>
            </a:r>
            <a:r>
              <a:rPr lang="en-US" dirty="0" err="1"/>
              <a:t>página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el drilldown.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 VERSIONES ANTERIORES:</a:t>
            </a:r>
          </a:p>
          <a:p>
            <a:r>
              <a:rPr lang="en-US" dirty="0"/>
              <a:t>The Sales </a:t>
            </a:r>
            <a:r>
              <a:rPr lang="en-US" dirty="0" err="1"/>
              <a:t>FlowField</a:t>
            </a:r>
            <a:r>
              <a:rPr lang="en-US" dirty="0"/>
              <a:t> is not yet usable. For the system to calculate the Sales </a:t>
            </a:r>
            <a:r>
              <a:rPr lang="en-US" dirty="0" err="1"/>
              <a:t>FlowField</a:t>
            </a:r>
            <a:r>
              <a:rPr lang="en-US" dirty="0"/>
              <a:t>, a </a:t>
            </a:r>
            <a:r>
              <a:rPr lang="en-US" dirty="0" err="1"/>
              <a:t>SumIndexField</a:t>
            </a:r>
            <a:r>
              <a:rPr lang="en-US" dirty="0"/>
              <a:t> must be created in the Sales Transaction table with a correct key. </a:t>
            </a:r>
          </a:p>
          <a:p>
            <a:endParaRPr lang="en-US" dirty="0"/>
          </a:p>
          <a:p>
            <a:r>
              <a:rPr lang="en-US" dirty="0"/>
              <a:t>The Sales </a:t>
            </a:r>
            <a:r>
              <a:rPr lang="en-US" dirty="0" err="1"/>
              <a:t>FlowField</a:t>
            </a:r>
            <a:r>
              <a:rPr lang="en-US" dirty="0"/>
              <a:t> must add the Amount fields from Sales Transaction table. Therefore, the Amount </a:t>
            </a:r>
            <a:r>
              <a:rPr lang="en-US" dirty="0" err="1"/>
              <a:t>SumIndexField</a:t>
            </a:r>
            <a:r>
              <a:rPr lang="en-US" dirty="0"/>
              <a:t> must be created in the Sales Transaction table. </a:t>
            </a:r>
          </a:p>
          <a:p>
            <a:endParaRPr lang="en-US" dirty="0"/>
          </a:p>
          <a:p>
            <a:r>
              <a:rPr lang="en-US" dirty="0"/>
              <a:t>Because the calculation of the Sales </a:t>
            </a:r>
            <a:r>
              <a:rPr lang="en-US" dirty="0" err="1"/>
              <a:t>FlowField</a:t>
            </a:r>
            <a:r>
              <a:rPr lang="en-US" dirty="0"/>
              <a:t> is by Salesperson Code, the Salesperson Code must be a field in the key that the Amount </a:t>
            </a:r>
            <a:r>
              <a:rPr lang="en-US" dirty="0" err="1"/>
              <a:t>SumIndexField</a:t>
            </a:r>
            <a:r>
              <a:rPr lang="en-US" dirty="0"/>
              <a:t> is created in. The order of the fields in the key is not important for this </a:t>
            </a:r>
            <a:r>
              <a:rPr lang="en-US" dirty="0" err="1"/>
              <a:t>FlowField</a:t>
            </a:r>
            <a:r>
              <a:rPr lang="en-US" dirty="0"/>
              <a:t>.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60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0F30D-542B-40A3-9044-F99A28111A2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33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01/06/2022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93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01/06/2022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112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01/06/2022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037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01/06/2022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878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01/06/2022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768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01/06/2022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140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01/06/2022</a:t>
            </a:fld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384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01/06/2022</a:t>
            </a:fld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27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01/06/2022</a:t>
            </a:fld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46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01/06/2022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45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E3D-372F-4CF3-A7AC-2696305E958D}" type="datetimeFigureOut">
              <a:rPr lang="es-ES_tradnl" smtClean="0"/>
              <a:t>01/06/2022</a:t>
            </a:fld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136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1E3D-372F-4CF3-A7AC-2696305E958D}" type="datetimeFigureOut">
              <a:rPr lang="es-ES_tradnl" smtClean="0"/>
              <a:t>01/06/2022</a:t>
            </a:fld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EC32-8AC4-44A0-8F85-F9CACB49058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44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223419" y="1314974"/>
            <a:ext cx="9367419" cy="1723151"/>
          </a:xfrm>
        </p:spPr>
        <p:txBody>
          <a:bodyPr>
            <a:normAutofit/>
          </a:bodyPr>
          <a:lstStyle/>
          <a:p>
            <a:r>
              <a:rPr lang="es-ES" sz="5400" b="1" dirty="0"/>
              <a:t>Desarrollo desde 0</a:t>
            </a:r>
            <a:br>
              <a:rPr lang="es-ES" b="1" dirty="0"/>
            </a:br>
            <a:r>
              <a:rPr lang="es-ES" sz="3200" b="1" dirty="0"/>
              <a:t>Dynamics 365 Business Central</a:t>
            </a:r>
            <a:endParaRPr lang="es-ES_tradnl" sz="32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4A23A4-C531-49AB-992B-3F58B02AC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361339"/>
            <a:ext cx="2448631" cy="782161"/>
          </a:xfrm>
          <a:prstGeom prst="rect">
            <a:avLst/>
          </a:prstGeom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4D15B244-EAEA-4275-97C7-68417329EE26}"/>
              </a:ext>
            </a:extLst>
          </p:cNvPr>
          <p:cNvSpPr txBox="1">
            <a:spLocks/>
          </p:cNvSpPr>
          <p:nvPr/>
        </p:nvSpPr>
        <p:spPr>
          <a:xfrm>
            <a:off x="-111710" y="2638188"/>
            <a:ext cx="9367419" cy="172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- La sesión empezará en breve -</a:t>
            </a:r>
            <a:endParaRPr lang="es-ES_tradnl" sz="1600" b="1" dirty="0"/>
          </a:p>
        </p:txBody>
      </p:sp>
    </p:spTree>
    <p:extLst>
      <p:ext uri="{BB962C8B-B14F-4D97-AF65-F5344CB8AC3E}">
        <p14:creationId xmlns:p14="http://schemas.microsoft.com/office/powerpoint/2010/main" val="104203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3BB9F1C-ECE7-41BB-8217-67EDB4A5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E9D69972-9DAF-4775-B780-AB5EFBE2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dirty="0"/>
              <a:t>Desarrollo – Venta de Cursos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2CE4B1-2C80-4D89-8D3E-6FB412987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43758"/>
            <a:ext cx="8229600" cy="1368152"/>
          </a:xfrm>
        </p:spPr>
        <p:txBody>
          <a:bodyPr>
            <a:noAutofit/>
          </a:bodyPr>
          <a:lstStyle/>
          <a:p>
            <a:r>
              <a:rPr lang="en-US" sz="1800" dirty="0" err="1"/>
              <a:t>Haremos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desarrollo</a:t>
            </a:r>
            <a:r>
              <a:rPr lang="en-US" sz="1800" dirty="0"/>
              <a:t> </a:t>
            </a:r>
            <a:r>
              <a:rPr lang="en-US" sz="1800" dirty="0" err="1"/>
              <a:t>más</a:t>
            </a:r>
            <a:r>
              <a:rPr lang="en-US" sz="1800" dirty="0"/>
              <a:t> </a:t>
            </a:r>
            <a:r>
              <a:rPr lang="en-US" sz="1800" dirty="0" err="1"/>
              <a:t>adelante</a:t>
            </a:r>
            <a:r>
              <a:rPr lang="en-US" sz="1800" dirty="0"/>
              <a:t>, </a:t>
            </a:r>
            <a:r>
              <a:rPr lang="en-US" sz="1800" dirty="0" err="1"/>
              <a:t>después</a:t>
            </a:r>
            <a:r>
              <a:rPr lang="en-US" sz="1800" dirty="0"/>
              <a:t> de DES03 </a:t>
            </a:r>
            <a:r>
              <a:rPr lang="en-US" sz="1800" dirty="0" err="1"/>
              <a:t>Registro</a:t>
            </a:r>
            <a:r>
              <a:rPr lang="en-US" sz="1800" dirty="0"/>
              <a:t> de </a:t>
            </a:r>
            <a:r>
              <a:rPr lang="en-US" sz="1800" dirty="0" err="1"/>
              <a:t>Cursos</a:t>
            </a:r>
            <a:endParaRPr lang="en-US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76842C-2B30-4FEC-B68C-18B7F6DBB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093732"/>
            <a:ext cx="8410742" cy="3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6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Campos especiales</a:t>
            </a:r>
            <a:endParaRPr lang="es-ES_tradnl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28C378E-14D7-4727-94FB-1047CBA2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9582"/>
            <a:ext cx="8229600" cy="3877939"/>
          </a:xfrm>
        </p:spPr>
        <p:txBody>
          <a:bodyPr>
            <a:normAutofit/>
          </a:bodyPr>
          <a:lstStyle/>
          <a:p>
            <a:r>
              <a:rPr lang="ca-ES" sz="2300" dirty="0" err="1"/>
              <a:t>FlowFields</a:t>
            </a:r>
            <a:endParaRPr lang="ca-ES" sz="2300" dirty="0"/>
          </a:p>
          <a:p>
            <a:r>
              <a:rPr lang="ca-ES" sz="2300" dirty="0" err="1"/>
              <a:t>FlowFilters</a:t>
            </a:r>
            <a:endParaRPr lang="ca-ES" sz="2300" dirty="0"/>
          </a:p>
          <a:p>
            <a:r>
              <a:rPr lang="ca-ES" sz="2300" dirty="0" err="1"/>
              <a:t>SumIndexFields</a:t>
            </a:r>
            <a:endParaRPr lang="es-ES" sz="23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262DB3-2573-4FD6-B655-8499581C6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6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 err="1"/>
              <a:t>FlowFields</a:t>
            </a:r>
            <a:endParaRPr lang="es-ES_tradnl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80998FF-25A4-4038-A0C7-3F50BC43D2C3}"/>
              </a:ext>
            </a:extLst>
          </p:cNvPr>
          <p:cNvSpPr txBox="1">
            <a:spLocks/>
          </p:cNvSpPr>
          <p:nvPr/>
        </p:nvSpPr>
        <p:spPr>
          <a:xfrm>
            <a:off x="457200" y="1059582"/>
            <a:ext cx="8229600" cy="3877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2900" dirty="0"/>
              <a:t>Crea un campo </a:t>
            </a:r>
            <a:r>
              <a:rPr lang="ca-ES" sz="2900" dirty="0" err="1"/>
              <a:t>FlowField</a:t>
            </a:r>
            <a:r>
              <a:rPr lang="ca-ES" sz="2900" dirty="0"/>
              <a:t> en la tabla de Ediciones de curso con la </a:t>
            </a:r>
            <a:r>
              <a:rPr lang="ca-ES" sz="2900" dirty="0" err="1"/>
              <a:t>siguiente</a:t>
            </a:r>
            <a:r>
              <a:rPr lang="ca-ES" sz="2900" dirty="0"/>
              <a:t> fórmula de calculo:</a:t>
            </a:r>
          </a:p>
          <a:p>
            <a:pPr lvl="1"/>
            <a:r>
              <a:rPr lang="ca-ES" sz="2300" dirty="0"/>
              <a:t>Suma del campo </a:t>
            </a:r>
            <a:r>
              <a:rPr lang="ca-ES" sz="2300" dirty="0" err="1"/>
              <a:t>Quantity</a:t>
            </a:r>
            <a:r>
              <a:rPr lang="ca-ES" sz="2300" dirty="0"/>
              <a:t> de la tabla “CLIP </a:t>
            </a:r>
            <a:r>
              <a:rPr lang="ca-ES" sz="2300" dirty="0" err="1"/>
              <a:t>Course</a:t>
            </a:r>
            <a:r>
              <a:rPr lang="ca-ES" sz="2300" dirty="0"/>
              <a:t> Ledger </a:t>
            </a:r>
            <a:r>
              <a:rPr lang="ca-ES" sz="2300" dirty="0" err="1"/>
              <a:t>Entry</a:t>
            </a:r>
            <a:r>
              <a:rPr lang="ca-ES" sz="2300" dirty="0"/>
              <a:t>”</a:t>
            </a:r>
          </a:p>
          <a:p>
            <a:pPr lvl="1"/>
            <a:r>
              <a:rPr lang="ca-ES" sz="2300" dirty="0" err="1"/>
              <a:t>Cuando</a:t>
            </a:r>
            <a:r>
              <a:rPr lang="ca-ES" sz="2300" dirty="0"/>
              <a:t> el campo “</a:t>
            </a:r>
            <a:r>
              <a:rPr lang="ca-ES" sz="2300" dirty="0" err="1"/>
              <a:t>Course</a:t>
            </a:r>
            <a:r>
              <a:rPr lang="ca-ES" sz="2300" dirty="0"/>
              <a:t> No.” es igual que el valor del campo “</a:t>
            </a:r>
            <a:r>
              <a:rPr lang="ca-ES" sz="2300" dirty="0" err="1"/>
              <a:t>Course</a:t>
            </a:r>
            <a:r>
              <a:rPr lang="ca-ES" sz="2300" dirty="0"/>
              <a:t> No.” y “</a:t>
            </a:r>
            <a:r>
              <a:rPr lang="ca-ES" sz="2300" dirty="0" err="1"/>
              <a:t>Course</a:t>
            </a:r>
            <a:r>
              <a:rPr lang="ca-ES" sz="2300" dirty="0"/>
              <a:t> Edition” es igual que el valor del campo Edition</a:t>
            </a:r>
          </a:p>
          <a:p>
            <a:pPr lvl="1"/>
            <a:endParaRPr lang="ca-ES" sz="1900" dirty="0"/>
          </a:p>
          <a:p>
            <a:pPr marL="400050" lvl="1" indent="0">
              <a:buNone/>
            </a:pPr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	field(</a:t>
            </a:r>
            <a:r>
              <a:rPr lang="en-GB" sz="13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; "Sales (Qty.)"; </a:t>
            </a:r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Decimal)</a:t>
            </a:r>
            <a:endParaRPr lang="en-GB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pPr marL="400050" lvl="1" indent="0">
              <a:buNone/>
            </a:pP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Caption = </a:t>
            </a:r>
            <a:r>
              <a:rPr lang="en-GB" sz="1300" dirty="0">
                <a:solidFill>
                  <a:srgbClr val="A31515"/>
                </a:solidFill>
                <a:latin typeface="Consolas" panose="020B0609020204030204" pitchFamily="49" charset="0"/>
              </a:rPr>
              <a:t>'Sales (Qty.)'</a:t>
            </a: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, comment = </a:t>
            </a:r>
            <a:r>
              <a:rPr lang="en-GB" sz="1300" dirty="0">
                <a:solidFill>
                  <a:srgbClr val="A31515"/>
                </a:solidFill>
                <a:latin typeface="Consolas" panose="020B0609020204030204" pitchFamily="49" charset="0"/>
              </a:rPr>
              <a:t>'ESP="Ventas (</a:t>
            </a:r>
            <a:r>
              <a:rPr lang="en-GB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cdad</a:t>
            </a:r>
            <a:r>
              <a:rPr lang="en-GB" sz="1300" dirty="0">
                <a:solidFill>
                  <a:srgbClr val="A31515"/>
                </a:solidFill>
                <a:latin typeface="Consolas" panose="020B0609020204030204" pitchFamily="49" charset="0"/>
              </a:rPr>
              <a:t>.)"'</a:t>
            </a: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GB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FieldClass</a:t>
            </a: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FlowField</a:t>
            </a: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GB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CalcFormula</a:t>
            </a: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sum(</a:t>
            </a: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"CLIP Course Ledger </a:t>
            </a:r>
            <a:r>
              <a:rPr lang="en-GB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Entry"</a:t>
            </a:r>
            <a:r>
              <a:rPr lang="en-GB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where(</a:t>
            </a:r>
            <a:endParaRPr lang="en-GB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             "Course No." = </a:t>
            </a:r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field(</a:t>
            </a: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"Course No."</a:t>
            </a:r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             "Course Edition" = </a:t>
            </a:r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field(</a:t>
            </a: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Edition</a:t>
            </a:r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GB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GB" sz="1300" dirty="0">
                <a:solidFill>
                  <a:srgbClr val="0000FF"/>
                </a:solidFill>
                <a:latin typeface="Consolas" panose="020B0609020204030204" pitchFamily="49" charset="0"/>
              </a:rPr>
              <a:t>                            ))</a:t>
            </a: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GB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457200" lvl="1" indent="0">
              <a:buNone/>
            </a:pPr>
            <a:endParaRPr lang="ca-ES" sz="1900" dirty="0"/>
          </a:p>
          <a:p>
            <a:r>
              <a:rPr lang="ca-ES" sz="2900" dirty="0" err="1"/>
              <a:t>Muestra</a:t>
            </a:r>
            <a:r>
              <a:rPr lang="ca-ES" sz="2900" dirty="0"/>
              <a:t> el campo en la </a:t>
            </a:r>
            <a:r>
              <a:rPr lang="ca-ES" sz="2900" dirty="0" err="1"/>
              <a:t>lista</a:t>
            </a:r>
            <a:r>
              <a:rPr lang="ca-ES" sz="2900" dirty="0"/>
              <a:t> de Ediciones de curso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7400AAC-A2F1-4C75-A5C1-EF908A991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s-ES" dirty="0" err="1"/>
              <a:t>FlowFilters</a:t>
            </a:r>
            <a:endParaRPr lang="es-ES_tradnl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80998FF-25A4-4038-A0C7-3F50BC43D2C3}"/>
              </a:ext>
            </a:extLst>
          </p:cNvPr>
          <p:cNvSpPr txBox="1">
            <a:spLocks/>
          </p:cNvSpPr>
          <p:nvPr/>
        </p:nvSpPr>
        <p:spPr>
          <a:xfrm>
            <a:off x="457200" y="1059582"/>
            <a:ext cx="8229600" cy="3877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sz="2900" dirty="0"/>
              <a:t>Crea un campo </a:t>
            </a:r>
            <a:r>
              <a:rPr lang="ca-ES" sz="2900" dirty="0" err="1"/>
              <a:t>FlowFilter</a:t>
            </a:r>
            <a:r>
              <a:rPr lang="ca-ES" sz="2900" dirty="0"/>
              <a:t> de tipo </a:t>
            </a:r>
            <a:r>
              <a:rPr lang="ca-ES" sz="2900" dirty="0" err="1"/>
              <a:t>Date</a:t>
            </a:r>
            <a:r>
              <a:rPr lang="ca-ES" sz="2900" dirty="0"/>
              <a:t> en la tabla de Ediciones de curso</a:t>
            </a:r>
            <a:endParaRPr lang="ca-ES" sz="1900" dirty="0"/>
          </a:p>
          <a:p>
            <a:r>
              <a:rPr lang="ca-ES" sz="2900" dirty="0" err="1"/>
              <a:t>Añádelo</a:t>
            </a:r>
            <a:r>
              <a:rPr lang="ca-ES" sz="2900" dirty="0"/>
              <a:t> a la fórmula de calculo del </a:t>
            </a:r>
            <a:r>
              <a:rPr lang="ca-ES" sz="2900" dirty="0" err="1"/>
              <a:t>FlowField</a:t>
            </a:r>
            <a:endParaRPr lang="ca-ES" sz="29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7400AAC-A2F1-4C75-A5C1-EF908A991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2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3BB9F1C-ECE7-41BB-8217-67EDB4A56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595"/>
            <a:ext cx="1835696" cy="586372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E9D69972-9DAF-4775-B780-AB5EFBE2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dirty="0"/>
              <a:t>Desarrollo – Venta de Cursos</a:t>
            </a:r>
            <a:endParaRPr lang="en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2CE4B1-2C80-4D89-8D3E-6FB412987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5994"/>
            <a:ext cx="8229600" cy="3454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EventSubscriber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ObjectType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::"Sales Line",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</a:rPr>
              <a:t>OnAfterValidateEvent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'Quantity'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, false, false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local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procedure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OnAfterValidateQuantity_CheckSalesForCourseEdition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var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Rec: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"Sales Line"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GB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begin</a:t>
            </a:r>
            <a:endParaRPr lang="en-GB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CheckSalesForCourseEdition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Rec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end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[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EventSubscriber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ObjectType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::"Sales Line",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</a:rPr>
              <a:t>OnAfterValidateEvent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'CLIP Course Edition'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, false, false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local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procedure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OnAfterValidateEdition_CheckSalesForCourseEdition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var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Rec: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"Sales Line"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GB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begin</a:t>
            </a:r>
            <a:endParaRPr lang="en-GB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CheckSalesForCourseEdition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Rec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end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local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procedure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CheckSalesForCourseEdition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var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SalesLine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"Sales Line"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endParaRPr lang="en-GB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var</a:t>
            </a:r>
            <a:endParaRPr lang="en-GB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CourseEdition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"CLIP Course Edition";</a:t>
            </a: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MaxStudentsExceededMsg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Label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'The current sale for course %1 edition %2 will exceed the maximum number of students %3'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                comment 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'ESP="La 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</a:rPr>
              <a:t>venta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 actual para 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</a:rPr>
              <a:t>el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</a:rPr>
              <a:t>curso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 %1 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</a:rPr>
              <a:t>edición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 %2 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</a:rPr>
              <a:t>superará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</a:rPr>
              <a:t>el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</a:rPr>
              <a:t>número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</a:rPr>
              <a:t>máximo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 de </a:t>
            </a:r>
            <a:r>
              <a:rPr lang="en-GB" sz="700" dirty="0" err="1">
                <a:solidFill>
                  <a:srgbClr val="A31515"/>
                </a:solidFill>
                <a:latin typeface="Consolas" panose="020B0609020204030204" pitchFamily="49" charset="0"/>
              </a:rPr>
              <a:t>alumnos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 %3"'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begin</a:t>
            </a:r>
            <a:endParaRPr lang="en-GB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SalesLine</a:t>
            </a:r>
            <a:r>
              <a:rPr lang="en-GB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.Type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 &lt;&gt; 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::"Sales Line Type"::"CLIP Course"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then</a:t>
            </a:r>
            <a:endParaRPr lang="en-GB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exit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 (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SalesLine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"No." 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) or (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SalesLine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"CLIP Course Edition" = </a:t>
            </a:r>
            <a:r>
              <a:rPr lang="en-GB" sz="700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then</a:t>
            </a:r>
            <a:endParaRPr lang="en-GB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exit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CourseEdition</a:t>
            </a:r>
            <a:r>
              <a:rPr lang="en-GB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SalesLine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"No.",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SalesLine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"CLIP Course Edition"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CourseEdition</a:t>
            </a:r>
            <a:r>
              <a:rPr lang="en-GB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CalcFields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"Sales (Qty.)"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 (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CourseEdition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"Sales (Qty.)" +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SalesLine</a:t>
            </a:r>
            <a:r>
              <a:rPr lang="en-GB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CourseEdition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"Max. Students"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then</a:t>
            </a:r>
            <a:endParaRPr lang="en-GB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Message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MaxStudentsExceededMsg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SalesLine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"No.",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SalesLine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"CLIP Course Edition", </a:t>
            </a:r>
            <a:r>
              <a:rPr lang="en-GB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CourseEdition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"Max. Students"</a:t>
            </a:r>
            <a:r>
              <a:rPr lang="en-GB" sz="700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GB" sz="700" dirty="0">
                <a:solidFill>
                  <a:srgbClr val="AF00DB"/>
                </a:solidFill>
                <a:latin typeface="Consolas" panose="020B0609020204030204" pitchFamily="49" charset="0"/>
              </a:rPr>
              <a:t>end</a:t>
            </a:r>
            <a:r>
              <a:rPr lang="en-GB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76842C-2B30-4FEC-B68C-18B7F6DBB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093732"/>
            <a:ext cx="8410742" cy="39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36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986</Words>
  <Application>Microsoft Office PowerPoint</Application>
  <PresentationFormat>Presentación en pantalla (16:9)</PresentationFormat>
  <Paragraphs>96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Tema de Office</vt:lpstr>
      <vt:lpstr>Desarrollo desde 0 Dynamics 365 Business Central</vt:lpstr>
      <vt:lpstr>Desarrollo – Venta de Cursos</vt:lpstr>
      <vt:lpstr>Campos especiales</vt:lpstr>
      <vt:lpstr>FlowFields</vt:lpstr>
      <vt:lpstr>FlowFilters</vt:lpstr>
      <vt:lpstr>Desarrollo – Venta de Cursos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Asientos contables con  Dynamics 365 Business Central</dc:title>
  <dc:creator>Laura Nicolàs</dc:creator>
  <cp:lastModifiedBy>Cristina Nicolàs</cp:lastModifiedBy>
  <cp:revision>307</cp:revision>
  <cp:lastPrinted>2020-04-23T10:32:17Z</cp:lastPrinted>
  <dcterms:created xsi:type="dcterms:W3CDTF">2018-11-08T13:49:05Z</dcterms:created>
  <dcterms:modified xsi:type="dcterms:W3CDTF">2022-06-01T11:15:56Z</dcterms:modified>
</cp:coreProperties>
</file>