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39" r:id="rId2"/>
    <p:sldId id="284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</p:sldIdLst>
  <p:sldSz cx="9144000" cy="5143500" type="screen16x9"/>
  <p:notesSz cx="10234613" cy="7104063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4" autoAdjust="0"/>
    <p:restoredTop sz="82689" autoAdjust="0"/>
  </p:normalViewPr>
  <p:slideViewPr>
    <p:cSldViewPr>
      <p:cViewPr varScale="1">
        <p:scale>
          <a:sx n="125" d="100"/>
          <a:sy n="125" d="100"/>
        </p:scale>
        <p:origin x="124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7AA6008-2788-428A-AFC5-3CC650326BAD}" type="datetimeFigureOut">
              <a:rPr lang="es-ES_tradnl" smtClean="0"/>
              <a:t>28/05/2020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797246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68E1A9-F1D4-440D-9D21-2A976C052D4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8506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9726A2D-2587-4960-AC42-231D1EA65277}" type="datetimeFigureOut">
              <a:rPr lang="es-ES_tradnl" smtClean="0"/>
              <a:t>28/05/2020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246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0A95B56-5C33-49BB-BABB-CBCE3623521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252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172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07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767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467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284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718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72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381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7213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665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7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You can use reports to print or display information from a database. Use reports to structure and summarize information to print documents, such as invoices. For example, create a report that lists all customers and orders that have been added by each customer. Also, create a report that is automatically filled with the relevant information for an invoice.</a:t>
            </a:r>
          </a:p>
          <a:p>
            <a:endParaRPr lang="en-US" sz="1300" dirty="0"/>
          </a:p>
          <a:p>
            <a:r>
              <a:rPr lang="en-US" sz="1300" dirty="0" err="1"/>
              <a:t>Tienen</a:t>
            </a:r>
            <a:r>
              <a:rPr lang="en-US" sz="1300" dirty="0"/>
              <a:t> </a:t>
            </a:r>
            <a:r>
              <a:rPr lang="en-US" sz="1300" dirty="0" err="1"/>
              <a:t>una</a:t>
            </a:r>
            <a:r>
              <a:rPr lang="en-US" sz="1300" dirty="0"/>
              <a:t> Request Page</a:t>
            </a:r>
          </a:p>
          <a:p>
            <a:r>
              <a:rPr lang="en-US" sz="1300" dirty="0" err="1"/>
              <a:t>Tienen</a:t>
            </a:r>
            <a:r>
              <a:rPr lang="en-US" sz="1300" dirty="0"/>
              <a:t> </a:t>
            </a:r>
            <a:r>
              <a:rPr lang="en-US" sz="1300" dirty="0" err="1"/>
              <a:t>dataitems</a:t>
            </a:r>
            <a:r>
              <a:rPr lang="en-US" sz="1300" dirty="0"/>
              <a:t> que </a:t>
            </a:r>
            <a:r>
              <a:rPr lang="en-US" sz="1300" dirty="0" err="1"/>
              <a:t>hacen</a:t>
            </a:r>
            <a:r>
              <a:rPr lang="en-US" sz="1300" dirty="0"/>
              <a:t> un loop y que </a:t>
            </a:r>
            <a:r>
              <a:rPr lang="en-US" sz="1300" dirty="0" err="1"/>
              <a:t>además</a:t>
            </a:r>
            <a:r>
              <a:rPr lang="en-US" sz="1300" dirty="0"/>
              <a:t> </a:t>
            </a:r>
            <a:r>
              <a:rPr lang="en-US" sz="1300" dirty="0" err="1"/>
              <a:t>generan</a:t>
            </a:r>
            <a:r>
              <a:rPr lang="en-US" sz="1300" dirty="0"/>
              <a:t> el dataset.</a:t>
            </a:r>
          </a:p>
          <a:p>
            <a:endParaRPr lang="en-US" sz="1300" dirty="0"/>
          </a:p>
          <a:p>
            <a:r>
              <a:rPr lang="en-US" sz="1300" dirty="0" err="1"/>
              <a:t>Pueden</a:t>
            </a:r>
            <a:r>
              <a:rPr lang="en-US" sz="1300" dirty="0"/>
              <a:t> </a:t>
            </a:r>
            <a:r>
              <a:rPr lang="en-US" sz="1300" dirty="0" err="1"/>
              <a:t>ser</a:t>
            </a:r>
            <a:r>
              <a:rPr lang="en-US" sz="1300" dirty="0"/>
              <a:t> </a:t>
            </a:r>
            <a:r>
              <a:rPr lang="en-US" sz="1300" dirty="0" err="1"/>
              <a:t>ProcessingOnly</a:t>
            </a:r>
            <a:r>
              <a:rPr lang="en-US" sz="1300" dirty="0"/>
              <a:t> (para </a:t>
            </a:r>
            <a:r>
              <a:rPr lang="en-US" sz="1300" dirty="0" err="1"/>
              <a:t>aprovechar</a:t>
            </a:r>
            <a:r>
              <a:rPr lang="en-US" sz="1300" dirty="0"/>
              <a:t> lo de </a:t>
            </a:r>
            <a:r>
              <a:rPr lang="en-US" sz="1300" dirty="0" err="1"/>
              <a:t>los</a:t>
            </a:r>
            <a:r>
              <a:rPr lang="en-US" sz="1300" dirty="0"/>
              <a:t> loops) &gt; </a:t>
            </a:r>
            <a:r>
              <a:rPr lang="en-US" sz="1300" dirty="0" err="1"/>
              <a:t>cada</a:t>
            </a:r>
            <a:r>
              <a:rPr lang="en-US" sz="1300" dirty="0"/>
              <a:t> </a:t>
            </a:r>
            <a:r>
              <a:rPr lang="en-US" sz="1300" dirty="0" err="1"/>
              <a:t>vez</a:t>
            </a:r>
            <a:r>
              <a:rPr lang="en-US" sz="1300" dirty="0"/>
              <a:t> </a:t>
            </a:r>
            <a:r>
              <a:rPr lang="en-US" sz="1300" dirty="0" err="1"/>
              <a:t>menos</a:t>
            </a:r>
            <a:r>
              <a:rPr lang="en-US" sz="1300" dirty="0"/>
              <a:t>!</a:t>
            </a:r>
          </a:p>
          <a:p>
            <a:endParaRPr lang="en-US" sz="1300" dirty="0"/>
          </a:p>
          <a:p>
            <a:endParaRPr lang="en-US" sz="1300" dirty="0"/>
          </a:p>
          <a:p>
            <a:pPr marL="185766" indent="-185766">
              <a:buFontTx/>
              <a:buChar char="-"/>
            </a:pPr>
            <a:r>
              <a:rPr lang="en-US" sz="1300" dirty="0" err="1"/>
              <a:t>Impresos</a:t>
            </a:r>
            <a:r>
              <a:rPr lang="en-US" sz="1300" dirty="0"/>
              <a:t>  (</a:t>
            </a:r>
            <a:r>
              <a:rPr lang="en-US" sz="1300" dirty="0" err="1"/>
              <a:t>facturas</a:t>
            </a:r>
            <a:r>
              <a:rPr lang="en-US" sz="1300" dirty="0"/>
              <a:t>, </a:t>
            </a:r>
            <a:r>
              <a:rPr lang="en-US" sz="1300" dirty="0" err="1"/>
              <a:t>albaranes</a:t>
            </a:r>
            <a:r>
              <a:rPr lang="en-US" sz="1300" dirty="0"/>
              <a:t>, </a:t>
            </a:r>
            <a:r>
              <a:rPr lang="en-US" sz="1300" dirty="0" err="1"/>
              <a:t>hojas</a:t>
            </a:r>
            <a:r>
              <a:rPr lang="en-US" sz="1300" dirty="0"/>
              <a:t> de </a:t>
            </a:r>
            <a:r>
              <a:rPr lang="en-US" sz="1300" dirty="0" err="1"/>
              <a:t>preparación</a:t>
            </a:r>
            <a:r>
              <a:rPr lang="en-US" sz="1300" dirty="0"/>
              <a:t>, etc.)</a:t>
            </a:r>
          </a:p>
          <a:p>
            <a:pPr marL="185766" indent="-185766">
              <a:buFontTx/>
              <a:buChar char="-"/>
            </a:pPr>
            <a:r>
              <a:rPr lang="en-US" sz="1300" dirty="0" err="1"/>
              <a:t>Etiquetas</a:t>
            </a:r>
            <a:endParaRPr lang="en-US" sz="1300" dirty="0"/>
          </a:p>
          <a:p>
            <a:pPr marL="185766" indent="-185766">
              <a:buFontTx/>
              <a:buChar char="-"/>
            </a:pPr>
            <a:r>
              <a:rPr lang="en-US" sz="1300" dirty="0"/>
              <a:t>Tickets</a:t>
            </a:r>
          </a:p>
          <a:p>
            <a:pPr marL="185766" indent="-185766">
              <a:buFontTx/>
              <a:buChar char="-"/>
            </a:pPr>
            <a:r>
              <a:rPr lang="en-US" sz="1300" dirty="0" err="1"/>
              <a:t>Fiscales</a:t>
            </a:r>
            <a:endParaRPr lang="en-US" sz="1300" dirty="0"/>
          </a:p>
          <a:p>
            <a:pPr marL="185766" indent="-185766">
              <a:buFontTx/>
              <a:buChar char="-"/>
            </a:pPr>
            <a:r>
              <a:rPr lang="en-US" sz="1300" dirty="0"/>
              <a:t>Reporting y </a:t>
            </a:r>
            <a:r>
              <a:rPr lang="en-US" sz="1300" dirty="0" err="1"/>
              <a:t>Analisis</a:t>
            </a:r>
            <a:r>
              <a:rPr lang="en-US" sz="1300" dirty="0"/>
              <a:t> ** </a:t>
            </a:r>
            <a:r>
              <a:rPr lang="en-US" sz="1300" dirty="0" err="1"/>
              <a:t>Ya</a:t>
            </a:r>
            <a:r>
              <a:rPr lang="en-US" sz="1300" dirty="0"/>
              <a:t> </a:t>
            </a:r>
            <a:r>
              <a:rPr lang="en-US" sz="1300" dirty="0" err="1"/>
              <a:t>casi</a:t>
            </a:r>
            <a:r>
              <a:rPr lang="en-US" sz="1300" dirty="0"/>
              <a:t> no se </a:t>
            </a:r>
            <a:r>
              <a:rPr lang="en-US" sz="1300" dirty="0" err="1"/>
              <a:t>usan</a:t>
            </a:r>
            <a:r>
              <a:rPr lang="en-US" sz="1300" dirty="0"/>
              <a:t> **</a:t>
            </a:r>
          </a:p>
          <a:p>
            <a:pPr marL="681142" lvl="1" indent="-185766">
              <a:buFontTx/>
              <a:buChar char="-"/>
            </a:pPr>
            <a:r>
              <a:rPr lang="en-US" sz="1300" dirty="0" err="1"/>
              <a:t>Pedidos</a:t>
            </a:r>
            <a:r>
              <a:rPr lang="en-US" sz="1300" dirty="0"/>
              <a:t> </a:t>
            </a:r>
            <a:r>
              <a:rPr lang="en-US" sz="1300" dirty="0" err="1"/>
              <a:t>pendientes</a:t>
            </a:r>
            <a:r>
              <a:rPr lang="en-US" sz="1300" dirty="0"/>
              <a:t> de </a:t>
            </a:r>
            <a:r>
              <a:rPr lang="en-US" sz="1300" dirty="0" err="1"/>
              <a:t>servir</a:t>
            </a:r>
            <a:endParaRPr lang="en-US" sz="1300" dirty="0"/>
          </a:p>
          <a:p>
            <a:pPr marL="681142" lvl="1" indent="-185766">
              <a:buFontTx/>
              <a:buChar char="-"/>
            </a:pPr>
            <a:r>
              <a:rPr lang="en-US" sz="1300" dirty="0"/>
              <a:t>Ventas de </a:t>
            </a:r>
            <a:r>
              <a:rPr lang="en-US" sz="1300" dirty="0" err="1"/>
              <a:t>productos</a:t>
            </a:r>
            <a:r>
              <a:rPr lang="en-US" sz="1300" dirty="0"/>
              <a:t> </a:t>
            </a:r>
            <a:r>
              <a:rPr lang="en-US" sz="1300" dirty="0" err="1"/>
              <a:t>por</a:t>
            </a:r>
            <a:r>
              <a:rPr lang="en-US" sz="1300" dirty="0"/>
              <a:t> </a:t>
            </a:r>
            <a:r>
              <a:rPr lang="en-US" sz="1300" dirty="0" err="1"/>
              <a:t>clientes</a:t>
            </a:r>
            <a:endParaRPr lang="en-US" sz="1300" dirty="0"/>
          </a:p>
          <a:p>
            <a:pPr marL="681142" lvl="1" indent="-185766">
              <a:buFontTx/>
              <a:buChar char="-"/>
            </a:pPr>
            <a:r>
              <a:rPr lang="en-US" sz="1300" dirty="0" err="1"/>
              <a:t>Listas</a:t>
            </a:r>
            <a:r>
              <a:rPr lang="en-US" sz="1300" dirty="0"/>
              <a:t> de </a:t>
            </a:r>
            <a:r>
              <a:rPr lang="en-US" sz="1300" dirty="0" err="1"/>
              <a:t>materiales</a:t>
            </a:r>
            <a:endParaRPr lang="en-US" sz="1300" dirty="0"/>
          </a:p>
          <a:p>
            <a:endParaRPr lang="en-US" sz="13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95B56-5C33-49BB-BABB-CBCE36235218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7337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6653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03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490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63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74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915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6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576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284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303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056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48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28/05/2020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934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28/05/2020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112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28/05/2020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037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28/05/2020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878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28/05/2020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768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28/05/2020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140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28/05/2020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384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28/05/2020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27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28/05/2020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46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28/05/2020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45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28/05/2020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136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61E3D-372F-4CF3-A7AC-2696305E958D}" type="datetimeFigureOut">
              <a:rPr lang="es-ES_tradnl" smtClean="0"/>
              <a:t>28/05/2020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44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223419" y="1314974"/>
            <a:ext cx="9367419" cy="1723151"/>
          </a:xfrm>
        </p:spPr>
        <p:txBody>
          <a:bodyPr>
            <a:normAutofit/>
          </a:bodyPr>
          <a:lstStyle/>
          <a:p>
            <a:r>
              <a:rPr lang="es-ES" sz="5400" b="1" dirty="0"/>
              <a:t>Curso de Desarrollo</a:t>
            </a:r>
            <a:br>
              <a:rPr lang="es-ES" b="1" dirty="0"/>
            </a:br>
            <a:r>
              <a:rPr lang="es-ES" sz="3200" b="1" dirty="0"/>
              <a:t>Dynamics 365 Business Central</a:t>
            </a:r>
            <a:endParaRPr lang="es-ES_tradnl" sz="32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4A23A4-C531-49AB-992B-3F58B02AC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361339"/>
            <a:ext cx="2448631" cy="782161"/>
          </a:xfrm>
          <a:prstGeom prst="rect">
            <a:avLst/>
          </a:prstGeom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4D15B244-EAEA-4275-97C7-68417329EE26}"/>
              </a:ext>
            </a:extLst>
          </p:cNvPr>
          <p:cNvSpPr txBox="1">
            <a:spLocks/>
          </p:cNvSpPr>
          <p:nvPr/>
        </p:nvSpPr>
        <p:spPr>
          <a:xfrm>
            <a:off x="-111710" y="2638188"/>
            <a:ext cx="9367419" cy="172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- La sesión empezará en breve -</a:t>
            </a:r>
            <a:endParaRPr lang="es-ES_tradnl" sz="1600" b="1" dirty="0"/>
          </a:p>
        </p:txBody>
      </p:sp>
    </p:spTree>
    <p:extLst>
      <p:ext uri="{BB962C8B-B14F-4D97-AF65-F5344CB8AC3E}">
        <p14:creationId xmlns:p14="http://schemas.microsoft.com/office/powerpoint/2010/main" val="343597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Práctica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EC1AC-8CC3-4D10-B767-0E162B1AF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FEC74B-67AE-4FCD-9B4D-E9C68CAA1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63228"/>
            <a:ext cx="7874088" cy="37407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1AAE949-0DC8-417D-9C35-471034A89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Práctica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/>
          </a:bodyPr>
          <a:lstStyle/>
          <a:p>
            <a:r>
              <a:rPr lang="ca-ES" sz="2700" dirty="0" err="1"/>
              <a:t>Abre</a:t>
            </a:r>
            <a:r>
              <a:rPr lang="ca-ES" sz="2700" dirty="0"/>
              <a:t> el </a:t>
            </a:r>
            <a:r>
              <a:rPr lang="ca-ES" sz="2700" dirty="0" err="1"/>
              <a:t>Layout</a:t>
            </a:r>
            <a:r>
              <a:rPr lang="ca-ES" sz="2700" dirty="0"/>
              <a:t> del informe</a:t>
            </a:r>
          </a:p>
          <a:p>
            <a:r>
              <a:rPr lang="ca-ES" sz="2700" dirty="0" err="1"/>
              <a:t>Añade</a:t>
            </a:r>
            <a:r>
              <a:rPr lang="ca-ES" sz="2700" dirty="0"/>
              <a:t> una tabla con 4 </a:t>
            </a:r>
            <a:r>
              <a:rPr lang="ca-ES" sz="2700" dirty="0" err="1"/>
              <a:t>columnas</a:t>
            </a:r>
            <a:r>
              <a:rPr lang="ca-ES" sz="2700" dirty="0"/>
              <a:t> al </a:t>
            </a:r>
            <a:r>
              <a:rPr lang="ca-ES" sz="2700" dirty="0" err="1"/>
              <a:t>Layout</a:t>
            </a:r>
            <a:endParaRPr lang="ca-ES" sz="2400" dirty="0"/>
          </a:p>
          <a:p>
            <a:pPr lvl="1"/>
            <a:endParaRPr lang="es-E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6F8986A-14E0-4D98-B632-91F1A2CD8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83718"/>
            <a:ext cx="7085714" cy="235238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5A53368-E602-4CCC-8999-D521E2E7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2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Práctica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/>
          </a:bodyPr>
          <a:lstStyle/>
          <a:p>
            <a:r>
              <a:rPr lang="ca-ES" sz="2700" dirty="0" err="1"/>
              <a:t>Establece</a:t>
            </a:r>
            <a:r>
              <a:rPr lang="ca-ES" sz="2700" dirty="0"/>
              <a:t> el valor de </a:t>
            </a:r>
            <a:r>
              <a:rPr lang="ca-ES" sz="2700" dirty="0" err="1"/>
              <a:t>cabecera</a:t>
            </a:r>
            <a:r>
              <a:rPr lang="ca-ES" sz="2700" dirty="0"/>
              <a:t> de la tabla </a:t>
            </a:r>
            <a:r>
              <a:rPr lang="ca-ES" sz="2700" dirty="0" err="1"/>
              <a:t>utilizando</a:t>
            </a:r>
            <a:r>
              <a:rPr lang="ca-ES" sz="2700" dirty="0"/>
              <a:t> los </a:t>
            </a:r>
            <a:r>
              <a:rPr lang="ca-ES" sz="2700" dirty="0" err="1"/>
              <a:t>parámetros</a:t>
            </a:r>
            <a:r>
              <a:rPr lang="ca-ES" sz="2700" dirty="0"/>
              <a:t> </a:t>
            </a:r>
            <a:r>
              <a:rPr lang="ca-ES" sz="1800" dirty="0"/>
              <a:t>@</a:t>
            </a:r>
            <a:r>
              <a:rPr lang="ca-ES" sz="1800" dirty="0" err="1"/>
              <a:t>No_CustomerCaption</a:t>
            </a:r>
            <a:r>
              <a:rPr lang="ca-ES" sz="1800" dirty="0"/>
              <a:t>, @</a:t>
            </a:r>
            <a:r>
              <a:rPr lang="ca-ES" sz="1800" dirty="0" err="1"/>
              <a:t>Name_CustomerCaption</a:t>
            </a:r>
            <a:r>
              <a:rPr lang="ca-ES" sz="1800" dirty="0"/>
              <a:t>, @</a:t>
            </a:r>
            <a:r>
              <a:rPr lang="ca-ES" sz="1800" dirty="0" err="1"/>
              <a:t>City_CustomerCaption</a:t>
            </a:r>
            <a:r>
              <a:rPr lang="ca-ES" sz="1800" dirty="0"/>
              <a:t>, @</a:t>
            </a:r>
            <a:r>
              <a:rPr lang="ca-ES" sz="1800" dirty="0" err="1"/>
              <a:t>PhoneNo_CustomerCaption</a:t>
            </a:r>
            <a:endParaRPr lang="ca-ES" sz="1600" dirty="0"/>
          </a:p>
          <a:p>
            <a:pPr lvl="1"/>
            <a:endParaRPr lang="es-ES" sz="23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0AB449-295E-45F9-B259-5C0476DF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571750"/>
            <a:ext cx="6380952" cy="17714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769387-73A3-4F1D-BADC-94304B07A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7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Práctica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2304255"/>
          </a:xfrm>
        </p:spPr>
        <p:txBody>
          <a:bodyPr>
            <a:normAutofit lnSpcReduction="10000"/>
          </a:bodyPr>
          <a:lstStyle/>
          <a:p>
            <a:r>
              <a:rPr lang="ca-ES" sz="2700" dirty="0" err="1"/>
              <a:t>Añade</a:t>
            </a:r>
            <a:r>
              <a:rPr lang="ca-ES" sz="2700" dirty="0"/>
              <a:t> una </a:t>
            </a:r>
            <a:r>
              <a:rPr lang="ca-ES" sz="2700" dirty="0" err="1"/>
              <a:t>agrupación</a:t>
            </a:r>
            <a:endParaRPr lang="ca-ES" sz="2700" dirty="0"/>
          </a:p>
          <a:p>
            <a:pPr lvl="1"/>
            <a:r>
              <a:rPr lang="en-US" sz="1800" dirty="0" err="1"/>
              <a:t>En</a:t>
            </a:r>
            <a:r>
              <a:rPr lang="en-US" sz="1800" dirty="0"/>
              <a:t> la Ventana de </a:t>
            </a:r>
            <a:r>
              <a:rPr lang="en-US" sz="1800" dirty="0" err="1"/>
              <a:t>Propiedades</a:t>
            </a:r>
            <a:r>
              <a:rPr lang="en-US" sz="1800" dirty="0"/>
              <a:t>, </a:t>
            </a:r>
            <a:r>
              <a:rPr lang="en-US" sz="1800" dirty="0" err="1"/>
              <a:t>selecciona</a:t>
            </a:r>
            <a:r>
              <a:rPr lang="en-US" sz="1800" dirty="0"/>
              <a:t> las </a:t>
            </a:r>
            <a:r>
              <a:rPr lang="en-US" sz="1800" dirty="0" err="1"/>
              <a:t>propiedades</a:t>
            </a:r>
            <a:r>
              <a:rPr lang="en-US" sz="1800" dirty="0"/>
              <a:t> de la </a:t>
            </a:r>
            <a:r>
              <a:rPr lang="en-US" sz="1800" dirty="0" err="1"/>
              <a:t>Tabla</a:t>
            </a:r>
            <a:r>
              <a:rPr lang="en-US" sz="1800" dirty="0"/>
              <a:t> y </a:t>
            </a:r>
            <a:r>
              <a:rPr lang="en-US" sz="1800" dirty="0" err="1"/>
              <a:t>establece</a:t>
            </a:r>
            <a:r>
              <a:rPr lang="en-US" sz="1800" dirty="0"/>
              <a:t> la </a:t>
            </a:r>
            <a:r>
              <a:rPr lang="en-US" sz="1800" dirty="0" err="1"/>
              <a:t>propiedad</a:t>
            </a:r>
            <a:r>
              <a:rPr lang="en-US" sz="1800" dirty="0"/>
              <a:t> </a:t>
            </a:r>
            <a:r>
              <a:rPr lang="en-US" sz="1800" dirty="0" err="1"/>
              <a:t>DataSetName</a:t>
            </a:r>
            <a:r>
              <a:rPr lang="en-US" sz="1800" dirty="0"/>
              <a:t> a </a:t>
            </a:r>
            <a:r>
              <a:rPr lang="en-US" sz="1800" dirty="0" err="1"/>
              <a:t>DataSet_Result</a:t>
            </a:r>
            <a:r>
              <a:rPr lang="en-US" sz="1800" dirty="0"/>
              <a:t>. </a:t>
            </a:r>
            <a:r>
              <a:rPr lang="en-US" sz="1800" dirty="0" err="1"/>
              <a:t>Esto</a:t>
            </a:r>
            <a:r>
              <a:rPr lang="en-US" sz="1800" dirty="0"/>
              <a:t> </a:t>
            </a:r>
            <a:r>
              <a:rPr lang="en-US" sz="1800" dirty="0" err="1"/>
              <a:t>conecta</a:t>
            </a:r>
            <a:r>
              <a:rPr lang="en-US" sz="1800" dirty="0"/>
              <a:t> la </a:t>
            </a:r>
            <a:r>
              <a:rPr lang="en-US" sz="1800" dirty="0" err="1"/>
              <a:t>tabla</a:t>
            </a:r>
            <a:r>
              <a:rPr lang="en-US" sz="1800" dirty="0"/>
              <a:t> con el dataset y genera un </a:t>
            </a:r>
            <a:r>
              <a:rPr lang="en-US" sz="1800" dirty="0" err="1"/>
              <a:t>grupo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la </a:t>
            </a:r>
            <a:r>
              <a:rPr lang="en-US" sz="1800" dirty="0" err="1"/>
              <a:t>tabla</a:t>
            </a:r>
            <a:r>
              <a:rPr lang="en-US" sz="1800" dirty="0"/>
              <a:t> que no </a:t>
            </a:r>
            <a:r>
              <a:rPr lang="en-US" sz="1800" dirty="0" err="1"/>
              <a:t>contiene</a:t>
            </a:r>
            <a:r>
              <a:rPr lang="en-US" sz="1800" dirty="0"/>
              <a:t> </a:t>
            </a:r>
            <a:r>
              <a:rPr lang="en-US" sz="1800" dirty="0" err="1"/>
              <a:t>campos</a:t>
            </a:r>
            <a:r>
              <a:rPr lang="en-US" sz="1800" dirty="0"/>
              <a:t> del dataset.</a:t>
            </a:r>
          </a:p>
          <a:p>
            <a:pPr lvl="1"/>
            <a:r>
              <a:rPr lang="en-US" sz="1800" dirty="0" err="1"/>
              <a:t>En</a:t>
            </a:r>
            <a:r>
              <a:rPr lang="en-US" sz="1800" dirty="0"/>
              <a:t> el panel del Grupo, </a:t>
            </a:r>
            <a:r>
              <a:rPr lang="en-US" sz="1800" dirty="0" err="1"/>
              <a:t>añade</a:t>
            </a:r>
            <a:r>
              <a:rPr lang="en-US" sz="1800" dirty="0"/>
              <a:t> un </a:t>
            </a:r>
            <a:r>
              <a:rPr lang="en-US" sz="1800" dirty="0" err="1"/>
              <a:t>ParentGroup</a:t>
            </a:r>
            <a:r>
              <a:rPr lang="en-US" sz="1800" dirty="0"/>
              <a:t>, </a:t>
            </a:r>
            <a:r>
              <a:rPr lang="en-US" sz="1800" dirty="0" err="1"/>
              <a:t>ordenando</a:t>
            </a:r>
            <a:r>
              <a:rPr lang="en-US" sz="1800" dirty="0"/>
              <a:t> por [</a:t>
            </a:r>
            <a:r>
              <a:rPr lang="en-US" sz="1800" dirty="0" err="1"/>
              <a:t>Code_SalespersonPurchaser</a:t>
            </a:r>
            <a:r>
              <a:rPr lang="en-US" sz="1800" dirty="0"/>
              <a:t>] y </a:t>
            </a:r>
            <a:r>
              <a:rPr lang="en-US" sz="1800" dirty="0" err="1"/>
              <a:t>marcando</a:t>
            </a:r>
            <a:r>
              <a:rPr lang="en-US" sz="1800" dirty="0"/>
              <a:t> las </a:t>
            </a:r>
            <a:r>
              <a:rPr lang="en-US" sz="1800" dirty="0" err="1"/>
              <a:t>opciones</a:t>
            </a:r>
            <a:r>
              <a:rPr lang="en-US" sz="1800" dirty="0"/>
              <a:t> Add Group Header y Add Group Footer</a:t>
            </a:r>
            <a:endParaRPr lang="es-ES" sz="3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D03E5B7-275E-49CE-A8EA-64A73028B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857" y="3323237"/>
            <a:ext cx="6714286" cy="19904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426D8E-49C0-4417-91E9-54F33B2F5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10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Práctica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2304255"/>
          </a:xfrm>
        </p:spPr>
        <p:txBody>
          <a:bodyPr>
            <a:normAutofit/>
          </a:bodyPr>
          <a:lstStyle/>
          <a:p>
            <a:r>
              <a:rPr lang="ca-ES" sz="2700" dirty="0" err="1"/>
              <a:t>Añade</a:t>
            </a:r>
            <a:r>
              <a:rPr lang="ca-ES" sz="2700" dirty="0"/>
              <a:t> una </a:t>
            </a:r>
            <a:r>
              <a:rPr lang="ca-ES" sz="2700" dirty="0" err="1"/>
              <a:t>agrupación</a:t>
            </a:r>
            <a:endParaRPr lang="ca-ES" sz="2700" dirty="0"/>
          </a:p>
          <a:p>
            <a:pPr lvl="1"/>
            <a:r>
              <a:rPr lang="en-US" sz="1800" dirty="0" err="1"/>
              <a:t>En</a:t>
            </a:r>
            <a:r>
              <a:rPr lang="en-US" sz="1800" dirty="0"/>
              <a:t> la </a:t>
            </a:r>
            <a:r>
              <a:rPr lang="en-US" sz="1800" dirty="0" err="1"/>
              <a:t>primera</a:t>
            </a:r>
            <a:r>
              <a:rPr lang="en-US" sz="1800" dirty="0"/>
              <a:t> </a:t>
            </a:r>
            <a:r>
              <a:rPr lang="en-US" sz="1800" dirty="0" err="1"/>
              <a:t>celda</a:t>
            </a:r>
            <a:r>
              <a:rPr lang="en-US" sz="1800" dirty="0"/>
              <a:t>, </a:t>
            </a:r>
            <a:r>
              <a:rPr lang="en-US" sz="1800" dirty="0" err="1"/>
              <a:t>establece</a:t>
            </a:r>
            <a:r>
              <a:rPr lang="en-US" sz="1800" dirty="0"/>
              <a:t> el valor </a:t>
            </a:r>
            <a:r>
              <a:rPr lang="es-ES" sz="1800" dirty="0"/>
              <a:t>[@</a:t>
            </a:r>
            <a:r>
              <a:rPr lang="es-ES" sz="1800" dirty="0" err="1"/>
              <a:t>Code_SalespersonPurchaserCaption</a:t>
            </a:r>
            <a:r>
              <a:rPr lang="es-ES" sz="1800" dirty="0"/>
              <a:t>]</a:t>
            </a:r>
          </a:p>
          <a:p>
            <a:pPr lvl="1"/>
            <a:r>
              <a:rPr lang="es-ES" sz="1800" dirty="0"/>
              <a:t>Inserta, dentro del grupo, una nueva columna al principio de la tabla</a:t>
            </a:r>
            <a:endParaRPr lang="es-ES" sz="3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6990F5-D650-4F34-85F5-C9E79B16E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428" y="2129924"/>
            <a:ext cx="6657143" cy="23238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964A081-BBE7-424D-9D00-CAB94AC2B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81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Práctica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2304255"/>
          </a:xfrm>
        </p:spPr>
        <p:txBody>
          <a:bodyPr>
            <a:normAutofit/>
          </a:bodyPr>
          <a:lstStyle/>
          <a:p>
            <a:r>
              <a:rPr lang="ca-ES" sz="2700" dirty="0" err="1"/>
              <a:t>Añade</a:t>
            </a:r>
            <a:r>
              <a:rPr lang="ca-ES" sz="2700" dirty="0"/>
              <a:t> una </a:t>
            </a:r>
            <a:r>
              <a:rPr lang="ca-ES" sz="2700" dirty="0" err="1"/>
              <a:t>agrupación</a:t>
            </a:r>
            <a:endParaRPr lang="ca-ES" sz="2700" dirty="0"/>
          </a:p>
          <a:p>
            <a:pPr lvl="1"/>
            <a:r>
              <a:rPr lang="ca-ES" sz="1800" dirty="0" err="1"/>
              <a:t>Cambia</a:t>
            </a:r>
            <a:r>
              <a:rPr lang="ca-ES" sz="1800" dirty="0"/>
              <a:t> el valor de las dos </a:t>
            </a:r>
            <a:r>
              <a:rPr lang="ca-ES" sz="1800" dirty="0" err="1"/>
              <a:t>primeras</a:t>
            </a:r>
            <a:r>
              <a:rPr lang="ca-ES" sz="1800" dirty="0"/>
              <a:t> columnes para mostrar </a:t>
            </a:r>
            <a:r>
              <a:rPr lang="ca-ES" sz="1800" dirty="0" err="1"/>
              <a:t>primero</a:t>
            </a:r>
            <a:r>
              <a:rPr lang="ca-ES" sz="1800" dirty="0"/>
              <a:t> el </a:t>
            </a:r>
            <a:r>
              <a:rPr lang="ca-ES" sz="1800" dirty="0" err="1"/>
              <a:t>Código</a:t>
            </a:r>
            <a:r>
              <a:rPr lang="ca-ES" sz="1800" dirty="0"/>
              <a:t> y </a:t>
            </a:r>
            <a:r>
              <a:rPr lang="ca-ES" sz="1800" dirty="0" err="1"/>
              <a:t>después</a:t>
            </a:r>
            <a:r>
              <a:rPr lang="ca-ES" sz="1800" dirty="0"/>
              <a:t> el Nombre</a:t>
            </a:r>
            <a:endParaRPr lang="es-ES" sz="3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D13DD04-EA68-4036-BE92-D9F344AAB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146401"/>
            <a:ext cx="2880320" cy="241169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FF1B9D3-CF8D-415E-B135-5D2A29137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5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Práctica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2304255"/>
          </a:xfrm>
        </p:spPr>
        <p:txBody>
          <a:bodyPr>
            <a:normAutofit/>
          </a:bodyPr>
          <a:lstStyle/>
          <a:p>
            <a:r>
              <a:rPr lang="ca-ES" sz="2700" dirty="0" err="1"/>
              <a:t>Establece</a:t>
            </a:r>
            <a:r>
              <a:rPr lang="ca-ES" sz="2700" dirty="0"/>
              <a:t> el valor del resto de </a:t>
            </a:r>
            <a:r>
              <a:rPr lang="ca-ES" sz="2700" dirty="0" err="1"/>
              <a:t>campos</a:t>
            </a:r>
            <a:endParaRPr lang="ca-ES" sz="27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B0E900-EA97-44CB-AB34-E625788B6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62" y="1712969"/>
            <a:ext cx="7542857" cy="19428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D6D21B4-B4E6-492E-8E3B-C577DA541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87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Práctica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2304255"/>
          </a:xfrm>
        </p:spPr>
        <p:txBody>
          <a:bodyPr>
            <a:normAutofit/>
          </a:bodyPr>
          <a:lstStyle/>
          <a:p>
            <a:r>
              <a:rPr lang="ca-ES" sz="2700" dirty="0"/>
              <a:t>Guarda y </a:t>
            </a:r>
            <a:r>
              <a:rPr lang="ca-ES" sz="2700" dirty="0" err="1"/>
              <a:t>ejecuta</a:t>
            </a:r>
            <a:r>
              <a:rPr lang="ca-ES" sz="2700" dirty="0"/>
              <a:t> el informe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53CFB4-5F78-4ECC-A9A1-0C11E70F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00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Práctica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2304255"/>
          </a:xfrm>
        </p:spPr>
        <p:txBody>
          <a:bodyPr>
            <a:normAutofit/>
          </a:bodyPr>
          <a:lstStyle/>
          <a:p>
            <a:r>
              <a:rPr lang="ca-ES" sz="2700" dirty="0" err="1"/>
              <a:t>Establece</a:t>
            </a:r>
            <a:r>
              <a:rPr lang="ca-ES" sz="2700" dirty="0"/>
              <a:t> la </a:t>
            </a:r>
            <a:r>
              <a:rPr lang="ca-ES" sz="2700" dirty="0" err="1"/>
              <a:t>propiedad</a:t>
            </a:r>
            <a:r>
              <a:rPr lang="ca-ES" sz="2700" dirty="0"/>
              <a:t> </a:t>
            </a:r>
            <a:r>
              <a:rPr lang="ca-ES" sz="2700" dirty="0" err="1"/>
              <a:t>PrintOnlyIfDetails</a:t>
            </a:r>
            <a:r>
              <a:rPr lang="ca-ES" sz="2700" dirty="0"/>
              <a:t> del </a:t>
            </a:r>
            <a:r>
              <a:rPr lang="ca-ES" sz="2700" dirty="0" err="1"/>
              <a:t>DataItem</a:t>
            </a:r>
            <a:r>
              <a:rPr lang="ca-ES" sz="2700" dirty="0"/>
              <a:t> </a:t>
            </a:r>
            <a:r>
              <a:rPr lang="ca-ES" sz="2700" dirty="0" err="1"/>
              <a:t>Salesperson</a:t>
            </a:r>
            <a:r>
              <a:rPr lang="ca-ES" sz="2700" dirty="0"/>
              <a:t>/</a:t>
            </a:r>
            <a:r>
              <a:rPr lang="ca-ES" sz="2700" dirty="0" err="1"/>
              <a:t>Purchaser</a:t>
            </a:r>
            <a:r>
              <a:rPr lang="ca-ES" sz="2700" dirty="0"/>
              <a:t> a Sí.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B28151-EDB9-4ABA-B8DB-2A11FF997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5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Práctica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12368"/>
          </a:xfrm>
        </p:spPr>
        <p:txBody>
          <a:bodyPr>
            <a:normAutofit/>
          </a:bodyPr>
          <a:lstStyle/>
          <a:p>
            <a:r>
              <a:rPr lang="ca-ES" sz="2700" dirty="0" err="1"/>
              <a:t>Haz</a:t>
            </a:r>
            <a:r>
              <a:rPr lang="ca-ES" sz="2700" dirty="0"/>
              <a:t> que la </a:t>
            </a:r>
            <a:r>
              <a:rPr lang="ca-ES" sz="2700" dirty="0" err="1"/>
              <a:t>cabecera</a:t>
            </a:r>
            <a:r>
              <a:rPr lang="ca-ES" sz="2700" dirty="0"/>
              <a:t> se </a:t>
            </a:r>
            <a:r>
              <a:rPr lang="ca-ES" sz="2700" dirty="0" err="1"/>
              <a:t>imprima</a:t>
            </a:r>
            <a:r>
              <a:rPr lang="ca-ES" sz="2700" dirty="0"/>
              <a:t> en </a:t>
            </a:r>
            <a:r>
              <a:rPr lang="ca-ES" sz="2700" dirty="0" err="1"/>
              <a:t>todas</a:t>
            </a:r>
            <a:r>
              <a:rPr lang="ca-ES" sz="2700" dirty="0"/>
              <a:t> las </a:t>
            </a:r>
            <a:r>
              <a:rPr lang="ca-ES" sz="2700" dirty="0" err="1"/>
              <a:t>páginas</a:t>
            </a:r>
            <a:endParaRPr lang="ca-ES" sz="2700" dirty="0"/>
          </a:p>
          <a:p>
            <a:pPr marL="457200" lvl="1" indent="0">
              <a:buNone/>
            </a:pPr>
            <a:r>
              <a:rPr lang="ca-ES" sz="2300" dirty="0"/>
              <a:t>En el </a:t>
            </a:r>
            <a:r>
              <a:rPr lang="ca-ES" sz="2300" dirty="0" err="1"/>
              <a:t>layout</a:t>
            </a:r>
            <a:r>
              <a:rPr lang="ca-ES" sz="2300" dirty="0"/>
              <a:t>, marca la </a:t>
            </a:r>
          </a:p>
          <a:p>
            <a:pPr marL="457200" lvl="1" indent="0">
              <a:buNone/>
            </a:pPr>
            <a:r>
              <a:rPr lang="ca-ES" sz="2300" dirty="0" err="1"/>
              <a:t>propiedad</a:t>
            </a:r>
            <a:r>
              <a:rPr lang="ca-ES" sz="2300" dirty="0"/>
              <a:t> </a:t>
            </a:r>
            <a:r>
              <a:rPr lang="ca-ES" sz="2300" dirty="0" err="1"/>
              <a:t>Repeat</a:t>
            </a:r>
            <a:r>
              <a:rPr lang="ca-ES" sz="2300" dirty="0"/>
              <a:t> </a:t>
            </a:r>
            <a:r>
              <a:rPr lang="ca-ES" sz="2300" dirty="0" err="1"/>
              <a:t>header</a:t>
            </a:r>
            <a:r>
              <a:rPr lang="ca-ES" sz="2300" dirty="0"/>
              <a:t> </a:t>
            </a:r>
            <a:r>
              <a:rPr lang="ca-ES" sz="2300" dirty="0" err="1"/>
              <a:t>rows</a:t>
            </a:r>
            <a:r>
              <a:rPr lang="ca-ES" sz="2300" dirty="0"/>
              <a:t> </a:t>
            </a:r>
          </a:p>
          <a:p>
            <a:pPr marL="457200" lvl="1" indent="0">
              <a:buNone/>
            </a:pPr>
            <a:r>
              <a:rPr lang="ca-ES" sz="2300" dirty="0"/>
              <a:t>on </a:t>
            </a:r>
            <a:r>
              <a:rPr lang="ca-ES" sz="2300" dirty="0" err="1"/>
              <a:t>each</a:t>
            </a:r>
            <a:r>
              <a:rPr lang="ca-ES" sz="2300" dirty="0"/>
              <a:t> </a:t>
            </a:r>
            <a:r>
              <a:rPr lang="ca-ES" sz="2300" dirty="0" err="1"/>
              <a:t>page</a:t>
            </a:r>
            <a:r>
              <a:rPr lang="ca-ES" sz="2300" dirty="0"/>
              <a:t> de la tabla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25FE846-60FA-4FB7-9F5E-E02F6AB33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406403"/>
            <a:ext cx="3849065" cy="40119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CC2877E-38F6-4369-AA12-2FD1ACF09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2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Reports</a:t>
            </a:r>
            <a:endParaRPr lang="es-ES_tradnl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94" y="483518"/>
            <a:ext cx="4967262" cy="448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179512" y="987574"/>
            <a:ext cx="5688632" cy="10801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sz="1800" dirty="0"/>
              <a:t>Elementos que componen </a:t>
            </a:r>
            <a:br>
              <a:rPr lang="es-ES" sz="1800" dirty="0"/>
            </a:br>
            <a:r>
              <a:rPr lang="es-ES" sz="1800" dirty="0"/>
              <a:t>un </a:t>
            </a:r>
            <a:r>
              <a:rPr lang="es-ES" sz="1800" dirty="0" err="1"/>
              <a:t>report</a:t>
            </a:r>
            <a:r>
              <a:rPr lang="es-ES" sz="1800" dirty="0"/>
              <a:t> &gt;</a:t>
            </a:r>
          </a:p>
          <a:p>
            <a:pPr lvl="1"/>
            <a:endParaRPr lang="es-ES" sz="1800" dirty="0"/>
          </a:p>
          <a:p>
            <a:pPr marL="57150" indent="0">
              <a:buNone/>
            </a:pPr>
            <a:endParaRPr lang="es-ES" sz="1800" b="1" dirty="0"/>
          </a:p>
          <a:p>
            <a:pPr marL="457200" lvl="1" indent="0">
              <a:buNone/>
            </a:pPr>
            <a:endParaRPr lang="es-ES" sz="1800" dirty="0"/>
          </a:p>
          <a:p>
            <a:pPr lvl="1"/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79512" y="1787026"/>
            <a:ext cx="3816424" cy="496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ES_tradnl" sz="1800" b="1" dirty="0" err="1"/>
              <a:t>Docs</a:t>
            </a:r>
            <a:r>
              <a:rPr lang="es-ES_tradnl" sz="1800" b="1" dirty="0"/>
              <a:t> – Reports </a:t>
            </a:r>
            <a:r>
              <a:rPr lang="es-ES_tradnl" sz="1800" b="1" dirty="0" err="1"/>
              <a:t>Overview</a:t>
            </a:r>
            <a:endParaRPr lang="es-ES_tradnl" sz="1800" b="1" dirty="0"/>
          </a:p>
          <a:p>
            <a:pPr marL="457200" lvl="1" indent="0">
              <a:buNone/>
            </a:pPr>
            <a:endParaRPr lang="es-ES_tradnl" sz="2400" dirty="0"/>
          </a:p>
          <a:p>
            <a:pPr marL="457200" lvl="1" indent="0">
              <a:buNone/>
            </a:pPr>
            <a:endParaRPr lang="es-ES" sz="3600" dirty="0"/>
          </a:p>
          <a:p>
            <a:pPr marL="457200" lvl="1" indent="0">
              <a:buNone/>
            </a:pPr>
            <a:endParaRPr lang="es-ES" sz="2200" dirty="0"/>
          </a:p>
          <a:p>
            <a:pPr marL="57150" indent="0">
              <a:buFont typeface="Arial" panose="020B0604020202020204" pitchFamily="34" charset="0"/>
              <a:buNone/>
            </a:pPr>
            <a:endParaRPr lang="es-ES" sz="22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s-ES" sz="2200" dirty="0"/>
          </a:p>
          <a:p>
            <a:pPr lvl="1"/>
            <a:endParaRPr lang="es-ES" sz="2200" dirty="0"/>
          </a:p>
          <a:p>
            <a:endParaRPr lang="es-ES" sz="2200" dirty="0"/>
          </a:p>
          <a:p>
            <a:endParaRPr lang="es-ES" sz="2200" dirty="0"/>
          </a:p>
          <a:p>
            <a:endParaRPr lang="es-ES" sz="2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9516241-1746-47E4-B5EF-3423BB774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1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Práctica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12368"/>
          </a:xfrm>
        </p:spPr>
        <p:txBody>
          <a:bodyPr>
            <a:normAutofit/>
          </a:bodyPr>
          <a:lstStyle/>
          <a:p>
            <a:r>
              <a:rPr lang="ca-ES" sz="2700" dirty="0" err="1"/>
              <a:t>Haz</a:t>
            </a:r>
            <a:r>
              <a:rPr lang="ca-ES" sz="2700" dirty="0"/>
              <a:t> </a:t>
            </a:r>
            <a:r>
              <a:rPr lang="ca-ES" sz="2700" dirty="0" err="1"/>
              <a:t>modificaciones</a:t>
            </a:r>
            <a:r>
              <a:rPr lang="ca-ES" sz="2700" dirty="0"/>
              <a:t> a la </a:t>
            </a:r>
            <a:r>
              <a:rPr lang="ca-ES" sz="2700" dirty="0" err="1"/>
              <a:t>RequestPage</a:t>
            </a:r>
            <a:r>
              <a:rPr lang="ca-ES" sz="2700" dirty="0"/>
              <a:t> del informe</a:t>
            </a:r>
          </a:p>
          <a:p>
            <a:pPr lvl="1"/>
            <a:r>
              <a:rPr lang="ca-ES" sz="2400" dirty="0" err="1"/>
              <a:t>Establece</a:t>
            </a:r>
            <a:r>
              <a:rPr lang="ca-ES" sz="2400" dirty="0"/>
              <a:t> un valor en la </a:t>
            </a:r>
            <a:r>
              <a:rPr lang="ca-ES" sz="2400" dirty="0" err="1"/>
              <a:t>propiedad</a:t>
            </a:r>
            <a:r>
              <a:rPr lang="ca-ES" sz="2400" dirty="0"/>
              <a:t> </a:t>
            </a:r>
            <a:r>
              <a:rPr lang="ca-ES" sz="2400" dirty="0" err="1"/>
              <a:t>DataItemTableView</a:t>
            </a:r>
            <a:r>
              <a:rPr lang="ca-ES" sz="2400" dirty="0"/>
              <a:t> del </a:t>
            </a:r>
            <a:r>
              <a:rPr lang="ca-ES" sz="2400" dirty="0" err="1"/>
              <a:t>DataItem</a:t>
            </a:r>
            <a:r>
              <a:rPr lang="ca-ES" sz="2400" dirty="0"/>
              <a:t> </a:t>
            </a:r>
            <a:r>
              <a:rPr lang="ca-ES" sz="2400" dirty="0" err="1"/>
              <a:t>Customer</a:t>
            </a:r>
            <a:endParaRPr lang="ca-ES" sz="2400" dirty="0"/>
          </a:p>
          <a:p>
            <a:pPr marL="457200" lvl="1" indent="0">
              <a:buNone/>
            </a:pPr>
            <a:r>
              <a:rPr lang="ca-ES" sz="2400" dirty="0"/>
              <a:t>	</a:t>
            </a:r>
            <a:r>
              <a:rPr lang="ca-ES" sz="2400" dirty="0" err="1"/>
              <a:t>Esto</a:t>
            </a:r>
            <a:r>
              <a:rPr lang="ca-ES" sz="2400" dirty="0"/>
              <a:t> </a:t>
            </a:r>
            <a:r>
              <a:rPr lang="ca-ES" sz="2400" dirty="0" err="1"/>
              <a:t>hará</a:t>
            </a:r>
            <a:r>
              <a:rPr lang="ca-ES" sz="2400" dirty="0"/>
              <a:t> que este </a:t>
            </a:r>
            <a:r>
              <a:rPr lang="ca-ES" sz="2400" dirty="0" err="1"/>
              <a:t>DataItem</a:t>
            </a:r>
            <a:r>
              <a:rPr lang="ca-ES" sz="2400" dirty="0"/>
              <a:t> no </a:t>
            </a:r>
            <a:r>
              <a:rPr lang="ca-ES" sz="2400" dirty="0" err="1"/>
              <a:t>aparezca</a:t>
            </a:r>
            <a:r>
              <a:rPr lang="ca-ES" sz="2400" dirty="0"/>
              <a:t> en la 	</a:t>
            </a:r>
            <a:r>
              <a:rPr lang="ca-ES" sz="2400" dirty="0" err="1"/>
              <a:t>RequestPage</a:t>
            </a:r>
            <a:endParaRPr lang="ca-ES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5B9D94-4D8F-4A17-BD81-59FFE85DF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12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Práctica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12368"/>
          </a:xfrm>
        </p:spPr>
        <p:txBody>
          <a:bodyPr>
            <a:normAutofit/>
          </a:bodyPr>
          <a:lstStyle/>
          <a:p>
            <a:r>
              <a:rPr lang="ca-ES" sz="2700" dirty="0" err="1"/>
              <a:t>Haz</a:t>
            </a:r>
            <a:r>
              <a:rPr lang="ca-ES" sz="2700" dirty="0"/>
              <a:t> </a:t>
            </a:r>
            <a:r>
              <a:rPr lang="ca-ES" sz="2700" dirty="0" err="1"/>
              <a:t>modificaciones</a:t>
            </a:r>
            <a:r>
              <a:rPr lang="ca-ES" sz="2700" dirty="0"/>
              <a:t> a la </a:t>
            </a:r>
            <a:r>
              <a:rPr lang="ca-ES" sz="2700" dirty="0" err="1"/>
              <a:t>RequestPage</a:t>
            </a:r>
            <a:r>
              <a:rPr lang="ca-ES" sz="2700" dirty="0"/>
              <a:t> del informe</a:t>
            </a:r>
          </a:p>
          <a:p>
            <a:pPr lvl="1"/>
            <a:r>
              <a:rPr lang="ca-ES" sz="2400" dirty="0" err="1"/>
              <a:t>Añade</a:t>
            </a:r>
            <a:r>
              <a:rPr lang="ca-ES" sz="2400" dirty="0"/>
              <a:t> una </a:t>
            </a:r>
            <a:r>
              <a:rPr lang="ca-ES" sz="2400" dirty="0" err="1"/>
              <a:t>opción</a:t>
            </a:r>
            <a:r>
              <a:rPr lang="ca-ES" sz="2400" dirty="0"/>
              <a:t> </a:t>
            </a:r>
            <a:r>
              <a:rPr lang="ca-ES" sz="2400" dirty="0" err="1"/>
              <a:t>ShowDetails</a:t>
            </a:r>
            <a:r>
              <a:rPr lang="ca-ES" sz="2400" dirty="0"/>
              <a:t> en la </a:t>
            </a:r>
            <a:r>
              <a:rPr lang="ca-ES" sz="2400" dirty="0" err="1"/>
              <a:t>RequestPage</a:t>
            </a:r>
            <a:endParaRPr lang="ca-ES" sz="2400" dirty="0"/>
          </a:p>
          <a:p>
            <a:pPr lvl="2"/>
            <a:r>
              <a:rPr lang="ca-ES" sz="1800" dirty="0"/>
              <a:t>Crea una variable global </a:t>
            </a:r>
            <a:r>
              <a:rPr lang="ca-ES" sz="1800" dirty="0" err="1"/>
              <a:t>ShowDetails</a:t>
            </a:r>
            <a:r>
              <a:rPr lang="ca-ES" sz="1800" dirty="0"/>
              <a:t>, de tipo </a:t>
            </a:r>
            <a:r>
              <a:rPr lang="ca-ES" sz="1800" dirty="0" err="1"/>
              <a:t>Boolean</a:t>
            </a:r>
            <a:endParaRPr lang="ca-ES" sz="1800" dirty="0"/>
          </a:p>
          <a:p>
            <a:pPr lvl="2"/>
            <a:r>
              <a:rPr lang="ca-ES" sz="1800" dirty="0" err="1"/>
              <a:t>Añade</a:t>
            </a:r>
            <a:r>
              <a:rPr lang="ca-ES" sz="1800" dirty="0"/>
              <a:t> la variable a la </a:t>
            </a:r>
            <a:r>
              <a:rPr lang="ca-ES" sz="1800" dirty="0" err="1"/>
              <a:t>RequestPage</a:t>
            </a:r>
            <a:endParaRPr lang="ca-ES" sz="1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360B74A-CCB4-44A4-A635-9AC612E84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14" y="2760688"/>
            <a:ext cx="7914286" cy="27904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7E795F-DD5F-407A-A502-AA7E94FC5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79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Práctica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12368"/>
          </a:xfrm>
        </p:spPr>
        <p:txBody>
          <a:bodyPr>
            <a:normAutofit/>
          </a:bodyPr>
          <a:lstStyle/>
          <a:p>
            <a:r>
              <a:rPr lang="ca-ES" sz="2700" dirty="0" err="1"/>
              <a:t>Utiliza</a:t>
            </a:r>
            <a:r>
              <a:rPr lang="ca-ES" sz="2700" dirty="0"/>
              <a:t> el valor de </a:t>
            </a:r>
            <a:r>
              <a:rPr lang="ca-ES" sz="2700" dirty="0" err="1"/>
              <a:t>ShowDetails</a:t>
            </a:r>
            <a:r>
              <a:rPr lang="ca-ES" sz="2700" dirty="0"/>
              <a:t> para ocultar </a:t>
            </a:r>
            <a:r>
              <a:rPr lang="ca-ES" sz="2700" dirty="0" err="1"/>
              <a:t>líneas</a:t>
            </a:r>
            <a:r>
              <a:rPr lang="ca-ES" sz="2700" dirty="0"/>
              <a:t> </a:t>
            </a:r>
          </a:p>
          <a:p>
            <a:pPr lvl="1"/>
            <a:r>
              <a:rPr lang="ca-ES" sz="2400" dirty="0" err="1"/>
              <a:t>Añade</a:t>
            </a:r>
            <a:r>
              <a:rPr lang="ca-ES" sz="2400" dirty="0"/>
              <a:t> la variable </a:t>
            </a:r>
            <a:r>
              <a:rPr lang="ca-ES" sz="2400" dirty="0" err="1"/>
              <a:t>ShowDetails</a:t>
            </a:r>
            <a:r>
              <a:rPr lang="ca-ES" sz="2400" dirty="0"/>
              <a:t> como Columna en el </a:t>
            </a:r>
            <a:r>
              <a:rPr lang="ca-ES" sz="2400" dirty="0" err="1"/>
              <a:t>DataSet</a:t>
            </a:r>
            <a:endParaRPr lang="ca-ES" sz="1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C03208-9CB6-4FB6-BED2-AA90F59F5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39" y="2451948"/>
            <a:ext cx="6126091" cy="219116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45BA08-4252-4B45-9FA9-51E239B95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03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Práctica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12368"/>
          </a:xfrm>
        </p:spPr>
        <p:txBody>
          <a:bodyPr>
            <a:normAutofit/>
          </a:bodyPr>
          <a:lstStyle/>
          <a:p>
            <a:r>
              <a:rPr lang="ca-ES" sz="2700" dirty="0" err="1"/>
              <a:t>Utiliza</a:t>
            </a:r>
            <a:r>
              <a:rPr lang="ca-ES" sz="2700" dirty="0"/>
              <a:t> el valor de </a:t>
            </a:r>
            <a:r>
              <a:rPr lang="ca-ES" sz="2700" dirty="0" err="1"/>
              <a:t>ShowDetails</a:t>
            </a:r>
            <a:r>
              <a:rPr lang="ca-ES" sz="2700" dirty="0"/>
              <a:t> para ocultar </a:t>
            </a:r>
            <a:r>
              <a:rPr lang="ca-ES" sz="2700" dirty="0" err="1"/>
              <a:t>líneas</a:t>
            </a:r>
            <a:r>
              <a:rPr lang="ca-ES" sz="2700" dirty="0"/>
              <a:t> </a:t>
            </a:r>
          </a:p>
          <a:p>
            <a:pPr lvl="1"/>
            <a:r>
              <a:rPr lang="ca-ES" sz="2400" dirty="0" err="1"/>
              <a:t>Abre</a:t>
            </a:r>
            <a:r>
              <a:rPr lang="ca-ES" sz="2400" dirty="0"/>
              <a:t> el </a:t>
            </a:r>
            <a:r>
              <a:rPr lang="ca-ES" sz="2400" dirty="0" err="1"/>
              <a:t>Layout</a:t>
            </a:r>
            <a:endParaRPr lang="ca-ES" sz="2400" dirty="0"/>
          </a:p>
          <a:p>
            <a:pPr lvl="1"/>
            <a:r>
              <a:rPr lang="ca-ES" sz="2400" dirty="0"/>
              <a:t>Selecciona la tercera línia (detalles) y </a:t>
            </a:r>
            <a:r>
              <a:rPr lang="ca-ES" sz="2400" dirty="0" err="1"/>
              <a:t>establece</a:t>
            </a:r>
            <a:r>
              <a:rPr lang="ca-ES" sz="2400" dirty="0"/>
              <a:t> la </a:t>
            </a:r>
            <a:r>
              <a:rPr lang="ca-ES" sz="2400" dirty="0" err="1"/>
              <a:t>visibilidad</a:t>
            </a:r>
            <a:r>
              <a:rPr lang="ca-ES" sz="2400" dirty="0"/>
              <a:t> </a:t>
            </a:r>
            <a:r>
              <a:rPr lang="ca-ES" sz="2400" dirty="0" err="1"/>
              <a:t>según</a:t>
            </a:r>
            <a:r>
              <a:rPr lang="ca-ES" sz="2400" dirty="0"/>
              <a:t> la </a:t>
            </a:r>
            <a:r>
              <a:rPr lang="ca-ES" sz="2400" dirty="0" err="1"/>
              <a:t>expresión</a:t>
            </a:r>
            <a:r>
              <a:rPr lang="ca-ES" sz="2400" dirty="0"/>
              <a:t> </a:t>
            </a:r>
            <a:r>
              <a:rPr lang="en-US" sz="2400" dirty="0"/>
              <a:t> </a:t>
            </a:r>
            <a:r>
              <a:rPr lang="en-US" sz="1600" dirty="0"/>
              <a:t>=IIF(</a:t>
            </a:r>
            <a:r>
              <a:rPr lang="en-US" sz="1600" dirty="0" err="1"/>
              <a:t>Fields!ShowDetails.Value,false,true</a:t>
            </a:r>
            <a:r>
              <a:rPr lang="en-US" sz="1600" dirty="0"/>
              <a:t>) </a:t>
            </a:r>
            <a:endParaRPr lang="ca-ES" sz="1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1F5A2FA-3B3F-4AD0-9581-F0C15E4A8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899942"/>
            <a:ext cx="5933333" cy="280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ABB7077-0AAF-4D3F-9AEE-39CCB07FC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01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Práctica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12368"/>
          </a:xfrm>
        </p:spPr>
        <p:txBody>
          <a:bodyPr>
            <a:normAutofit/>
          </a:bodyPr>
          <a:lstStyle/>
          <a:p>
            <a:r>
              <a:rPr lang="ca-ES" sz="2700" dirty="0"/>
              <a:t>Crea un informe que </a:t>
            </a:r>
            <a:r>
              <a:rPr lang="ca-ES" sz="2700" dirty="0" err="1"/>
              <a:t>muestre</a:t>
            </a:r>
            <a:r>
              <a:rPr lang="ca-ES" sz="2700" dirty="0"/>
              <a:t> </a:t>
            </a:r>
            <a:r>
              <a:rPr lang="ca-ES" sz="2700" dirty="0" err="1"/>
              <a:t>toda</a:t>
            </a:r>
            <a:r>
              <a:rPr lang="ca-ES" sz="2700" dirty="0"/>
              <a:t> la </a:t>
            </a:r>
            <a:r>
              <a:rPr lang="ca-ES" sz="2700" dirty="0" err="1"/>
              <a:t>información</a:t>
            </a:r>
            <a:r>
              <a:rPr lang="ca-ES" sz="2700" dirty="0"/>
              <a:t> de los Cursos, </a:t>
            </a:r>
            <a:r>
              <a:rPr lang="ca-ES" sz="2700" dirty="0" err="1"/>
              <a:t>permitiendo</a:t>
            </a:r>
            <a:r>
              <a:rPr lang="ca-ES" sz="2700" dirty="0"/>
              <a:t> filtrar por tipo </a:t>
            </a:r>
            <a:r>
              <a:rPr lang="ca-ES" sz="2700"/>
              <a:t>de Curso</a:t>
            </a:r>
            <a:endParaRPr lang="ca-ES" sz="27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1A6389D-CAF7-4AAE-9952-E9B851C67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3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 err="1"/>
              <a:t>Reports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/>
          </a:bodyPr>
          <a:lstStyle/>
          <a:p>
            <a:r>
              <a:rPr lang="ca-ES" sz="2700" dirty="0"/>
              <a:t>Los reports se </a:t>
            </a:r>
            <a:r>
              <a:rPr lang="ca-ES" sz="2700" dirty="0" err="1"/>
              <a:t>utilizan</a:t>
            </a:r>
            <a:r>
              <a:rPr lang="ca-ES" sz="2700" dirty="0"/>
              <a:t> para </a:t>
            </a:r>
            <a:r>
              <a:rPr lang="ca-ES" sz="2700" dirty="0" err="1"/>
              <a:t>distintos</a:t>
            </a:r>
            <a:r>
              <a:rPr lang="ca-ES" sz="2700" dirty="0"/>
              <a:t> </a:t>
            </a:r>
            <a:r>
              <a:rPr lang="ca-ES" sz="2700" dirty="0" err="1"/>
              <a:t>propósitos</a:t>
            </a:r>
            <a:endParaRPr lang="ca-ES" sz="2700" dirty="0"/>
          </a:p>
          <a:p>
            <a:pPr lvl="1"/>
            <a:r>
              <a:rPr lang="ca-ES" sz="2300" dirty="0"/>
              <a:t>Imprimir </a:t>
            </a:r>
            <a:r>
              <a:rPr lang="ca-ES" sz="2300" dirty="0" err="1"/>
              <a:t>información</a:t>
            </a:r>
            <a:r>
              <a:rPr lang="ca-ES" sz="2300" dirty="0"/>
              <a:t> estructurada</a:t>
            </a:r>
          </a:p>
          <a:p>
            <a:pPr lvl="2"/>
            <a:r>
              <a:rPr lang="ca-ES" sz="1800" dirty="0"/>
              <a:t>Report 108, </a:t>
            </a:r>
            <a:r>
              <a:rPr lang="ca-ES" sz="1800" dirty="0" err="1"/>
              <a:t>Customer</a:t>
            </a:r>
            <a:r>
              <a:rPr lang="ca-ES" sz="1800" dirty="0"/>
              <a:t> – </a:t>
            </a:r>
            <a:r>
              <a:rPr lang="ca-ES" sz="1800" dirty="0" err="1"/>
              <a:t>Order</a:t>
            </a:r>
            <a:r>
              <a:rPr lang="ca-ES" sz="1800" dirty="0"/>
              <a:t> </a:t>
            </a:r>
            <a:r>
              <a:rPr lang="ca-ES" sz="1800" dirty="0" err="1"/>
              <a:t>Detail</a:t>
            </a:r>
            <a:endParaRPr lang="ca-ES" sz="1800" dirty="0"/>
          </a:p>
          <a:p>
            <a:pPr lvl="1"/>
            <a:r>
              <a:rPr lang="ca-ES" sz="2400" dirty="0"/>
              <a:t>Imprimir </a:t>
            </a:r>
            <a:r>
              <a:rPr lang="ca-ES" sz="2400" dirty="0" err="1"/>
              <a:t>documentos</a:t>
            </a:r>
            <a:endParaRPr lang="ca-ES" sz="2400" dirty="0"/>
          </a:p>
          <a:p>
            <a:pPr lvl="2"/>
            <a:r>
              <a:rPr lang="ca-ES" sz="1800" dirty="0"/>
              <a:t>Report 206, Sales – </a:t>
            </a:r>
            <a:r>
              <a:rPr lang="ca-ES" sz="1800" dirty="0" err="1"/>
              <a:t>Invoice</a:t>
            </a:r>
            <a:endParaRPr lang="ca-ES" sz="1800" dirty="0"/>
          </a:p>
          <a:p>
            <a:pPr lvl="1"/>
            <a:r>
              <a:rPr lang="ca-ES" sz="2400" dirty="0" err="1"/>
              <a:t>Automatizar</a:t>
            </a:r>
            <a:r>
              <a:rPr lang="ca-ES" sz="2400" dirty="0"/>
              <a:t> </a:t>
            </a:r>
            <a:r>
              <a:rPr lang="ca-ES" sz="2400" dirty="0" err="1"/>
              <a:t>tareas</a:t>
            </a:r>
            <a:endParaRPr lang="ca-ES" sz="2400" dirty="0"/>
          </a:p>
          <a:p>
            <a:pPr lvl="2"/>
            <a:r>
              <a:rPr lang="ca-ES" sz="1800" dirty="0"/>
              <a:t>Report 794, </a:t>
            </a:r>
            <a:r>
              <a:rPr lang="ca-ES" sz="1800" dirty="0" err="1"/>
              <a:t>Adjust</a:t>
            </a:r>
            <a:r>
              <a:rPr lang="ca-ES" sz="1800" dirty="0"/>
              <a:t> </a:t>
            </a:r>
            <a:r>
              <a:rPr lang="ca-ES" sz="1800" dirty="0" err="1"/>
              <a:t>Item</a:t>
            </a:r>
            <a:r>
              <a:rPr lang="ca-ES" sz="1800" dirty="0"/>
              <a:t> Costs/</a:t>
            </a:r>
            <a:r>
              <a:rPr lang="ca-ES" sz="1800" dirty="0" err="1"/>
              <a:t>Prices</a:t>
            </a:r>
            <a:endParaRPr lang="ca-ES" sz="1800" dirty="0"/>
          </a:p>
          <a:p>
            <a:pPr lvl="1"/>
            <a:endParaRPr lang="es-ES" sz="23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13E6B9-295C-4D46-B92C-6024FE37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3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 err="1"/>
              <a:t>Reports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/>
          </a:bodyPr>
          <a:lstStyle/>
          <a:p>
            <a:r>
              <a:rPr lang="ca-ES" sz="2700" dirty="0"/>
              <a:t>El </a:t>
            </a:r>
            <a:r>
              <a:rPr lang="ca-ES" sz="2700" dirty="0" err="1"/>
              <a:t>desarrollo</a:t>
            </a:r>
            <a:r>
              <a:rPr lang="ca-ES" sz="2700" dirty="0"/>
              <a:t> de un report </a:t>
            </a:r>
            <a:r>
              <a:rPr lang="ca-ES" sz="2700" dirty="0" err="1"/>
              <a:t>tiene</a:t>
            </a:r>
            <a:r>
              <a:rPr lang="ca-ES" sz="2700" dirty="0"/>
              <a:t> 2 partes </a:t>
            </a:r>
            <a:r>
              <a:rPr lang="ca-ES" sz="2700" dirty="0" err="1"/>
              <a:t>diferenciadas</a:t>
            </a:r>
            <a:endParaRPr lang="ca-ES" sz="2700" dirty="0"/>
          </a:p>
          <a:p>
            <a:pPr lvl="1"/>
            <a:r>
              <a:rPr lang="ca-ES" sz="2300" dirty="0" err="1"/>
              <a:t>Desarrollo</a:t>
            </a:r>
            <a:r>
              <a:rPr lang="ca-ES" sz="2300" dirty="0"/>
              <a:t> de la </a:t>
            </a:r>
            <a:r>
              <a:rPr lang="ca-ES" sz="2300" dirty="0" err="1"/>
              <a:t>lógica</a:t>
            </a:r>
            <a:r>
              <a:rPr lang="ca-ES" sz="2300" dirty="0"/>
              <a:t> del informe</a:t>
            </a:r>
          </a:p>
          <a:p>
            <a:pPr lvl="2"/>
            <a:r>
              <a:rPr lang="ca-ES" sz="1800" dirty="0"/>
              <a:t>Las </a:t>
            </a:r>
            <a:r>
              <a:rPr lang="ca-ES" sz="1800" dirty="0" err="1"/>
              <a:t>tablas</a:t>
            </a:r>
            <a:r>
              <a:rPr lang="ca-ES" sz="1800" dirty="0"/>
              <a:t> que se </a:t>
            </a:r>
            <a:r>
              <a:rPr lang="ca-ES" sz="1800" dirty="0" err="1"/>
              <a:t>utilizarán</a:t>
            </a:r>
            <a:endParaRPr lang="ca-ES" sz="1800" dirty="0"/>
          </a:p>
          <a:p>
            <a:pPr lvl="2"/>
            <a:r>
              <a:rPr lang="ca-ES" sz="1800" dirty="0"/>
              <a:t>Las relaciones entre </a:t>
            </a:r>
            <a:r>
              <a:rPr lang="ca-ES" sz="1800" dirty="0" err="1"/>
              <a:t>tablas</a:t>
            </a:r>
            <a:endParaRPr lang="ca-ES" sz="1800" dirty="0"/>
          </a:p>
          <a:p>
            <a:pPr lvl="2"/>
            <a:r>
              <a:rPr lang="ca-ES" sz="1800" dirty="0"/>
              <a:t>Las </a:t>
            </a:r>
            <a:r>
              <a:rPr lang="ca-ES" sz="1800" dirty="0" err="1"/>
              <a:t>filtros</a:t>
            </a:r>
            <a:r>
              <a:rPr lang="ca-ES" sz="1800" dirty="0"/>
              <a:t> a aplicar a las </a:t>
            </a:r>
            <a:r>
              <a:rPr lang="ca-ES" sz="1800" dirty="0" err="1"/>
              <a:t>tablas</a:t>
            </a:r>
            <a:endParaRPr lang="ca-ES" sz="1800" dirty="0"/>
          </a:p>
          <a:p>
            <a:pPr lvl="2"/>
            <a:r>
              <a:rPr lang="ca-ES" sz="1800" dirty="0"/>
              <a:t>El calculo de </a:t>
            </a:r>
            <a:r>
              <a:rPr lang="ca-ES" sz="1800" dirty="0" err="1"/>
              <a:t>totales</a:t>
            </a:r>
            <a:endParaRPr lang="ca-ES" sz="1800" dirty="0"/>
          </a:p>
          <a:p>
            <a:pPr lvl="1"/>
            <a:r>
              <a:rPr lang="ca-ES" sz="2400" dirty="0" err="1"/>
              <a:t>Desarrollo</a:t>
            </a:r>
            <a:r>
              <a:rPr lang="ca-ES" sz="2400" dirty="0"/>
              <a:t> de la </a:t>
            </a:r>
            <a:r>
              <a:rPr lang="ca-ES" sz="2400" dirty="0" err="1"/>
              <a:t>visualización</a:t>
            </a:r>
            <a:r>
              <a:rPr lang="ca-ES" sz="2400" dirty="0"/>
              <a:t> del informe</a:t>
            </a:r>
          </a:p>
          <a:p>
            <a:pPr lvl="1"/>
            <a:endParaRPr lang="es-ES" sz="23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E235E04-6020-4A32-BE68-49215CA63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0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Práctica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/>
          </a:bodyPr>
          <a:lstStyle/>
          <a:p>
            <a:r>
              <a:rPr lang="ca-ES" sz="2700" dirty="0" err="1"/>
              <a:t>Desarrolla</a:t>
            </a:r>
            <a:r>
              <a:rPr lang="ca-ES" sz="2700" dirty="0"/>
              <a:t> un informe de </a:t>
            </a:r>
            <a:r>
              <a:rPr lang="ca-ES" sz="2700" dirty="0" err="1"/>
              <a:t>proceso</a:t>
            </a:r>
            <a:r>
              <a:rPr lang="ca-ES" sz="2700" dirty="0"/>
              <a:t> para calcular y </a:t>
            </a:r>
            <a:r>
              <a:rPr lang="ca-ES" sz="2700" dirty="0" err="1"/>
              <a:t>actualizar</a:t>
            </a:r>
            <a:r>
              <a:rPr lang="ca-ES" sz="2700" dirty="0"/>
              <a:t> el </a:t>
            </a:r>
            <a:r>
              <a:rPr lang="ca-ES" sz="2700" dirty="0" err="1"/>
              <a:t>Límite</a:t>
            </a:r>
            <a:r>
              <a:rPr lang="ca-ES" sz="2700" dirty="0"/>
              <a:t> de Crédito de los clientes, </a:t>
            </a:r>
            <a:r>
              <a:rPr lang="ca-ES" sz="2700" dirty="0" err="1"/>
              <a:t>utilizando</a:t>
            </a:r>
            <a:r>
              <a:rPr lang="ca-ES" sz="2700" dirty="0"/>
              <a:t> las funciones </a:t>
            </a:r>
            <a:r>
              <a:rPr lang="ca-ES" sz="2700" dirty="0" err="1"/>
              <a:t>desarrolladas</a:t>
            </a:r>
            <a:r>
              <a:rPr lang="ca-ES" sz="2700" dirty="0"/>
              <a:t> en </a:t>
            </a:r>
            <a:r>
              <a:rPr lang="ca-ES" sz="2700" dirty="0" err="1"/>
              <a:t>ejercicios</a:t>
            </a:r>
            <a:r>
              <a:rPr lang="ca-ES" sz="2700" dirty="0"/>
              <a:t> </a:t>
            </a:r>
            <a:r>
              <a:rPr lang="ca-ES" sz="2700" dirty="0" err="1"/>
              <a:t>anteriores</a:t>
            </a:r>
            <a:endParaRPr lang="ca-ES" sz="2400" dirty="0"/>
          </a:p>
          <a:p>
            <a:pPr lvl="1"/>
            <a:endParaRPr lang="es-ES" sz="23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038A25F-8580-445F-8F06-1F9A5F69D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3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Práctica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/>
          </a:bodyPr>
          <a:lstStyle/>
          <a:p>
            <a:r>
              <a:rPr lang="ca-ES" sz="2700" dirty="0" err="1"/>
              <a:t>Desarrolla</a:t>
            </a:r>
            <a:r>
              <a:rPr lang="ca-ES" sz="2700" dirty="0"/>
              <a:t> un informe que </a:t>
            </a:r>
            <a:r>
              <a:rPr lang="ca-ES" sz="2700" dirty="0" err="1"/>
              <a:t>muestre</a:t>
            </a:r>
            <a:r>
              <a:rPr lang="ca-ES" sz="2700" dirty="0"/>
              <a:t> </a:t>
            </a:r>
            <a:r>
              <a:rPr lang="ca-ES" sz="2700" dirty="0" err="1"/>
              <a:t>información</a:t>
            </a:r>
            <a:r>
              <a:rPr lang="ca-ES" sz="2700" dirty="0"/>
              <a:t> de </a:t>
            </a:r>
            <a:r>
              <a:rPr lang="ca-ES" sz="2700" dirty="0" err="1"/>
              <a:t>ventas</a:t>
            </a:r>
            <a:r>
              <a:rPr lang="ca-ES" sz="2700" dirty="0"/>
              <a:t> de los clientes por </a:t>
            </a:r>
            <a:r>
              <a:rPr lang="ca-ES" sz="2700" dirty="0" err="1"/>
              <a:t>vendedor</a:t>
            </a:r>
            <a:endParaRPr lang="ca-ES" sz="2400" dirty="0"/>
          </a:p>
          <a:p>
            <a:pPr lvl="1"/>
            <a:endParaRPr lang="es-ES" sz="23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0EC9425-6BD5-4939-BA2B-176F7C7A9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1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Práctica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/>
          </a:bodyPr>
          <a:lstStyle/>
          <a:p>
            <a:r>
              <a:rPr lang="ca-ES" sz="2700" dirty="0"/>
              <a:t>Crea los </a:t>
            </a:r>
            <a:r>
              <a:rPr lang="ca-ES" sz="2700" dirty="0" err="1"/>
              <a:t>siguientes</a:t>
            </a:r>
            <a:r>
              <a:rPr lang="ca-ES" sz="2700" dirty="0"/>
              <a:t> </a:t>
            </a:r>
            <a:r>
              <a:rPr lang="ca-ES" sz="2700" dirty="0" err="1"/>
              <a:t>DataItems</a:t>
            </a:r>
            <a:endParaRPr lang="ca-ES" sz="2400" dirty="0"/>
          </a:p>
          <a:p>
            <a:pPr lvl="1"/>
            <a:endParaRPr lang="es-ES" sz="23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7E61659-4A6D-48F6-933D-4DBD81DB3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07654"/>
            <a:ext cx="6847619" cy="305714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B6A7F-8982-41B3-AAF8-61FC283AD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5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Práctica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/>
          </a:bodyPr>
          <a:lstStyle/>
          <a:p>
            <a:r>
              <a:rPr lang="ca-ES" sz="2700" dirty="0" err="1"/>
              <a:t>Comprueba</a:t>
            </a:r>
            <a:r>
              <a:rPr lang="ca-ES" sz="2700" dirty="0"/>
              <a:t> que el valor de la </a:t>
            </a:r>
            <a:r>
              <a:rPr lang="ca-ES" sz="2700" dirty="0" err="1"/>
              <a:t>propiedad</a:t>
            </a:r>
            <a:r>
              <a:rPr lang="ca-ES" sz="2700" dirty="0"/>
              <a:t> </a:t>
            </a:r>
            <a:r>
              <a:rPr lang="ca-ES" sz="2700" dirty="0" err="1"/>
              <a:t>DataItemLinkReference</a:t>
            </a:r>
            <a:r>
              <a:rPr lang="ca-ES" sz="2700" dirty="0"/>
              <a:t> en el </a:t>
            </a:r>
            <a:r>
              <a:rPr lang="ca-ES" sz="2700" dirty="0" err="1"/>
              <a:t>DataItem</a:t>
            </a:r>
            <a:r>
              <a:rPr lang="ca-ES" sz="2700" dirty="0"/>
              <a:t> </a:t>
            </a:r>
            <a:r>
              <a:rPr lang="ca-ES" sz="2700" dirty="0" err="1"/>
              <a:t>Customer</a:t>
            </a:r>
            <a:r>
              <a:rPr lang="ca-ES" sz="2700" dirty="0"/>
              <a:t> </a:t>
            </a:r>
            <a:r>
              <a:rPr lang="ca-ES" sz="2700" dirty="0" err="1"/>
              <a:t>sea</a:t>
            </a:r>
            <a:r>
              <a:rPr lang="ca-ES" sz="2700" dirty="0"/>
              <a:t> </a:t>
            </a:r>
            <a:r>
              <a:rPr lang="ca-ES" sz="2700" dirty="0" err="1"/>
              <a:t>Salesperson</a:t>
            </a:r>
            <a:r>
              <a:rPr lang="ca-ES" sz="2700" dirty="0"/>
              <a:t>/</a:t>
            </a:r>
            <a:r>
              <a:rPr lang="ca-ES" sz="2700" dirty="0" err="1"/>
              <a:t>Purchaser</a:t>
            </a:r>
            <a:endParaRPr lang="ca-ES" sz="2700" dirty="0"/>
          </a:p>
          <a:p>
            <a:r>
              <a:rPr lang="ca-ES" sz="2700" dirty="0" err="1"/>
              <a:t>Establece</a:t>
            </a:r>
            <a:r>
              <a:rPr lang="ca-ES" sz="2700" dirty="0"/>
              <a:t> el valor de la </a:t>
            </a:r>
            <a:r>
              <a:rPr lang="ca-ES" sz="2700" dirty="0" err="1"/>
              <a:t>propiedad</a:t>
            </a:r>
            <a:r>
              <a:rPr lang="ca-ES" sz="2700" dirty="0"/>
              <a:t> </a:t>
            </a:r>
            <a:r>
              <a:rPr lang="ca-ES" sz="2700" dirty="0" err="1"/>
              <a:t>DataItemLink</a:t>
            </a:r>
            <a:r>
              <a:rPr lang="ca-ES" sz="2700" dirty="0"/>
              <a:t> del </a:t>
            </a:r>
            <a:r>
              <a:rPr lang="ca-ES" sz="2700" dirty="0" err="1"/>
              <a:t>DataItem</a:t>
            </a:r>
            <a:r>
              <a:rPr lang="ca-ES" sz="2700" dirty="0"/>
              <a:t> </a:t>
            </a:r>
            <a:r>
              <a:rPr lang="ca-ES" sz="2700" dirty="0" err="1"/>
              <a:t>Customer</a:t>
            </a:r>
            <a:r>
              <a:rPr lang="ca-ES" sz="2700" dirty="0"/>
              <a:t> en </a:t>
            </a:r>
            <a:r>
              <a:rPr lang="ca-ES" sz="2700" dirty="0" err="1"/>
              <a:t>Salesperson</a:t>
            </a:r>
            <a:r>
              <a:rPr lang="ca-ES" sz="2700" dirty="0"/>
              <a:t> </a:t>
            </a:r>
            <a:r>
              <a:rPr lang="ca-ES" sz="2700" dirty="0" err="1"/>
              <a:t>Code</a:t>
            </a:r>
            <a:r>
              <a:rPr lang="ca-ES" sz="2700" dirty="0"/>
              <a:t>=FIELD(</a:t>
            </a:r>
            <a:r>
              <a:rPr lang="ca-ES" sz="2700" dirty="0" err="1"/>
              <a:t>Code</a:t>
            </a:r>
            <a:r>
              <a:rPr lang="ca-ES" sz="2700" dirty="0"/>
              <a:t>)</a:t>
            </a:r>
            <a:endParaRPr lang="ca-ES" sz="2400" dirty="0"/>
          </a:p>
          <a:p>
            <a:pPr lvl="1"/>
            <a:endParaRPr lang="es-ES" sz="23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AE2636-5E05-467D-B3D7-5D4561300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Práctica</a:t>
            </a:r>
            <a:endParaRPr lang="es-ES_tradn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 lnSpcReduction="10000"/>
          </a:bodyPr>
          <a:lstStyle/>
          <a:p>
            <a:r>
              <a:rPr lang="ca-ES" sz="2700" dirty="0" err="1"/>
              <a:t>Añade</a:t>
            </a:r>
            <a:r>
              <a:rPr lang="ca-ES" sz="2700" dirty="0"/>
              <a:t> los </a:t>
            </a:r>
            <a:r>
              <a:rPr lang="ca-ES" sz="2700" dirty="0" err="1"/>
              <a:t>siguientes</a:t>
            </a:r>
            <a:r>
              <a:rPr lang="ca-ES" sz="2700" dirty="0"/>
              <a:t> </a:t>
            </a:r>
            <a:r>
              <a:rPr lang="ca-ES" sz="2700" dirty="0" err="1"/>
              <a:t>campos</a:t>
            </a:r>
            <a:r>
              <a:rPr lang="ca-ES" sz="2700" dirty="0"/>
              <a:t> al </a:t>
            </a:r>
            <a:r>
              <a:rPr lang="ca-ES" sz="2700" dirty="0" err="1"/>
              <a:t>DataItem</a:t>
            </a:r>
            <a:r>
              <a:rPr lang="ca-ES" sz="2700" dirty="0"/>
              <a:t> </a:t>
            </a:r>
            <a:r>
              <a:rPr lang="ca-ES" sz="2700" dirty="0" err="1"/>
              <a:t>Salesperson</a:t>
            </a:r>
            <a:r>
              <a:rPr lang="ca-ES" sz="2700" dirty="0"/>
              <a:t>/</a:t>
            </a:r>
            <a:r>
              <a:rPr lang="ca-ES" sz="2700" dirty="0" err="1"/>
              <a:t>Purchaser</a:t>
            </a:r>
            <a:endParaRPr lang="ca-ES" sz="2700" dirty="0"/>
          </a:p>
          <a:p>
            <a:pPr lvl="1"/>
            <a:r>
              <a:rPr lang="ca-ES" sz="2000" dirty="0" err="1"/>
              <a:t>Code</a:t>
            </a:r>
            <a:endParaRPr lang="ca-ES" sz="2000" dirty="0"/>
          </a:p>
          <a:p>
            <a:pPr lvl="1"/>
            <a:r>
              <a:rPr lang="ca-ES" sz="2000" dirty="0" err="1"/>
              <a:t>Name</a:t>
            </a:r>
            <a:endParaRPr lang="ca-ES" sz="2000" dirty="0"/>
          </a:p>
          <a:p>
            <a:r>
              <a:rPr lang="ca-ES" sz="2400" dirty="0" err="1"/>
              <a:t>Añade</a:t>
            </a:r>
            <a:r>
              <a:rPr lang="ca-ES" sz="2400" dirty="0"/>
              <a:t> los </a:t>
            </a:r>
            <a:r>
              <a:rPr lang="ca-ES" sz="2400" dirty="0" err="1"/>
              <a:t>siguientes</a:t>
            </a:r>
            <a:r>
              <a:rPr lang="ca-ES" sz="2400" dirty="0"/>
              <a:t> </a:t>
            </a:r>
            <a:r>
              <a:rPr lang="ca-ES" sz="2400" dirty="0" err="1"/>
              <a:t>campos</a:t>
            </a:r>
            <a:r>
              <a:rPr lang="ca-ES" sz="2400" dirty="0"/>
              <a:t> al </a:t>
            </a:r>
            <a:r>
              <a:rPr lang="ca-ES" sz="2400" dirty="0" err="1"/>
              <a:t>DataItem</a:t>
            </a:r>
            <a:r>
              <a:rPr lang="ca-ES" sz="2400" dirty="0"/>
              <a:t> </a:t>
            </a:r>
            <a:r>
              <a:rPr lang="ca-ES" sz="2400" dirty="0" err="1"/>
              <a:t>Customer</a:t>
            </a:r>
            <a:endParaRPr lang="ca-ES" sz="2400" dirty="0"/>
          </a:p>
          <a:p>
            <a:pPr lvl="1"/>
            <a:r>
              <a:rPr lang="ca-ES" sz="2000" dirty="0"/>
              <a:t>No.</a:t>
            </a:r>
          </a:p>
          <a:p>
            <a:pPr lvl="1"/>
            <a:r>
              <a:rPr lang="ca-ES" sz="2000" dirty="0" err="1"/>
              <a:t>Name</a:t>
            </a:r>
            <a:endParaRPr lang="ca-ES" sz="2000" dirty="0"/>
          </a:p>
          <a:p>
            <a:pPr lvl="1"/>
            <a:r>
              <a:rPr lang="ca-ES" sz="2000" dirty="0"/>
              <a:t>City</a:t>
            </a:r>
          </a:p>
          <a:p>
            <a:pPr lvl="1"/>
            <a:r>
              <a:rPr lang="ca-ES" sz="2000" dirty="0" err="1"/>
              <a:t>Phone</a:t>
            </a:r>
            <a:r>
              <a:rPr lang="ca-ES" sz="2000" dirty="0"/>
              <a:t> No.</a:t>
            </a:r>
          </a:p>
          <a:p>
            <a:r>
              <a:rPr lang="ca-ES" sz="2400" dirty="0"/>
              <a:t>Marca la </a:t>
            </a:r>
            <a:r>
              <a:rPr lang="ca-ES" sz="2400" dirty="0" err="1"/>
              <a:t>opción</a:t>
            </a:r>
            <a:r>
              <a:rPr lang="ca-ES" sz="2400" dirty="0"/>
              <a:t> </a:t>
            </a:r>
            <a:r>
              <a:rPr lang="ca-ES" sz="2400" dirty="0" err="1"/>
              <a:t>Include</a:t>
            </a:r>
            <a:r>
              <a:rPr lang="ca-ES" sz="2400" dirty="0"/>
              <a:t> </a:t>
            </a:r>
            <a:r>
              <a:rPr lang="ca-ES" sz="2400" dirty="0" err="1"/>
              <a:t>Caption</a:t>
            </a:r>
            <a:r>
              <a:rPr lang="ca-ES" sz="2400" dirty="0"/>
              <a:t> en </a:t>
            </a:r>
            <a:r>
              <a:rPr lang="ca-ES" sz="2400" dirty="0" err="1"/>
              <a:t>todos</a:t>
            </a:r>
            <a:r>
              <a:rPr lang="ca-ES" sz="2400" dirty="0"/>
              <a:t> los </a:t>
            </a:r>
            <a:r>
              <a:rPr lang="ca-ES" sz="2400" dirty="0" err="1"/>
              <a:t>campos</a:t>
            </a:r>
            <a:r>
              <a:rPr lang="ca-ES" sz="2400" dirty="0"/>
              <a:t> </a:t>
            </a:r>
            <a:r>
              <a:rPr lang="ca-ES" sz="2400" dirty="0" err="1"/>
              <a:t>añadidos</a:t>
            </a:r>
            <a:endParaRPr lang="ca-ES" sz="2400" dirty="0"/>
          </a:p>
          <a:p>
            <a:pPr lvl="1"/>
            <a:endParaRPr lang="es-ES" sz="23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13DFFF-CF85-4A4B-8F80-3D659BCB8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70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3750</TotalTime>
  <Words>742</Words>
  <Application>Microsoft Office PowerPoint</Application>
  <PresentationFormat>Presentación en pantalla (16:9)</PresentationFormat>
  <Paragraphs>138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Arial</vt:lpstr>
      <vt:lpstr>Calibri</vt:lpstr>
      <vt:lpstr>Tema de Office</vt:lpstr>
      <vt:lpstr>Curso de Desarrollo Dynamics 365 Business Central</vt:lpstr>
      <vt:lpstr>Reports</vt:lpstr>
      <vt:lpstr>Reports</vt:lpstr>
      <vt:lpstr>Reports</vt:lpstr>
      <vt:lpstr>Práctica</vt:lpstr>
      <vt:lpstr>Práctica</vt:lpstr>
      <vt:lpstr>Práctica</vt:lpstr>
      <vt:lpstr>Práctica</vt:lpstr>
      <vt:lpstr>Práctica</vt:lpstr>
      <vt:lpstr>Práctica</vt:lpstr>
      <vt:lpstr>Práctica</vt:lpstr>
      <vt:lpstr>Práctica</vt:lpstr>
      <vt:lpstr>Práctica</vt:lpstr>
      <vt:lpstr>Práctica</vt:lpstr>
      <vt:lpstr>Práctica</vt:lpstr>
      <vt:lpstr>Práctica</vt:lpstr>
      <vt:lpstr>Práctica</vt:lpstr>
      <vt:lpstr>Práctica</vt:lpstr>
      <vt:lpstr>Práctica</vt:lpstr>
      <vt:lpstr>Práctica</vt:lpstr>
      <vt:lpstr>Práctica</vt:lpstr>
      <vt:lpstr>Práctica</vt:lpstr>
      <vt:lpstr>Práctica</vt:lpstr>
      <vt:lpstr>Práctica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Asientos contables con  Dynamics 365 Business Central</dc:title>
  <dc:creator>Laura Nicolàs</dc:creator>
  <cp:lastModifiedBy>Cristina Nicolas</cp:lastModifiedBy>
  <cp:revision>306</cp:revision>
  <cp:lastPrinted>2019-05-16T18:53:43Z</cp:lastPrinted>
  <dcterms:created xsi:type="dcterms:W3CDTF">2018-11-08T13:49:05Z</dcterms:created>
  <dcterms:modified xsi:type="dcterms:W3CDTF">2020-05-28T09:46:02Z</dcterms:modified>
</cp:coreProperties>
</file>