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375" r:id="rId3"/>
    <p:sldId id="377" r:id="rId4"/>
    <p:sldId id="376" r:id="rId5"/>
    <p:sldId id="378" r:id="rId6"/>
    <p:sldId id="379" r:id="rId7"/>
    <p:sldId id="380" r:id="rId8"/>
    <p:sldId id="381" r:id="rId9"/>
    <p:sldId id="382" r:id="rId10"/>
    <p:sldId id="401" r:id="rId11"/>
    <p:sldId id="387" r:id="rId12"/>
    <p:sldId id="389" r:id="rId13"/>
    <p:sldId id="390" r:id="rId14"/>
    <p:sldId id="391" r:id="rId15"/>
    <p:sldId id="392" r:id="rId16"/>
    <p:sldId id="395" r:id="rId17"/>
    <p:sldId id="396" r:id="rId18"/>
    <p:sldId id="397" r:id="rId19"/>
    <p:sldId id="398" r:id="rId20"/>
    <p:sldId id="399" r:id="rId21"/>
    <p:sldId id="400" r:id="rId22"/>
  </p:sldIdLst>
  <p:sldSz cx="9144000" cy="5143500" type="screen16x9"/>
  <p:notesSz cx="10234613" cy="710406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4" autoAdjust="0"/>
    <p:restoredTop sz="82689" autoAdjust="0"/>
  </p:normalViewPr>
  <p:slideViewPr>
    <p:cSldViewPr>
      <p:cViewPr varScale="1">
        <p:scale>
          <a:sx n="115" d="100"/>
          <a:sy n="115" d="100"/>
        </p:scale>
        <p:origin x="13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7AA6008-2788-428A-AFC5-3CC650326BA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68E1A9-F1D4-440D-9D21-2A976C052D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8506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9726A2D-2587-4960-AC42-231D1EA65277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0A95B56-5C33-49BB-BABB-CBCE3623521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25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172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367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949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067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907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116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2852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5687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1893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3433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357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Son </a:t>
            </a:r>
            <a:r>
              <a:rPr lang="en-US" sz="1300" dirty="0" err="1"/>
              <a:t>elementos</a:t>
            </a:r>
            <a:r>
              <a:rPr lang="en-US" sz="1300" dirty="0"/>
              <a:t> de solo </a:t>
            </a:r>
            <a:r>
              <a:rPr lang="en-US" sz="1300" dirty="0" err="1"/>
              <a:t>lectura</a:t>
            </a:r>
            <a:r>
              <a:rPr lang="en-US" sz="1300" dirty="0"/>
              <a:t>.</a:t>
            </a:r>
          </a:p>
          <a:p>
            <a:endParaRPr lang="en-US" sz="1300" dirty="0"/>
          </a:p>
          <a:p>
            <a:r>
              <a:rPr lang="en-US" sz="1300" dirty="0"/>
              <a:t>La query que </a:t>
            </a:r>
            <a:r>
              <a:rPr lang="en-US" sz="1300" dirty="0" err="1"/>
              <a:t>definamos</a:t>
            </a:r>
            <a:r>
              <a:rPr lang="en-US" sz="1300" dirty="0"/>
              <a:t> se traduce a una </a:t>
            </a:r>
            <a:r>
              <a:rPr lang="en-US" sz="1300" dirty="0" err="1"/>
              <a:t>única</a:t>
            </a:r>
            <a:r>
              <a:rPr lang="en-US" sz="1300" dirty="0"/>
              <a:t> </a:t>
            </a:r>
            <a:r>
              <a:rPr lang="en-US" sz="1300" dirty="0" err="1"/>
              <a:t>sentencia</a:t>
            </a:r>
            <a:r>
              <a:rPr lang="en-US" sz="1300" dirty="0"/>
              <a:t> SELCT de SQL.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5886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4546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241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781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148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001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55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856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235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793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93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1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03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78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76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14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38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4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45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136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1E3D-372F-4CF3-A7AC-2696305E958D}" type="datetimeFigureOut">
              <a:rPr lang="es-ES_tradnl" smtClean="0"/>
              <a:t>24/05/2021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44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23419" y="1314974"/>
            <a:ext cx="9367419" cy="1723151"/>
          </a:xfrm>
        </p:spPr>
        <p:txBody>
          <a:bodyPr>
            <a:normAutofit/>
          </a:bodyPr>
          <a:lstStyle/>
          <a:p>
            <a:r>
              <a:rPr lang="es-ES" sz="5400" b="1" dirty="0"/>
              <a:t>Curso de Desarrollo</a:t>
            </a:r>
            <a:br>
              <a:rPr lang="es-ES" b="1" dirty="0"/>
            </a:br>
            <a:r>
              <a:rPr lang="es-ES" sz="3200" b="1" dirty="0"/>
              <a:t>Dynamics 365 Business Central</a:t>
            </a:r>
            <a:endParaRPr lang="es-ES_tradnl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4A23A4-C531-49AB-992B-3F58B02A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361339"/>
            <a:ext cx="2448631" cy="782161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4D15B244-EAEA-4275-97C7-68417329EE26}"/>
              </a:ext>
            </a:extLst>
          </p:cNvPr>
          <p:cNvSpPr txBox="1">
            <a:spLocks/>
          </p:cNvSpPr>
          <p:nvPr/>
        </p:nvSpPr>
        <p:spPr>
          <a:xfrm>
            <a:off x="-111710" y="2638188"/>
            <a:ext cx="9367419" cy="17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- La sesión empezará en breve -</a:t>
            </a:r>
            <a:endParaRPr lang="es-ES_tradnl" sz="1600" b="1" dirty="0"/>
          </a:p>
        </p:txBody>
      </p:sp>
    </p:spTree>
    <p:extLst>
      <p:ext uri="{BB962C8B-B14F-4D97-AF65-F5344CB8AC3E}">
        <p14:creationId xmlns:p14="http://schemas.microsoft.com/office/powerpoint/2010/main" val="153378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s-ES" sz="2800" b="1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002785D-BA99-4B56-A41E-3F27EDAD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AFC273D-19C5-4B22-B38D-0621CEDF8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64613"/>
            <a:ext cx="4676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1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Configura el </a:t>
            </a:r>
            <a:r>
              <a:rPr lang="es-ES" dirty="0" err="1"/>
              <a:t>Join</a:t>
            </a:r>
            <a:r>
              <a:rPr lang="es-ES" dirty="0"/>
              <a:t> en </a:t>
            </a:r>
            <a:r>
              <a:rPr lang="es-ES" dirty="0" err="1"/>
              <a:t>Vendor</a:t>
            </a:r>
            <a:r>
              <a:rPr lang="es-ES" dirty="0"/>
              <a:t> para mostrar solo líneas de </a:t>
            </a:r>
            <a:r>
              <a:rPr lang="es-ES" dirty="0" err="1"/>
              <a:t>Item</a:t>
            </a:r>
            <a:r>
              <a:rPr lang="es-ES" dirty="0"/>
              <a:t> que tengan un registro en </a:t>
            </a:r>
            <a:r>
              <a:rPr lang="es-ES" dirty="0" err="1"/>
              <a:t>Vendor</a:t>
            </a:r>
            <a:endParaRPr lang="es-ES" dirty="0"/>
          </a:p>
          <a:p>
            <a:pPr lvl="1"/>
            <a:r>
              <a:rPr lang="es-ES" dirty="0"/>
              <a:t>Selecciona el valor </a:t>
            </a:r>
            <a:r>
              <a:rPr lang="es-ES" dirty="0" err="1"/>
              <a:t>InnerJoin</a:t>
            </a:r>
            <a:r>
              <a:rPr lang="es-ES" dirty="0"/>
              <a:t> en la propiedad </a:t>
            </a:r>
            <a:r>
              <a:rPr lang="es-ES" dirty="0" err="1"/>
              <a:t>DataItemLinkType</a:t>
            </a:r>
            <a:endParaRPr lang="es-ES" dirty="0"/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B2A2A0-2E6D-41C4-B3BE-CD3ABFE0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Hay varias formas de establecer un filtro en una </a:t>
            </a:r>
            <a:r>
              <a:rPr lang="es-ES" dirty="0" err="1"/>
              <a:t>Query</a:t>
            </a:r>
            <a:endParaRPr lang="es-ES" dirty="0"/>
          </a:p>
          <a:p>
            <a:pPr lvl="1"/>
            <a:r>
              <a:rPr lang="es-ES" dirty="0"/>
              <a:t>Utilizando la propiedad </a:t>
            </a:r>
            <a:r>
              <a:rPr lang="es-ES" dirty="0" err="1"/>
              <a:t>DataItemFilter</a:t>
            </a:r>
            <a:r>
              <a:rPr lang="es-ES" dirty="0"/>
              <a:t> de los </a:t>
            </a:r>
            <a:r>
              <a:rPr lang="es-ES" dirty="0" err="1"/>
              <a:t>DataItems</a:t>
            </a:r>
            <a:endParaRPr lang="es-ES" dirty="0"/>
          </a:p>
          <a:p>
            <a:pPr lvl="1"/>
            <a:r>
              <a:rPr lang="es-ES" dirty="0"/>
              <a:t>Utilizando la propiedad </a:t>
            </a:r>
            <a:r>
              <a:rPr lang="es-ES" dirty="0" err="1"/>
              <a:t>ColumnFilter</a:t>
            </a:r>
            <a:r>
              <a:rPr lang="es-ES" dirty="0"/>
              <a:t> en una columna</a:t>
            </a:r>
          </a:p>
          <a:p>
            <a:pPr lvl="1"/>
            <a:r>
              <a:rPr lang="es-ES" dirty="0"/>
              <a:t>Creando líneas de tipo Filtro</a:t>
            </a:r>
          </a:p>
          <a:p>
            <a:pPr lvl="1"/>
            <a:r>
              <a:rPr lang="es-ES" dirty="0"/>
              <a:t>Escribiendo código AL en el </a:t>
            </a:r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err="1"/>
              <a:t>OnBeforeOpen</a:t>
            </a:r>
            <a:endParaRPr lang="es-ES" dirty="0"/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A24576-D2DB-465B-A19D-8BD4F4D2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2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Filtra la </a:t>
            </a:r>
            <a:r>
              <a:rPr lang="es-ES" dirty="0" err="1"/>
              <a:t>Query</a:t>
            </a:r>
            <a:r>
              <a:rPr lang="es-ES" dirty="0"/>
              <a:t> para mostrar sólo productos que utilizan Compra como Sistema de Reposición</a:t>
            </a:r>
          </a:p>
          <a:p>
            <a:pPr lvl="1"/>
            <a:r>
              <a:rPr lang="es-ES" dirty="0"/>
              <a:t>Utiliza la propiedad </a:t>
            </a:r>
            <a:r>
              <a:rPr lang="es-ES" dirty="0" err="1"/>
              <a:t>DataItemTableFilter</a:t>
            </a:r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5A6F8E-9662-416D-A044-56A9A761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1EED3C-DD7B-4C94-8041-C137B3B1F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147814"/>
            <a:ext cx="65627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7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Filtra la </a:t>
            </a:r>
            <a:r>
              <a:rPr lang="es-ES" dirty="0" err="1"/>
              <a:t>Query</a:t>
            </a:r>
            <a:r>
              <a:rPr lang="es-ES" dirty="0"/>
              <a:t> para mostrar sólo productos que tienen un Coste Unitario definido</a:t>
            </a:r>
          </a:p>
          <a:p>
            <a:pPr lvl="1"/>
            <a:r>
              <a:rPr lang="es-ES" dirty="0"/>
              <a:t>Utiliza la propiedad </a:t>
            </a:r>
            <a:r>
              <a:rPr lang="es-ES" dirty="0" err="1"/>
              <a:t>ColumnFilter</a:t>
            </a:r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9F0FDFD-FE85-4D2F-8631-BA187B68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14166B-168F-4746-A454-1CF660455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075806"/>
            <a:ext cx="411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3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Permite filtrar la </a:t>
            </a:r>
            <a:r>
              <a:rPr lang="es-ES" dirty="0" err="1"/>
              <a:t>Query</a:t>
            </a:r>
            <a:r>
              <a:rPr lang="es-ES" dirty="0"/>
              <a:t> por </a:t>
            </a:r>
            <a:r>
              <a:rPr lang="es-ES" dirty="0" err="1"/>
              <a:t>Vendor</a:t>
            </a:r>
            <a:r>
              <a:rPr lang="es-ES" dirty="0"/>
              <a:t> No. y por </a:t>
            </a:r>
            <a:r>
              <a:rPr lang="es-ES" dirty="0" err="1"/>
              <a:t>Vendor</a:t>
            </a:r>
            <a:r>
              <a:rPr lang="es-ES" dirty="0"/>
              <a:t> </a:t>
            </a:r>
            <a:r>
              <a:rPr lang="es-ES" dirty="0" err="1"/>
              <a:t>Posting</a:t>
            </a:r>
            <a:r>
              <a:rPr lang="es-ES" dirty="0"/>
              <a:t> Group</a:t>
            </a:r>
          </a:p>
          <a:p>
            <a:pPr lvl="1"/>
            <a:r>
              <a:rPr lang="es-ES" dirty="0"/>
              <a:t>Crea líneas de tipo </a:t>
            </a:r>
            <a:r>
              <a:rPr lang="es-ES" dirty="0" err="1"/>
              <a:t>Filter</a:t>
            </a:r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25B7EE-5DAA-4C25-97DC-03FD7D6E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222C26-0802-4BA6-9EBC-EB8AFEEB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20" y="3003798"/>
            <a:ext cx="6381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0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Acceso a las </a:t>
            </a:r>
            <a:r>
              <a:rPr lang="es-ES" dirty="0" err="1"/>
              <a:t>Queries</a:t>
            </a:r>
            <a:r>
              <a:rPr lang="es-ES" dirty="0"/>
              <a:t> desde AL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150846-FFE6-4F7D-B9FC-E854C77D86BD}"/>
              </a:ext>
            </a:extLst>
          </p:cNvPr>
          <p:cNvSpPr/>
          <p:nvPr/>
        </p:nvSpPr>
        <p:spPr>
          <a:xfrm>
            <a:off x="869685" y="2075199"/>
            <a:ext cx="6408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WITH </a:t>
            </a:r>
            <a:r>
              <a:rPr lang="es-ES" sz="2000" dirty="0" err="1"/>
              <a:t>SimpleItemQuery</a:t>
            </a:r>
            <a:r>
              <a:rPr lang="es-ES" sz="2000" dirty="0"/>
              <a:t> DO BEGIN </a:t>
            </a:r>
          </a:p>
          <a:p>
            <a:r>
              <a:rPr lang="es-ES" sz="2000" dirty="0"/>
              <a:t>  IF OPEN THEN BEGIN </a:t>
            </a:r>
          </a:p>
          <a:p>
            <a:r>
              <a:rPr lang="es-ES" sz="2000" dirty="0"/>
              <a:t>    WHILE READ DO BEGIN </a:t>
            </a:r>
          </a:p>
          <a:p>
            <a:r>
              <a:rPr lang="es-ES" sz="2000" dirty="0"/>
              <a:t>      // Do </a:t>
            </a:r>
            <a:r>
              <a:rPr lang="es-ES" sz="2000" dirty="0" err="1"/>
              <a:t>some</a:t>
            </a:r>
            <a:r>
              <a:rPr lang="es-ES" sz="2000" dirty="0"/>
              <a:t> </a:t>
            </a:r>
            <a:r>
              <a:rPr lang="es-ES" sz="2000" dirty="0" err="1"/>
              <a:t>logic</a:t>
            </a:r>
            <a:r>
              <a:rPr lang="es-ES" sz="2000" dirty="0"/>
              <a:t> </a:t>
            </a:r>
          </a:p>
          <a:p>
            <a:r>
              <a:rPr lang="es-ES" sz="2000" dirty="0"/>
              <a:t>      </a:t>
            </a:r>
            <a:r>
              <a:rPr lang="es-ES" sz="2000" dirty="0" err="1"/>
              <a:t>VendorName</a:t>
            </a:r>
            <a:r>
              <a:rPr lang="es-ES" sz="2000" dirty="0"/>
              <a:t> := </a:t>
            </a:r>
            <a:r>
              <a:rPr lang="es-ES" sz="2000" dirty="0" err="1"/>
              <a:t>SimpleItemQuery.VendorName</a:t>
            </a:r>
            <a:r>
              <a:rPr lang="es-ES" sz="2000" dirty="0"/>
              <a:t>; </a:t>
            </a:r>
          </a:p>
          <a:p>
            <a:r>
              <a:rPr lang="es-ES" sz="2000" dirty="0"/>
              <a:t>    END; </a:t>
            </a:r>
          </a:p>
          <a:p>
            <a:r>
              <a:rPr lang="es-ES" sz="2000" dirty="0"/>
              <a:t>    CLOSE; </a:t>
            </a:r>
          </a:p>
          <a:p>
            <a:r>
              <a:rPr lang="es-ES" sz="2000" dirty="0"/>
              <a:t>  END; </a:t>
            </a:r>
          </a:p>
          <a:p>
            <a:r>
              <a:rPr lang="es-ES" sz="2000" dirty="0"/>
              <a:t>END;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BB9CCB-BC61-45E2-BAE9-3A1C3B48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36222" y="1063229"/>
            <a:ext cx="8363272" cy="1508521"/>
          </a:xfrm>
        </p:spPr>
        <p:txBody>
          <a:bodyPr>
            <a:normAutofit fontScale="92500"/>
          </a:bodyPr>
          <a:lstStyle/>
          <a:p>
            <a:r>
              <a:rPr lang="es-ES" dirty="0"/>
              <a:t>Filtrado de las </a:t>
            </a:r>
            <a:r>
              <a:rPr lang="es-ES" dirty="0" err="1"/>
              <a:t>Queries</a:t>
            </a:r>
            <a:r>
              <a:rPr lang="es-ES" dirty="0"/>
              <a:t> desde AL</a:t>
            </a:r>
          </a:p>
          <a:p>
            <a:pPr lvl="1"/>
            <a:r>
              <a:rPr lang="es-ES" sz="2400" dirty="0"/>
              <a:t>Solo se puede filtrar por campos utilizados en la </a:t>
            </a:r>
            <a:r>
              <a:rPr lang="es-ES" sz="2400" dirty="0" err="1"/>
              <a:t>Query</a:t>
            </a:r>
            <a:r>
              <a:rPr lang="es-ES" sz="2400" dirty="0"/>
              <a:t>, o por campos no mostrados en la </a:t>
            </a:r>
            <a:r>
              <a:rPr lang="es-ES" sz="2400" dirty="0" err="1"/>
              <a:t>Query</a:t>
            </a:r>
            <a:r>
              <a:rPr lang="es-ES" sz="2400" dirty="0"/>
              <a:t> pero definidos como filtro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F2DA8C-F08F-4AFE-A1A9-434CDBE86C14}"/>
              </a:ext>
            </a:extLst>
          </p:cNvPr>
          <p:cNvSpPr/>
          <p:nvPr/>
        </p:nvSpPr>
        <p:spPr>
          <a:xfrm>
            <a:off x="882824" y="2543227"/>
            <a:ext cx="6408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SimpleItemQuery.SETRANGE</a:t>
            </a:r>
            <a:r>
              <a:rPr lang="es-ES" sz="2000" dirty="0"/>
              <a:t>(</a:t>
            </a:r>
            <a:r>
              <a:rPr lang="es-ES" sz="2000" dirty="0" err="1"/>
              <a:t>Vendor_Posting_Group,’NAC</a:t>
            </a:r>
            <a:r>
              <a:rPr lang="es-ES" sz="2000" dirty="0"/>
              <a:t>’);</a:t>
            </a:r>
          </a:p>
          <a:p>
            <a:r>
              <a:rPr lang="es-ES" sz="2000" dirty="0"/>
              <a:t>IF </a:t>
            </a:r>
            <a:r>
              <a:rPr lang="es-ES" sz="2000" dirty="0" err="1"/>
              <a:t>SimpleItemQuery.OPEN</a:t>
            </a:r>
            <a:r>
              <a:rPr lang="es-ES" sz="2000" dirty="0"/>
              <a:t> THEN BEGIN </a:t>
            </a:r>
          </a:p>
          <a:p>
            <a:r>
              <a:rPr lang="es-ES" sz="2000" dirty="0"/>
              <a:t>    WHILE </a:t>
            </a:r>
            <a:r>
              <a:rPr lang="es-ES" sz="2000" dirty="0" err="1"/>
              <a:t>SimpleItemQuery.READ</a:t>
            </a:r>
            <a:r>
              <a:rPr lang="es-ES" sz="2000" dirty="0"/>
              <a:t> DO BEGIN </a:t>
            </a:r>
          </a:p>
          <a:p>
            <a:r>
              <a:rPr lang="es-ES" sz="2000" dirty="0"/>
              <a:t>      // Do </a:t>
            </a:r>
            <a:r>
              <a:rPr lang="es-ES" sz="2000" dirty="0" err="1"/>
              <a:t>some</a:t>
            </a:r>
            <a:r>
              <a:rPr lang="es-ES" sz="2000" dirty="0"/>
              <a:t> </a:t>
            </a:r>
            <a:r>
              <a:rPr lang="es-ES" sz="2000" dirty="0" err="1"/>
              <a:t>logic</a:t>
            </a:r>
            <a:r>
              <a:rPr lang="es-ES" sz="2000" dirty="0"/>
              <a:t> </a:t>
            </a:r>
          </a:p>
          <a:p>
            <a:r>
              <a:rPr lang="es-ES" sz="2000" dirty="0"/>
              <a:t>      </a:t>
            </a:r>
            <a:r>
              <a:rPr lang="es-ES" sz="2000" dirty="0" err="1"/>
              <a:t>VendorName</a:t>
            </a:r>
            <a:r>
              <a:rPr lang="es-ES" sz="2000" dirty="0"/>
              <a:t> := </a:t>
            </a:r>
            <a:r>
              <a:rPr lang="es-ES" sz="2000" dirty="0" err="1"/>
              <a:t>SimpleItemQuery.VendorName</a:t>
            </a:r>
            <a:r>
              <a:rPr lang="es-ES" sz="2000"/>
              <a:t>;  </a:t>
            </a:r>
            <a:endParaRPr lang="es-ES" sz="2000" dirty="0"/>
          </a:p>
          <a:p>
            <a:r>
              <a:rPr lang="es-ES" sz="2000" dirty="0"/>
              <a:t>    END; </a:t>
            </a:r>
          </a:p>
          <a:p>
            <a:r>
              <a:rPr lang="es-ES" sz="2000" dirty="0"/>
              <a:t>    CLOSE; </a:t>
            </a:r>
          </a:p>
          <a:p>
            <a:r>
              <a:rPr lang="es-ES" sz="2000" dirty="0"/>
              <a:t>  END;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FF16B3-B96E-4F41-84FD-AEF5004E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390364" y="1063229"/>
            <a:ext cx="8363272" cy="1508521"/>
          </a:xfrm>
        </p:spPr>
        <p:txBody>
          <a:bodyPr>
            <a:normAutofit/>
          </a:bodyPr>
          <a:lstStyle/>
          <a:p>
            <a:r>
              <a:rPr lang="es-ES" sz="2800" dirty="0" err="1"/>
              <a:t>Mapping</a:t>
            </a:r>
            <a:r>
              <a:rPr lang="es-ES" sz="2800" dirty="0"/>
              <a:t> de </a:t>
            </a:r>
            <a:r>
              <a:rPr lang="es-ES" sz="2800" dirty="0" err="1"/>
              <a:t>Queries</a:t>
            </a:r>
            <a:r>
              <a:rPr lang="es-ES" sz="2800" dirty="0"/>
              <a:t> a </a:t>
            </a:r>
            <a:r>
              <a:rPr lang="es-ES" sz="2800" dirty="0" err="1"/>
              <a:t>Transact</a:t>
            </a:r>
            <a:r>
              <a:rPr lang="es-ES" sz="2800" dirty="0"/>
              <a:t>-SQL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106476-A835-433C-9CE3-DEF36382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92946"/>
            <a:ext cx="6281079" cy="35505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CDA9EC0-68CE-461A-ADEB-D73791B11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390364" y="1063229"/>
            <a:ext cx="8363272" cy="1508521"/>
          </a:xfrm>
        </p:spPr>
        <p:txBody>
          <a:bodyPr>
            <a:normAutofit/>
          </a:bodyPr>
          <a:lstStyle/>
          <a:p>
            <a:r>
              <a:rPr lang="es-ES" sz="2800" dirty="0" err="1"/>
              <a:t>Mapping</a:t>
            </a:r>
            <a:r>
              <a:rPr lang="es-ES" sz="2800" dirty="0"/>
              <a:t> de </a:t>
            </a:r>
            <a:r>
              <a:rPr lang="es-ES" sz="2800" dirty="0" err="1"/>
              <a:t>Queries</a:t>
            </a:r>
            <a:r>
              <a:rPr lang="es-ES" sz="2800" dirty="0"/>
              <a:t> a </a:t>
            </a:r>
            <a:r>
              <a:rPr lang="es-ES" sz="2800" dirty="0" err="1"/>
              <a:t>Transact</a:t>
            </a:r>
            <a:r>
              <a:rPr lang="es-ES" sz="2800" dirty="0"/>
              <a:t>-SQL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753915-B796-4D2F-A62A-763BB377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13401"/>
            <a:ext cx="6847619" cy="255238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EA457A2-F902-459A-9FDC-B8683478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07504" y="987574"/>
            <a:ext cx="8820472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2400" dirty="0"/>
              <a:t>Las </a:t>
            </a:r>
            <a:r>
              <a:rPr lang="es-ES" sz="2400" dirty="0" err="1"/>
              <a:t>Queries</a:t>
            </a:r>
            <a:r>
              <a:rPr lang="es-ES" sz="2400" dirty="0"/>
              <a:t> nos permiten obtener un conjunto de datos de la Base de Datos.</a:t>
            </a:r>
          </a:p>
          <a:p>
            <a:pPr lvl="1"/>
            <a:endParaRPr lang="es-ES" sz="2400" dirty="0"/>
          </a:p>
          <a:p>
            <a:pPr marL="57150" indent="0">
              <a:buNone/>
            </a:pPr>
            <a:endParaRPr lang="es-ES" sz="2400" b="1" dirty="0"/>
          </a:p>
          <a:p>
            <a:pPr marL="457200" lvl="1" indent="0">
              <a:buNone/>
            </a:pPr>
            <a:endParaRPr lang="es-ES" sz="2400" dirty="0"/>
          </a:p>
          <a:p>
            <a:pPr lvl="1"/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BD3F710-909F-48B2-BFB4-BCE9B1A7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93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Práctica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36222" y="1063229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Crea una </a:t>
            </a:r>
            <a:r>
              <a:rPr lang="es-ES" dirty="0" err="1"/>
              <a:t>codeunit</a:t>
            </a:r>
            <a:r>
              <a:rPr lang="es-ES" dirty="0"/>
              <a:t> que ejecute la </a:t>
            </a:r>
            <a:r>
              <a:rPr lang="es-ES" dirty="0" err="1"/>
              <a:t>Query</a:t>
            </a:r>
            <a:r>
              <a:rPr lang="es-ES" dirty="0"/>
              <a:t> 50100 Simple </a:t>
            </a:r>
            <a:r>
              <a:rPr lang="es-ES" dirty="0" err="1"/>
              <a:t>Item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y recorra todos los registros resultado</a:t>
            </a:r>
          </a:p>
          <a:p>
            <a:pPr marL="0" indent="0">
              <a:buNone/>
            </a:pPr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70FCA0-182C-44C7-86FE-38E0043B8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0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Práctica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36222" y="1063229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Crea un </a:t>
            </a:r>
            <a:r>
              <a:rPr lang="es-ES" dirty="0" err="1"/>
              <a:t>report</a:t>
            </a:r>
            <a:r>
              <a:rPr lang="es-ES" dirty="0"/>
              <a:t> que ejecute la </a:t>
            </a:r>
            <a:r>
              <a:rPr lang="es-ES" dirty="0" err="1"/>
              <a:t>Query</a:t>
            </a:r>
            <a:r>
              <a:rPr lang="es-ES"/>
              <a:t> 50100 Simple </a:t>
            </a:r>
            <a:r>
              <a:rPr lang="es-ES" dirty="0" err="1"/>
              <a:t>Item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y imprima una lista con los resultados de la misma</a:t>
            </a:r>
          </a:p>
          <a:p>
            <a:pPr marL="0" indent="0">
              <a:buNone/>
            </a:pPr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4DBCEB2-9376-46F6-AD62-D0D7D376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7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0" y="1269208"/>
            <a:ext cx="8820472" cy="387429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ES" dirty="0"/>
              <a:t>Las </a:t>
            </a:r>
            <a:r>
              <a:rPr lang="es-ES" dirty="0" err="1"/>
              <a:t>Queries</a:t>
            </a:r>
            <a:r>
              <a:rPr lang="es-ES" dirty="0"/>
              <a:t> permiten:</a:t>
            </a:r>
          </a:p>
          <a:p>
            <a:pPr lvl="1"/>
            <a:r>
              <a:rPr lang="es-ES" dirty="0"/>
              <a:t>Seleccionar subconjuntos de campos de múltiples tablas</a:t>
            </a:r>
          </a:p>
          <a:p>
            <a:pPr lvl="1"/>
            <a:r>
              <a:rPr lang="es-ES" dirty="0"/>
              <a:t>Hacer </a:t>
            </a:r>
            <a:r>
              <a:rPr lang="es-ES" dirty="0" err="1"/>
              <a:t>JOINs</a:t>
            </a:r>
            <a:r>
              <a:rPr lang="es-ES" dirty="0"/>
              <a:t> con distintos criterios</a:t>
            </a:r>
          </a:p>
          <a:p>
            <a:pPr lvl="1"/>
            <a:r>
              <a:rPr lang="es-ES" dirty="0"/>
              <a:t>Filtrar tablas con distintos criterios</a:t>
            </a:r>
          </a:p>
          <a:p>
            <a:pPr lvl="1"/>
            <a:r>
              <a:rPr lang="es-ES" dirty="0"/>
              <a:t>Agrupar o agregar datos</a:t>
            </a:r>
          </a:p>
          <a:p>
            <a:pPr lvl="1"/>
            <a:r>
              <a:rPr lang="es-ES" dirty="0"/>
              <a:t>Ordenar</a:t>
            </a:r>
          </a:p>
          <a:p>
            <a:pPr lvl="1"/>
            <a:r>
              <a:rPr lang="es-ES" dirty="0"/>
              <a:t>Limitar el número de líneas </a:t>
            </a:r>
          </a:p>
          <a:p>
            <a:pPr marL="457200" lvl="1" indent="0">
              <a:buNone/>
            </a:pPr>
            <a:endParaRPr lang="es-ES" dirty="0"/>
          </a:p>
          <a:p>
            <a:pPr marL="57150" indent="0">
              <a:buNone/>
            </a:pPr>
            <a:endParaRPr lang="es-ES" sz="2800" b="1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E3A1B6-1820-4037-B1AF-6EAD2DBF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0" y="1269208"/>
            <a:ext cx="8820472" cy="38742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/>
              <a:t>Las </a:t>
            </a:r>
            <a:r>
              <a:rPr lang="es-ES" dirty="0" err="1"/>
              <a:t>Queries</a:t>
            </a:r>
            <a:r>
              <a:rPr lang="es-ES" dirty="0"/>
              <a:t> se pueden utilizar:</a:t>
            </a:r>
          </a:p>
          <a:p>
            <a:pPr lvl="1"/>
            <a:r>
              <a:rPr lang="es-ES" dirty="0"/>
              <a:t>Como origen de datos para gráficos</a:t>
            </a:r>
          </a:p>
          <a:p>
            <a:pPr lvl="1"/>
            <a:r>
              <a:rPr lang="es-ES" dirty="0"/>
              <a:t>Para guardar su resultado como XML o CSV</a:t>
            </a:r>
          </a:p>
          <a:p>
            <a:pPr lvl="1"/>
            <a:r>
              <a:rPr lang="es-ES" dirty="0"/>
              <a:t>Para acceder a su resultado en código AL</a:t>
            </a:r>
          </a:p>
          <a:p>
            <a:pPr lvl="1"/>
            <a:r>
              <a:rPr lang="es-ES" dirty="0"/>
              <a:t>Para publicarlas como </a:t>
            </a:r>
            <a:r>
              <a:rPr lang="es-ES" dirty="0" err="1"/>
              <a:t>WebServices</a:t>
            </a:r>
            <a:r>
              <a:rPr lang="es-ES" dirty="0"/>
              <a:t> </a:t>
            </a:r>
            <a:r>
              <a:rPr lang="es-ES" dirty="0" err="1"/>
              <a:t>OData</a:t>
            </a:r>
            <a:r>
              <a:rPr lang="es-ES" dirty="0"/>
              <a:t> para ser consumidas por otras aplicaciones  </a:t>
            </a:r>
          </a:p>
          <a:p>
            <a:pPr lvl="1"/>
            <a:endParaRPr lang="es-ES" dirty="0"/>
          </a:p>
          <a:p>
            <a:pPr marL="57150" indent="0">
              <a:buNone/>
            </a:pPr>
            <a:endParaRPr lang="es-ES" sz="2800" b="1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6B24E5-3B99-4986-89BC-D3E3AD0B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Crea una nueva </a:t>
            </a:r>
            <a:r>
              <a:rPr lang="es-ES" dirty="0" err="1"/>
              <a:t>Query</a:t>
            </a:r>
            <a:r>
              <a:rPr lang="es-ES" dirty="0"/>
              <a:t> 50100 Simple </a:t>
            </a:r>
            <a:r>
              <a:rPr lang="es-ES" dirty="0" err="1"/>
              <a:t>Item</a:t>
            </a:r>
            <a:r>
              <a:rPr lang="es-ES" dirty="0"/>
              <a:t> </a:t>
            </a:r>
            <a:r>
              <a:rPr lang="es-ES" dirty="0" err="1"/>
              <a:t>Query</a:t>
            </a:r>
            <a:endParaRPr lang="es-ES" dirty="0"/>
          </a:p>
          <a:p>
            <a:pPr lvl="1"/>
            <a:r>
              <a:rPr lang="es-ES" dirty="0"/>
              <a:t>Utiliza la tabla </a:t>
            </a:r>
            <a:r>
              <a:rPr lang="es-ES" dirty="0" err="1"/>
              <a:t>Item</a:t>
            </a:r>
            <a:r>
              <a:rPr lang="es-ES" dirty="0"/>
              <a:t> como </a:t>
            </a:r>
            <a:r>
              <a:rPr lang="es-ES" dirty="0" err="1"/>
              <a:t>DataItem</a:t>
            </a:r>
            <a:endParaRPr lang="es-ES" dirty="0"/>
          </a:p>
          <a:p>
            <a:pPr lvl="1"/>
            <a:r>
              <a:rPr lang="es-ES" dirty="0"/>
              <a:t>Añade los campos No., </a:t>
            </a:r>
            <a:r>
              <a:rPr lang="es-ES" dirty="0" err="1"/>
              <a:t>Description</a:t>
            </a:r>
            <a:r>
              <a:rPr lang="es-ES" dirty="0"/>
              <a:t>, Base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 y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Cost</a:t>
            </a:r>
            <a:endParaRPr lang="es-ES" dirty="0"/>
          </a:p>
          <a:p>
            <a:pPr marL="57150" indent="0">
              <a:buNone/>
            </a:pPr>
            <a:endParaRPr lang="es-ES" sz="2800" b="1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584748-F90B-4586-AE97-F4D51C29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s-ES" sz="2800" b="1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265185-4BD8-42F6-A1AB-E2EDA05D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7680BE-9F1F-49F3-9A48-96F336D01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987574"/>
            <a:ext cx="5832648" cy="41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6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Vamos a ampliar la </a:t>
            </a:r>
            <a:r>
              <a:rPr lang="es-ES" dirty="0" err="1"/>
              <a:t>Query</a:t>
            </a:r>
            <a:r>
              <a:rPr lang="es-ES" dirty="0"/>
              <a:t> para hacer </a:t>
            </a:r>
            <a:r>
              <a:rPr lang="es-ES" dirty="0" err="1"/>
              <a:t>JOINs</a:t>
            </a:r>
            <a:r>
              <a:rPr lang="es-ES" dirty="0"/>
              <a:t> con otras tablas. </a:t>
            </a:r>
          </a:p>
          <a:p>
            <a:r>
              <a:rPr lang="es-ES" dirty="0"/>
              <a:t>Antes, debemos crear una serie de datos </a:t>
            </a:r>
          </a:p>
          <a:p>
            <a:pPr marL="57150" indent="0">
              <a:buNone/>
            </a:pPr>
            <a:endParaRPr lang="es-ES" sz="2800" b="1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F1A7EB9-B784-4564-8351-103A5B24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Selecciona el proveedor 30000 en los productos 70001, 70002, 70003 y 70010</a:t>
            </a:r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CB1948-36A2-4A73-9460-3423D42B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ca-ES" dirty="0" err="1"/>
              <a:t>Queries</a:t>
            </a:r>
            <a:endParaRPr lang="es-ES_tradn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9208"/>
            <a:ext cx="8363272" cy="3874292"/>
          </a:xfrm>
        </p:spPr>
        <p:txBody>
          <a:bodyPr>
            <a:normAutofit/>
          </a:bodyPr>
          <a:lstStyle/>
          <a:p>
            <a:r>
              <a:rPr lang="es-ES" dirty="0"/>
              <a:t>Añade a la </a:t>
            </a:r>
            <a:r>
              <a:rPr lang="es-ES" dirty="0" err="1"/>
              <a:t>Query</a:t>
            </a:r>
            <a:r>
              <a:rPr lang="es-ES" dirty="0"/>
              <a:t> un </a:t>
            </a:r>
            <a:r>
              <a:rPr lang="es-ES" dirty="0" err="1"/>
              <a:t>DataItem</a:t>
            </a:r>
            <a:r>
              <a:rPr lang="es-ES" dirty="0"/>
              <a:t> de </a:t>
            </a:r>
            <a:r>
              <a:rPr lang="es-ES" dirty="0" err="1"/>
              <a:t>Vendor</a:t>
            </a:r>
            <a:endParaRPr lang="es-ES" dirty="0"/>
          </a:p>
          <a:p>
            <a:pPr lvl="1"/>
            <a:r>
              <a:rPr lang="es-ES" dirty="0"/>
              <a:t>Añade los campos </a:t>
            </a:r>
            <a:r>
              <a:rPr lang="es-ES" dirty="0" err="1"/>
              <a:t>Name</a:t>
            </a:r>
            <a:r>
              <a:rPr lang="es-ES" dirty="0"/>
              <a:t> y City</a:t>
            </a:r>
          </a:p>
          <a:p>
            <a:pPr lvl="1"/>
            <a:r>
              <a:rPr lang="es-ES" dirty="0"/>
              <a:t>Cambia los nombres de las columnas por </a:t>
            </a:r>
            <a:r>
              <a:rPr lang="es-ES" dirty="0" err="1"/>
              <a:t>Vendor_Name</a:t>
            </a:r>
            <a:r>
              <a:rPr lang="es-ES" dirty="0"/>
              <a:t> y </a:t>
            </a:r>
            <a:r>
              <a:rPr lang="es-ES" dirty="0" err="1"/>
              <a:t>Vendor_City</a:t>
            </a:r>
            <a:endParaRPr lang="es-ES" dirty="0"/>
          </a:p>
          <a:p>
            <a:pPr lvl="1"/>
            <a:r>
              <a:rPr lang="es-ES" dirty="0"/>
              <a:t>Enlaza el </a:t>
            </a:r>
            <a:r>
              <a:rPr lang="es-ES" dirty="0" err="1"/>
              <a:t>DataItem</a:t>
            </a:r>
            <a:r>
              <a:rPr lang="es-ES" dirty="0"/>
              <a:t> de </a:t>
            </a:r>
            <a:r>
              <a:rPr lang="es-ES" dirty="0" err="1"/>
              <a:t>Vendor</a:t>
            </a:r>
            <a:r>
              <a:rPr lang="es-ES" dirty="0"/>
              <a:t> con el de </a:t>
            </a:r>
            <a:r>
              <a:rPr lang="es-ES" dirty="0" err="1"/>
              <a:t>Item</a:t>
            </a:r>
            <a:endParaRPr lang="es-ES" dirty="0"/>
          </a:p>
          <a:p>
            <a:pPr marL="57150" indent="0">
              <a:buNone/>
            </a:pPr>
            <a:endParaRPr lang="es-ES" sz="2800" b="1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002785D-BA99-4B56-A41E-3F27EDAD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67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540</Words>
  <Application>Microsoft Office PowerPoint</Application>
  <PresentationFormat>Presentación en pantalla (16:9)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Curso de Desarrollo Dynamics 365 Business Central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Práctica</vt:lpstr>
      <vt:lpstr>Práctica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Asientos contables con  Dynamics 365 Business Central</dc:title>
  <dc:creator>Laura Nicolàs</dc:creator>
  <cp:lastModifiedBy>Cristina Nicolàs</cp:lastModifiedBy>
  <cp:revision>319</cp:revision>
  <cp:lastPrinted>2019-05-16T18:53:43Z</cp:lastPrinted>
  <dcterms:created xsi:type="dcterms:W3CDTF">2018-11-08T13:49:05Z</dcterms:created>
  <dcterms:modified xsi:type="dcterms:W3CDTF">2021-05-24T13:02:00Z</dcterms:modified>
</cp:coreProperties>
</file>