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3" r:id="rId2"/>
    <p:sldId id="367" r:id="rId3"/>
    <p:sldId id="368" r:id="rId4"/>
    <p:sldId id="369" r:id="rId5"/>
    <p:sldId id="370" r:id="rId6"/>
    <p:sldId id="372" r:id="rId7"/>
    <p:sldId id="373" r:id="rId8"/>
    <p:sldId id="374" r:id="rId9"/>
    <p:sldId id="375" r:id="rId10"/>
    <p:sldId id="376" r:id="rId11"/>
    <p:sldId id="377" r:id="rId12"/>
    <p:sldId id="379" r:id="rId13"/>
    <p:sldId id="380" r:id="rId14"/>
    <p:sldId id="387" r:id="rId15"/>
    <p:sldId id="388" r:id="rId16"/>
    <p:sldId id="389" r:id="rId17"/>
    <p:sldId id="391" r:id="rId18"/>
    <p:sldId id="390" r:id="rId19"/>
    <p:sldId id="392" r:id="rId20"/>
    <p:sldId id="393" r:id="rId21"/>
    <p:sldId id="394" r:id="rId22"/>
    <p:sldId id="396" r:id="rId23"/>
    <p:sldId id="398" r:id="rId24"/>
    <p:sldId id="397" r:id="rId25"/>
    <p:sldId id="399" r:id="rId26"/>
    <p:sldId id="401" r:id="rId27"/>
    <p:sldId id="402" r:id="rId28"/>
    <p:sldId id="403" r:id="rId29"/>
    <p:sldId id="386" r:id="rId30"/>
    <p:sldId id="382" r:id="rId31"/>
    <p:sldId id="383" r:id="rId32"/>
    <p:sldId id="385" r:id="rId33"/>
    <p:sldId id="410" r:id="rId34"/>
    <p:sldId id="409" r:id="rId35"/>
  </p:sldIdLst>
  <p:sldSz cx="9144000" cy="5143500" type="screen16x9"/>
  <p:notesSz cx="10234613" cy="710406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1" autoAdjust="0"/>
    <p:restoredTop sz="54144" autoAdjust="0"/>
  </p:normalViewPr>
  <p:slideViewPr>
    <p:cSldViewPr>
      <p:cViewPr varScale="1">
        <p:scale>
          <a:sx n="75" d="100"/>
          <a:sy n="75" d="100"/>
        </p:scale>
        <p:origin x="843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7AA6008-2788-428A-AFC5-3CC650326BA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68E1A9-F1D4-440D-9D21-2A976C052D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8506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9726A2D-2587-4960-AC42-231D1EA65277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0A95B56-5C33-49BB-BABB-CBCE3623521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252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172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98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525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071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321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025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670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800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933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37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41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371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698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644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312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598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168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388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851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635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4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33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936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78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389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292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934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520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15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76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33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169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35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38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93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12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03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878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76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14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38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27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4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45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136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44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-nav/basic-page-operation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23419" y="1314974"/>
            <a:ext cx="9367419" cy="1723151"/>
          </a:xfrm>
        </p:spPr>
        <p:txBody>
          <a:bodyPr>
            <a:normAutofit/>
          </a:bodyPr>
          <a:lstStyle/>
          <a:p>
            <a:r>
              <a:rPr lang="es-ES" sz="5400" b="1" dirty="0"/>
              <a:t>Curso de Desarrollo</a:t>
            </a:r>
            <a:br>
              <a:rPr lang="es-ES" b="1" dirty="0"/>
            </a:br>
            <a:r>
              <a:rPr lang="es-ES" sz="3200" b="1" dirty="0"/>
              <a:t>Dynamics 365 Business Central</a:t>
            </a:r>
            <a:endParaRPr lang="es-ES_tradnl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4A23A4-C531-49AB-992B-3F58B02A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361339"/>
            <a:ext cx="2448631" cy="782161"/>
          </a:xfrm>
          <a:prstGeom prst="rect">
            <a:avLst/>
          </a:prstGeom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4D15B244-EAEA-4275-97C7-68417329EE26}"/>
              </a:ext>
            </a:extLst>
          </p:cNvPr>
          <p:cNvSpPr txBox="1">
            <a:spLocks/>
          </p:cNvSpPr>
          <p:nvPr/>
        </p:nvSpPr>
        <p:spPr>
          <a:xfrm>
            <a:off x="-111710" y="2638188"/>
            <a:ext cx="9367419" cy="17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- La sesión empezará en breve -</a:t>
            </a:r>
            <a:endParaRPr lang="es-ES_tradnl" sz="1600" b="1" dirty="0"/>
          </a:p>
        </p:txBody>
      </p:sp>
    </p:spTree>
    <p:extLst>
      <p:ext uri="{BB962C8B-B14F-4D97-AF65-F5344CB8AC3E}">
        <p14:creationId xmlns:p14="http://schemas.microsoft.com/office/powerpoint/2010/main" val="64569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/>
              <a:t>Para </a:t>
            </a:r>
            <a:r>
              <a:rPr lang="ca-ES" dirty="0" err="1"/>
              <a:t>acceder</a:t>
            </a:r>
            <a:r>
              <a:rPr lang="ca-ES" dirty="0"/>
              <a:t> a la </a:t>
            </a:r>
            <a:r>
              <a:rPr lang="ca-ES" dirty="0" err="1"/>
              <a:t>definición</a:t>
            </a:r>
            <a:r>
              <a:rPr lang="ca-ES" dirty="0"/>
              <a:t> de un Servicio SOAP concreto: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ca-ES" dirty="0"/>
          </a:p>
          <a:p>
            <a:pPr marL="0" indent="0">
              <a:buNone/>
            </a:pPr>
            <a:r>
              <a:rPr lang="ca-ES" sz="2000" dirty="0"/>
              <a:t>http://&lt;Server&gt;:&lt;Port&gt;/&lt;ServerInstance&gt;/WS/&lt;ObjectType&gt;/&lt;ServiceName&gt;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92DC40-B735-4AF5-AD10-0FF472C9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322A105-D242-4CBC-847D-B6F914D23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" y="1056890"/>
            <a:ext cx="9144000" cy="395358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07D8698-1048-40DE-9A35-AAA423BFA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6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02FC36-4FAC-4E55-B4DD-9BDBA018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7240"/>
            <a:ext cx="7661045" cy="205258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5AC7203-911E-4A18-A8FE-31C33465B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35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/>
              <a:t>Las funciones </a:t>
            </a:r>
            <a:r>
              <a:rPr lang="ca-ES" dirty="0" err="1"/>
              <a:t>globales</a:t>
            </a:r>
            <a:r>
              <a:rPr lang="ca-ES" dirty="0"/>
              <a:t> de la </a:t>
            </a:r>
            <a:r>
              <a:rPr lang="ca-ES" dirty="0" err="1"/>
              <a:t>codeunit</a:t>
            </a:r>
            <a:r>
              <a:rPr lang="ca-ES" dirty="0"/>
              <a:t> son los </a:t>
            </a:r>
            <a:r>
              <a:rPr lang="ca-ES" dirty="0" err="1"/>
              <a:t>métodos</a:t>
            </a:r>
            <a:r>
              <a:rPr lang="ca-ES" dirty="0"/>
              <a:t> que se </a:t>
            </a:r>
            <a:r>
              <a:rPr lang="ca-ES" dirty="0" err="1"/>
              <a:t>exponen</a:t>
            </a:r>
            <a:r>
              <a:rPr lang="ca-ES" dirty="0"/>
              <a:t> en el Web Service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559CE23-8B2B-4720-A66F-F1559994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35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/>
              <a:t>Crea una </a:t>
            </a:r>
            <a:r>
              <a:rPr lang="ca-ES" dirty="0" err="1"/>
              <a:t>codeunit</a:t>
            </a:r>
            <a:r>
              <a:rPr lang="ca-ES" dirty="0"/>
              <a:t> </a:t>
            </a:r>
            <a:r>
              <a:rPr lang="ca-ES" dirty="0" err="1"/>
              <a:t>WebService</a:t>
            </a:r>
            <a:r>
              <a:rPr lang="ca-ES" dirty="0"/>
              <a:t> con una </a:t>
            </a:r>
            <a:r>
              <a:rPr lang="ca-ES" dirty="0" err="1"/>
              <a:t>función</a:t>
            </a:r>
            <a:endParaRPr lang="ca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7B547F-04A0-4DE5-A6D1-74C0189D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5337A1-1DC2-4289-8464-25C3DE8BC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245121"/>
            <a:ext cx="48672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2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35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/>
              <a:t>Publica la </a:t>
            </a:r>
            <a:r>
              <a:rPr lang="ca-ES" dirty="0" err="1"/>
              <a:t>codeunit</a:t>
            </a:r>
            <a:r>
              <a:rPr lang="ca-ES" dirty="0"/>
              <a:t> como Web Service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49EBFC-E3C9-42A5-91F3-4A8DDA6E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2" y="2525869"/>
            <a:ext cx="8470776" cy="8686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AF896FC-D5C9-41B2-A858-D7106806E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4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670CDA-9881-45B2-A134-65B58FF9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7" y="1063229"/>
            <a:ext cx="7001665" cy="42197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8F0805-5F3B-4D50-B403-864FB8935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6C279C-5803-475D-A8E6-C0748FE1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66" y="1391732"/>
            <a:ext cx="8470830" cy="10360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7A58AF-331C-44C0-92C4-C8F4EFCD4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77" y="2991551"/>
            <a:ext cx="7514286" cy="80952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ECFB745-9639-41D6-AC4E-B75DE5931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7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35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/>
              <a:t>Crea la </a:t>
            </a:r>
            <a:r>
              <a:rPr lang="ca-ES" dirty="0" err="1"/>
              <a:t>siguiente</a:t>
            </a:r>
            <a:r>
              <a:rPr lang="ca-ES" dirty="0"/>
              <a:t> </a:t>
            </a:r>
            <a:r>
              <a:rPr lang="ca-ES" dirty="0" err="1"/>
              <a:t>función</a:t>
            </a:r>
            <a:endParaRPr lang="ca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CB6379-F9E9-4B23-8147-4C5384E9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4C6E18-7FD4-495F-9599-0D81F6172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2085975"/>
            <a:ext cx="60579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4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9E8058E-32E7-443C-AB8D-9175DABE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1926"/>
            <a:ext cx="6000000" cy="9619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769814-FDDD-489F-9993-82AA1E0C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93" y="3157207"/>
            <a:ext cx="6695238" cy="11238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50ED335-FEC3-4B47-BBA5-ED1C6A6CF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6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dirty="0"/>
              <a:t>Business Central </a:t>
            </a:r>
            <a:r>
              <a:rPr lang="ca-ES" dirty="0" err="1"/>
              <a:t>puede</a:t>
            </a:r>
            <a:r>
              <a:rPr lang="ca-ES" dirty="0"/>
              <a:t> publicar </a:t>
            </a:r>
            <a:r>
              <a:rPr lang="ca-ES" dirty="0" err="1"/>
              <a:t>WebServices</a:t>
            </a:r>
            <a:r>
              <a:rPr lang="ca-ES" dirty="0"/>
              <a:t> </a:t>
            </a:r>
            <a:r>
              <a:rPr lang="ca-ES" dirty="0" err="1"/>
              <a:t>utilizando</a:t>
            </a:r>
            <a:r>
              <a:rPr lang="ca-ES" dirty="0"/>
              <a:t> </a:t>
            </a:r>
            <a:r>
              <a:rPr lang="ca-ES" dirty="0" err="1"/>
              <a:t>distintos</a:t>
            </a:r>
            <a:r>
              <a:rPr lang="ca-ES" dirty="0"/>
              <a:t> </a:t>
            </a:r>
            <a:r>
              <a:rPr lang="ca-ES" dirty="0" err="1"/>
              <a:t>protocolos</a:t>
            </a:r>
            <a:r>
              <a:rPr lang="ca-ES" dirty="0"/>
              <a:t>:</a:t>
            </a:r>
          </a:p>
          <a:p>
            <a:r>
              <a:rPr lang="ca-ES" dirty="0"/>
              <a:t>SOAP  (Simple </a:t>
            </a:r>
            <a:r>
              <a:rPr lang="ca-ES" dirty="0" err="1"/>
              <a:t>Object</a:t>
            </a:r>
            <a:r>
              <a:rPr lang="ca-ES" dirty="0"/>
              <a:t> Access Protocol) </a:t>
            </a:r>
          </a:p>
          <a:p>
            <a:r>
              <a:rPr lang="ca-ES" dirty="0" err="1"/>
              <a:t>OData</a:t>
            </a:r>
            <a:r>
              <a:rPr lang="ca-ES" dirty="0"/>
              <a:t>  (Open Data Protocol) </a:t>
            </a:r>
          </a:p>
          <a:p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02B2E1-6AAF-4311-8F59-9590D262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4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35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/>
              <a:t>Crea la </a:t>
            </a:r>
            <a:r>
              <a:rPr lang="ca-ES" dirty="0" err="1"/>
              <a:t>siguiente</a:t>
            </a:r>
            <a:r>
              <a:rPr lang="ca-ES" dirty="0"/>
              <a:t> </a:t>
            </a:r>
            <a:r>
              <a:rPr lang="ca-ES" dirty="0" err="1"/>
              <a:t>función</a:t>
            </a:r>
            <a:endParaRPr lang="ca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1CDF7C1-005E-481A-A392-079A6BCB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6A07E5A-4E37-4A43-B77C-E356994D2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20479"/>
            <a:ext cx="43243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8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64871C-EFED-4D4B-BA0D-32734A380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30273"/>
            <a:ext cx="5095238" cy="8476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8277EBD-21D3-4697-A567-3741D244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031973"/>
            <a:ext cx="5800000" cy="114285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7237F82-86ED-40BF-AFAB-E5646FEFA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6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35849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 err="1"/>
              <a:t>Haz</a:t>
            </a:r>
            <a:r>
              <a:rPr lang="ca-ES" dirty="0"/>
              <a:t> que la </a:t>
            </a:r>
            <a:r>
              <a:rPr lang="ca-ES" dirty="0" err="1"/>
              <a:t>función</a:t>
            </a:r>
            <a:r>
              <a:rPr lang="ca-ES" dirty="0"/>
              <a:t> </a:t>
            </a:r>
            <a:r>
              <a:rPr lang="ca-ES" dirty="0" err="1"/>
              <a:t>CrearCliente</a:t>
            </a:r>
            <a:r>
              <a:rPr lang="ca-ES" dirty="0"/>
              <a:t> </a:t>
            </a:r>
            <a:r>
              <a:rPr lang="ca-ES" dirty="0" err="1"/>
              <a:t>reciba</a:t>
            </a:r>
            <a:r>
              <a:rPr lang="ca-ES" dirty="0"/>
              <a:t> los </a:t>
            </a:r>
            <a:r>
              <a:rPr lang="ca-ES" dirty="0" err="1"/>
              <a:t>siguientes</a:t>
            </a:r>
            <a:r>
              <a:rPr lang="ca-ES" dirty="0"/>
              <a:t> </a:t>
            </a:r>
            <a:r>
              <a:rPr lang="ca-ES" dirty="0" err="1"/>
              <a:t>parámetros</a:t>
            </a:r>
            <a:r>
              <a:rPr lang="ca-ES" dirty="0"/>
              <a:t> y los </a:t>
            </a:r>
            <a:r>
              <a:rPr lang="ca-ES" dirty="0" err="1"/>
              <a:t>utilice</a:t>
            </a:r>
            <a:r>
              <a:rPr lang="ca-ES" dirty="0"/>
              <a:t> en la </a:t>
            </a:r>
            <a:r>
              <a:rPr lang="ca-ES" dirty="0" err="1"/>
              <a:t>creación</a:t>
            </a:r>
            <a:r>
              <a:rPr lang="ca-ES" dirty="0"/>
              <a:t> del </a:t>
            </a:r>
            <a:r>
              <a:rPr lang="ca-ES" dirty="0" err="1"/>
              <a:t>cliente</a:t>
            </a:r>
            <a:r>
              <a:rPr lang="ca-ES" dirty="0"/>
              <a:t>:</a:t>
            </a:r>
          </a:p>
          <a:p>
            <a:r>
              <a:rPr lang="ca-ES" dirty="0"/>
              <a:t>Nombre</a:t>
            </a:r>
          </a:p>
          <a:p>
            <a:r>
              <a:rPr lang="ca-ES" dirty="0" err="1"/>
              <a:t>Dirección</a:t>
            </a:r>
            <a:endParaRPr lang="ca-ES" dirty="0"/>
          </a:p>
          <a:p>
            <a:r>
              <a:rPr lang="ca-ES" dirty="0" err="1"/>
              <a:t>Teléfono</a:t>
            </a:r>
            <a:endParaRPr lang="ca-ES" dirty="0"/>
          </a:p>
          <a:p>
            <a:r>
              <a:rPr lang="ca-ES" dirty="0" err="1"/>
              <a:t>Límite</a:t>
            </a:r>
            <a:r>
              <a:rPr lang="ca-ES" dirty="0"/>
              <a:t> de Crédito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25AC2CA-F00C-4A50-B5AE-848CDAF4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6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35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 err="1"/>
              <a:t>Haz</a:t>
            </a:r>
            <a:r>
              <a:rPr lang="ca-ES" dirty="0"/>
              <a:t> una </a:t>
            </a:r>
            <a:r>
              <a:rPr lang="ca-ES" dirty="0" err="1"/>
              <a:t>llamada</a:t>
            </a:r>
            <a:r>
              <a:rPr lang="ca-ES" dirty="0"/>
              <a:t> a </a:t>
            </a:r>
            <a:r>
              <a:rPr lang="ca-ES" dirty="0" err="1"/>
              <a:t>CrearCliente</a:t>
            </a:r>
            <a:r>
              <a:rPr lang="ca-ES" dirty="0"/>
              <a:t> </a:t>
            </a:r>
            <a:r>
              <a:rPr lang="ca-ES" dirty="0" err="1"/>
              <a:t>utilizando</a:t>
            </a:r>
            <a:r>
              <a:rPr lang="ca-ES" dirty="0"/>
              <a:t> </a:t>
            </a:r>
            <a:r>
              <a:rPr lang="ca-ES" dirty="0" err="1"/>
              <a:t>letras</a:t>
            </a:r>
            <a:r>
              <a:rPr lang="ca-ES" dirty="0"/>
              <a:t> en el </a:t>
            </a:r>
            <a:r>
              <a:rPr lang="ca-ES" dirty="0" err="1"/>
              <a:t>Teléfono</a:t>
            </a:r>
            <a:endParaRPr lang="ca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D4040CB-963D-4DB5-9E9E-28CADF0E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04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35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dirty="0"/>
              <a:t>Modifica la </a:t>
            </a:r>
            <a:r>
              <a:rPr lang="ca-ES" dirty="0" err="1"/>
              <a:t>función</a:t>
            </a:r>
            <a:r>
              <a:rPr lang="ca-ES" dirty="0"/>
              <a:t> </a:t>
            </a:r>
            <a:r>
              <a:rPr lang="es-ES" dirty="0" err="1"/>
              <a:t>UnMetodoConParametroDeTexto</a:t>
            </a:r>
            <a:r>
              <a:rPr lang="es-ES" dirty="0"/>
              <a:t> para pedir confirmación al usuario</a:t>
            </a:r>
            <a:endParaRPr lang="ca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DC859F-ABC5-4F1A-9132-D24D5CE68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564753-45A6-4AC6-B3F4-CEF40B59D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86" y="2989064"/>
            <a:ext cx="8496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35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dirty="0" err="1"/>
              <a:t>Utiliza</a:t>
            </a:r>
            <a:r>
              <a:rPr lang="ca-ES" dirty="0"/>
              <a:t> la </a:t>
            </a:r>
            <a:r>
              <a:rPr lang="ca-ES" dirty="0" err="1"/>
              <a:t>función</a:t>
            </a:r>
            <a:r>
              <a:rPr lang="ca-ES" dirty="0"/>
              <a:t> GUIALLOWED para no interactuar con el </a:t>
            </a:r>
            <a:r>
              <a:rPr lang="ca-ES" dirty="0" err="1"/>
              <a:t>usuario</a:t>
            </a:r>
            <a:r>
              <a:rPr lang="ca-ES" dirty="0"/>
              <a:t> </a:t>
            </a:r>
            <a:r>
              <a:rPr lang="ca-ES" dirty="0" err="1"/>
              <a:t>cuando</a:t>
            </a:r>
            <a:r>
              <a:rPr lang="ca-ES" dirty="0"/>
              <a:t> no </a:t>
            </a:r>
            <a:r>
              <a:rPr lang="ca-ES" dirty="0" err="1"/>
              <a:t>hay</a:t>
            </a:r>
            <a:r>
              <a:rPr lang="ca-ES" dirty="0"/>
              <a:t> GUI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27CEC9D-F7A4-4B80-9075-97A5E507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339B49-353F-4926-8CA5-345CF5FF9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544316"/>
            <a:ext cx="88392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9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35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dirty="0"/>
              <a:t>Crea una </a:t>
            </a:r>
            <a:r>
              <a:rPr lang="ca-ES" dirty="0" err="1"/>
              <a:t>función</a:t>
            </a:r>
            <a:r>
              <a:rPr lang="ca-ES" dirty="0"/>
              <a:t> </a:t>
            </a:r>
            <a:r>
              <a:rPr lang="ca-ES" dirty="0" err="1"/>
              <a:t>ImportVehicle</a:t>
            </a:r>
            <a:r>
              <a:rPr lang="ca-ES" dirty="0"/>
              <a:t> que </a:t>
            </a:r>
            <a:r>
              <a:rPr lang="ca-ES" dirty="0" err="1"/>
              <a:t>utilice</a:t>
            </a:r>
            <a:r>
              <a:rPr lang="ca-ES" dirty="0"/>
              <a:t> el </a:t>
            </a:r>
            <a:r>
              <a:rPr lang="ca-ES" dirty="0" err="1"/>
              <a:t>XMLPort</a:t>
            </a:r>
            <a:r>
              <a:rPr lang="ca-ES" dirty="0"/>
              <a:t> Import Vehicle como </a:t>
            </a:r>
            <a:r>
              <a:rPr lang="ca-ES" dirty="0" err="1"/>
              <a:t>parámetro</a:t>
            </a:r>
            <a:endParaRPr lang="ca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665DF1-0959-4C1C-A319-0943A510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8E86D09-EE53-4D0A-8A24-AA45C3236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84" y="2571750"/>
            <a:ext cx="58102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9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35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dirty="0" err="1"/>
              <a:t>Cambia</a:t>
            </a:r>
            <a:r>
              <a:rPr lang="ca-ES" dirty="0"/>
              <a:t> las </a:t>
            </a:r>
            <a:r>
              <a:rPr lang="ca-ES" dirty="0" err="1"/>
              <a:t>siguientes</a:t>
            </a:r>
            <a:r>
              <a:rPr lang="ca-ES" dirty="0"/>
              <a:t> </a:t>
            </a:r>
            <a:r>
              <a:rPr lang="ca-ES" dirty="0" err="1"/>
              <a:t>propiedades</a:t>
            </a:r>
            <a:r>
              <a:rPr lang="ca-ES" dirty="0"/>
              <a:t> </a:t>
            </a:r>
            <a:r>
              <a:rPr lang="ca-ES" dirty="0" err="1"/>
              <a:t>globales</a:t>
            </a:r>
            <a:r>
              <a:rPr lang="ca-ES" dirty="0"/>
              <a:t> en el </a:t>
            </a:r>
            <a:r>
              <a:rPr lang="ca-ES" dirty="0" err="1"/>
              <a:t>XMLPort</a:t>
            </a:r>
            <a:endParaRPr lang="ca-ES" dirty="0"/>
          </a:p>
          <a:p>
            <a:r>
              <a:rPr lang="ca-ES" dirty="0" err="1"/>
              <a:t>UseDefaultNamespace</a:t>
            </a:r>
            <a:r>
              <a:rPr lang="ca-ES" dirty="0"/>
              <a:t>:	</a:t>
            </a:r>
            <a:r>
              <a:rPr lang="ca-ES" dirty="0" err="1"/>
              <a:t>Yes</a:t>
            </a:r>
            <a:endParaRPr lang="ca-ES" dirty="0"/>
          </a:p>
          <a:p>
            <a:r>
              <a:rPr lang="ca-ES" dirty="0" err="1"/>
              <a:t>DefaultNamespace</a:t>
            </a:r>
            <a:r>
              <a:rPr lang="ca-ES" dirty="0"/>
              <a:t>: </a:t>
            </a:r>
            <a:r>
              <a:rPr lang="ca-ES" dirty="0" err="1"/>
              <a:t>urn:microsoft-dynamics-nav</a:t>
            </a:r>
            <a:r>
              <a:rPr lang="ca-ES" dirty="0"/>
              <a:t>/</a:t>
            </a:r>
            <a:r>
              <a:rPr lang="ca-ES" dirty="0" err="1"/>
              <a:t>xmlports</a:t>
            </a:r>
            <a:r>
              <a:rPr lang="ca-ES" dirty="0"/>
              <a:t>/</a:t>
            </a:r>
            <a:r>
              <a:rPr lang="ca-ES" dirty="0" err="1"/>
              <a:t>ImportVehicle</a:t>
            </a:r>
            <a:endParaRPr lang="ca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B4EB31-6262-4D0C-9417-9C9FC908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6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41176" y="22233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</a:t>
            </a:r>
            <a:r>
              <a:rPr lang="es-ES_tradnl" dirty="0" err="1"/>
              <a:t>Codeunits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27E5CA4-0E0F-4B74-BF31-1011067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79601"/>
            <a:ext cx="6804457" cy="227226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54499CF-9EF4-4BFB-8A97-2862E419A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44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Páginas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475928" y="1215629"/>
            <a:ext cx="8363272" cy="64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 err="1"/>
              <a:t>Tienen</a:t>
            </a:r>
            <a:r>
              <a:rPr lang="ca-ES" dirty="0"/>
              <a:t> los </a:t>
            </a:r>
            <a:r>
              <a:rPr lang="ca-ES" dirty="0" err="1"/>
              <a:t>siguientes</a:t>
            </a:r>
            <a:r>
              <a:rPr lang="ca-ES" dirty="0"/>
              <a:t> </a:t>
            </a:r>
            <a:r>
              <a:rPr lang="ca-ES" dirty="0" err="1"/>
              <a:t>métodos</a:t>
            </a:r>
            <a:r>
              <a:rPr lang="ca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DE05EAD-C981-4DEE-8A4F-F4B9DD1BE3DF}"/>
              </a:ext>
            </a:extLst>
          </p:cNvPr>
          <p:cNvSpPr/>
          <p:nvPr/>
        </p:nvSpPr>
        <p:spPr>
          <a:xfrm>
            <a:off x="755576" y="1860029"/>
            <a:ext cx="7200800" cy="26776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ca-ES" sz="2800" dirty="0" err="1"/>
              <a:t>Create</a:t>
            </a:r>
            <a:endParaRPr lang="ca-ES" sz="2800" dirty="0"/>
          </a:p>
          <a:p>
            <a:r>
              <a:rPr lang="ca-ES" sz="2800" dirty="0" err="1"/>
              <a:t>CreateMultiple</a:t>
            </a:r>
            <a:endParaRPr lang="ca-ES" sz="2800" dirty="0"/>
          </a:p>
          <a:p>
            <a:r>
              <a:rPr lang="ca-ES" sz="2800" dirty="0" err="1"/>
              <a:t>Delete</a:t>
            </a:r>
            <a:endParaRPr lang="ca-ES" sz="2800" dirty="0"/>
          </a:p>
          <a:p>
            <a:r>
              <a:rPr lang="ca-ES" sz="2800" dirty="0" err="1"/>
              <a:t>Delete_part</a:t>
            </a:r>
            <a:endParaRPr lang="ca-ES" sz="2800" dirty="0"/>
          </a:p>
          <a:p>
            <a:r>
              <a:rPr lang="ca-ES" sz="2800" dirty="0" err="1"/>
              <a:t>GetRecIdFromKey</a:t>
            </a:r>
            <a:endParaRPr lang="ca-ES" sz="2800" dirty="0"/>
          </a:p>
          <a:p>
            <a:r>
              <a:rPr lang="ca-ES" sz="2800" dirty="0" err="1"/>
              <a:t>IsUpdated</a:t>
            </a:r>
            <a:endParaRPr lang="ca-ES" sz="2800" dirty="0"/>
          </a:p>
          <a:p>
            <a:r>
              <a:rPr lang="ca-ES" sz="2800" dirty="0" err="1"/>
              <a:t>Read</a:t>
            </a:r>
            <a:endParaRPr lang="ca-ES" sz="2800" dirty="0"/>
          </a:p>
          <a:p>
            <a:r>
              <a:rPr lang="ca-ES" sz="2800" dirty="0" err="1"/>
              <a:t>ReadByRecId</a:t>
            </a:r>
            <a:endParaRPr lang="ca-ES" sz="2800" dirty="0"/>
          </a:p>
          <a:p>
            <a:r>
              <a:rPr lang="ca-ES" sz="2800" dirty="0" err="1"/>
              <a:t>ReadMultiple</a:t>
            </a:r>
            <a:endParaRPr lang="ca-ES" sz="2800" dirty="0"/>
          </a:p>
          <a:p>
            <a:r>
              <a:rPr lang="ca-ES" sz="2800" dirty="0"/>
              <a:t>Update</a:t>
            </a:r>
          </a:p>
          <a:p>
            <a:r>
              <a:rPr lang="ca-ES" sz="2800" dirty="0" err="1"/>
              <a:t>UpdateMultiple</a:t>
            </a:r>
            <a:endParaRPr lang="ca-ES" sz="2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C1B4BBF-8823-4D92-93DC-8A50CD042E96}"/>
              </a:ext>
            </a:extLst>
          </p:cNvPr>
          <p:cNvSpPr/>
          <p:nvPr/>
        </p:nvSpPr>
        <p:spPr>
          <a:xfrm>
            <a:off x="590872" y="4608519"/>
            <a:ext cx="836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https://docs.microsoft.com/en-us/dynamics-nav/basic-page-operations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B59A89-4786-4DF3-97E5-E017A4D9E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2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dirty="0"/>
              <a:t>Business Central </a:t>
            </a:r>
            <a:r>
              <a:rPr lang="ca-ES" dirty="0" err="1"/>
              <a:t>puede</a:t>
            </a:r>
            <a:r>
              <a:rPr lang="ca-ES" dirty="0"/>
              <a:t> publicar como </a:t>
            </a:r>
            <a:r>
              <a:rPr lang="ca-ES" dirty="0" err="1"/>
              <a:t>WebServices</a:t>
            </a:r>
            <a:r>
              <a:rPr lang="ca-ES" dirty="0"/>
              <a:t> los </a:t>
            </a:r>
            <a:r>
              <a:rPr lang="ca-ES" dirty="0" err="1"/>
              <a:t>siguientes</a:t>
            </a:r>
            <a:r>
              <a:rPr lang="ca-ES" dirty="0"/>
              <a:t> </a:t>
            </a:r>
            <a:r>
              <a:rPr lang="ca-ES" dirty="0" err="1"/>
              <a:t>objetos</a:t>
            </a:r>
            <a:endParaRPr lang="ca-ES" dirty="0"/>
          </a:p>
          <a:p>
            <a:r>
              <a:rPr lang="ca-ES" dirty="0" err="1"/>
              <a:t>Codeunits</a:t>
            </a:r>
            <a:endParaRPr lang="ca-ES" dirty="0"/>
          </a:p>
          <a:p>
            <a:r>
              <a:rPr lang="ca-ES" dirty="0" err="1"/>
              <a:t>Pages</a:t>
            </a:r>
            <a:endParaRPr lang="ca-ES" dirty="0"/>
          </a:p>
          <a:p>
            <a:r>
              <a:rPr lang="ca-ES" dirty="0" err="1"/>
              <a:t>Queries</a:t>
            </a:r>
            <a:endParaRPr lang="ca-ES" dirty="0"/>
          </a:p>
          <a:p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D63AC9-FD47-474F-BC30-05AAE992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Páginas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AE5AA11-381B-4F8A-9750-26416190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59933"/>
            <a:ext cx="5328592" cy="404469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42688CD-3210-436D-97B2-6DA38E96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0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Páginas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3F55AB2-B026-4494-AD0B-6B358709E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63229"/>
            <a:ext cx="4847619" cy="100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59E0AF8-B702-4667-B6C2-AF239AA2A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505361"/>
            <a:ext cx="5990476" cy="22952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4E4E9A-65BE-434F-9960-DD247185A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17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 - Páginas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494BFE-FA54-4457-AC86-4358E17D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0" y="1434658"/>
            <a:ext cx="4857143" cy="13428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26F746-988A-4D14-8130-EBB4BBCA2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55" y="3206140"/>
            <a:ext cx="5533333" cy="142857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EA86E5A-1CB5-4BFB-A549-D4D66AC28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67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</a:t>
            </a:r>
            <a:r>
              <a:rPr lang="es-ES_tradnl" dirty="0" err="1"/>
              <a:t>OData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/>
              <a:t>Los Web Services SOAP son </a:t>
            </a:r>
            <a:r>
              <a:rPr lang="ca-ES" dirty="0" err="1"/>
              <a:t>creados</a:t>
            </a:r>
            <a:r>
              <a:rPr lang="ca-ES" dirty="0"/>
              <a:t> por los </a:t>
            </a:r>
            <a:r>
              <a:rPr lang="ca-ES" dirty="0" err="1"/>
              <a:t>siguientes</a:t>
            </a:r>
            <a:r>
              <a:rPr lang="ca-ES" dirty="0"/>
              <a:t> </a:t>
            </a:r>
            <a:r>
              <a:rPr lang="ca-ES" dirty="0" err="1"/>
              <a:t>tipos</a:t>
            </a:r>
            <a:r>
              <a:rPr lang="ca-ES" dirty="0"/>
              <a:t> de </a:t>
            </a:r>
            <a:r>
              <a:rPr lang="ca-ES" dirty="0" err="1"/>
              <a:t>objetos</a:t>
            </a:r>
            <a:r>
              <a:rPr lang="ca-ES" dirty="0"/>
              <a:t>:</a:t>
            </a:r>
          </a:p>
          <a:p>
            <a:r>
              <a:rPr lang="ca-ES" dirty="0" err="1"/>
              <a:t>Páginas</a:t>
            </a:r>
            <a:endParaRPr lang="ca-ES" dirty="0"/>
          </a:p>
          <a:p>
            <a:r>
              <a:rPr lang="ca-ES" dirty="0" err="1"/>
              <a:t>Queries</a:t>
            </a:r>
            <a:endParaRPr lang="ca-ES" dirty="0"/>
          </a:p>
          <a:p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31FDD0E-EAA2-4917-BD71-2B876114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09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</a:t>
            </a:r>
            <a:r>
              <a:rPr lang="es-ES_tradnl" dirty="0" err="1"/>
              <a:t>OData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79EA0DB-0AD4-4012-B143-FD0A929B9442}"/>
              </a:ext>
            </a:extLst>
          </p:cNvPr>
          <p:cNvSpPr txBox="1">
            <a:spLocks/>
          </p:cNvSpPr>
          <p:nvPr/>
        </p:nvSpPr>
        <p:spPr>
          <a:xfrm>
            <a:off x="179208" y="1618980"/>
            <a:ext cx="8651912" cy="31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sz="2000" dirty="0"/>
              <a:t>http://&lt;Server&gt;:&lt;Port&gt;/&lt;ServerInstance&gt;/OData/$metadata</a:t>
            </a:r>
          </a:p>
          <a:p>
            <a:pPr marL="0" indent="0">
              <a:buNone/>
            </a:pPr>
            <a:endParaRPr lang="ca-ES" sz="2000" dirty="0"/>
          </a:p>
          <a:p>
            <a:pPr marL="0" indent="0">
              <a:buNone/>
            </a:pPr>
            <a:r>
              <a:rPr lang="ca-ES" sz="2000" dirty="0"/>
              <a:t>http://&lt;Server&gt;:&lt;Port&gt;/&lt;ServerInstance&gt;/OData/</a:t>
            </a:r>
            <a:r>
              <a:rPr lang="es-ES" sz="2000" dirty="0"/>
              <a:t>&lt;web </a:t>
            </a:r>
            <a:r>
              <a:rPr lang="es-ES" sz="2000" dirty="0" err="1"/>
              <a:t>service</a:t>
            </a:r>
            <a:r>
              <a:rPr lang="es-ES" sz="2000" dirty="0"/>
              <a:t>&gt;</a:t>
            </a:r>
            <a:endParaRPr lang="ca-ES" sz="2000" dirty="0"/>
          </a:p>
          <a:p>
            <a:pPr marL="0" indent="0">
              <a:buNone/>
            </a:pPr>
            <a:endParaRPr lang="ca-ES" sz="2000" dirty="0"/>
          </a:p>
          <a:p>
            <a:pPr marL="0" indent="0">
              <a:buNone/>
            </a:pPr>
            <a:r>
              <a:rPr lang="es-ES" sz="2000" dirty="0"/>
              <a:t>http://&lt;Server&gt;:&lt;Port&gt;/&lt;ServerInstance&gt;/OData/&lt;web </a:t>
            </a:r>
            <a:r>
              <a:rPr lang="es-ES" sz="2000" dirty="0" err="1"/>
              <a:t>service</a:t>
            </a:r>
            <a:r>
              <a:rPr lang="es-ES" sz="2000" dirty="0"/>
              <a:t>&gt;?$</a:t>
            </a:r>
            <a:r>
              <a:rPr lang="es-ES" sz="2000" dirty="0" err="1"/>
              <a:t>format</a:t>
            </a:r>
            <a:r>
              <a:rPr lang="es-ES" sz="2000" dirty="0"/>
              <a:t>=</a:t>
            </a:r>
            <a:r>
              <a:rPr lang="es-ES" sz="2000" dirty="0" err="1"/>
              <a:t>json</a:t>
            </a:r>
            <a:r>
              <a:rPr lang="ca-ES" sz="2000" dirty="0"/>
              <a:t> </a:t>
            </a:r>
            <a:endParaRPr lang="es-ES" sz="2000" dirty="0"/>
          </a:p>
          <a:p>
            <a:pPr lvl="1"/>
            <a:endParaRPr lang="es-ES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19617D-548D-4ACE-9BA7-33099CA1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3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dirty="0"/>
              <a:t>Para poder </a:t>
            </a:r>
            <a:r>
              <a:rPr lang="ca-ES" dirty="0" err="1"/>
              <a:t>utilizar</a:t>
            </a:r>
            <a:r>
              <a:rPr lang="ca-ES" dirty="0"/>
              <a:t> Web Services, </a:t>
            </a:r>
            <a:r>
              <a:rPr lang="ca-ES" dirty="0" err="1"/>
              <a:t>deben</a:t>
            </a:r>
            <a:r>
              <a:rPr lang="ca-ES" dirty="0"/>
              <a:t> estar </a:t>
            </a:r>
            <a:r>
              <a:rPr lang="ca-ES" dirty="0" err="1"/>
              <a:t>habilitados</a:t>
            </a:r>
            <a:endParaRPr lang="ca-ES" dirty="0"/>
          </a:p>
          <a:p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887490-AD06-4669-9339-C15159F7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44" y="1857786"/>
            <a:ext cx="6266667" cy="32857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41FE36-E63B-43A4-88ED-EE160DCF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FE040D-32FD-4D1A-B78C-60927B5F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06A56F-7C1D-4F29-88ED-DA2F4C964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5934"/>
            <a:ext cx="9144000" cy="28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5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088205-4E0B-4990-AE94-2BEB0E18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63229"/>
            <a:ext cx="5760640" cy="38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FB032CB-2A4B-4560-8BA1-E652AFD67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1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/>
              <a:t>Los Web Services SOAP son </a:t>
            </a:r>
            <a:r>
              <a:rPr lang="ca-ES" dirty="0" err="1"/>
              <a:t>creados</a:t>
            </a:r>
            <a:r>
              <a:rPr lang="ca-ES" dirty="0"/>
              <a:t> por los </a:t>
            </a:r>
            <a:r>
              <a:rPr lang="ca-ES" dirty="0" err="1"/>
              <a:t>siguientes</a:t>
            </a:r>
            <a:r>
              <a:rPr lang="ca-ES" dirty="0"/>
              <a:t> </a:t>
            </a:r>
            <a:r>
              <a:rPr lang="ca-ES" dirty="0" err="1"/>
              <a:t>tipos</a:t>
            </a:r>
            <a:r>
              <a:rPr lang="ca-ES" dirty="0"/>
              <a:t> de </a:t>
            </a:r>
            <a:r>
              <a:rPr lang="ca-ES" dirty="0" err="1"/>
              <a:t>objetos</a:t>
            </a:r>
            <a:r>
              <a:rPr lang="ca-ES" dirty="0"/>
              <a:t>:</a:t>
            </a:r>
          </a:p>
          <a:p>
            <a:r>
              <a:rPr lang="ca-ES" dirty="0" err="1"/>
              <a:t>Páginas</a:t>
            </a:r>
            <a:endParaRPr lang="ca-ES" dirty="0"/>
          </a:p>
          <a:p>
            <a:r>
              <a:rPr lang="ca-ES" dirty="0" err="1"/>
              <a:t>Codeunits</a:t>
            </a:r>
            <a:endParaRPr lang="ca-ES" dirty="0"/>
          </a:p>
          <a:p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B5E8115-22B9-495A-9BF6-7981F1378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/>
              <a:t>Para </a:t>
            </a:r>
            <a:r>
              <a:rPr lang="ca-ES" dirty="0" err="1"/>
              <a:t>acceder</a:t>
            </a:r>
            <a:r>
              <a:rPr lang="ca-ES" dirty="0"/>
              <a:t> a </a:t>
            </a:r>
            <a:r>
              <a:rPr lang="ca-ES" dirty="0" err="1"/>
              <a:t>todos</a:t>
            </a:r>
            <a:r>
              <a:rPr lang="ca-ES" dirty="0"/>
              <a:t> los Servicios SOAP </a:t>
            </a:r>
            <a:r>
              <a:rPr lang="ca-ES" dirty="0" err="1"/>
              <a:t>publicados</a:t>
            </a:r>
            <a:r>
              <a:rPr lang="ca-ES" dirty="0"/>
              <a:t> en una instancia: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ca-ES" dirty="0"/>
          </a:p>
          <a:p>
            <a:pPr marL="0" indent="0">
              <a:buNone/>
            </a:pPr>
            <a:r>
              <a:rPr lang="ca-ES" sz="2000" dirty="0"/>
              <a:t>http://&lt;Server&gt;:&lt;Port&gt;/&lt;ServerInstance&gt;/WS/&lt;CompanyName&gt;/services </a:t>
            </a:r>
          </a:p>
          <a:p>
            <a:pPr marL="0" indent="0">
              <a:buNone/>
            </a:pPr>
            <a:endParaRPr lang="ca-ES" sz="2000" dirty="0"/>
          </a:p>
          <a:p>
            <a:pPr marL="0" indent="0">
              <a:buNone/>
            </a:pPr>
            <a:r>
              <a:rPr lang="ca-ES" sz="2000" dirty="0"/>
              <a:t>*&lt;</a:t>
            </a:r>
            <a:r>
              <a:rPr lang="ca-ES" sz="2000" dirty="0" err="1"/>
              <a:t>CompanyName</a:t>
            </a:r>
            <a:r>
              <a:rPr lang="ca-ES" sz="2000" dirty="0"/>
              <a:t>&gt; es opcional</a:t>
            </a:r>
          </a:p>
          <a:p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5C7614-4132-43AC-BDAA-82E51203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Web </a:t>
            </a:r>
            <a:r>
              <a:rPr lang="es-ES_tradnl" dirty="0" err="1"/>
              <a:t>Services</a:t>
            </a:r>
            <a:r>
              <a:rPr lang="es-ES_tradnl" dirty="0"/>
              <a:t> SOAP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737370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endParaRPr lang="es-ES" sz="2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D2DBDD9-916B-47AA-8EED-91D551F89A31}"/>
              </a:ext>
            </a:extLst>
          </p:cNvPr>
          <p:cNvSpPr txBox="1">
            <a:spLocks/>
          </p:cNvSpPr>
          <p:nvPr/>
        </p:nvSpPr>
        <p:spPr>
          <a:xfrm>
            <a:off x="323528" y="1063229"/>
            <a:ext cx="8363272" cy="37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C037A1-CD46-4348-93F7-D2BBA138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1200151"/>
            <a:ext cx="8820472" cy="27134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321022B-4B59-44DF-BBF7-8276275FF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20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510</Words>
  <Application>Microsoft Office PowerPoint</Application>
  <PresentationFormat>Presentación en pantalla (16:9)</PresentationFormat>
  <Paragraphs>126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7" baseType="lpstr">
      <vt:lpstr>Arial</vt:lpstr>
      <vt:lpstr>Calibri</vt:lpstr>
      <vt:lpstr>Tema de Office</vt:lpstr>
      <vt:lpstr>Curso de Desarrollo Dynamics 365 Business Central</vt:lpstr>
      <vt:lpstr>Web Services</vt:lpstr>
      <vt:lpstr>Web Services</vt:lpstr>
      <vt:lpstr>Web Services</vt:lpstr>
      <vt:lpstr>Web Services</vt:lpstr>
      <vt:lpstr>Web Services</vt:lpstr>
      <vt:lpstr>Web Services SOAP</vt:lpstr>
      <vt:lpstr>Web Services SOAP</vt:lpstr>
      <vt:lpstr>Web Services SOAP</vt:lpstr>
      <vt:lpstr>Web Services SOAP</vt:lpstr>
      <vt:lpstr>Web Services SOAP</vt:lpstr>
      <vt:lpstr>Web Services SOAP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Codeunits</vt:lpstr>
      <vt:lpstr>Web Services SOAP - Páginas</vt:lpstr>
      <vt:lpstr>Web Services SOAP - Páginas</vt:lpstr>
      <vt:lpstr>Web Services SOAP - Páginas</vt:lpstr>
      <vt:lpstr>Web Services SOAP - Páginas</vt:lpstr>
      <vt:lpstr>Web Services OData</vt:lpstr>
      <vt:lpstr>Web Services OData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Asientos contables con  Dynamics 365 Business Central</dc:title>
  <dc:creator>Laura Nicolàs</dc:creator>
  <cp:lastModifiedBy>Cristina Nicolàs</cp:lastModifiedBy>
  <cp:revision>456</cp:revision>
  <cp:lastPrinted>2019-05-16T18:53:43Z</cp:lastPrinted>
  <dcterms:created xsi:type="dcterms:W3CDTF">2018-11-08T13:49:05Z</dcterms:created>
  <dcterms:modified xsi:type="dcterms:W3CDTF">2021-05-24T11:15:48Z</dcterms:modified>
</cp:coreProperties>
</file>