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D79645D-274F-407E-B977-83F192FD4EAB}">
  <a:tblStyle styleId="{CD79645D-274F-407E-B977-83F192FD4EAB}"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6F8F5"/>
          </a:solidFill>
        </a:fill>
      </a:tcStyle>
    </a:wholeTbl>
    <a:band1H>
      <a:tcStyle>
        <a:fill>
          <a:solidFill>
            <a:srgbClr val="ECF0E8"/>
          </a:solidFill>
        </a:fill>
      </a:tcStyle>
    </a:band1H>
    <a:band1V>
      <a:tcStyle>
        <a:fill>
          <a:solidFill>
            <a:srgbClr val="ECF0E8"/>
          </a:solidFill>
        </a:fill>
      </a:tcStyle>
    </a:band1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onstantia"/>
          <a:ea typeface="Constantia"/>
          <a:cs typeface="Constantia"/>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11: Acknowledgment of people helped you or provided you with the design concept or ideas</a:t>
            </a:r>
          </a:p>
        </p:txBody>
      </p:sp>
      <p:sp>
        <p:nvSpPr>
          <p:cNvPr id="166" name="Shape 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3: Technical design objectives, be specific and should be measurable (numerical), e.g., response time, frequency or transmission range, SNR, accuracy, false alarm rate, power consumption, capacity, etc. List any changes from your design review presentation in 175A</a:t>
            </a:r>
          </a:p>
        </p:txBody>
      </p:sp>
      <p:sp>
        <p:nvSpPr>
          <p:cNvPr id="99" name="Shape 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2: Concept and application of the design: What did you design, technical principles, why this is a meaningful project, what are the intended applications, how is it related to subjects in electrical engineering. List any changes from your design review presentation in 175A</a:t>
            </a:r>
          </a:p>
        </p:txBody>
      </p:sp>
      <p:sp>
        <p:nvSpPr>
          <p:cNvPr id="106" name="Shape 1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4: Final high level design, show block diagram of the system. Highlight any changes from your design review presentation in 175A </a:t>
            </a:r>
          </a:p>
        </p:txBody>
      </p:sp>
      <p:sp>
        <p:nvSpPr>
          <p:cNvPr id="113" name="Shape 1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5: Technical challenges, what are the difficult electrical engineering related technical problems you encountered and solved, was there any difficulty that you were unable to solve, and how have you changed your design to get around it?</a:t>
            </a:r>
          </a:p>
        </p:txBody>
      </p:sp>
      <p:sp>
        <p:nvSpPr>
          <p:cNvPr id="120" name="Shape 1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6: Major components of the design and implementation, and who contributed to what</a:t>
            </a:r>
          </a:p>
        </p:txBody>
      </p:sp>
      <p:sp>
        <p:nvSpPr>
          <p:cNvPr id="133" name="Shape 1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7: Design considerations: * Realistic constraints (time, skill, power consumption, weight, size, microcontroller speed, memory size, sampling rate, data rate, costs (this is for weighing the costs of different design decisions. Do NOT simply show a list of parts and their costs), etc. * What industry standards did your project involve? e.g., 802.11, Bluetooth, I2C, USB, RS232, Zigbee, etc. How using the industry standards affected/constrained your design? (e.g., data rate, voltages, connectors, compatibility with other devices, etc.) List any changes from your design review presentation in 175A</a:t>
            </a:r>
          </a:p>
        </p:txBody>
      </p:sp>
      <p:sp>
        <p:nvSpPr>
          <p:cNvPr id="140" name="Shape 1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Slide 8: Test report: how did you test the system, what are the test results (in quantitative measures), how close did you come to your design specification? Slide 9: A real demo or a demo video is </a:t>
            </a: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idx="1" type="subTitle"/>
          </p:nvPr>
        </p:nvSpPr>
        <p:spPr>
          <a:xfrm>
            <a:off x="457200" y="3699803"/>
            <a:ext cx="8305799" cy="1143000"/>
          </a:xfrm>
          <a:prstGeom prst="rect">
            <a:avLst/>
          </a:prstGeom>
          <a:noFill/>
          <a:ln>
            <a:noFill/>
          </a:ln>
        </p:spPr>
        <p:txBody>
          <a:bodyPr anchorCtr="0" anchor="t" bIns="91425" lIns="91425" rIns="91425" tIns="91425"/>
          <a:lstStyle>
            <a:lvl1pPr indent="0" lvl="0" marL="0" marR="0" rtl="0" algn="ctr">
              <a:spcBef>
                <a:spcPts val="600"/>
              </a:spcBef>
              <a:buClr>
                <a:schemeClr val="accent2"/>
              </a:buClr>
              <a:buFont typeface="Noto Symbol"/>
              <a:buNone/>
              <a:defRPr/>
            </a:lvl1pPr>
            <a:lvl2pPr indent="0" lvl="1" marL="457200" marR="0" rtl="0" algn="ctr">
              <a:spcBef>
                <a:spcPts val="300"/>
              </a:spcBef>
              <a:buClr>
                <a:srgbClr val="D6903E"/>
              </a:buClr>
              <a:buFont typeface="Noto Symbol"/>
              <a:buNone/>
              <a:defRPr/>
            </a:lvl2pPr>
            <a:lvl3pPr indent="0" lvl="2" marL="914400" marR="0" rtl="0" algn="ctr">
              <a:spcBef>
                <a:spcPts val="300"/>
              </a:spcBef>
              <a:buClr>
                <a:srgbClr val="B27834"/>
              </a:buClr>
              <a:buFont typeface="Noto Symbol"/>
              <a:buNone/>
              <a:defRPr/>
            </a:lvl3pPr>
            <a:lvl4pPr indent="0" lvl="3" marL="1371600" marR="0" rtl="0" algn="ctr">
              <a:spcBef>
                <a:spcPts val="300"/>
              </a:spcBef>
              <a:buClr>
                <a:srgbClr val="D6903E"/>
              </a:buClr>
              <a:buFont typeface="Noto Symbol"/>
              <a:buNone/>
              <a:defRPr/>
            </a:lvl4pPr>
            <a:lvl5pPr indent="0" lvl="4" marL="1828800" marR="0" rtl="0" algn="ctr">
              <a:spcBef>
                <a:spcPts val="340"/>
              </a:spcBef>
              <a:buClr>
                <a:srgbClr val="D6903E"/>
              </a:buClr>
              <a:buFont typeface="Noto Symbol"/>
              <a:buNone/>
              <a:defRPr/>
            </a:lvl5pPr>
            <a:lvl6pPr indent="0" lvl="5" marL="2286000" marR="0" rtl="0" algn="ctr">
              <a:spcBef>
                <a:spcPts val="340"/>
              </a:spcBef>
              <a:buClr>
                <a:srgbClr val="D6903E"/>
              </a:buClr>
              <a:buFont typeface="Noto Symbol"/>
              <a:buNone/>
              <a:defRPr/>
            </a:lvl6pPr>
            <a:lvl7pPr indent="0" lvl="6" marL="2743200" marR="0" rtl="0" algn="ctr">
              <a:spcBef>
                <a:spcPts val="340"/>
              </a:spcBef>
              <a:buClr>
                <a:srgbClr val="D6903E"/>
              </a:buClr>
              <a:buFont typeface="Noto Symbol"/>
              <a:buNone/>
              <a:defRPr/>
            </a:lvl7pPr>
            <a:lvl8pPr indent="0" lvl="7" marL="3200400" marR="0" rtl="0" algn="ctr">
              <a:spcBef>
                <a:spcPts val="340"/>
              </a:spcBef>
              <a:buClr>
                <a:srgbClr val="D6903E"/>
              </a:buClr>
              <a:buFont typeface="Noto Symbol"/>
              <a:buNone/>
              <a:defRPr/>
            </a:lvl8pPr>
            <a:lvl9pPr indent="0" lvl="8" marL="3657600" marR="0" rtl="0" algn="ctr">
              <a:spcBef>
                <a:spcPts val="340"/>
              </a:spcBef>
              <a:buClr>
                <a:srgbClr val="D6903E"/>
              </a:buClr>
              <a:buFont typeface="Noto Symbol"/>
              <a:buNone/>
              <a:defRPr/>
            </a:lvl9pPr>
          </a:lstStyle>
          <a:p/>
        </p:txBody>
      </p:sp>
      <p:sp>
        <p:nvSpPr>
          <p:cNvPr id="17" name="Shape 17"/>
          <p:cNvSpPr txBox="1"/>
          <p:nvPr>
            <p:ph type="ctrTitle"/>
          </p:nvPr>
        </p:nvSpPr>
        <p:spPr>
          <a:xfrm>
            <a:off x="457200" y="1433732"/>
            <a:ext cx="8305799" cy="1981199"/>
          </a:xfrm>
          <a:prstGeom prst="rect">
            <a:avLst/>
          </a:prstGeom>
          <a:noFill/>
          <a:ln>
            <a:noFill/>
          </a:ln>
        </p:spPr>
        <p:txBody>
          <a:bodyPr anchorCtr="0" anchor="b" bIns="91425" lIns="91425" rIns="91425" tIns="91425"/>
          <a:lstStyle>
            <a:lvl1pPr indent="0" lvl="0" marL="0" marR="0" rtl="0" algn="ctr">
              <a:spcBef>
                <a:spcPts val="0"/>
              </a:spcBef>
              <a:buClr>
                <a:srgbClr val="F9F9F9"/>
              </a:buClr>
              <a:buFont typeface="Constantia"/>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cxnSp>
        <p:nvCxnSpPr>
          <p:cNvPr id="18" name="Shape 18"/>
          <p:cNvCxnSpPr/>
          <p:nvPr/>
        </p:nvCxnSpPr>
        <p:spPr>
          <a:xfrm>
            <a:off x="1463625" y="3550126"/>
            <a:ext cx="2971799" cy="1587"/>
          </a:xfrm>
          <a:prstGeom prst="straightConnector1">
            <a:avLst/>
          </a:prstGeom>
          <a:noFill/>
          <a:ln cap="flat" cmpd="sng" w="9525">
            <a:solidFill>
              <a:srgbClr val="EEEEEB"/>
            </a:solidFill>
            <a:prstDash val="solid"/>
            <a:round/>
            <a:headEnd len="med" w="med" type="none"/>
            <a:tailEnd len="med" w="med" type="none"/>
          </a:ln>
        </p:spPr>
      </p:cxnSp>
      <p:cxnSp>
        <p:nvCxnSpPr>
          <p:cNvPr id="19" name="Shape 19"/>
          <p:cNvCxnSpPr/>
          <p:nvPr/>
        </p:nvCxnSpPr>
        <p:spPr>
          <a:xfrm>
            <a:off x="4708573" y="3550126"/>
            <a:ext cx="2971799" cy="1587"/>
          </a:xfrm>
          <a:prstGeom prst="straightConnector1">
            <a:avLst/>
          </a:prstGeom>
          <a:noFill/>
          <a:ln cap="flat" cmpd="sng" w="9525">
            <a:solidFill>
              <a:srgbClr val="EEEEEB"/>
            </a:solidFill>
            <a:prstDash val="solid"/>
            <a:round/>
            <a:headEnd len="med" w="med" type="none"/>
            <a:tailEnd len="med" w="med" type="none"/>
          </a:ln>
        </p:spPr>
      </p:cxnSp>
      <p:sp>
        <p:nvSpPr>
          <p:cNvPr id="20" name="Shape 20"/>
          <p:cNvSpPr/>
          <p:nvPr/>
        </p:nvSpPr>
        <p:spPr>
          <a:xfrm>
            <a:off x="4540348" y="3526301"/>
            <a:ext cx="45719" cy="45719"/>
          </a:xfrm>
          <a:prstGeom prst="ellipse">
            <a:avLst/>
          </a:prstGeom>
          <a:solidFill>
            <a:schemeClr val="accent2"/>
          </a:solidFill>
          <a:ln cap="flat" cmpd="sng" w="381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nstantia"/>
              <a:ea typeface="Constantia"/>
              <a:cs typeface="Constantia"/>
              <a:sym typeface="Constantia"/>
            </a:endParaRPr>
          </a:p>
        </p:txBody>
      </p:sp>
      <p:sp>
        <p:nvSpPr>
          <p:cNvPr id="21" name="Shape 21"/>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 name="Shape 22"/>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23" name="Shape 23"/>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457200" y="152400"/>
            <a:ext cx="8229600" cy="1219199"/>
          </a:xfrm>
          <a:prstGeom prst="rect">
            <a:avLst/>
          </a:prstGeom>
          <a:noFill/>
          <a:ln>
            <a:noFill/>
          </a:ln>
        </p:spPr>
        <p:txBody>
          <a:bodyPr anchorCtr="0" anchor="b" bIns="91425" lIns="91425" rIns="91425" tIns="91425"/>
          <a:lstStyle>
            <a:lvl1pPr lvl="0" rtl="0" algn="l">
              <a:spcBef>
                <a:spcPts val="0"/>
              </a:spcBef>
              <a:buClr>
                <a:srgbClr val="F9F9F9"/>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2232818" y="-327818"/>
            <a:ext cx="4678362" cy="8229600"/>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81" name="Shape 81"/>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4732337" y="2171700"/>
            <a:ext cx="5851525" cy="2057400"/>
          </a:xfrm>
          <a:prstGeom prst="rect">
            <a:avLst/>
          </a:prstGeom>
          <a:noFill/>
          <a:ln>
            <a:noFill/>
          </a:ln>
        </p:spPr>
        <p:txBody>
          <a:bodyPr anchorCtr="0" anchor="b" bIns="91425" lIns="91425" rIns="91425" tIns="91425"/>
          <a:lstStyle>
            <a:lvl1pPr lvl="0" rtl="0" algn="l">
              <a:spcBef>
                <a:spcPts val="0"/>
              </a:spcBef>
              <a:buClr>
                <a:srgbClr val="F9F9F9"/>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87" name="Shape 87"/>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8" name="Shape 88"/>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9" name="Shape 89"/>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idx="1" type="body"/>
          </p:nvPr>
        </p:nvSpPr>
        <p:spPr>
          <a:xfrm>
            <a:off x="457200" y="1524000"/>
            <a:ext cx="8229600" cy="4572000"/>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26" name="Shape 26"/>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 name="Shape 27"/>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28" name="Shape 28"/>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9" name="Shape 29"/>
          <p:cNvSpPr txBox="1"/>
          <p:nvPr>
            <p:ph type="title"/>
          </p:nvPr>
        </p:nvSpPr>
        <p:spPr>
          <a:xfrm>
            <a:off x="457200" y="152400"/>
            <a:ext cx="8229600" cy="1219199"/>
          </a:xfrm>
          <a:prstGeom prst="rect">
            <a:avLst/>
          </a:prstGeom>
          <a:noFill/>
          <a:ln>
            <a:noFill/>
          </a:ln>
        </p:spPr>
        <p:txBody>
          <a:bodyPr anchorCtr="0" anchor="b" bIns="91425" lIns="91425" rIns="91425" tIns="91425"/>
          <a:lstStyle>
            <a:lvl1pPr lvl="0" rtl="0" algn="l">
              <a:spcBef>
                <a:spcPts val="0"/>
              </a:spcBef>
              <a:buClr>
                <a:srgbClr val="F9F9F9"/>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3" name="Shape 33"/>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34" name="Shape 34"/>
          <p:cNvSpPr txBox="1"/>
          <p:nvPr>
            <p:ph type="title"/>
          </p:nvPr>
        </p:nvSpPr>
        <p:spPr>
          <a:xfrm>
            <a:off x="685800" y="3505200"/>
            <a:ext cx="7924799" cy="1371599"/>
          </a:xfrm>
          <a:prstGeom prst="rect">
            <a:avLst/>
          </a:prstGeom>
          <a:noFill/>
          <a:ln>
            <a:noFill/>
          </a:ln>
        </p:spPr>
        <p:txBody>
          <a:bodyPr anchorCtr="0" anchor="b" bIns="91425" lIns="91425" rIns="91425" tIns="91425"/>
          <a:lstStyle>
            <a:lvl1pPr lvl="0" rtl="0" algn="l">
              <a:spcBef>
                <a:spcPts val="0"/>
              </a:spcBef>
              <a:buClr>
                <a:srgbClr val="F9F9F9"/>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685800" y="4958864"/>
            <a:ext cx="7924799" cy="984736"/>
          </a:xfrm>
          <a:prstGeom prst="rect">
            <a:avLst/>
          </a:prstGeom>
          <a:noFill/>
          <a:ln>
            <a:noFill/>
          </a:ln>
        </p:spPr>
        <p:txBody>
          <a:bodyPr anchorCtr="0" anchor="t" bIns="91425" lIns="91425" rIns="91425" tIns="91425"/>
          <a:lstStyle>
            <a:lvl1pPr indent="0" lvl="0" marL="0" rtl="0">
              <a:spcBef>
                <a:spcPts val="0"/>
              </a:spcBef>
              <a:buClr>
                <a:schemeClr val="lt2"/>
              </a:buClr>
              <a:buFont typeface="Constantia"/>
              <a:buNone/>
              <a:defRPr/>
            </a:lvl1pPr>
            <a:lvl2pPr lvl="1" rtl="0">
              <a:spcBef>
                <a:spcPts val="0"/>
              </a:spcBef>
              <a:buClr>
                <a:schemeClr val="lt1"/>
              </a:buClr>
              <a:buFont typeface="Constantia"/>
              <a:buNone/>
              <a:defRPr/>
            </a:lvl2pPr>
            <a:lvl3pPr lvl="2" rtl="0">
              <a:spcBef>
                <a:spcPts val="0"/>
              </a:spcBef>
              <a:buClr>
                <a:schemeClr val="lt1"/>
              </a:buClr>
              <a:buFont typeface="Constantia"/>
              <a:buNone/>
              <a:defRPr/>
            </a:lvl3pPr>
            <a:lvl4pPr lvl="3" rtl="0">
              <a:spcBef>
                <a:spcPts val="0"/>
              </a:spcBef>
              <a:buClr>
                <a:schemeClr val="lt1"/>
              </a:buClr>
              <a:buFont typeface="Constantia"/>
              <a:buNone/>
              <a:defRPr/>
            </a:lvl4pPr>
            <a:lvl5pPr lvl="4" rtl="0">
              <a:spcBef>
                <a:spcPts val="0"/>
              </a:spcBef>
              <a:buClr>
                <a:schemeClr val="lt1"/>
              </a:buClr>
              <a:buFont typeface="Constantia"/>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36" name="Shape 36"/>
          <p:cNvCxnSpPr/>
          <p:nvPr/>
        </p:nvCxnSpPr>
        <p:spPr>
          <a:xfrm>
            <a:off x="685800" y="4916992"/>
            <a:ext cx="7924799" cy="4301"/>
          </a:xfrm>
          <a:prstGeom prst="straightConnector1">
            <a:avLst/>
          </a:prstGeom>
          <a:noFill/>
          <a:ln cap="flat" cmpd="sng" w="9525">
            <a:solidFill>
              <a:srgbClr val="E9E9E8"/>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7" name="Shape 37"/>
        <p:cNvGrpSpPr/>
        <p:nvPr/>
      </p:nvGrpSpPr>
      <p:grpSpPr>
        <a:xfrm>
          <a:off x="0" y="0"/>
          <a:ext cx="0" cy="0"/>
          <a:chOff x="0" y="0"/>
          <a:chExt cx="0" cy="0"/>
        </a:xfrm>
      </p:grpSpPr>
      <p:sp>
        <p:nvSpPr>
          <p:cNvPr id="38" name="Shape 38"/>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0" name="Shape 40"/>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41" name="Shape 41"/>
          <p:cNvSpPr txBox="1"/>
          <p:nvPr>
            <p:ph type="title"/>
          </p:nvPr>
        </p:nvSpPr>
        <p:spPr>
          <a:xfrm>
            <a:off x="457200" y="152400"/>
            <a:ext cx="8229600" cy="1219199"/>
          </a:xfrm>
          <a:prstGeom prst="rect">
            <a:avLst/>
          </a:prstGeom>
          <a:noFill/>
          <a:ln>
            <a:noFill/>
          </a:ln>
        </p:spPr>
        <p:txBody>
          <a:bodyPr anchorCtr="0" anchor="b" bIns="91425" lIns="91425" rIns="91425" tIns="91425"/>
          <a:lstStyle>
            <a:lvl1pPr lvl="0" rtl="0" algn="l">
              <a:spcBef>
                <a:spcPts val="0"/>
              </a:spcBef>
              <a:buClr>
                <a:srgbClr val="F9F9F9"/>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524000"/>
            <a:ext cx="4059936" cy="4572000"/>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43" name="Shape 43"/>
          <p:cNvSpPr txBox="1"/>
          <p:nvPr>
            <p:ph idx="2" type="body"/>
          </p:nvPr>
        </p:nvSpPr>
        <p:spPr>
          <a:xfrm>
            <a:off x="4648200" y="1524000"/>
            <a:ext cx="4059936" cy="4572000"/>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4" name="Shape 44"/>
        <p:cNvGrpSpPr/>
        <p:nvPr/>
      </p:nvGrpSpPr>
      <p:grpSpPr>
        <a:xfrm>
          <a:off x="0" y="0"/>
          <a:ext cx="0" cy="0"/>
          <a:chOff x="0" y="0"/>
          <a:chExt cx="0" cy="0"/>
        </a:xfrm>
      </p:grpSpPr>
      <p:sp>
        <p:nvSpPr>
          <p:cNvPr id="45" name="Shape 45"/>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46" name="Shape 46"/>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 type="body"/>
          </p:nvPr>
        </p:nvSpPr>
        <p:spPr>
          <a:xfrm>
            <a:off x="457200" y="1399592"/>
            <a:ext cx="4040187" cy="762000"/>
          </a:xfrm>
          <a:prstGeom prst="rect">
            <a:avLst/>
          </a:prstGeom>
          <a:noFill/>
          <a:ln>
            <a:noFill/>
          </a:ln>
        </p:spPr>
        <p:txBody>
          <a:bodyPr anchorCtr="0" anchor="b" bIns="91425" lIns="91425" rIns="91425" tIns="91425"/>
          <a:lstStyle>
            <a:lvl1pPr indent="0" lvl="0" marL="0" rtl="0" algn="l">
              <a:spcBef>
                <a:spcPts val="0"/>
              </a:spcBef>
              <a:buClr>
                <a:schemeClr val="lt2"/>
              </a:buClr>
              <a:buFont typeface="Constantia"/>
              <a:buNone/>
              <a:defRPr/>
            </a:lvl1pPr>
            <a:lvl2pPr lvl="1" rtl="0">
              <a:spcBef>
                <a:spcPts val="0"/>
              </a:spcBef>
              <a:buFont typeface="Constantia"/>
              <a:buNone/>
              <a:defRPr/>
            </a:lvl2pPr>
            <a:lvl3pPr lvl="2" rtl="0">
              <a:spcBef>
                <a:spcPts val="0"/>
              </a:spcBef>
              <a:buFont typeface="Constantia"/>
              <a:buNone/>
              <a:defRPr/>
            </a:lvl3pPr>
            <a:lvl4pPr lvl="3" rtl="0">
              <a:spcBef>
                <a:spcPts val="0"/>
              </a:spcBef>
              <a:buFont typeface="Constantia"/>
              <a:buNone/>
              <a:defRPr/>
            </a:lvl4pPr>
            <a:lvl5pPr lvl="4" rtl="0">
              <a:spcBef>
                <a:spcPts val="0"/>
              </a:spcBef>
              <a:buFont typeface="Constantia"/>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2" type="body"/>
          </p:nvPr>
        </p:nvSpPr>
        <p:spPr>
          <a:xfrm>
            <a:off x="457200" y="2201896"/>
            <a:ext cx="4038599" cy="3913631"/>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50" name="Shape 50"/>
          <p:cNvSpPr txBox="1"/>
          <p:nvPr>
            <p:ph idx="3" type="body"/>
          </p:nvPr>
        </p:nvSpPr>
        <p:spPr>
          <a:xfrm>
            <a:off x="4649787" y="2201896"/>
            <a:ext cx="4038599" cy="3913631"/>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51" name="Shape 51"/>
          <p:cNvSpPr txBox="1"/>
          <p:nvPr>
            <p:ph type="title"/>
          </p:nvPr>
        </p:nvSpPr>
        <p:spPr>
          <a:xfrm>
            <a:off x="457200" y="15544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4" type="body"/>
          </p:nvPr>
        </p:nvSpPr>
        <p:spPr>
          <a:xfrm>
            <a:off x="4648200" y="1399592"/>
            <a:ext cx="4040187" cy="762000"/>
          </a:xfrm>
          <a:prstGeom prst="rect">
            <a:avLst/>
          </a:prstGeom>
          <a:noFill/>
          <a:ln>
            <a:noFill/>
          </a:ln>
        </p:spPr>
        <p:txBody>
          <a:bodyPr anchorCtr="0" anchor="b" bIns="91425" lIns="91425" rIns="91425" tIns="91425"/>
          <a:lstStyle>
            <a:lvl1pPr indent="0" lvl="0" marL="0" rtl="0" algn="l">
              <a:spcBef>
                <a:spcPts val="0"/>
              </a:spcBef>
              <a:buClr>
                <a:schemeClr val="lt2"/>
              </a:buClr>
              <a:buFont typeface="Constantia"/>
              <a:buNone/>
              <a:defRPr/>
            </a:lvl1pPr>
            <a:lvl2pPr lvl="1" rtl="0">
              <a:spcBef>
                <a:spcPts val="0"/>
              </a:spcBef>
              <a:buFont typeface="Constantia"/>
              <a:buNone/>
              <a:defRPr/>
            </a:lvl2pPr>
            <a:lvl3pPr lvl="2" rtl="0">
              <a:spcBef>
                <a:spcPts val="0"/>
              </a:spcBef>
              <a:buFont typeface="Constantia"/>
              <a:buNone/>
              <a:defRPr/>
            </a:lvl3pPr>
            <a:lvl4pPr lvl="3" rtl="0">
              <a:spcBef>
                <a:spcPts val="0"/>
              </a:spcBef>
              <a:buFont typeface="Constantia"/>
              <a:buNone/>
              <a:defRPr/>
            </a:lvl4pPr>
            <a:lvl5pPr lvl="4" rtl="0">
              <a:spcBef>
                <a:spcPts val="0"/>
              </a:spcBef>
              <a:buFont typeface="Constantia"/>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53" name="Shape 53"/>
          <p:cNvCxnSpPr/>
          <p:nvPr/>
        </p:nvCxnSpPr>
        <p:spPr>
          <a:xfrm>
            <a:off x="562945" y="2180218"/>
            <a:ext cx="3749040" cy="1587"/>
          </a:xfrm>
          <a:prstGeom prst="straightConnector1">
            <a:avLst/>
          </a:prstGeom>
          <a:noFill/>
          <a:ln cap="flat" cmpd="sng" w="12700">
            <a:solidFill>
              <a:srgbClr val="EEEEEB"/>
            </a:solidFill>
            <a:prstDash val="solid"/>
            <a:round/>
            <a:headEnd len="med" w="med" type="none"/>
            <a:tailEnd len="med" w="med" type="none"/>
          </a:ln>
        </p:spPr>
      </p:cxnSp>
      <p:cxnSp>
        <p:nvCxnSpPr>
          <p:cNvPr id="54" name="Shape 54"/>
          <p:cNvCxnSpPr/>
          <p:nvPr/>
        </p:nvCxnSpPr>
        <p:spPr>
          <a:xfrm>
            <a:off x="4754880" y="2180218"/>
            <a:ext cx="3749040" cy="1587"/>
          </a:xfrm>
          <a:prstGeom prst="straightConnector1">
            <a:avLst/>
          </a:prstGeom>
          <a:noFill/>
          <a:ln cap="flat" cmpd="sng" w="12700">
            <a:solidFill>
              <a:srgbClr val="EEEEEB"/>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59" name="Shape 59"/>
          <p:cNvSpPr txBox="1"/>
          <p:nvPr>
            <p:ph type="title"/>
          </p:nvPr>
        </p:nvSpPr>
        <p:spPr>
          <a:xfrm>
            <a:off x="457200" y="152400"/>
            <a:ext cx="8229600" cy="1219199"/>
          </a:xfrm>
          <a:prstGeom prst="rect">
            <a:avLst/>
          </a:prstGeom>
          <a:noFill/>
          <a:ln>
            <a:noFill/>
          </a:ln>
        </p:spPr>
        <p:txBody>
          <a:bodyPr anchorCtr="0" anchor="b" bIns="91425" lIns="91425" rIns="91425" tIns="91425"/>
          <a:lstStyle>
            <a:lvl1pPr lvl="0" rtl="0" algn="l">
              <a:spcBef>
                <a:spcPts val="0"/>
              </a:spcBef>
              <a:buClr>
                <a:srgbClr val="F9F9F9"/>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2" name="Shape 62"/>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txBox="1"/>
          <p:nvPr>
            <p:ph idx="1" type="body"/>
          </p:nvPr>
        </p:nvSpPr>
        <p:spPr>
          <a:xfrm>
            <a:off x="457200" y="457200"/>
            <a:ext cx="6248399" cy="5714999"/>
          </a:xfrm>
          <a:prstGeom prst="rect">
            <a:avLst/>
          </a:prstGeom>
          <a:noFill/>
          <a:ln>
            <a:noFill/>
          </a:ln>
        </p:spPr>
        <p:txBody>
          <a:bodyPr anchorCtr="0" anchor="t" bIns="91425" lIns="91425" rIns="91425" tIns="91425"/>
          <a:lstStyle>
            <a:lvl1pPr indent="-133985" lvl="0" marL="274320" rtl="0" algn="l">
              <a:spcBef>
                <a:spcPts val="600"/>
              </a:spcBef>
              <a:buClr>
                <a:schemeClr val="accent2"/>
              </a:buClr>
              <a:buFont typeface="Noto Symbol"/>
              <a:buChar char="●"/>
              <a:defRPr/>
            </a:lvl1pPr>
            <a:lvl2pPr indent="-154940" lvl="1" marL="640080" rtl="0" algn="l">
              <a:spcBef>
                <a:spcPts val="300"/>
              </a:spcBef>
              <a:buClr>
                <a:srgbClr val="D6903E"/>
              </a:buClr>
              <a:buFont typeface="Noto Symbol"/>
              <a:buChar char="●"/>
              <a:defRPr/>
            </a:lvl2pPr>
            <a:lvl3pPr indent="-117792" lvl="2" marL="1005839" rtl="0" algn="l">
              <a:spcBef>
                <a:spcPts val="300"/>
              </a:spcBef>
              <a:buClr>
                <a:srgbClr val="B27834"/>
              </a:buClr>
              <a:buFont typeface="Noto Symbol"/>
              <a:buChar char="●"/>
              <a:defRPr/>
            </a:lvl3pPr>
            <a:lvl4pPr indent="-136207" lvl="3" marL="1280160" rtl="0" algn="l">
              <a:spcBef>
                <a:spcPts val="300"/>
              </a:spcBef>
              <a:buClr>
                <a:srgbClr val="D6903E"/>
              </a:buClr>
              <a:buFont typeface="Noto Symbol"/>
              <a:buChar char="●"/>
              <a:defRPr/>
            </a:lvl4pPr>
            <a:lvl5pPr indent="-147319" lvl="4" marL="1554480" rtl="0" algn="l">
              <a:spcBef>
                <a:spcPts val="340"/>
              </a:spcBef>
              <a:buClr>
                <a:srgbClr val="D6903E"/>
              </a:buClr>
              <a:buFont typeface="Noto Symbol"/>
              <a:buChar char="●"/>
              <a:defRPr/>
            </a:lvl5pPr>
            <a:lvl6pPr indent="-136842" lvl="5" marL="1828800" rtl="0" algn="l">
              <a:spcBef>
                <a:spcPts val="340"/>
              </a:spcBef>
              <a:buClr>
                <a:srgbClr val="D6903E"/>
              </a:buClr>
              <a:buFont typeface="Noto Symbol"/>
              <a:buChar char="☞"/>
              <a:defRPr/>
            </a:lvl6pPr>
            <a:lvl7pPr indent="-96519" lvl="6" marL="2011679" rtl="0" algn="l">
              <a:spcBef>
                <a:spcPts val="340"/>
              </a:spcBef>
              <a:buClr>
                <a:srgbClr val="D6903E"/>
              </a:buClr>
              <a:buFont typeface="Noto Symbol"/>
              <a:buChar char="☞"/>
              <a:defRPr/>
            </a:lvl7pPr>
            <a:lvl8pPr indent="-109537" lvl="7" marL="2286000" rtl="0" algn="l">
              <a:spcBef>
                <a:spcPts val="340"/>
              </a:spcBef>
              <a:buClr>
                <a:srgbClr val="D6903E"/>
              </a:buClr>
              <a:buFont typeface="Noto Symbol"/>
              <a:buChar char="☞"/>
              <a:defRPr/>
            </a:lvl8pPr>
            <a:lvl9pPr indent="-104457" lvl="8" marL="2560320" rtl="0" algn="l">
              <a:spcBef>
                <a:spcPts val="340"/>
              </a:spcBef>
              <a:buClr>
                <a:srgbClr val="D6903E"/>
              </a:buClr>
              <a:buFont typeface="Noto Symbol"/>
              <a:buChar char="☞"/>
              <a:defRPr/>
            </a:lvl9pPr>
          </a:lstStyle>
          <a:p/>
        </p:txBody>
      </p:sp>
      <p:sp>
        <p:nvSpPr>
          <p:cNvPr id="66" name="Shape 66"/>
          <p:cNvSpPr txBox="1"/>
          <p:nvPr>
            <p:ph idx="2" type="body"/>
          </p:nvPr>
        </p:nvSpPr>
        <p:spPr>
          <a:xfrm>
            <a:off x="6781800" y="1600200"/>
            <a:ext cx="1984247" cy="3733800"/>
          </a:xfrm>
          <a:prstGeom prst="rect">
            <a:avLst/>
          </a:prstGeom>
          <a:noFill/>
          <a:ln>
            <a:noFill/>
          </a:ln>
        </p:spPr>
        <p:txBody>
          <a:bodyPr anchorCtr="0" anchor="t" bIns="91425" lIns="91425" rIns="91425" tIns="91425"/>
          <a:lstStyle>
            <a:lvl1pPr indent="0" lvl="0" marL="0" rtl="0">
              <a:lnSpc>
                <a:spcPct val="125000"/>
              </a:lnSpc>
              <a:spcBef>
                <a:spcPts val="0"/>
              </a:spcBef>
              <a:spcAft>
                <a:spcPts val="1000"/>
              </a:spcAft>
              <a:buClr>
                <a:schemeClr val="lt2"/>
              </a:buClr>
              <a:buFont typeface="Constantia"/>
              <a:buNone/>
              <a:defRPr/>
            </a:lvl1pPr>
            <a:lvl2pPr lvl="1" rtl="0">
              <a:spcBef>
                <a:spcPts val="0"/>
              </a:spcBef>
              <a:buFont typeface="Constantia"/>
              <a:buNone/>
              <a:defRPr/>
            </a:lvl2pPr>
            <a:lvl3pPr lvl="2" rtl="0">
              <a:spcBef>
                <a:spcPts val="0"/>
              </a:spcBef>
              <a:buFont typeface="Constantia"/>
              <a:buNone/>
              <a:defRPr/>
            </a:lvl3pPr>
            <a:lvl4pPr lvl="3" rtl="0">
              <a:spcBef>
                <a:spcPts val="0"/>
              </a:spcBef>
              <a:buFont typeface="Constantia"/>
              <a:buNone/>
              <a:defRPr/>
            </a:lvl4pPr>
            <a:lvl5pPr lvl="4" rtl="0">
              <a:spcBef>
                <a:spcPts val="0"/>
              </a:spcBef>
              <a:buFont typeface="Constantia"/>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type="title"/>
          </p:nvPr>
        </p:nvSpPr>
        <p:spPr>
          <a:xfrm>
            <a:off x="6781800" y="457200"/>
            <a:ext cx="1981199" cy="1066799"/>
          </a:xfrm>
          <a:prstGeom prst="rect">
            <a:avLst/>
          </a:prstGeom>
          <a:noFill/>
          <a:ln>
            <a:noFill/>
          </a:ln>
        </p:spPr>
        <p:txBody>
          <a:bodyPr anchorCtr="0" anchor="b" bIns="91425" lIns="91425" rIns="91425" tIns="91425"/>
          <a:lstStyle>
            <a:lvl1pPr lvl="0" rtl="0" algn="l">
              <a:spcBef>
                <a:spcPts val="0"/>
              </a:spcBef>
              <a:buClr>
                <a:schemeClr val="lt2"/>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70" name="Shape 70"/>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6629400" y="457200"/>
            <a:ext cx="2057400" cy="1066799"/>
          </a:xfrm>
          <a:prstGeom prst="rect">
            <a:avLst/>
          </a:prstGeom>
          <a:noFill/>
          <a:ln>
            <a:noFill/>
          </a:ln>
        </p:spPr>
        <p:txBody>
          <a:bodyPr anchorCtr="0" anchor="b" bIns="91425" lIns="91425" rIns="91425" tIns="91425"/>
          <a:lstStyle>
            <a:lvl1pPr lvl="0" rtl="0" algn="l">
              <a:spcBef>
                <a:spcPts val="0"/>
              </a:spcBef>
              <a:buClr>
                <a:schemeClr val="lt2"/>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p:nvPr>
            <p:ph idx="2" type="pic"/>
          </p:nvPr>
        </p:nvSpPr>
        <p:spPr>
          <a:xfrm>
            <a:off x="457200" y="457200"/>
            <a:ext cx="6019799" cy="5562600"/>
          </a:xfrm>
          <a:prstGeom prst="rect">
            <a:avLst/>
          </a:prstGeom>
          <a:solidFill>
            <a:srgbClr val="FEFDF4"/>
          </a:solidFill>
          <a:ln>
            <a:noFill/>
          </a:ln>
        </p:spPr>
      </p:sp>
      <p:sp>
        <p:nvSpPr>
          <p:cNvPr id="74" name="Shape 74"/>
          <p:cNvSpPr txBox="1"/>
          <p:nvPr>
            <p:ph idx="1" type="body"/>
          </p:nvPr>
        </p:nvSpPr>
        <p:spPr>
          <a:xfrm>
            <a:off x="6629400" y="1600200"/>
            <a:ext cx="2057400" cy="4419599"/>
          </a:xfrm>
          <a:prstGeom prst="rect">
            <a:avLst/>
          </a:prstGeom>
          <a:noFill/>
          <a:ln>
            <a:noFill/>
          </a:ln>
        </p:spPr>
        <p:txBody>
          <a:bodyPr anchorCtr="0" anchor="t" bIns="91425" lIns="91425" rIns="91425" tIns="91425"/>
          <a:lstStyle>
            <a:lvl1pPr indent="0" lvl="0" marL="0" rtl="0">
              <a:lnSpc>
                <a:spcPct val="125000"/>
              </a:lnSpc>
              <a:spcBef>
                <a:spcPts val="0"/>
              </a:spcBef>
              <a:spcAft>
                <a:spcPts val="1000"/>
              </a:spcAft>
              <a:buClr>
                <a:schemeClr val="lt2"/>
              </a:buClr>
              <a:buFont typeface="Constant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77" name="Shape 77"/>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idx="1" type="body"/>
          </p:nvPr>
        </p:nvSpPr>
        <p:spPr>
          <a:xfrm>
            <a:off x="457200" y="1447800"/>
            <a:ext cx="8229600" cy="4678362"/>
          </a:xfrm>
          <a:prstGeom prst="rect">
            <a:avLst/>
          </a:prstGeom>
          <a:noFill/>
          <a:ln>
            <a:noFill/>
          </a:ln>
        </p:spPr>
        <p:txBody>
          <a:bodyPr anchorCtr="0" anchor="t" bIns="91425" lIns="91425" rIns="91425" tIns="91425"/>
          <a:lstStyle>
            <a:lvl1pPr indent="-133985" lvl="0" marL="274320" marR="0" rtl="0" algn="l">
              <a:spcBef>
                <a:spcPts val="600"/>
              </a:spcBef>
              <a:buClr>
                <a:schemeClr val="accent2"/>
              </a:buClr>
              <a:buFont typeface="Noto Symbol"/>
              <a:buChar char="●"/>
              <a:defRPr/>
            </a:lvl1pPr>
            <a:lvl2pPr indent="-154940" lvl="1" marL="640080" marR="0" rtl="0" algn="l">
              <a:spcBef>
                <a:spcPts val="300"/>
              </a:spcBef>
              <a:buClr>
                <a:srgbClr val="D6903E"/>
              </a:buClr>
              <a:buFont typeface="Noto Symbol"/>
              <a:buChar char="●"/>
              <a:defRPr/>
            </a:lvl2pPr>
            <a:lvl3pPr indent="-117792" lvl="2" marL="1005839" marR="0" rtl="0" algn="l">
              <a:spcBef>
                <a:spcPts val="300"/>
              </a:spcBef>
              <a:buClr>
                <a:srgbClr val="B27834"/>
              </a:buClr>
              <a:buFont typeface="Noto Symbol"/>
              <a:buChar char="●"/>
              <a:defRPr/>
            </a:lvl3pPr>
            <a:lvl4pPr indent="-136207" lvl="3" marL="1280160" marR="0" rtl="0" algn="l">
              <a:spcBef>
                <a:spcPts val="300"/>
              </a:spcBef>
              <a:buClr>
                <a:srgbClr val="D6903E"/>
              </a:buClr>
              <a:buFont typeface="Noto Symbol"/>
              <a:buChar char="●"/>
              <a:defRPr/>
            </a:lvl4pPr>
            <a:lvl5pPr indent="-147319" lvl="4" marL="1554480" marR="0" rtl="0" algn="l">
              <a:spcBef>
                <a:spcPts val="340"/>
              </a:spcBef>
              <a:buClr>
                <a:srgbClr val="D6903E"/>
              </a:buClr>
              <a:buFont typeface="Noto Symbol"/>
              <a:buChar char="●"/>
              <a:defRPr/>
            </a:lvl5pPr>
            <a:lvl6pPr indent="-136842" lvl="5" marL="1828800" marR="0" rtl="0" algn="l">
              <a:spcBef>
                <a:spcPts val="340"/>
              </a:spcBef>
              <a:buClr>
                <a:srgbClr val="D6903E"/>
              </a:buClr>
              <a:buFont typeface="Noto Symbol"/>
              <a:buChar char="☞"/>
              <a:defRPr/>
            </a:lvl6pPr>
            <a:lvl7pPr indent="-96519" lvl="6" marL="2011679" marR="0" rtl="0" algn="l">
              <a:spcBef>
                <a:spcPts val="340"/>
              </a:spcBef>
              <a:buClr>
                <a:srgbClr val="D6903E"/>
              </a:buClr>
              <a:buFont typeface="Noto Symbol"/>
              <a:buChar char="☞"/>
              <a:defRPr/>
            </a:lvl7pPr>
            <a:lvl8pPr indent="-109537" lvl="7" marL="2286000" marR="0" rtl="0" algn="l">
              <a:spcBef>
                <a:spcPts val="340"/>
              </a:spcBef>
              <a:buClr>
                <a:srgbClr val="D6903E"/>
              </a:buClr>
              <a:buFont typeface="Noto Symbol"/>
              <a:buChar char="☞"/>
              <a:defRPr/>
            </a:lvl8pPr>
            <a:lvl9pPr indent="-104457" lvl="8" marL="2560320" marR="0" rtl="0" algn="l">
              <a:spcBef>
                <a:spcPts val="340"/>
              </a:spcBef>
              <a:buClr>
                <a:srgbClr val="D6903E"/>
              </a:buClr>
              <a:buFont typeface="Noto Symbol"/>
              <a:buChar char="☞"/>
              <a:defRPr/>
            </a:lvl9pPr>
          </a:lstStyle>
          <a:p/>
        </p:txBody>
      </p:sp>
      <p:sp>
        <p:nvSpPr>
          <p:cNvPr id="11" name="Shape 11"/>
          <p:cNvSpPr txBox="1"/>
          <p:nvPr>
            <p:ph idx="10" type="dt"/>
          </p:nvPr>
        </p:nvSpPr>
        <p:spPr>
          <a:xfrm>
            <a:off x="5791200" y="6203667"/>
            <a:ext cx="2590800" cy="38404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 name="Shape 12"/>
          <p:cNvSpPr txBox="1"/>
          <p:nvPr>
            <p:ph idx="11" type="ftr"/>
          </p:nvPr>
        </p:nvSpPr>
        <p:spPr>
          <a:xfrm>
            <a:off x="2133600" y="6203667"/>
            <a:ext cx="3581399" cy="384047"/>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2" type="sldNum"/>
          </p:nvPr>
        </p:nvSpPr>
        <p:spPr>
          <a:xfrm>
            <a:off x="8410575" y="6181530"/>
            <a:ext cx="609599" cy="457200"/>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600" u="none" cap="none" strike="noStrike">
                <a:solidFill>
                  <a:schemeClr val="lt2"/>
                </a:solidFill>
                <a:latin typeface="Constantia"/>
                <a:ea typeface="Constantia"/>
                <a:cs typeface="Constantia"/>
                <a:sym typeface="Constantia"/>
              </a:rPr>
              <a:t>‹#›</a:t>
            </a:fld>
          </a:p>
        </p:txBody>
      </p:sp>
      <p:sp>
        <p:nvSpPr>
          <p:cNvPr id="14" name="Shape 14"/>
          <p:cNvSpPr txBox="1"/>
          <p:nvPr>
            <p:ph type="title"/>
          </p:nvPr>
        </p:nvSpPr>
        <p:spPr>
          <a:xfrm>
            <a:off x="457200" y="152400"/>
            <a:ext cx="8229600" cy="1219199"/>
          </a:xfrm>
          <a:prstGeom prst="rect">
            <a:avLst/>
          </a:prstGeom>
          <a:noFill/>
          <a:ln>
            <a:noFill/>
          </a:ln>
        </p:spPr>
        <p:txBody>
          <a:bodyPr anchorCtr="0" anchor="b" bIns="91425" lIns="91425" rIns="91425" tIns="91425"/>
          <a:lstStyle>
            <a:lvl1pPr indent="0" lvl="0" marL="0" marR="0" rtl="0" algn="l">
              <a:spcBef>
                <a:spcPts val="0"/>
              </a:spcBef>
              <a:buClr>
                <a:srgbClr val="F9F9F9"/>
              </a:buClr>
              <a:buFont typeface="Constantia"/>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lee163@ucr.edu" TargetMode="External"/><Relationship Id="rId4" Type="http://schemas.openxmlformats.org/officeDocument/2006/relationships/hyperlink" Target="mailto:rsabi001@ucr.edu" TargetMode="External"/><Relationship Id="rId5" Type="http://schemas.openxmlformats.org/officeDocument/2006/relationships/hyperlink" Target="mailto:bxiao001@ucr.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subTitle"/>
          </p:nvPr>
        </p:nvSpPr>
        <p:spPr>
          <a:xfrm>
            <a:off x="457200" y="3699803"/>
            <a:ext cx="8305799"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accent2"/>
              </a:buClr>
              <a:buSzPct val="25000"/>
              <a:buFont typeface="Noto Symbol"/>
              <a:buNone/>
            </a:pPr>
            <a:r>
              <a:rPr b="0" i="0" lang="en-US" sz="2200" u="none" cap="none" strike="noStrike">
                <a:solidFill>
                  <a:schemeClr val="lt2"/>
                </a:solidFill>
                <a:latin typeface="Constantia"/>
                <a:ea typeface="Constantia"/>
                <a:cs typeface="Constantia"/>
                <a:sym typeface="Constantia"/>
              </a:rPr>
              <a:t>Team Members:</a:t>
            </a:r>
          </a:p>
          <a:p>
            <a:pPr indent="0" lvl="0" marL="0" marR="0" rtl="0" algn="ctr">
              <a:spcBef>
                <a:spcPts val="600"/>
              </a:spcBef>
              <a:buClr>
                <a:schemeClr val="accent2"/>
              </a:buClr>
              <a:buSzPct val="25000"/>
              <a:buFont typeface="Noto Symbol"/>
              <a:buNone/>
            </a:pPr>
            <a:r>
              <a:rPr b="0" i="0" lang="en-US" sz="2200" u="none" cap="none" strike="noStrike">
                <a:solidFill>
                  <a:schemeClr val="lt2"/>
                </a:solidFill>
                <a:latin typeface="Constantia"/>
                <a:ea typeface="Constantia"/>
                <a:cs typeface="Constantia"/>
                <a:sym typeface="Constantia"/>
              </a:rPr>
              <a:t>Spencer Lee – </a:t>
            </a:r>
            <a:r>
              <a:rPr b="0" i="0" lang="en-US" sz="2200" u="sng" cap="none" strike="noStrike">
                <a:solidFill>
                  <a:schemeClr val="hlink"/>
                </a:solidFill>
                <a:latin typeface="Constantia"/>
                <a:ea typeface="Constantia"/>
                <a:cs typeface="Constantia"/>
                <a:sym typeface="Constantia"/>
                <a:hlinkClick r:id="rId3"/>
              </a:rPr>
              <a:t>slee163@ucr.edu</a:t>
            </a:r>
          </a:p>
          <a:p>
            <a:pPr indent="0" lvl="0" marL="0" marR="0" rtl="0" algn="ctr">
              <a:spcBef>
                <a:spcPts val="600"/>
              </a:spcBef>
              <a:buClr>
                <a:schemeClr val="accent2"/>
              </a:buClr>
              <a:buSzPct val="25000"/>
              <a:buFont typeface="Noto Symbol"/>
              <a:buNone/>
            </a:pPr>
            <a:r>
              <a:rPr b="0" i="0" lang="en-US" sz="2200" u="none" cap="none" strike="noStrike">
                <a:solidFill>
                  <a:schemeClr val="lt2"/>
                </a:solidFill>
                <a:latin typeface="Constantia"/>
                <a:ea typeface="Constantia"/>
                <a:cs typeface="Constantia"/>
                <a:sym typeface="Constantia"/>
              </a:rPr>
              <a:t>Ryan Sabik – </a:t>
            </a:r>
            <a:r>
              <a:rPr b="0" i="0" lang="en-US" sz="2200" u="sng" cap="none" strike="noStrike">
                <a:solidFill>
                  <a:schemeClr val="hlink"/>
                </a:solidFill>
                <a:latin typeface="Constantia"/>
                <a:ea typeface="Constantia"/>
                <a:cs typeface="Constantia"/>
                <a:sym typeface="Constantia"/>
                <a:hlinkClick r:id="rId4"/>
              </a:rPr>
              <a:t>rsabi001@ucr.edu</a:t>
            </a:r>
          </a:p>
          <a:p>
            <a:pPr indent="0" lvl="0" marL="0" marR="0" rtl="0" algn="ctr">
              <a:spcBef>
                <a:spcPts val="600"/>
              </a:spcBef>
              <a:buClr>
                <a:schemeClr val="accent2"/>
              </a:buClr>
              <a:buSzPct val="25000"/>
              <a:buFont typeface="Noto Symbol"/>
              <a:buNone/>
            </a:pPr>
            <a:r>
              <a:rPr b="0" i="0" lang="en-US" sz="2200" u="none" cap="none" strike="noStrike">
                <a:solidFill>
                  <a:schemeClr val="lt2"/>
                </a:solidFill>
                <a:latin typeface="Constantia"/>
                <a:ea typeface="Constantia"/>
                <a:cs typeface="Constantia"/>
                <a:sym typeface="Constantia"/>
              </a:rPr>
              <a:t>Billy Xiao – </a:t>
            </a:r>
            <a:r>
              <a:rPr b="0" i="0" lang="en-US" sz="2200" u="sng" cap="none" strike="noStrike">
                <a:solidFill>
                  <a:schemeClr val="hlink"/>
                </a:solidFill>
                <a:latin typeface="Constantia"/>
                <a:ea typeface="Constantia"/>
                <a:cs typeface="Constantia"/>
                <a:sym typeface="Constantia"/>
                <a:hlinkClick r:id="rId5"/>
              </a:rPr>
              <a:t>bxiao001@ucr.edu</a:t>
            </a:r>
          </a:p>
          <a:p>
            <a:pPr indent="0" lvl="0" marL="0" marR="0" rtl="0" algn="ctr">
              <a:spcBef>
                <a:spcPts val="600"/>
              </a:spcBef>
              <a:buClr>
                <a:schemeClr val="accent2"/>
              </a:buClr>
              <a:buSzPct val="25000"/>
              <a:buFont typeface="Noto Symbol"/>
              <a:buNone/>
            </a:pPr>
            <a:r>
              <a:t/>
            </a:r>
            <a:endParaRPr b="0" i="0" sz="2200" u="none" cap="none" strike="noStrike">
              <a:solidFill>
                <a:schemeClr val="lt2"/>
              </a:solidFill>
              <a:latin typeface="Constantia"/>
              <a:ea typeface="Constantia"/>
              <a:cs typeface="Constantia"/>
              <a:sym typeface="Constantia"/>
            </a:endParaRPr>
          </a:p>
        </p:txBody>
      </p:sp>
      <p:sp>
        <p:nvSpPr>
          <p:cNvPr id="95" name="Shape 95"/>
          <p:cNvSpPr txBox="1"/>
          <p:nvPr>
            <p:ph type="ctrTitle"/>
          </p:nvPr>
        </p:nvSpPr>
        <p:spPr>
          <a:xfrm>
            <a:off x="457200" y="1433732"/>
            <a:ext cx="8305799" cy="1981199"/>
          </a:xfrm>
          <a:prstGeom prst="rect">
            <a:avLst/>
          </a:prstGeom>
          <a:noFill/>
          <a:ln>
            <a:noFill/>
          </a:ln>
        </p:spPr>
        <p:txBody>
          <a:bodyPr anchorCtr="0" anchor="b" bIns="45700" lIns="91425" rIns="91425" tIns="45700">
            <a:noAutofit/>
          </a:bodyPr>
          <a:lstStyle/>
          <a:p>
            <a:pPr indent="0" lvl="0" marL="0" marR="0" rtl="0" algn="ctr">
              <a:spcBef>
                <a:spcPts val="0"/>
              </a:spcBef>
              <a:buClr>
                <a:srgbClr val="F9F9F9"/>
              </a:buClr>
              <a:buSzPct val="25000"/>
              <a:buFont typeface="Constantia"/>
              <a:buNone/>
            </a:pPr>
            <a:r>
              <a:rPr b="0" i="0" lang="en-US" sz="4800" u="none" cap="none" strike="noStrike">
                <a:solidFill>
                  <a:srgbClr val="F9F9F9"/>
                </a:solidFill>
                <a:latin typeface="Constantia"/>
                <a:ea typeface="Constantia"/>
                <a:cs typeface="Constantia"/>
                <a:sym typeface="Constantia"/>
              </a:rPr>
              <a:t>Autonomous Ground Vehicle</a:t>
            </a:r>
            <a:br>
              <a:rPr b="0" i="0" lang="en-US" sz="4800" u="none" cap="none" strike="noStrike">
                <a:solidFill>
                  <a:srgbClr val="F9F9F9"/>
                </a:solidFill>
                <a:latin typeface="Constantia"/>
                <a:ea typeface="Constantia"/>
                <a:cs typeface="Constantia"/>
                <a:sym typeface="Constantia"/>
              </a:rPr>
            </a:br>
            <a:r>
              <a:rPr b="0" i="0" lang="en-US" sz="3200" u="none" cap="none" strike="noStrike">
                <a:solidFill>
                  <a:srgbClr val="F9F9F9"/>
                </a:solidFill>
                <a:latin typeface="Constantia"/>
                <a:ea typeface="Constantia"/>
                <a:cs typeface="Constantia"/>
                <a:sym typeface="Constantia"/>
              </a:rPr>
              <a:t>Spring 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2"/>
              </a:buClr>
              <a:buSzPct val="85000"/>
              <a:buFont typeface="Noto Symbol"/>
              <a:buNone/>
            </a:pPr>
            <a:r>
              <a:t/>
            </a:r>
            <a:endParaRPr b="0" i="0" sz="2600" u="none" cap="none" strike="noStrike">
              <a:solidFill>
                <a:schemeClr val="lt1"/>
              </a:solidFill>
              <a:latin typeface="Constantia"/>
              <a:ea typeface="Constantia"/>
              <a:cs typeface="Constantia"/>
              <a:sym typeface="Constantia"/>
            </a:endParaRPr>
          </a:p>
        </p:txBody>
      </p:sp>
      <p:sp>
        <p:nvSpPr>
          <p:cNvPr id="156" name="Shape 156"/>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Video Demo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Our Project:</a:t>
            </a:r>
          </a:p>
          <a:p>
            <a:pPr indent="-284480" lvl="1" marL="640080" marR="0" rtl="0" algn="l">
              <a:lnSpc>
                <a:spcPct val="90000"/>
              </a:lnSpc>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Central Hub: Laptop</a:t>
            </a:r>
          </a:p>
          <a:p>
            <a:pPr indent="-231139" lvl="2" marL="1005839" marR="0" rtl="0" algn="l">
              <a:lnSpc>
                <a:spcPct val="90000"/>
              </a:lnSpc>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Established network and shows status of UGV</a:t>
            </a:r>
          </a:p>
          <a:p>
            <a:pPr indent="-284480" lvl="1" marL="640080" marR="0" rtl="0" algn="l">
              <a:lnSpc>
                <a:spcPct val="90000"/>
              </a:lnSpc>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Central Processing: Raspberry Pi</a:t>
            </a:r>
          </a:p>
          <a:p>
            <a:pPr indent="-231139" lvl="2" marL="1005839" marR="0" rtl="0" algn="l">
              <a:lnSpc>
                <a:spcPct val="90000"/>
              </a:lnSpc>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Wifi through peripheral, relays Video feed from camera and process speed and other status via UART</a:t>
            </a:r>
          </a:p>
          <a:p>
            <a:pPr indent="-284480" lvl="1" marL="640080" marR="0" rtl="0" algn="l">
              <a:lnSpc>
                <a:spcPct val="90000"/>
              </a:lnSpc>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Drive Train Intelligence: Arduino</a:t>
            </a:r>
          </a:p>
          <a:p>
            <a:pPr indent="-231139" lvl="2" marL="1005839" marR="0" rtl="0" algn="l">
              <a:lnSpc>
                <a:spcPct val="90000"/>
              </a:lnSpc>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Controls Ultrasonic and Motors to drive the UGV</a:t>
            </a:r>
          </a:p>
          <a:p>
            <a:pPr indent="-274320" lvl="0" marL="274320" marR="0" rtl="0" algn="l">
              <a:lnSpc>
                <a:spcPct val="90000"/>
              </a:lnSpc>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In Conclusion:</a:t>
            </a:r>
          </a:p>
          <a:p>
            <a:pPr indent="-284480" lvl="1" marL="640080" marR="0" rtl="0" algn="l">
              <a:lnSpc>
                <a:spcPct val="90000"/>
              </a:lnSpc>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A self driving vehicle that can also be controlled remotely and has status reports such as speed and Video Feed back</a:t>
            </a:r>
          </a:p>
          <a:p>
            <a:pPr indent="-231139" lvl="2" marL="1005839" marR="0" rtl="0" algn="l">
              <a:lnSpc>
                <a:spcPct val="90000"/>
              </a:lnSpc>
              <a:spcBef>
                <a:spcPts val="300"/>
              </a:spcBef>
              <a:buClr>
                <a:srgbClr val="B27834"/>
              </a:buClr>
              <a:buSzPct val="85000"/>
              <a:buFont typeface="Noto Symbol"/>
              <a:buNone/>
            </a:pPr>
            <a:r>
              <a:t/>
            </a:r>
            <a:endParaRPr b="0" i="0" sz="2100" u="none" cap="none" strike="noStrike">
              <a:solidFill>
                <a:schemeClr val="lt1"/>
              </a:solidFill>
              <a:latin typeface="Constantia"/>
              <a:ea typeface="Constantia"/>
              <a:cs typeface="Constantia"/>
              <a:sym typeface="Constantia"/>
            </a:endParaRPr>
          </a:p>
        </p:txBody>
      </p:sp>
      <p:sp>
        <p:nvSpPr>
          <p:cNvPr id="162" name="Shape 162"/>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Summary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Professor Gang Chen</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Design Strategies and considerations</a:t>
            </a:r>
          </a:p>
          <a:p>
            <a:pPr indent="-274320" lvl="0" marL="274320" marR="0" rtl="0" algn="l">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Pavle Kirilov</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Helping us with hardware difficulties</a:t>
            </a:r>
          </a:p>
          <a:p>
            <a:pPr indent="-274320" lvl="0" marL="274320" marR="0" rtl="0" algn="l">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Google</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For online resources and difficulties we encountered</a:t>
            </a:r>
          </a:p>
          <a:p>
            <a:pPr indent="-274320" lvl="0" marL="274320" marR="0" rtl="0" algn="l">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Developers of Pygame, Py</a:t>
            </a:r>
            <a:r>
              <a:rPr lang="en-US" sz="2600">
                <a:solidFill>
                  <a:schemeClr val="lt1"/>
                </a:solidFill>
                <a:latin typeface="Constantia"/>
                <a:ea typeface="Constantia"/>
                <a:cs typeface="Constantia"/>
                <a:sym typeface="Constantia"/>
              </a:rPr>
              <a:t>serial</a:t>
            </a:r>
            <a:r>
              <a:rPr b="0" i="0" lang="en-US" sz="2600" u="none" cap="none" strike="noStrike">
                <a:solidFill>
                  <a:schemeClr val="lt1"/>
                </a:solidFill>
                <a:latin typeface="Constantia"/>
                <a:ea typeface="Constantia"/>
                <a:cs typeface="Constantia"/>
                <a:sym typeface="Constantia"/>
              </a:rPr>
              <a:t> and OpenCV</a:t>
            </a:r>
          </a:p>
          <a:p>
            <a:pPr indent="-274320" lvl="0" marL="274320" marR="0" rtl="0" algn="l">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Chris Dube, Benson Ninh and Calvin Nguyen</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For lending us a spare motor driver module</a:t>
            </a:r>
          </a:p>
          <a:p>
            <a:pPr indent="0" lvl="0" marL="0" marR="0" rtl="0" algn="l">
              <a:spcBef>
                <a:spcPts val="600"/>
              </a:spcBef>
              <a:buClr>
                <a:schemeClr val="accent2"/>
              </a:buClr>
              <a:buSzPct val="25000"/>
              <a:buFont typeface="Noto Symbol"/>
              <a:buNone/>
            </a:pPr>
            <a:r>
              <a:t/>
            </a:r>
            <a:endParaRPr b="0" i="0" sz="2600" u="none" cap="none" strike="noStrike">
              <a:solidFill>
                <a:schemeClr val="lt1"/>
              </a:solidFill>
              <a:latin typeface="Constantia"/>
              <a:ea typeface="Constantia"/>
              <a:cs typeface="Constantia"/>
              <a:sym typeface="Constantia"/>
            </a:endParaRPr>
          </a:p>
        </p:txBody>
      </p:sp>
      <p:sp>
        <p:nvSpPr>
          <p:cNvPr id="169" name="Shape 169"/>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Acknowledgement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buClr>
                <a:schemeClr val="accent2"/>
              </a:buClr>
              <a:buSzPct val="85000"/>
              <a:buFont typeface="Noto Symbol"/>
              <a:buChar char="●"/>
            </a:pPr>
            <a:r>
              <a:rPr b="0" i="0" lang="en-US" sz="1800" u="none" cap="none" strike="noStrike">
                <a:solidFill>
                  <a:schemeClr val="lt1"/>
                </a:solidFill>
                <a:latin typeface="Constantia"/>
                <a:ea typeface="Constantia"/>
                <a:cs typeface="Constantia"/>
                <a:sym typeface="Constantia"/>
              </a:rPr>
              <a:t>Design Objectives:</a:t>
            </a:r>
          </a:p>
          <a:p>
            <a:pPr indent="-274320" lvl="0" marL="274320" marR="0" rtl="0" algn="l">
              <a:lnSpc>
                <a:spcPct val="80000"/>
              </a:lnSpc>
              <a:spcBef>
                <a:spcPts val="600"/>
              </a:spcBef>
              <a:buClr>
                <a:schemeClr val="accent2"/>
              </a:buClr>
              <a:buSzPct val="85000"/>
              <a:buFont typeface="Noto Symbol"/>
              <a:buChar char="●"/>
            </a:pPr>
            <a:r>
              <a:rPr b="0" i="0" lang="en-US" sz="1800" u="none" cap="none" strike="noStrike">
                <a:solidFill>
                  <a:schemeClr val="lt1"/>
                </a:solidFill>
                <a:latin typeface="Constantia"/>
                <a:ea typeface="Constantia"/>
                <a:cs typeface="Constantia"/>
                <a:sym typeface="Constantia"/>
              </a:rPr>
              <a:t>Wifi communications:</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To relay manual commands within 250ms:</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Current Status such as speed, proximity around device, etc.</a:t>
            </a:r>
          </a:p>
          <a:p>
            <a:pPr indent="-274320" lvl="0" marL="274320" marR="0" rtl="0" algn="l">
              <a:lnSpc>
                <a:spcPct val="80000"/>
              </a:lnSpc>
              <a:spcBef>
                <a:spcPts val="600"/>
              </a:spcBef>
              <a:buClr>
                <a:schemeClr val="accent2"/>
              </a:buClr>
              <a:buSzPct val="85000"/>
              <a:buFont typeface="Noto Symbol"/>
              <a:buChar char="●"/>
            </a:pPr>
            <a:r>
              <a:rPr b="0" i="0" lang="en-US" sz="1800" u="none" cap="none" strike="noStrike">
                <a:solidFill>
                  <a:schemeClr val="lt1"/>
                </a:solidFill>
                <a:latin typeface="Constantia"/>
                <a:ea typeface="Constantia"/>
                <a:cs typeface="Constantia"/>
                <a:sym typeface="Constantia"/>
              </a:rPr>
              <a:t>UltraSonic Sensors:</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Used for proximity sensor, self-navigating including collision avoidance.</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Used precisely between 3-4 ft.</a:t>
            </a:r>
          </a:p>
          <a:p>
            <a:pPr indent="-274320" lvl="0" marL="274320" marR="0" rtl="0" algn="l">
              <a:lnSpc>
                <a:spcPct val="80000"/>
              </a:lnSpc>
              <a:spcBef>
                <a:spcPts val="600"/>
              </a:spcBef>
              <a:buClr>
                <a:schemeClr val="accent2"/>
              </a:buClr>
              <a:buSzPct val="85000"/>
              <a:buFont typeface="Noto Symbol"/>
              <a:buChar char="●"/>
            </a:pPr>
            <a:r>
              <a:rPr b="0" i="0" lang="en-US" sz="1800" u="none" cap="none" strike="noStrike">
                <a:solidFill>
                  <a:schemeClr val="lt1"/>
                </a:solidFill>
                <a:latin typeface="Constantia"/>
                <a:ea typeface="Constantia"/>
                <a:cs typeface="Constantia"/>
                <a:sym typeface="Constantia"/>
              </a:rPr>
              <a:t>Arduino (Addition)</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Power Consumption: Uses 8-10 watts</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Processor chosen to control the peripherals</a:t>
            </a:r>
          </a:p>
          <a:p>
            <a:pPr indent="-231139" lvl="2" marL="1005839" marR="0" rtl="0" algn="l">
              <a:lnSpc>
                <a:spcPct val="80000"/>
              </a:lnSpc>
              <a:spcBef>
                <a:spcPts val="300"/>
              </a:spcBef>
              <a:buClr>
                <a:srgbClr val="B27834"/>
              </a:buClr>
              <a:buSzPct val="82166"/>
              <a:buFont typeface="Noto Symbol"/>
              <a:buChar char="●"/>
            </a:pPr>
            <a:r>
              <a:rPr b="0" i="0" lang="en-US" sz="1450" u="none" cap="none" strike="noStrike">
                <a:solidFill>
                  <a:schemeClr val="lt1"/>
                </a:solidFill>
                <a:latin typeface="Constantia"/>
                <a:ea typeface="Constantia"/>
                <a:cs typeface="Constantia"/>
                <a:sym typeface="Constantia"/>
              </a:rPr>
              <a:t>DC motors, servos, and ultrasonic sensors</a:t>
            </a:r>
          </a:p>
          <a:p>
            <a:pPr indent="-231139" lvl="2" marL="1005839" marR="0" rtl="0" algn="l">
              <a:lnSpc>
                <a:spcPct val="80000"/>
              </a:lnSpc>
              <a:spcBef>
                <a:spcPts val="300"/>
              </a:spcBef>
              <a:buClr>
                <a:srgbClr val="B27834"/>
              </a:buClr>
              <a:buSzPct val="82166"/>
              <a:buFont typeface="Noto Symbol"/>
              <a:buChar char="●"/>
            </a:pPr>
            <a:r>
              <a:rPr b="0" i="0" lang="en-US" sz="1450" u="none" cap="none" strike="noStrike">
                <a:solidFill>
                  <a:schemeClr val="lt1"/>
                </a:solidFill>
                <a:latin typeface="Constantia"/>
                <a:ea typeface="Constantia"/>
                <a:cs typeface="Constantia"/>
                <a:sym typeface="Constantia"/>
              </a:rPr>
              <a:t>Large amount of open source libraries</a:t>
            </a:r>
          </a:p>
          <a:p>
            <a:pPr indent="-274320" lvl="0" marL="274320" marR="0" rtl="0" algn="l">
              <a:lnSpc>
                <a:spcPct val="80000"/>
              </a:lnSpc>
              <a:spcBef>
                <a:spcPts val="600"/>
              </a:spcBef>
              <a:buClr>
                <a:schemeClr val="accent2"/>
              </a:buClr>
              <a:buSzPct val="85000"/>
              <a:buFont typeface="Noto Symbol"/>
              <a:buChar char="●"/>
            </a:pPr>
            <a:r>
              <a:rPr b="0" i="0" lang="en-US" sz="1800" u="none" cap="none" strike="noStrike">
                <a:solidFill>
                  <a:schemeClr val="lt1"/>
                </a:solidFill>
                <a:latin typeface="Constantia"/>
                <a:ea typeface="Constantia"/>
                <a:cs typeface="Constantia"/>
                <a:sym typeface="Constantia"/>
              </a:rPr>
              <a:t>Raspberry Pi:</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Processor used for communication with the computer, Arduino, and webcam for video feed</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Power consumption: about 8-10 watts</a:t>
            </a:r>
          </a:p>
          <a:p>
            <a:pPr indent="-284480" lvl="1" marL="640080" marR="0" rtl="0" algn="l">
              <a:lnSpc>
                <a:spcPct val="80000"/>
              </a:lnSpc>
              <a:spcBef>
                <a:spcPts val="300"/>
              </a:spcBef>
              <a:buClr>
                <a:srgbClr val="D6903E"/>
              </a:buClr>
              <a:buSzPct val="85000"/>
              <a:buFont typeface="Noto Symbol"/>
              <a:buChar char="●"/>
            </a:pPr>
            <a:r>
              <a:rPr b="0" i="0" lang="en-US" sz="1700" u="none" cap="none" strike="noStrike">
                <a:solidFill>
                  <a:schemeClr val="lt2"/>
                </a:solidFill>
                <a:latin typeface="Constantia"/>
                <a:ea typeface="Constantia"/>
                <a:cs typeface="Constantia"/>
                <a:sym typeface="Constantia"/>
              </a:rPr>
              <a:t>Small Form factor and allows a large amount of USB peripherals</a:t>
            </a:r>
          </a:p>
          <a:p>
            <a:pPr indent="-274320" lvl="0" marL="274320" marR="0" rtl="0" algn="l">
              <a:lnSpc>
                <a:spcPct val="80000"/>
              </a:lnSpc>
              <a:spcBef>
                <a:spcPts val="600"/>
              </a:spcBef>
              <a:buClr>
                <a:schemeClr val="accent2"/>
              </a:buClr>
              <a:buSzPct val="85944"/>
              <a:buFont typeface="Noto Symbol"/>
              <a:buNone/>
            </a:pPr>
            <a:r>
              <a:t/>
            </a:r>
            <a:endParaRPr b="0" i="0" sz="1800" u="none" cap="none" strike="noStrike">
              <a:solidFill>
                <a:schemeClr val="lt1"/>
              </a:solidFill>
              <a:latin typeface="Constantia"/>
              <a:ea typeface="Constantia"/>
              <a:cs typeface="Constantia"/>
              <a:sym typeface="Constantia"/>
            </a:endParaRPr>
          </a:p>
        </p:txBody>
      </p:sp>
      <p:sp>
        <p:nvSpPr>
          <p:cNvPr id="102" name="Shape 102"/>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Technical Design Objectives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What are we designing?</a:t>
            </a:r>
          </a:p>
          <a:p>
            <a:pPr indent="-284480" lvl="1" marL="640080" marR="0" rtl="0" algn="l">
              <a:lnSpc>
                <a:spcPct val="9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We designed an Unmanned-Autonomous Ground Vehicle</a:t>
            </a:r>
          </a:p>
          <a:p>
            <a:pPr indent="-274320" lvl="0" marL="274320" marR="0" rtl="0" algn="l">
              <a:lnSpc>
                <a:spcPct val="90000"/>
              </a:lnSpc>
              <a:spcBef>
                <a:spcPts val="60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Some of the technical principles we are covering are:</a:t>
            </a:r>
          </a:p>
          <a:p>
            <a:pPr indent="-284480" lvl="1" marL="640080" marR="0" rtl="0" algn="l">
              <a:lnSpc>
                <a:spcPct val="9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As a team, we developed skills in project management and learned how to further understand datasheets</a:t>
            </a:r>
          </a:p>
          <a:p>
            <a:pPr indent="-274320" lvl="0" marL="274320" marR="0" rtl="0" algn="l">
              <a:lnSpc>
                <a:spcPct val="90000"/>
              </a:lnSpc>
              <a:spcBef>
                <a:spcPts val="60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What are the intended applications?</a:t>
            </a:r>
          </a:p>
          <a:p>
            <a:pPr indent="-284480" lvl="1" marL="640080" marR="0" rtl="0" algn="l">
              <a:lnSpc>
                <a:spcPct val="9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We intend this to further increase the possibilities of automobiles operating on its own without a driver and be able to relay current information back to the user.</a:t>
            </a:r>
          </a:p>
          <a:p>
            <a:pPr indent="-274320" lvl="0" marL="274320" marR="0" rtl="0" algn="l">
              <a:lnSpc>
                <a:spcPct val="90000"/>
              </a:lnSpc>
              <a:spcBef>
                <a:spcPts val="60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This is related to electrical engineering because we deal with signal processing, manipulation of frequency to drive motors, and use electrical components that we learned over the years.</a:t>
            </a:r>
          </a:p>
          <a:p>
            <a:pPr indent="-274320" lvl="0" marL="274320" marR="0" rtl="0" algn="l">
              <a:lnSpc>
                <a:spcPct val="90000"/>
              </a:lnSpc>
              <a:spcBef>
                <a:spcPts val="600"/>
              </a:spcBef>
              <a:buClr>
                <a:schemeClr val="accent2"/>
              </a:buClr>
              <a:buSzPct val="85177"/>
              <a:buFont typeface="Noto Symbol"/>
              <a:buNone/>
            </a:pPr>
            <a:r>
              <a:t/>
            </a:r>
            <a:endParaRPr b="0" i="0" sz="2400" u="none" cap="none" strike="noStrike">
              <a:solidFill>
                <a:schemeClr val="lt1"/>
              </a:solidFill>
              <a:latin typeface="Constantia"/>
              <a:ea typeface="Constantia"/>
              <a:cs typeface="Constantia"/>
              <a:sym typeface="Constantia"/>
            </a:endParaRPr>
          </a:p>
        </p:txBody>
      </p:sp>
      <p:sp>
        <p:nvSpPr>
          <p:cNvPr id="109" name="Shape 109"/>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Concepts and Application of Design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Final High Level Design</a:t>
            </a:r>
          </a:p>
        </p:txBody>
      </p:sp>
      <p:pic>
        <p:nvPicPr>
          <p:cNvPr descr="block_diagram (3).png" id="116" name="Shape 116"/>
          <p:cNvPicPr preferRelativeResize="0"/>
          <p:nvPr>
            <p:ph idx="1" type="body"/>
          </p:nvPr>
        </p:nvPicPr>
        <p:blipFill rotWithShape="1">
          <a:blip r:embed="rId3">
            <a:alphaModFix/>
          </a:blip>
          <a:srcRect b="0" l="3253" r="3253" t="0"/>
          <a:stretch/>
        </p:blipFill>
        <p:spPr>
          <a:xfrm>
            <a:off x="457200" y="1524000"/>
            <a:ext cx="8229600"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Wifi Challenges:</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TCP vs UDP</a:t>
            </a:r>
          </a:p>
          <a:p>
            <a:pPr indent="-231139" lvl="2" marL="1005839" marR="0" rtl="0" algn="l">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Originally had problem with Wifi speed because of TCP. TCP requires to have a full packet in order to transmit, as opposed to UDP, where UDP does not have this restriction.</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UDP</a:t>
            </a:r>
          </a:p>
          <a:p>
            <a:pPr indent="-231139" lvl="2" marL="1005839" marR="0" rtl="0" algn="l">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Fixed our speed problem, but we accidentally transmitted too often, which created a delay in response time of our UGV.</a:t>
            </a:r>
          </a:p>
          <a:p>
            <a:pPr indent="-274320" lvl="0" marL="274320" marR="0" rtl="0" algn="l">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Ultrasonic</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Tried to simulate software interrupt, fixed with hardware</a:t>
            </a:r>
          </a:p>
          <a:p>
            <a:pPr indent="-284480" lvl="1" marL="640080" marR="0" rtl="0" algn="l">
              <a:spcBef>
                <a:spcPts val="300"/>
              </a:spcBef>
              <a:buClr>
                <a:srgbClr val="D6903E"/>
              </a:buClr>
              <a:buSzPct val="85000"/>
              <a:buFont typeface="Noto Symbol"/>
              <a:buNone/>
            </a:pPr>
            <a:r>
              <a:t/>
            </a:r>
            <a:endParaRPr b="0" i="0" sz="2400" u="none" cap="none" strike="noStrike">
              <a:solidFill>
                <a:schemeClr val="lt2"/>
              </a:solidFill>
              <a:latin typeface="Constantia"/>
              <a:ea typeface="Constantia"/>
              <a:cs typeface="Constantia"/>
              <a:sym typeface="Constantia"/>
            </a:endParaRPr>
          </a:p>
        </p:txBody>
      </p:sp>
      <p:sp>
        <p:nvSpPr>
          <p:cNvPr id="123" name="Shape 123"/>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Technical Challenges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Communication Issues</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Having the Raspberry PI send and receive data to and from the Arduino.</a:t>
            </a:r>
          </a:p>
          <a:p>
            <a:pPr indent="-231139" lvl="2" marL="1005839" marR="0" rtl="0" algn="l">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Determining the proper packet size and data type for accuracy and speed</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Sending the video feed to the computer</a:t>
            </a:r>
          </a:p>
          <a:p>
            <a:pPr indent="-231139" lvl="2" marL="1005839" marR="0" rtl="0" algn="l">
              <a:spcBef>
                <a:spcPts val="300"/>
              </a:spcBef>
              <a:buClr>
                <a:srgbClr val="B27834"/>
              </a:buClr>
              <a:buSzPct val="85000"/>
              <a:buFont typeface="Noto Symbol"/>
              <a:buChar char="●"/>
            </a:pPr>
            <a:r>
              <a:rPr b="0" i="0" lang="en-US" sz="2100" u="none" cap="none" strike="noStrike">
                <a:solidFill>
                  <a:schemeClr val="lt1"/>
                </a:solidFill>
                <a:latin typeface="Constantia"/>
                <a:ea typeface="Constantia"/>
                <a:cs typeface="Constantia"/>
                <a:sym typeface="Constantia"/>
              </a:rPr>
              <a:t>Finding how to send and decipher a stream of frames using the Pygame library</a:t>
            </a:r>
          </a:p>
          <a:p>
            <a:pPr indent="-274320" lvl="0" marL="274320" marR="0" rtl="0" algn="l">
              <a:spcBef>
                <a:spcPts val="600"/>
              </a:spcBef>
              <a:buClr>
                <a:schemeClr val="accent2"/>
              </a:buClr>
              <a:buSzPct val="85000"/>
              <a:buFont typeface="Noto Symbol"/>
              <a:buChar char="●"/>
            </a:pPr>
            <a:r>
              <a:rPr b="0" i="0" lang="en-US" sz="2600" u="none" cap="none" strike="noStrike">
                <a:solidFill>
                  <a:schemeClr val="lt1"/>
                </a:solidFill>
                <a:latin typeface="Constantia"/>
                <a:ea typeface="Constantia"/>
                <a:cs typeface="Constantia"/>
                <a:sym typeface="Constantia"/>
              </a:rPr>
              <a:t>Motor Driver Module</a:t>
            </a:r>
          </a:p>
          <a:p>
            <a:pPr indent="-284480" lvl="1" marL="640080" marR="0" rtl="0" algn="l">
              <a:spcBef>
                <a:spcPts val="300"/>
              </a:spcBef>
              <a:buClr>
                <a:srgbClr val="D6903E"/>
              </a:buClr>
              <a:buSzPct val="85000"/>
              <a:buFont typeface="Noto Symbol"/>
              <a:buChar char="●"/>
            </a:pPr>
            <a:r>
              <a:rPr b="0" i="0" lang="en-US" sz="2400" u="none" cap="none" strike="noStrike">
                <a:solidFill>
                  <a:schemeClr val="lt2"/>
                </a:solidFill>
                <a:latin typeface="Constantia"/>
                <a:ea typeface="Constantia"/>
                <a:cs typeface="Constantia"/>
                <a:sym typeface="Constantia"/>
              </a:rPr>
              <a:t>Kept frying these chips up</a:t>
            </a:r>
          </a:p>
          <a:p>
            <a:pPr indent="-284480" lvl="1" marL="640080" marR="0" rtl="0" algn="l">
              <a:spcBef>
                <a:spcPts val="300"/>
              </a:spcBef>
              <a:buClr>
                <a:srgbClr val="D6903E"/>
              </a:buClr>
              <a:buSzPct val="85000"/>
              <a:buFont typeface="Noto Symbol"/>
              <a:buNone/>
            </a:pPr>
            <a:r>
              <a:t/>
            </a:r>
            <a:endParaRPr b="0" i="0" sz="2400" u="none" cap="none" strike="noStrike">
              <a:solidFill>
                <a:schemeClr val="lt2"/>
              </a:solidFill>
              <a:latin typeface="Constantia"/>
              <a:ea typeface="Constantia"/>
              <a:cs typeface="Constantia"/>
              <a:sym typeface="Constantia"/>
            </a:endParaRPr>
          </a:p>
          <a:p>
            <a:pPr indent="-2540" lvl="2" marL="777240" marR="0" rtl="0" algn="l">
              <a:spcBef>
                <a:spcPts val="300"/>
              </a:spcBef>
              <a:buClr>
                <a:srgbClr val="B27834"/>
              </a:buClr>
              <a:buSzPct val="25000"/>
              <a:buFont typeface="Noto Symbol"/>
              <a:buNone/>
            </a:pPr>
            <a:r>
              <a:t/>
            </a:r>
            <a:endParaRPr b="0" i="0" sz="2100" u="none" cap="none" strike="noStrike">
              <a:solidFill>
                <a:schemeClr val="lt1"/>
              </a:solidFill>
              <a:latin typeface="Constantia"/>
              <a:ea typeface="Constantia"/>
              <a:cs typeface="Constantia"/>
              <a:sym typeface="Constantia"/>
            </a:endParaRPr>
          </a:p>
        </p:txBody>
      </p:sp>
      <p:sp>
        <p:nvSpPr>
          <p:cNvPr id="129" name="Shape 129"/>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Technical Challenges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graphicFrame>
        <p:nvGraphicFramePr>
          <p:cNvPr id="135" name="Shape 135"/>
          <p:cNvGraphicFramePr/>
          <p:nvPr/>
        </p:nvGraphicFramePr>
        <p:xfrm>
          <a:off x="457200" y="1524000"/>
          <a:ext cx="3000000" cy="3000000"/>
        </p:xfrm>
        <a:graphic>
          <a:graphicData uri="http://schemas.openxmlformats.org/drawingml/2006/table">
            <a:tbl>
              <a:tblPr bandRow="1" firstRow="1">
                <a:noFill/>
                <a:tableStyleId>{CD79645D-274F-407E-B977-83F192FD4EAB}</a:tableStyleId>
              </a:tblPr>
              <a:tblGrid>
                <a:gridCol w="4114800"/>
                <a:gridCol w="4114800"/>
              </a:tblGrid>
              <a:tr h="370850">
                <a:tc>
                  <a:txBody>
                    <a:bodyPr>
                      <a:noAutofit/>
                    </a:bodyPr>
                    <a:lstStyle/>
                    <a:p>
                      <a:pPr indent="0" lvl="0" marL="0" marR="0" rtl="0" algn="l">
                        <a:spcBef>
                          <a:spcPts val="0"/>
                        </a:spcBef>
                        <a:buSzPct val="25000"/>
                        <a:buNone/>
                      </a:pPr>
                      <a:r>
                        <a:rPr lang="en-US" sz="1800" u="none" cap="none" strike="noStrike"/>
                        <a:t>Major Components and Contributor</a:t>
                      </a:r>
                    </a:p>
                  </a:txBody>
                  <a:tcPr marT="45725" marB="45725" marR="91450" marL="91450"/>
                </a:tc>
                <a:tc>
                  <a:txBody>
                    <a:bodyPr>
                      <a:noAutofit/>
                    </a:bodyPr>
                    <a:lstStyle/>
                    <a:p>
                      <a:pPr indent="0" lvl="0" marL="0" marR="0" rtl="0" algn="l">
                        <a:spcBef>
                          <a:spcPts val="0"/>
                        </a:spcBef>
                        <a:buSzPct val="25000"/>
                        <a:buNone/>
                      </a:pPr>
                      <a:r>
                        <a:rPr lang="en-US" sz="1800" u="none" cap="none" strike="noStrike"/>
                        <a:t>Description</a:t>
                      </a:r>
                    </a:p>
                  </a:txBody>
                  <a:tcPr marT="45725" marB="45725" marR="91450" marL="91450"/>
                </a:tc>
              </a:tr>
              <a:tr h="370850">
                <a:tc>
                  <a:txBody>
                    <a:bodyPr>
                      <a:noAutofit/>
                    </a:bodyPr>
                    <a:lstStyle/>
                    <a:p>
                      <a:pPr indent="0" lvl="0" marL="0" marR="0" rtl="0" algn="l">
                        <a:spcBef>
                          <a:spcPts val="0"/>
                        </a:spcBef>
                        <a:buSzPct val="25000"/>
                        <a:buNone/>
                      </a:pPr>
                      <a:r>
                        <a:rPr lang="en-US" sz="1800" u="none" cap="none" strike="noStrike"/>
                        <a:t>Raspberry Pi:</a:t>
                      </a:r>
                    </a:p>
                    <a:p>
                      <a:pPr indent="0" lvl="0" marL="0" marR="0" rtl="0" algn="l">
                        <a:spcBef>
                          <a:spcPts val="0"/>
                        </a:spcBef>
                        <a:buClr>
                          <a:schemeClr val="lt1"/>
                        </a:buClr>
                        <a:buSzPct val="100000"/>
                        <a:buFont typeface="Arial"/>
                        <a:buChar char="•"/>
                      </a:pPr>
                      <a:r>
                        <a:rPr lang="en-US" sz="1800" u="none" cap="none" strike="noStrike"/>
                        <a:t>  Spencer Lee</a:t>
                      </a:r>
                    </a:p>
                  </a:txBody>
                  <a:tcPr marT="45725" marB="45725" marR="91450" marL="91450"/>
                </a:tc>
                <a:tc>
                  <a:txBody>
                    <a:bodyPr>
                      <a:noAutofit/>
                    </a:bodyPr>
                    <a:lstStyle/>
                    <a:p>
                      <a:pPr indent="0" lvl="0" marL="0" marR="0" rtl="0" algn="l">
                        <a:spcBef>
                          <a:spcPts val="0"/>
                        </a:spcBef>
                        <a:buSzPct val="25000"/>
                        <a:buNone/>
                      </a:pPr>
                      <a:r>
                        <a:rPr lang="en-US" sz="1400" u="none" cap="none" strike="noStrike"/>
                        <a:t>Initializing, startup, network link to computer and remote control</a:t>
                      </a:r>
                    </a:p>
                  </a:txBody>
                  <a:tcPr marT="45725" marB="45725" marR="91450" marL="91450"/>
                </a:tc>
              </a:tr>
              <a:tr h="370850">
                <a:tc>
                  <a:txBody>
                    <a:bodyPr>
                      <a:noAutofit/>
                    </a:bodyPr>
                    <a:lstStyle/>
                    <a:p>
                      <a:pPr indent="0" lvl="0" marL="0" marR="0" rtl="0" algn="l">
                        <a:spcBef>
                          <a:spcPts val="0"/>
                        </a:spcBef>
                        <a:buSzPct val="25000"/>
                        <a:buNone/>
                      </a:pPr>
                      <a:r>
                        <a:rPr lang="en-US" sz="1800" u="none" cap="none" strike="noStrike"/>
                        <a:t>Arduino:</a:t>
                      </a:r>
                    </a:p>
                    <a:p>
                      <a:pPr indent="0" lvl="0" marL="0" marR="0" rtl="0" algn="l">
                        <a:spcBef>
                          <a:spcPts val="0"/>
                        </a:spcBef>
                        <a:buClr>
                          <a:schemeClr val="lt1"/>
                        </a:buClr>
                        <a:buSzPct val="100000"/>
                        <a:buFont typeface="Arial"/>
                        <a:buChar char="•"/>
                      </a:pPr>
                      <a:r>
                        <a:rPr lang="en-US" sz="1800" u="none" cap="none" strike="noStrike"/>
                        <a:t>  Billy Xiao</a:t>
                      </a:r>
                    </a:p>
                  </a:txBody>
                  <a:tcPr marT="45725" marB="45725" marR="91450" marL="91450"/>
                </a:tc>
                <a:tc>
                  <a:txBody>
                    <a:bodyPr>
                      <a:noAutofit/>
                    </a:bodyPr>
                    <a:lstStyle/>
                    <a:p>
                      <a:pPr indent="0" lvl="0" marL="0" marR="0" rtl="0" algn="l">
                        <a:spcBef>
                          <a:spcPts val="0"/>
                        </a:spcBef>
                        <a:buSzPct val="25000"/>
                        <a:buNone/>
                      </a:pPr>
                      <a:r>
                        <a:rPr lang="en-US" sz="1400" u="none" cap="none" strike="noStrike"/>
                        <a:t>Manipulated Ultrasonic Sensors and used these sensors to manipulate motors that drives the wheel</a:t>
                      </a:r>
                    </a:p>
                  </a:txBody>
                  <a:tcPr marT="45725" marB="45725" marR="91450" marL="91450"/>
                </a:tc>
              </a:tr>
              <a:tr h="370850">
                <a:tc>
                  <a:txBody>
                    <a:bodyPr>
                      <a:noAutofit/>
                    </a:bodyPr>
                    <a:lstStyle/>
                    <a:p>
                      <a:pPr indent="0" lvl="0" marL="0" marR="0" rtl="0" algn="l">
                        <a:spcBef>
                          <a:spcPts val="0"/>
                        </a:spcBef>
                        <a:buSzPct val="25000"/>
                        <a:buNone/>
                      </a:pPr>
                      <a:r>
                        <a:rPr lang="en-US" sz="1800" u="none" cap="none" strike="noStrike"/>
                        <a:t>Sensor:</a:t>
                      </a:r>
                    </a:p>
                    <a:p>
                      <a:pPr indent="0" lvl="0" marL="0" marR="0" rtl="0" algn="l">
                        <a:spcBef>
                          <a:spcPts val="0"/>
                        </a:spcBef>
                        <a:buClr>
                          <a:schemeClr val="lt1"/>
                        </a:buClr>
                        <a:buSzPct val="100000"/>
                        <a:buFont typeface="Arial"/>
                        <a:buChar char="•"/>
                      </a:pPr>
                      <a:r>
                        <a:rPr lang="en-US" sz="1800" u="none" cap="none" strike="noStrike"/>
                        <a:t>  Ryan Sabik</a:t>
                      </a:r>
                    </a:p>
                  </a:txBody>
                  <a:tcPr marT="45725" marB="45725" marR="91450" marL="91450"/>
                </a:tc>
                <a:tc>
                  <a:txBody>
                    <a:bodyPr>
                      <a:noAutofit/>
                    </a:bodyPr>
                    <a:lstStyle/>
                    <a:p>
                      <a:pPr indent="0" lvl="0" marL="0" marR="0" rtl="0" algn="l">
                        <a:spcBef>
                          <a:spcPts val="0"/>
                        </a:spcBef>
                        <a:buSzPct val="25000"/>
                        <a:buNone/>
                      </a:pPr>
                      <a:r>
                        <a:rPr lang="en-US" sz="1400" u="none" cap="none" strike="noStrike"/>
                        <a:t>Researched Datasheet and other online resources to setup these sensors and work them correctly</a:t>
                      </a:r>
                    </a:p>
                  </a:txBody>
                  <a:tcPr marT="45725" marB="45725" marR="91450" marL="91450"/>
                </a:tc>
              </a:tr>
              <a:tr h="370850">
                <a:tc>
                  <a:txBody>
                    <a:bodyPr>
                      <a:noAutofit/>
                    </a:bodyPr>
                    <a:lstStyle/>
                    <a:p>
                      <a:pPr indent="0" lvl="0" marL="0" marR="0" rtl="0" algn="l">
                        <a:spcBef>
                          <a:spcPts val="0"/>
                        </a:spcBef>
                        <a:buSzPct val="25000"/>
                        <a:buNone/>
                      </a:pPr>
                      <a:r>
                        <a:rPr lang="en-US" sz="1800" u="none" cap="none" strike="noStrike"/>
                        <a:t>Networking:</a:t>
                      </a:r>
                    </a:p>
                    <a:p>
                      <a:pPr indent="0" lvl="0" marL="0" marR="0" rtl="0" algn="l">
                        <a:spcBef>
                          <a:spcPts val="0"/>
                        </a:spcBef>
                        <a:buClr>
                          <a:schemeClr val="lt1"/>
                        </a:buClr>
                        <a:buSzPct val="100000"/>
                        <a:buFont typeface="Arial"/>
                        <a:buChar char="•"/>
                      </a:pPr>
                      <a:r>
                        <a:rPr lang="en-US" sz="1800" u="none" cap="none" strike="noStrike"/>
                        <a:t>  Spencer Lee</a:t>
                      </a:r>
                    </a:p>
                    <a:p>
                      <a:pPr indent="0" lvl="0" marL="0" marR="0" rtl="0" algn="l">
                        <a:spcBef>
                          <a:spcPts val="0"/>
                        </a:spcBef>
                        <a:buClr>
                          <a:schemeClr val="lt1"/>
                        </a:buClr>
                        <a:buSzPct val="100000"/>
                        <a:buFont typeface="Arial"/>
                        <a:buChar char="•"/>
                      </a:pPr>
                      <a:r>
                        <a:rPr lang="en-US" sz="1800" u="none" cap="none" strike="noStrike"/>
                        <a:t>  Ryan Sabik</a:t>
                      </a:r>
                    </a:p>
                  </a:txBody>
                  <a:tcPr marT="45725" marB="45725" marR="91450" marL="91450"/>
                </a:tc>
                <a:tc>
                  <a:txBody>
                    <a:bodyPr>
                      <a:noAutofit/>
                    </a:bodyPr>
                    <a:lstStyle/>
                    <a:p>
                      <a:pPr indent="0" lvl="0" marL="0" marR="0" rtl="0" algn="l">
                        <a:spcBef>
                          <a:spcPts val="0"/>
                        </a:spcBef>
                        <a:buSzPct val="25000"/>
                        <a:buNone/>
                      </a:pPr>
                      <a:r>
                        <a:rPr lang="en-US" sz="1400" u="none" cap="none" strike="noStrike"/>
                        <a:t>Researched different protocols to establish a communication between the Laptop Computer (host) and the UGV as well as Playstation Remote to relay commands to UGV</a:t>
                      </a:r>
                    </a:p>
                  </a:txBody>
                  <a:tcPr marT="45725" marB="45725" marR="91450" marL="91450"/>
                </a:tc>
              </a:tr>
              <a:tr h="370850">
                <a:tc>
                  <a:txBody>
                    <a:bodyPr>
                      <a:noAutofit/>
                    </a:bodyPr>
                    <a:lstStyle/>
                    <a:p>
                      <a:pPr indent="0" lvl="0" marL="0" marR="0" rtl="0" algn="l">
                        <a:spcBef>
                          <a:spcPts val="0"/>
                        </a:spcBef>
                        <a:buClr>
                          <a:schemeClr val="lt1"/>
                        </a:buClr>
                        <a:buSzPct val="25000"/>
                        <a:buFont typeface="Arial"/>
                        <a:buNone/>
                      </a:pPr>
                      <a:r>
                        <a:rPr lang="en-US" sz="1800" u="none" cap="none" strike="noStrike"/>
                        <a:t>Hardware</a:t>
                      </a:r>
                    </a:p>
                    <a:p>
                      <a:pPr indent="0" lvl="0" marL="0" marR="0" rtl="0" algn="l">
                        <a:spcBef>
                          <a:spcPts val="0"/>
                        </a:spcBef>
                        <a:buClr>
                          <a:schemeClr val="lt1"/>
                        </a:buClr>
                        <a:buSzPct val="100000"/>
                        <a:buFont typeface="Arial"/>
                        <a:buChar char="•"/>
                      </a:pPr>
                      <a:r>
                        <a:rPr lang="en-US" sz="1800" u="none" cap="none" strike="noStrike"/>
                        <a:t>  Billy Xiao</a:t>
                      </a:r>
                    </a:p>
                  </a:txBody>
                  <a:tcPr marT="45725" marB="45725" marR="91450" marL="91450"/>
                </a:tc>
                <a:tc>
                  <a:txBody>
                    <a:bodyPr>
                      <a:noAutofit/>
                    </a:bodyPr>
                    <a:lstStyle/>
                    <a:p>
                      <a:pPr indent="0" lvl="0" marL="0" marR="0" rtl="0" algn="l">
                        <a:spcBef>
                          <a:spcPts val="0"/>
                        </a:spcBef>
                        <a:buSzPct val="25000"/>
                        <a:buNone/>
                      </a:pPr>
                      <a:r>
                        <a:rPr lang="en-US" sz="1400" u="none" cap="none" strike="noStrike"/>
                        <a:t>Modified any necessary hardware to function with UGV</a:t>
                      </a:r>
                    </a:p>
                  </a:txBody>
                  <a:tcPr marT="45725" marB="45725" marR="91450" marL="91450"/>
                </a:tc>
              </a:tr>
              <a:tr h="370850">
                <a:tc>
                  <a:txBody>
                    <a:bodyPr>
                      <a:noAutofit/>
                    </a:bodyPr>
                    <a:lstStyle/>
                    <a:p>
                      <a:pPr indent="0" lvl="0" marL="0" marR="0" rtl="0" algn="l">
                        <a:spcBef>
                          <a:spcPts val="0"/>
                        </a:spcBef>
                        <a:buClr>
                          <a:schemeClr val="lt1"/>
                        </a:buClr>
                        <a:buSzPct val="25000"/>
                        <a:buFont typeface="Arial"/>
                        <a:buNone/>
                      </a:pPr>
                      <a:r>
                        <a:rPr lang="en-US" sz="1800" u="none" cap="none" strike="noStrike"/>
                        <a:t>Video Streaming</a:t>
                      </a:r>
                    </a:p>
                    <a:p>
                      <a:pPr indent="0" lvl="0" marL="0" marR="0" rtl="0" algn="l">
                        <a:spcBef>
                          <a:spcPts val="0"/>
                        </a:spcBef>
                        <a:buClr>
                          <a:schemeClr val="lt1"/>
                        </a:buClr>
                        <a:buSzPct val="100000"/>
                        <a:buFont typeface="Arial"/>
                        <a:buChar char="•"/>
                      </a:pPr>
                      <a:r>
                        <a:rPr lang="en-US" sz="1800" u="none" cap="none" strike="noStrike"/>
                        <a:t>  Ryan Sabik</a:t>
                      </a:r>
                    </a:p>
                  </a:txBody>
                  <a:tcPr marT="45725" marB="45725" marR="91450" marL="91450"/>
                </a:tc>
                <a:tc>
                  <a:txBody>
                    <a:bodyPr>
                      <a:noAutofit/>
                    </a:bodyPr>
                    <a:lstStyle/>
                    <a:p>
                      <a:pPr indent="0" lvl="0" marL="0" marR="0" rtl="0" algn="l">
                        <a:spcBef>
                          <a:spcPts val="0"/>
                        </a:spcBef>
                        <a:buSzPct val="25000"/>
                        <a:buNone/>
                      </a:pPr>
                      <a:r>
                        <a:rPr lang="en-US" sz="1400" u="none" cap="none" strike="noStrike"/>
                        <a:t>Researched how to record and send a series of frames through ports using open source libraries</a:t>
                      </a:r>
                    </a:p>
                  </a:txBody>
                  <a:tcPr marT="45725" marB="45725" marR="91450" marL="91450"/>
                </a:tc>
              </a:tr>
            </a:tbl>
          </a:graphicData>
        </a:graphic>
      </p:graphicFrame>
      <p:sp>
        <p:nvSpPr>
          <p:cNvPr id="136" name="Shape 136"/>
          <p:cNvSpPr txBox="1"/>
          <p:nvPr>
            <p:ph type="title"/>
          </p:nvPr>
        </p:nvSpPr>
        <p:spPr>
          <a:xfrm>
            <a:off x="86259" y="152400"/>
            <a:ext cx="9290647"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Major Components and Responsibilities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57200" y="1524000"/>
            <a:ext cx="8229600" cy="4572000"/>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Budget: $300 - $375</a:t>
            </a:r>
          </a:p>
          <a:p>
            <a:pPr indent="-284480" lvl="1" marL="640080" marR="0" rtl="0" algn="l">
              <a:lnSpc>
                <a:spcPct val="8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Actual Spent: ~$2</a:t>
            </a:r>
            <a:r>
              <a:rPr lang="en-US" sz="2200">
                <a:solidFill>
                  <a:schemeClr val="lt2"/>
                </a:solidFill>
                <a:latin typeface="Constantia"/>
                <a:ea typeface="Constantia"/>
                <a:cs typeface="Constantia"/>
                <a:sym typeface="Constantia"/>
              </a:rPr>
              <a:t>40 </a:t>
            </a:r>
          </a:p>
          <a:p>
            <a:pPr indent="-274320" lvl="0" marL="274320" marR="0" rtl="0" algn="l">
              <a:lnSpc>
                <a:spcPct val="80000"/>
              </a:lnSpc>
              <a:spcBef>
                <a:spcPts val="60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Control Unit</a:t>
            </a:r>
          </a:p>
          <a:p>
            <a:pPr indent="-284480" lvl="1" marL="640080" marR="0" rtl="0" algn="l">
              <a:lnSpc>
                <a:spcPct val="8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Raspberry Pi:</a:t>
            </a:r>
          </a:p>
          <a:p>
            <a:pPr indent="-231139" lvl="2" marL="1005839" marR="0" rtl="0" algn="l">
              <a:lnSpc>
                <a:spcPct val="80000"/>
              </a:lnSpc>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Powerful to relay Image/Video Processing</a:t>
            </a:r>
          </a:p>
          <a:p>
            <a:pPr indent="-231139" lvl="2" marL="1005839" marR="0" rtl="0" algn="l">
              <a:lnSpc>
                <a:spcPct val="80000"/>
              </a:lnSpc>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Has peripheral capabilities for Wifi, Camera, etc.</a:t>
            </a:r>
          </a:p>
          <a:p>
            <a:pPr indent="-284480" lvl="1" marL="640080" marR="0" rtl="0" algn="l">
              <a:lnSpc>
                <a:spcPct val="8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Arduino Uno:</a:t>
            </a:r>
          </a:p>
          <a:p>
            <a:pPr indent="-231139" lvl="2" marL="1005839" marR="0" rtl="0" algn="l">
              <a:lnSpc>
                <a:spcPct val="80000"/>
              </a:lnSpc>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Small form factor with enough processing power to manipulate sensors and control both types of motors using the motor drivers</a:t>
            </a:r>
          </a:p>
          <a:p>
            <a:pPr indent="-274320" lvl="0" marL="274320" marR="0" rtl="0" algn="l">
              <a:lnSpc>
                <a:spcPct val="80000"/>
              </a:lnSpc>
              <a:spcBef>
                <a:spcPts val="60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Power</a:t>
            </a:r>
          </a:p>
          <a:p>
            <a:pPr indent="-284480" lvl="1" marL="640080" marR="0" rtl="0" algn="l">
              <a:lnSpc>
                <a:spcPct val="8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Battery used needs to provide a reasonable amount of milliamp hours (Currently 10,000)</a:t>
            </a:r>
          </a:p>
          <a:p>
            <a:pPr indent="-284480" lvl="1" marL="640080" marR="0" rtl="0" algn="l">
              <a:lnSpc>
                <a:spcPct val="80000"/>
              </a:lnSpc>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Battery needs to be small enough to fit into vehicle, slim enough to fit between crevice</a:t>
            </a:r>
          </a:p>
          <a:p>
            <a:pPr indent="-284480" lvl="1" marL="640080" marR="0" rtl="0" algn="l">
              <a:lnSpc>
                <a:spcPct val="80000"/>
              </a:lnSpc>
              <a:spcBef>
                <a:spcPts val="300"/>
              </a:spcBef>
              <a:buClr>
                <a:srgbClr val="D6903E"/>
              </a:buClr>
              <a:buSzPct val="85772"/>
              <a:buFont typeface="Noto Symbol"/>
              <a:buNone/>
            </a:pPr>
            <a:r>
              <a:t/>
            </a:r>
            <a:endParaRPr b="0" i="0" sz="2200" u="none" cap="none" strike="noStrike">
              <a:solidFill>
                <a:schemeClr val="lt2"/>
              </a:solidFill>
              <a:latin typeface="Constantia"/>
              <a:ea typeface="Constantia"/>
              <a:cs typeface="Constantia"/>
              <a:sym typeface="Constantia"/>
            </a:endParaRPr>
          </a:p>
        </p:txBody>
      </p:sp>
      <p:sp>
        <p:nvSpPr>
          <p:cNvPr id="143" name="Shape 143"/>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Design Considerations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1" type="body"/>
          </p:nvPr>
        </p:nvSpPr>
        <p:spPr>
          <a:xfrm>
            <a:off x="457199" y="1524000"/>
            <a:ext cx="8410755" cy="4572000"/>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Drive Responsiveness:</a:t>
            </a:r>
          </a:p>
          <a:p>
            <a:pPr indent="-284480" lvl="1" marL="640080" marR="0" rtl="0" algn="l">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Remotely:</a:t>
            </a:r>
          </a:p>
          <a:p>
            <a:pPr indent="-231139" lvl="2" marL="1005839" marR="0" rtl="0" algn="l">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For controls from controller: responds almost instantaneously</a:t>
            </a:r>
          </a:p>
          <a:p>
            <a:pPr indent="-231139" lvl="2" marL="1005839" marR="0" rtl="0" algn="l">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Video feed: Acceptable quality, good enough for live feed back</a:t>
            </a:r>
          </a:p>
          <a:p>
            <a:pPr indent="-284480" lvl="1" marL="640080" marR="0" rtl="0" algn="l">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Autonomously:</a:t>
            </a:r>
          </a:p>
          <a:p>
            <a:pPr indent="-231139" lvl="2" marL="1005839" marR="0" rtl="0" algn="l">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Ultrasonic responds well, except on material that tends to reflect ultrasonic poorly, i.e. Carpet and Rubber moulding on walls</a:t>
            </a:r>
          </a:p>
          <a:p>
            <a:pPr indent="-231139" lvl="2" marL="1005839" marR="0" rtl="0" algn="l">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Drives around obstacles efficiently, with close to continuous movement</a:t>
            </a:r>
          </a:p>
          <a:p>
            <a:pPr indent="-231139" lvl="2" marL="1005839" marR="0" rtl="0" algn="l">
              <a:spcBef>
                <a:spcPts val="300"/>
              </a:spcBef>
              <a:buClr>
                <a:srgbClr val="B27834"/>
              </a:buClr>
              <a:buSzPct val="82875"/>
              <a:buFont typeface="Noto Symbol"/>
              <a:buChar char="●"/>
            </a:pPr>
            <a:r>
              <a:rPr b="0" i="0" lang="en-US" sz="1950" u="none" cap="none" strike="noStrike">
                <a:solidFill>
                  <a:schemeClr val="lt1"/>
                </a:solidFill>
                <a:latin typeface="Constantia"/>
                <a:ea typeface="Constantia"/>
                <a:cs typeface="Constantia"/>
                <a:sym typeface="Constantia"/>
              </a:rPr>
              <a:t>Does not take an extreme (&gt;1 second) amount of time processing</a:t>
            </a:r>
          </a:p>
          <a:p>
            <a:pPr indent="-274320" lvl="0" marL="274320" marR="0" rtl="0" algn="l">
              <a:spcBef>
                <a:spcPts val="600"/>
              </a:spcBef>
              <a:buClr>
                <a:schemeClr val="accent2"/>
              </a:buClr>
              <a:buSzPct val="85000"/>
              <a:buFont typeface="Noto Symbol"/>
              <a:buChar char="●"/>
            </a:pPr>
            <a:r>
              <a:rPr b="0" i="0" lang="en-US" sz="2400" u="none" cap="none" strike="noStrike">
                <a:solidFill>
                  <a:schemeClr val="lt1"/>
                </a:solidFill>
                <a:latin typeface="Constantia"/>
                <a:ea typeface="Constantia"/>
                <a:cs typeface="Constantia"/>
                <a:sym typeface="Constantia"/>
              </a:rPr>
              <a:t>How close did it come to our Design Specification?</a:t>
            </a:r>
          </a:p>
          <a:p>
            <a:pPr indent="-284480" lvl="1" marL="640080" marR="0" rtl="0" algn="l">
              <a:spcBef>
                <a:spcPts val="300"/>
              </a:spcBef>
              <a:buClr>
                <a:srgbClr val="D6903E"/>
              </a:buClr>
              <a:buSzPct val="85000"/>
              <a:buFont typeface="Noto Symbol"/>
              <a:buChar char="●"/>
            </a:pPr>
            <a:r>
              <a:rPr b="0" i="0" lang="en-US" sz="2200" u="none" cap="none" strike="noStrike">
                <a:solidFill>
                  <a:schemeClr val="lt2"/>
                </a:solidFill>
                <a:latin typeface="Constantia"/>
                <a:ea typeface="Constantia"/>
                <a:cs typeface="Constantia"/>
                <a:sym typeface="Constantia"/>
              </a:rPr>
              <a:t>Comparing our end product to our design, we would like to say our UGV came pretty close</a:t>
            </a:r>
          </a:p>
          <a:p>
            <a:pPr indent="-231139" lvl="2" marL="1005839" marR="0" rtl="0" algn="l">
              <a:spcBef>
                <a:spcPts val="300"/>
              </a:spcBef>
              <a:buClr>
                <a:srgbClr val="B27834"/>
              </a:buClr>
              <a:buSzPct val="82535"/>
              <a:buFont typeface="Noto Symbol"/>
              <a:buNone/>
            </a:pPr>
            <a:r>
              <a:t/>
            </a:r>
            <a:endParaRPr b="0" i="0" sz="1950" u="none" cap="none" strike="noStrike">
              <a:solidFill>
                <a:schemeClr val="lt1"/>
              </a:solidFill>
              <a:latin typeface="Constantia"/>
              <a:ea typeface="Constantia"/>
              <a:cs typeface="Constantia"/>
              <a:sym typeface="Constantia"/>
            </a:endParaRPr>
          </a:p>
        </p:txBody>
      </p:sp>
      <p:sp>
        <p:nvSpPr>
          <p:cNvPr id="150" name="Shape 150"/>
          <p:cNvSpPr txBox="1"/>
          <p:nvPr>
            <p:ph type="title"/>
          </p:nvPr>
        </p:nvSpPr>
        <p:spPr>
          <a:xfrm>
            <a:off x="457200" y="152400"/>
            <a:ext cx="8229600" cy="1219199"/>
          </a:xfrm>
          <a:prstGeom prst="rect">
            <a:avLst/>
          </a:prstGeom>
          <a:noFill/>
          <a:ln>
            <a:noFill/>
          </a:ln>
        </p:spPr>
        <p:txBody>
          <a:bodyPr anchorCtr="0" anchor="b" bIns="45700" lIns="91425" rIns="91425" tIns="45700">
            <a:noAutofit/>
          </a:bodyPr>
          <a:lstStyle/>
          <a:p>
            <a:pPr indent="0" lvl="0" marL="0" marR="0" rtl="0" algn="l">
              <a:spcBef>
                <a:spcPts val="0"/>
              </a:spcBef>
              <a:buClr>
                <a:srgbClr val="F9F9F9"/>
              </a:buClr>
              <a:buSzPct val="25000"/>
              <a:buFont typeface="Constantia"/>
              <a:buNone/>
            </a:pPr>
            <a:r>
              <a:rPr b="0" i="0" lang="en-US" sz="4200" u="none" cap="none" strike="noStrike">
                <a:solidFill>
                  <a:srgbClr val="F9F9F9"/>
                </a:solidFill>
                <a:latin typeface="Constantia"/>
                <a:ea typeface="Constantia"/>
                <a:cs typeface="Constantia"/>
                <a:sym typeface="Constantia"/>
              </a:rPr>
              <a:t>Test Report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