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7" r:id="rId4"/>
    <p:sldId id="259" r:id="rId5"/>
    <p:sldId id="260" r:id="rId6"/>
    <p:sldId id="267"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710" autoAdjust="0"/>
  </p:normalViewPr>
  <p:slideViewPr>
    <p:cSldViewPr snapToGrid="0" snapToObjects="1">
      <p:cViewPr varScale="1">
        <p:scale>
          <a:sx n="98" d="100"/>
          <a:sy n="98" d="100"/>
        </p:scale>
        <p:origin x="-1400" y="-104"/>
      </p:cViewPr>
      <p:guideLst>
        <p:guide orient="horz" pos="2160"/>
        <p:guide pos="2880"/>
      </p:guideLst>
    </p:cSldViewPr>
  </p:slideViewPr>
  <p:outlineViewPr>
    <p:cViewPr>
      <p:scale>
        <a:sx n="33" d="100"/>
        <a:sy n="33" d="100"/>
      </p:scale>
      <p:origin x="0" y="18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BBB38-9042-4CE9-A199-347367563F5B}" type="datetimeFigureOut">
              <a:rPr lang="en-US" smtClean="0"/>
              <a:t>4/5/15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287E5-1359-4C32-BAF1-54EC2C0ED9DC}" type="slidenum">
              <a:rPr lang="en-US" smtClean="0"/>
              <a:t>‹#›</a:t>
            </a:fld>
            <a:endParaRPr lang="en-US"/>
          </a:p>
        </p:txBody>
      </p:sp>
    </p:spTree>
    <p:extLst>
      <p:ext uri="{BB962C8B-B14F-4D97-AF65-F5344CB8AC3E}">
        <p14:creationId xmlns:p14="http://schemas.microsoft.com/office/powerpoint/2010/main" val="389644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3: Technical design objectives, be specific and should be measurable (numerical), e.g., response time, frequency or transmission range, SNR, accuracy, false alarm rate, power consumption, capacity, etc. List any changes from your design review presentation in 175A</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2: Concept and application of the design: What did you design, technical principles, why this is a meaningful project, what are the intended applications, how is it related to subjects in electrical engineering. List any changes from your design review presentation in 175A</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4: Final high level design, show block diagram of the system. Highlight any changes from your design review presentation in 175A </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5: Technical challenges, what are the difficult electrical engineering related technical problems you encountered and solved, was there any difficulty that you were unable to solve, and how have you changed your design to get around it?</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6: Major components of the design and implementation, and who contributed to what</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7: Design considerations: * Realistic constraints (time, skill, power consumption, weight, size, microcontroller speed, memory size, sampling rate, data rate, costs (this is for weighing the costs of different design decisions. Do NOT simply show a list of parts and their costs), etc. * What industry standards did your project involve? e.g., 802.11, Bluetooth, I2C, USB, RS232, </a:t>
            </a:r>
            <a:r>
              <a:rPr lang="en-US" dirty="0" err="1" smtClean="0"/>
              <a:t>Zigbee</a:t>
            </a:r>
            <a:r>
              <a:rPr lang="en-US" dirty="0" smtClean="0"/>
              <a:t>, etc. How using the industry standards affected/constrained your design? (e.g., data rate, voltages, connectors, compatibility with other devices, etc.) List any changes from your design review presentation in 175A</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8: Test report: how did you test the system, what are the test results (in quantitative measures), how close did you come to your design specification? Slide 9: A real demo or a demo video is </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11: Acknowledgment of people helped you or provided you with the design concept or ideas</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4/5/15</a:t>
            </a:fld>
            <a:endParaRPr lang="en-US"/>
          </a:p>
        </p:txBody>
      </p:sp>
      <p:sp>
        <p:nvSpPr>
          <p:cNvPr id="16" name="Slide Number Placeholder 15"/>
          <p:cNvSpPr>
            <a:spLocks noGrp="1"/>
          </p:cNvSpPr>
          <p:nvPr>
            <p:ph type="sldNum" sz="quarter" idx="11"/>
          </p:nvPr>
        </p:nvSpPr>
        <p:spPr/>
        <p:txBody>
          <a:bodyPr/>
          <a:lstStyle/>
          <a:p>
            <a:fld id="{D2E57653-3E58-4892-A7ED-712530ACC680}"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4/5/15</a:t>
            </a:fld>
            <a:endParaRPr lang="en-US"/>
          </a:p>
        </p:txBody>
      </p:sp>
      <p:sp>
        <p:nvSpPr>
          <p:cNvPr id="15" name="Slide Number Placeholder 14"/>
          <p:cNvSpPr>
            <a:spLocks noGrp="1"/>
          </p:cNvSpPr>
          <p:nvPr>
            <p:ph type="sldNum" sz="quarter" idx="15"/>
          </p:nvPr>
        </p:nvSpPr>
        <p:spPr/>
        <p:txBody>
          <a:bodyPr/>
          <a:lstStyle>
            <a:lvl1pPr algn="ctr">
              <a:defRPr/>
            </a:lvl1pPr>
          </a:lstStyle>
          <a:p>
            <a:fld id="{D2E57653-3E58-4892-A7ED-712530ACC680}" type="slidenum">
              <a:rPr kumimoji="0" lang="en-US" smtClean="0"/>
              <a:pPr/>
              <a:t>‹#›</a:t>
            </a:fld>
            <a:endParaRPr kumimoji="0" lang="en-US"/>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7" name="Date Placeholder 6"/>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4/5/15</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4/5/15</a:t>
            </a:fld>
            <a:endParaRPr lang="en-US"/>
          </a:p>
        </p:txBody>
      </p:sp>
      <p:sp>
        <p:nvSpPr>
          <p:cNvPr id="9" name="Slide Number Placeholder 8"/>
          <p:cNvSpPr>
            <a:spLocks noGrp="1"/>
          </p:cNvSpPr>
          <p:nvPr>
            <p:ph type="sldNum" sz="quarter" idx="15"/>
          </p:nvPr>
        </p:nvSpPr>
        <p:spPr/>
        <p:txBody>
          <a:bodyPr/>
          <a:lstStyle/>
          <a:p>
            <a:fld id="{D2E57653-3E58-4892-A7ED-712530ACC680}" type="slidenum">
              <a:rPr kumimoji="0" lang="en-US" smtClean="0"/>
              <a:pPr/>
              <a:t>‹#›</a:t>
            </a:fld>
            <a:endParaRPr kumimoji="0" lang="en-US"/>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4/5/15</a:t>
            </a:fld>
            <a:endParaRPr lang="en-US"/>
          </a:p>
        </p:txBody>
      </p:sp>
      <p:sp>
        <p:nvSpPr>
          <p:cNvPr id="9" name="Slide Number Placeholder 8"/>
          <p:cNvSpPr>
            <a:spLocks noGrp="1"/>
          </p:cNvSpPr>
          <p:nvPr>
            <p:ph type="sldNum" sz="quarter" idx="11"/>
          </p:nvPr>
        </p:nvSpPr>
        <p:spPr/>
        <p:txBody>
          <a:bodyPr/>
          <a:lstStyle/>
          <a:p>
            <a:fld id="{D2E57653-3E58-4892-A7ED-712530ACC680}" type="slidenum">
              <a:rPr kumimoji="0" lang="en-US" smtClean="0"/>
              <a:pPr/>
              <a:t>‹#›</a:t>
            </a:fld>
            <a:endParaRPr kumimoji="0" lang="en-US"/>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eaLnBrk="1" latinLnBrk="0" hangingPunct="1"/>
            <a:fld id="{B41ABA4E-CD72-497B-97AA-7213B3980F60}" type="datetimeFigureOut">
              <a:rPr lang="en-US" smtClean="0"/>
              <a:pPr eaLnBrk="1" latinLnBrk="0" hangingPunct="1"/>
              <a:t>4/5/15</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kumimoji="0"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2E57653-3E58-4892-A7ED-712530ACC680}" type="slidenum">
              <a:rPr kumimoji="0" lang="en-US" smtClean="0"/>
              <a:pPr/>
              <a:t>‹#›</a:t>
            </a:fld>
            <a:endParaRPr kumimoji="0"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sabi001@ucr.edu" TargetMode="External"/><Relationship Id="rId4" Type="http://schemas.openxmlformats.org/officeDocument/2006/relationships/hyperlink" Target="mailto:bxiao001@ucr.edu" TargetMode="External"/><Relationship Id="rId1" Type="http://schemas.openxmlformats.org/officeDocument/2006/relationships/slideLayout" Target="../slideLayouts/slideLayout1.xml"/><Relationship Id="rId2" Type="http://schemas.openxmlformats.org/officeDocument/2006/relationships/hyperlink" Target="mailto:slee163@ucr.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Team </a:t>
            </a:r>
            <a:r>
              <a:rPr lang="en-US" dirty="0"/>
              <a:t>Members:</a:t>
            </a:r>
          </a:p>
          <a:p>
            <a:r>
              <a:rPr lang="en-US" dirty="0"/>
              <a:t>Spencer Lee – </a:t>
            </a:r>
            <a:r>
              <a:rPr lang="en-US" dirty="0">
                <a:hlinkClick r:id="rId2"/>
              </a:rPr>
              <a:t>slee163@ucr.edu</a:t>
            </a:r>
            <a:endParaRPr lang="en-US" dirty="0"/>
          </a:p>
          <a:p>
            <a:r>
              <a:rPr lang="en-US" dirty="0"/>
              <a:t>Ryan Sabik – </a:t>
            </a:r>
            <a:r>
              <a:rPr lang="en-US" dirty="0">
                <a:hlinkClick r:id="rId3"/>
              </a:rPr>
              <a:t>rsabi001@ucr.edu</a:t>
            </a:r>
            <a:endParaRPr lang="en-US" dirty="0"/>
          </a:p>
          <a:p>
            <a:r>
              <a:rPr lang="en-US" dirty="0"/>
              <a:t>Billy Xiao – </a:t>
            </a:r>
            <a:r>
              <a:rPr lang="en-US" dirty="0">
                <a:hlinkClick r:id="rId4"/>
              </a:rPr>
              <a:t>bxiao001@ucr.edu</a:t>
            </a:r>
            <a:endParaRPr lang="en-US" dirty="0"/>
          </a:p>
          <a:p>
            <a:endParaRPr lang="en-US" dirty="0"/>
          </a:p>
        </p:txBody>
      </p:sp>
      <p:sp>
        <p:nvSpPr>
          <p:cNvPr id="3" name="Title 2"/>
          <p:cNvSpPr>
            <a:spLocks noGrp="1"/>
          </p:cNvSpPr>
          <p:nvPr>
            <p:ph type="ctrTitle"/>
          </p:nvPr>
        </p:nvSpPr>
        <p:spPr/>
        <p:txBody>
          <a:bodyPr/>
          <a:lstStyle/>
          <a:p>
            <a:r>
              <a:rPr lang="en-US" dirty="0" smtClean="0"/>
              <a:t>Autonomous Ground Vehicle</a:t>
            </a:r>
            <a:br>
              <a:rPr lang="en-US" dirty="0" smtClean="0"/>
            </a:br>
            <a:r>
              <a:rPr lang="en-US" sz="3200" dirty="0" smtClean="0"/>
              <a:t>Spring 2015</a:t>
            </a:r>
            <a:endParaRPr lang="en-US" sz="3200" dirty="0"/>
          </a:p>
        </p:txBody>
      </p:sp>
    </p:spTree>
    <p:extLst>
      <p:ext uri="{BB962C8B-B14F-4D97-AF65-F5344CB8AC3E}">
        <p14:creationId xmlns:p14="http://schemas.microsoft.com/office/powerpoint/2010/main" val="30526977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Video Demo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Our Project:</a:t>
            </a:r>
          </a:p>
          <a:p>
            <a:pPr lvl="1"/>
            <a:r>
              <a:rPr lang="en-US" dirty="0" smtClean="0"/>
              <a:t>Central Hub: Laptop</a:t>
            </a:r>
          </a:p>
          <a:p>
            <a:pPr lvl="2"/>
            <a:r>
              <a:rPr lang="en-US" dirty="0" smtClean="0"/>
              <a:t>Established network and shows status of UGV</a:t>
            </a:r>
          </a:p>
          <a:p>
            <a:pPr lvl="1"/>
            <a:r>
              <a:rPr lang="en-US" dirty="0" smtClean="0"/>
              <a:t>Central Processing: Raspberry Pi</a:t>
            </a:r>
          </a:p>
          <a:p>
            <a:pPr lvl="2"/>
            <a:r>
              <a:rPr lang="en-US" dirty="0" smtClean="0"/>
              <a:t>Wifi through peripheral, relays Video feed from camera and process speed and other status via UART</a:t>
            </a:r>
          </a:p>
          <a:p>
            <a:pPr lvl="1"/>
            <a:r>
              <a:rPr lang="en-US" dirty="0" smtClean="0"/>
              <a:t>Drive Train </a:t>
            </a:r>
            <a:r>
              <a:rPr lang="en-US" dirty="0" smtClean="0"/>
              <a:t>Intelligence: </a:t>
            </a:r>
            <a:r>
              <a:rPr lang="en-US" dirty="0" smtClean="0"/>
              <a:t>Arduino</a:t>
            </a:r>
          </a:p>
          <a:p>
            <a:pPr lvl="2"/>
            <a:r>
              <a:rPr lang="en-US" dirty="0" smtClean="0"/>
              <a:t>Controls Ultrasonic and Motors to drive the UGV</a:t>
            </a:r>
          </a:p>
          <a:p>
            <a:r>
              <a:rPr lang="en-US" dirty="0" smtClean="0"/>
              <a:t>In Conclusion:</a:t>
            </a:r>
          </a:p>
          <a:p>
            <a:pPr lvl="1"/>
            <a:r>
              <a:rPr lang="en-US" dirty="0" smtClean="0"/>
              <a:t>A self driving vehicle that can also be controlled remotely and has status reports such as speed and Video Feed back</a:t>
            </a:r>
          </a:p>
          <a:p>
            <a:pPr lvl="2"/>
            <a:endParaRPr lang="en-US" dirty="0"/>
          </a:p>
        </p:txBody>
      </p:sp>
      <p:sp>
        <p:nvSpPr>
          <p:cNvPr id="3" name="Title 2"/>
          <p:cNvSpPr>
            <a:spLocks noGrp="1"/>
          </p:cNvSpPr>
          <p:nvPr>
            <p:ph type="title"/>
          </p:nvPr>
        </p:nvSpPr>
        <p:spPr/>
        <p:txBody>
          <a:bodyPr/>
          <a:lstStyle/>
          <a:p>
            <a:r>
              <a:rPr lang="en-US" dirty="0" smtClean="0"/>
              <a:t>Summary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Professor Gang Chen</a:t>
            </a:r>
          </a:p>
          <a:p>
            <a:pPr lvl="1"/>
            <a:r>
              <a:rPr lang="en-US" dirty="0" smtClean="0"/>
              <a:t>Design Strategies and </a:t>
            </a:r>
            <a:r>
              <a:rPr lang="en-US" dirty="0" smtClean="0"/>
              <a:t>considerations</a:t>
            </a:r>
          </a:p>
          <a:p>
            <a:r>
              <a:rPr lang="en-US" dirty="0" err="1" smtClean="0"/>
              <a:t>Pavle</a:t>
            </a:r>
            <a:r>
              <a:rPr lang="en-US" dirty="0" smtClean="0"/>
              <a:t> </a:t>
            </a:r>
            <a:r>
              <a:rPr lang="en-US" dirty="0" err="1" smtClean="0"/>
              <a:t>Kirilov</a:t>
            </a:r>
            <a:endParaRPr lang="en-US" dirty="0" smtClean="0"/>
          </a:p>
          <a:p>
            <a:pPr lvl="1"/>
            <a:r>
              <a:rPr lang="en-US" dirty="0" smtClean="0"/>
              <a:t>Helping us with hardware difficulties</a:t>
            </a:r>
            <a:endParaRPr lang="en-US" dirty="0" smtClean="0"/>
          </a:p>
          <a:p>
            <a:r>
              <a:rPr lang="en-US" dirty="0" smtClean="0"/>
              <a:t>Google</a:t>
            </a:r>
          </a:p>
          <a:p>
            <a:pPr lvl="1"/>
            <a:r>
              <a:rPr lang="en-US" dirty="0" smtClean="0"/>
              <a:t>For </a:t>
            </a:r>
            <a:r>
              <a:rPr lang="en-US" dirty="0" smtClean="0"/>
              <a:t>online resources and difficulties we encountered</a:t>
            </a:r>
            <a:endParaRPr lang="en-US" dirty="0" smtClean="0"/>
          </a:p>
          <a:p>
            <a:r>
              <a:rPr lang="en-US" dirty="0" smtClean="0"/>
              <a:t>Developers of </a:t>
            </a:r>
            <a:r>
              <a:rPr lang="en-US" dirty="0" err="1" smtClean="0"/>
              <a:t>Pygame</a:t>
            </a:r>
            <a:r>
              <a:rPr lang="en-US" dirty="0" smtClean="0"/>
              <a:t> and </a:t>
            </a:r>
            <a:r>
              <a:rPr lang="en-US" dirty="0" err="1" smtClean="0"/>
              <a:t>OpenCV</a:t>
            </a:r>
            <a:endParaRPr lang="en-US" dirty="0" smtClean="0"/>
          </a:p>
          <a:p>
            <a:r>
              <a:rPr lang="en-US" dirty="0" smtClean="0"/>
              <a:t>Chris </a:t>
            </a:r>
            <a:r>
              <a:rPr lang="en-US" dirty="0" err="1" smtClean="0"/>
              <a:t>Dube</a:t>
            </a:r>
            <a:r>
              <a:rPr lang="en-US" dirty="0" smtClean="0"/>
              <a:t>, Benson </a:t>
            </a:r>
            <a:r>
              <a:rPr lang="en-US" dirty="0" err="1" smtClean="0"/>
              <a:t>Ninh</a:t>
            </a:r>
            <a:r>
              <a:rPr lang="en-US" dirty="0" smtClean="0"/>
              <a:t> and Calvin Nguyen</a:t>
            </a:r>
          </a:p>
          <a:p>
            <a:pPr lvl="1"/>
            <a:r>
              <a:rPr lang="en-US" dirty="0" smtClean="0"/>
              <a:t>For lending us a spare motor driver module</a:t>
            </a:r>
          </a:p>
          <a:p>
            <a:pPr marL="0" indent="0">
              <a:buNone/>
            </a:pPr>
            <a:endParaRPr lang="en-US" dirty="0"/>
          </a:p>
        </p:txBody>
      </p:sp>
      <p:sp>
        <p:nvSpPr>
          <p:cNvPr id="3" name="Title 2"/>
          <p:cNvSpPr>
            <a:spLocks noGrp="1"/>
          </p:cNvSpPr>
          <p:nvPr>
            <p:ph type="title"/>
          </p:nvPr>
        </p:nvSpPr>
        <p:spPr/>
        <p:txBody>
          <a:bodyPr/>
          <a:lstStyle/>
          <a:p>
            <a:r>
              <a:rPr lang="en-US" dirty="0" smtClean="0"/>
              <a:t>Acknowledgement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Design Objectives:</a:t>
            </a:r>
          </a:p>
          <a:p>
            <a:pPr fontAlgn="base"/>
            <a:r>
              <a:rPr lang="en-US" dirty="0" smtClean="0"/>
              <a:t>Wifi communications:</a:t>
            </a:r>
          </a:p>
          <a:p>
            <a:pPr lvl="1" fontAlgn="base"/>
            <a:r>
              <a:rPr lang="en-US" dirty="0" smtClean="0"/>
              <a:t>To relay manual commands within 250ms:</a:t>
            </a:r>
          </a:p>
          <a:p>
            <a:pPr lvl="1" fontAlgn="base"/>
            <a:r>
              <a:rPr lang="en-US" dirty="0" smtClean="0"/>
              <a:t>Current Status such as speed, proximity around device, etc.</a:t>
            </a:r>
          </a:p>
          <a:p>
            <a:pPr fontAlgn="base"/>
            <a:r>
              <a:rPr lang="en-US" dirty="0" err="1" smtClean="0"/>
              <a:t>UltraSonic</a:t>
            </a:r>
            <a:r>
              <a:rPr lang="en-US" dirty="0" smtClean="0"/>
              <a:t> Sensors:</a:t>
            </a:r>
          </a:p>
          <a:p>
            <a:pPr lvl="1" fontAlgn="base"/>
            <a:r>
              <a:rPr lang="en-US" dirty="0" smtClean="0"/>
              <a:t>Used for proximity sensor, self-navigating </a:t>
            </a:r>
            <a:r>
              <a:rPr lang="en-US" dirty="0" smtClean="0"/>
              <a:t>including collision avoidance.</a:t>
            </a:r>
            <a:endParaRPr lang="en-US" dirty="0" smtClean="0"/>
          </a:p>
          <a:p>
            <a:pPr lvl="1" fontAlgn="base"/>
            <a:r>
              <a:rPr lang="en-US" dirty="0" smtClean="0"/>
              <a:t>Used precisely between</a:t>
            </a:r>
            <a:r>
              <a:rPr lang="en-US" dirty="0" smtClean="0"/>
              <a:t> 3-4 </a:t>
            </a:r>
            <a:r>
              <a:rPr lang="en-US" dirty="0" smtClean="0"/>
              <a:t>ft.</a:t>
            </a:r>
          </a:p>
          <a:p>
            <a:pPr fontAlgn="base"/>
            <a:r>
              <a:rPr lang="en-US" dirty="0" err="1" smtClean="0"/>
              <a:t>Arduino</a:t>
            </a:r>
            <a:r>
              <a:rPr lang="en-US" dirty="0" smtClean="0"/>
              <a:t> (Addition)</a:t>
            </a:r>
          </a:p>
          <a:p>
            <a:pPr lvl="1" fontAlgn="base"/>
            <a:r>
              <a:rPr lang="en-US" dirty="0" smtClean="0"/>
              <a:t>Power Consumption: Uses 8-10 watts</a:t>
            </a:r>
          </a:p>
          <a:p>
            <a:pPr lvl="1" fontAlgn="base"/>
            <a:r>
              <a:rPr lang="en-US" dirty="0" smtClean="0"/>
              <a:t>Processor chosen to control the peripherals</a:t>
            </a:r>
          </a:p>
          <a:p>
            <a:pPr lvl="2" fontAlgn="base"/>
            <a:r>
              <a:rPr lang="en-US" dirty="0" smtClean="0"/>
              <a:t>DC motors, servos, and ultrasonic sensors</a:t>
            </a:r>
          </a:p>
          <a:p>
            <a:pPr lvl="2" fontAlgn="base"/>
            <a:r>
              <a:rPr lang="en-US" dirty="0" smtClean="0"/>
              <a:t>Large amount of open source libraries</a:t>
            </a:r>
          </a:p>
          <a:p>
            <a:pPr fontAlgn="base"/>
            <a:r>
              <a:rPr lang="en-US" dirty="0" smtClean="0"/>
              <a:t>Raspberry </a:t>
            </a:r>
            <a:r>
              <a:rPr lang="en-US" dirty="0"/>
              <a:t>Pi</a:t>
            </a:r>
            <a:r>
              <a:rPr lang="en-US" dirty="0" smtClean="0"/>
              <a:t>:</a:t>
            </a:r>
            <a:endParaRPr lang="en-US" dirty="0" smtClean="0"/>
          </a:p>
          <a:p>
            <a:pPr lvl="1" fontAlgn="base"/>
            <a:r>
              <a:rPr lang="en-US" dirty="0" smtClean="0"/>
              <a:t>Processor </a:t>
            </a:r>
            <a:r>
              <a:rPr lang="en-US" dirty="0" smtClean="0"/>
              <a:t>used for communication with the computer, </a:t>
            </a:r>
            <a:r>
              <a:rPr lang="en-US" dirty="0" err="1" smtClean="0"/>
              <a:t>Arduino</a:t>
            </a:r>
            <a:r>
              <a:rPr lang="en-US" dirty="0" smtClean="0"/>
              <a:t>, and webcam for video feed</a:t>
            </a:r>
            <a:endParaRPr lang="en-US" dirty="0"/>
          </a:p>
          <a:p>
            <a:pPr lvl="1" fontAlgn="base"/>
            <a:r>
              <a:rPr lang="en-US" dirty="0" smtClean="0"/>
              <a:t>Power </a:t>
            </a:r>
            <a:r>
              <a:rPr lang="en-US" dirty="0" smtClean="0"/>
              <a:t>consumption: about </a:t>
            </a:r>
            <a:r>
              <a:rPr lang="en-US" dirty="0" smtClean="0"/>
              <a:t>8-10</a:t>
            </a:r>
            <a:r>
              <a:rPr lang="en-US" dirty="0" smtClean="0"/>
              <a:t> watts</a:t>
            </a:r>
            <a:endParaRPr lang="en-US" dirty="0" smtClean="0"/>
          </a:p>
          <a:p>
            <a:pPr lvl="1" fontAlgn="base"/>
            <a:r>
              <a:rPr lang="en-US" dirty="0" smtClean="0"/>
              <a:t>Small Form factor and allows a large amount of USB </a:t>
            </a:r>
            <a:r>
              <a:rPr lang="en-US" dirty="0" smtClean="0"/>
              <a:t>peripherals</a:t>
            </a:r>
            <a:endParaRPr lang="en-US" dirty="0" smtClean="0"/>
          </a:p>
          <a:p>
            <a:endParaRPr lang="en-US" dirty="0"/>
          </a:p>
        </p:txBody>
      </p:sp>
      <p:sp>
        <p:nvSpPr>
          <p:cNvPr id="3" name="Title 2"/>
          <p:cNvSpPr>
            <a:spLocks noGrp="1"/>
          </p:cNvSpPr>
          <p:nvPr>
            <p:ph type="title"/>
          </p:nvPr>
        </p:nvSpPr>
        <p:spPr/>
        <p:txBody>
          <a:bodyPr/>
          <a:lstStyle/>
          <a:p>
            <a:r>
              <a:rPr lang="en-US" dirty="0" smtClean="0"/>
              <a:t>Technical </a:t>
            </a:r>
            <a:r>
              <a:rPr lang="en-US" dirty="0" smtClean="0"/>
              <a:t>Design Objectives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fontAlgn="base"/>
            <a:r>
              <a:rPr lang="en-US" dirty="0" smtClean="0"/>
              <a:t>What are we designing?</a:t>
            </a:r>
          </a:p>
          <a:p>
            <a:pPr lvl="1" fontAlgn="base"/>
            <a:r>
              <a:rPr lang="en-US" dirty="0" smtClean="0"/>
              <a:t>We </a:t>
            </a:r>
            <a:r>
              <a:rPr lang="en-US" dirty="0" smtClean="0"/>
              <a:t>designed </a:t>
            </a:r>
            <a:r>
              <a:rPr lang="en-US" dirty="0" smtClean="0"/>
              <a:t>an Unmanned-Autonomous Ground Vehicle</a:t>
            </a:r>
          </a:p>
          <a:p>
            <a:pPr fontAlgn="base"/>
            <a:r>
              <a:rPr lang="en-US" dirty="0" smtClean="0"/>
              <a:t>Some of the technical principles we are covering are:</a:t>
            </a:r>
          </a:p>
          <a:p>
            <a:pPr lvl="1" fontAlgn="base"/>
            <a:r>
              <a:rPr lang="en-US" dirty="0" smtClean="0"/>
              <a:t>As a team, we developed skills in project management and learned how to further understand datasheets</a:t>
            </a:r>
          </a:p>
          <a:p>
            <a:pPr fontAlgn="base"/>
            <a:r>
              <a:rPr lang="en-US" dirty="0" smtClean="0"/>
              <a:t>What are the intended applications?</a:t>
            </a:r>
          </a:p>
          <a:p>
            <a:pPr lvl="1" fontAlgn="base"/>
            <a:r>
              <a:rPr lang="en-US" dirty="0" smtClean="0"/>
              <a:t>We intend this to further increase the possibilities of automobiles operating on its own without a driver and be able to relay current information back to the </a:t>
            </a:r>
            <a:r>
              <a:rPr lang="en-US" dirty="0" smtClean="0"/>
              <a:t>user</a:t>
            </a:r>
            <a:r>
              <a:rPr lang="en-US" dirty="0" smtClean="0"/>
              <a:t>.</a:t>
            </a:r>
            <a:endParaRPr lang="en-US" dirty="0" smtClean="0"/>
          </a:p>
          <a:p>
            <a:pPr fontAlgn="base"/>
            <a:r>
              <a:rPr lang="en-US" dirty="0" smtClean="0"/>
              <a:t>This is related to electrical engineering because we deal with signal processing, manipulation of frequency to drive motors, and use electrical components that we learned over the years.</a:t>
            </a:r>
          </a:p>
          <a:p>
            <a:endParaRPr lang="en-US" dirty="0"/>
          </a:p>
        </p:txBody>
      </p:sp>
      <p:sp>
        <p:nvSpPr>
          <p:cNvPr id="3" name="Title 2"/>
          <p:cNvSpPr>
            <a:spLocks noGrp="1"/>
          </p:cNvSpPr>
          <p:nvPr>
            <p:ph type="title"/>
          </p:nvPr>
        </p:nvSpPr>
        <p:spPr/>
        <p:txBody>
          <a:bodyPr/>
          <a:lstStyle/>
          <a:p>
            <a:r>
              <a:rPr lang="en-US" dirty="0" smtClean="0"/>
              <a:t>Concepts and Application of Design</a:t>
            </a:r>
            <a:endParaRPr lang="en-US" dirty="0"/>
          </a:p>
        </p:txBody>
      </p:sp>
    </p:spTree>
    <p:extLst>
      <p:ext uri="{BB962C8B-B14F-4D97-AF65-F5344CB8AC3E}">
        <p14:creationId xmlns:p14="http://schemas.microsoft.com/office/powerpoint/2010/main" val="1080466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lock_diagram (3).png"/>
          <p:cNvPicPr>
            <a:picLocks noGrp="1" noChangeAspect="1"/>
          </p:cNvPicPr>
          <p:nvPr>
            <p:ph idx="1"/>
          </p:nvPr>
        </p:nvPicPr>
        <p:blipFill>
          <a:blip r:embed="rId3">
            <a:extLst>
              <a:ext uri="{28A0092B-C50C-407E-A947-70E740481C1C}">
                <a14:useLocalDpi xmlns:a14="http://schemas.microsoft.com/office/drawing/2010/main" val="0"/>
              </a:ext>
            </a:extLst>
          </a:blip>
          <a:srcRect l="3254" r="3254"/>
          <a:stretch>
            <a:fillRect/>
          </a:stretch>
        </p:blipFill>
        <p:spPr/>
      </p:pic>
      <p:sp>
        <p:nvSpPr>
          <p:cNvPr id="3" name="Title 2"/>
          <p:cNvSpPr>
            <a:spLocks noGrp="1"/>
          </p:cNvSpPr>
          <p:nvPr>
            <p:ph type="title"/>
          </p:nvPr>
        </p:nvSpPr>
        <p:spPr/>
        <p:txBody>
          <a:bodyPr/>
          <a:lstStyle/>
          <a:p>
            <a:r>
              <a:rPr lang="en-US" dirty="0" smtClean="0"/>
              <a:t>Final High Level Design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Wifi Challenges:</a:t>
            </a:r>
          </a:p>
          <a:p>
            <a:pPr lvl="1"/>
            <a:r>
              <a:rPr lang="en-US" dirty="0" smtClean="0"/>
              <a:t>TCP </a:t>
            </a:r>
            <a:r>
              <a:rPr lang="en-US" dirty="0" err="1" smtClean="0"/>
              <a:t>vs</a:t>
            </a:r>
            <a:r>
              <a:rPr lang="en-US" dirty="0" smtClean="0"/>
              <a:t> UDP</a:t>
            </a:r>
          </a:p>
          <a:p>
            <a:pPr lvl="2"/>
            <a:r>
              <a:rPr lang="en-US" dirty="0" smtClean="0"/>
              <a:t>Originally had problem with Wifi speed because of TCP. TCP requires to have a full packet in order to transmit, as opposed to UDP, where UDP does not have this restriction.</a:t>
            </a:r>
          </a:p>
          <a:p>
            <a:pPr lvl="1"/>
            <a:r>
              <a:rPr lang="en-US" dirty="0" smtClean="0"/>
              <a:t>UDP</a:t>
            </a:r>
          </a:p>
          <a:p>
            <a:pPr lvl="2"/>
            <a:r>
              <a:rPr lang="en-US" dirty="0" smtClean="0"/>
              <a:t>Fixed our speed problem, but we accidentally transmitted too often, which created a delay in response time of our UGV.</a:t>
            </a:r>
          </a:p>
          <a:p>
            <a:r>
              <a:rPr lang="en-US" dirty="0" smtClean="0"/>
              <a:t>Ultrasonic</a:t>
            </a:r>
          </a:p>
          <a:p>
            <a:pPr lvl="1"/>
            <a:r>
              <a:rPr lang="en-US" dirty="0" smtClean="0"/>
              <a:t>Tried to simulate software interrupt, fixed with hardware</a:t>
            </a:r>
          </a:p>
          <a:p>
            <a:pPr lvl="1"/>
            <a:endParaRPr lang="en-US" dirty="0" smtClean="0"/>
          </a:p>
        </p:txBody>
      </p:sp>
      <p:sp>
        <p:nvSpPr>
          <p:cNvPr id="3" name="Title 2"/>
          <p:cNvSpPr>
            <a:spLocks noGrp="1"/>
          </p:cNvSpPr>
          <p:nvPr>
            <p:ph type="title"/>
          </p:nvPr>
        </p:nvSpPr>
        <p:spPr/>
        <p:txBody>
          <a:bodyPr/>
          <a:lstStyle/>
          <a:p>
            <a:r>
              <a:rPr lang="en-US" dirty="0" smtClean="0"/>
              <a:t>Technical Challenges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Communication Issues</a:t>
            </a:r>
          </a:p>
          <a:p>
            <a:pPr lvl="1"/>
            <a:r>
              <a:rPr lang="en-US" dirty="0" smtClean="0"/>
              <a:t>Having the Raspberry PI send and receive data to and from the </a:t>
            </a:r>
            <a:r>
              <a:rPr lang="en-US" dirty="0" err="1" smtClean="0"/>
              <a:t>Arduino</a:t>
            </a:r>
            <a:r>
              <a:rPr lang="en-US" dirty="0" smtClean="0"/>
              <a:t>.</a:t>
            </a:r>
          </a:p>
          <a:p>
            <a:pPr lvl="2"/>
            <a:r>
              <a:rPr lang="en-US" dirty="0"/>
              <a:t>Determining the proper packet size and data type for accuracy and speed</a:t>
            </a:r>
          </a:p>
          <a:p>
            <a:pPr lvl="1"/>
            <a:r>
              <a:rPr lang="en-US" dirty="0" smtClean="0"/>
              <a:t>Sending the video feed to the computer</a:t>
            </a:r>
          </a:p>
          <a:p>
            <a:pPr lvl="2"/>
            <a:r>
              <a:rPr lang="en-US" dirty="0" smtClean="0"/>
              <a:t>Finding how to send and decipher a stream of frames using the </a:t>
            </a:r>
            <a:r>
              <a:rPr lang="en-US" dirty="0" err="1" smtClean="0"/>
              <a:t>Pygame</a:t>
            </a:r>
            <a:r>
              <a:rPr lang="en-US" dirty="0" smtClean="0"/>
              <a:t> library</a:t>
            </a:r>
          </a:p>
          <a:p>
            <a:r>
              <a:rPr lang="en-US" dirty="0" smtClean="0"/>
              <a:t>Motor Driver Module</a:t>
            </a:r>
          </a:p>
          <a:p>
            <a:pPr lvl="1"/>
            <a:r>
              <a:rPr lang="en-US" dirty="0" smtClean="0"/>
              <a:t>Kept frying these chips up</a:t>
            </a:r>
            <a:endParaRPr lang="en-US" dirty="0"/>
          </a:p>
          <a:p>
            <a:pPr lvl="1"/>
            <a:endParaRPr lang="en-US" dirty="0"/>
          </a:p>
          <a:p>
            <a:pPr marL="777240" lvl="2" indent="0">
              <a:buNone/>
            </a:pPr>
            <a:endParaRPr lang="en-US" dirty="0" smtClean="0"/>
          </a:p>
        </p:txBody>
      </p:sp>
      <p:sp>
        <p:nvSpPr>
          <p:cNvPr id="3" name="Title 2"/>
          <p:cNvSpPr>
            <a:spLocks noGrp="1"/>
          </p:cNvSpPr>
          <p:nvPr>
            <p:ph type="title"/>
          </p:nvPr>
        </p:nvSpPr>
        <p:spPr/>
        <p:txBody>
          <a:bodyPr/>
          <a:lstStyle/>
          <a:p>
            <a:r>
              <a:rPr lang="en-US" dirty="0" smtClean="0"/>
              <a:t>Technical Challenges</a:t>
            </a:r>
            <a:endParaRPr lang="en-US" dirty="0"/>
          </a:p>
        </p:txBody>
      </p:sp>
    </p:spTree>
    <p:extLst>
      <p:ext uri="{BB962C8B-B14F-4D97-AF65-F5344CB8AC3E}">
        <p14:creationId xmlns:p14="http://schemas.microsoft.com/office/powerpoint/2010/main" val="10765662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44097816"/>
              </p:ext>
            </p:extLst>
          </p:nvPr>
        </p:nvGraphicFramePr>
        <p:xfrm>
          <a:off x="457200" y="1524000"/>
          <a:ext cx="8229600" cy="4607559"/>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Major Components and</a:t>
                      </a:r>
                      <a:r>
                        <a:rPr lang="en-US" baseline="0" dirty="0" smtClean="0"/>
                        <a:t> Contributor</a:t>
                      </a:r>
                      <a:endParaRPr lang="en-US" sz="1400" dirty="0"/>
                    </a:p>
                  </a:txBody>
                  <a:tcPr/>
                </a:tc>
                <a:tc>
                  <a:txBody>
                    <a:bodyPr/>
                    <a:lstStyle/>
                    <a:p>
                      <a:r>
                        <a:rPr lang="en-US" sz="1800" dirty="0" smtClean="0"/>
                        <a:t>Description</a:t>
                      </a:r>
                      <a:endParaRPr lang="en-US" sz="1800" dirty="0"/>
                    </a:p>
                  </a:txBody>
                  <a:tcPr/>
                </a:tc>
              </a:tr>
              <a:tr h="370840">
                <a:tc>
                  <a:txBody>
                    <a:bodyPr/>
                    <a:lstStyle/>
                    <a:p>
                      <a:r>
                        <a:rPr lang="en-US" dirty="0" smtClean="0"/>
                        <a:t>Raspberry Pi:</a:t>
                      </a:r>
                    </a:p>
                    <a:p>
                      <a:pPr>
                        <a:buFont typeface="Arial" pitchFamily="34" charset="0"/>
                        <a:buChar char="•"/>
                      </a:pPr>
                      <a:r>
                        <a:rPr lang="en-US" sz="1800" dirty="0" smtClean="0"/>
                        <a:t>  Spencer Lee</a:t>
                      </a:r>
                      <a:endParaRPr lang="en-US" sz="1800" dirty="0"/>
                    </a:p>
                  </a:txBody>
                  <a:tcPr/>
                </a:tc>
                <a:tc>
                  <a:txBody>
                    <a:bodyPr/>
                    <a:lstStyle/>
                    <a:p>
                      <a:pPr algn="l"/>
                      <a:r>
                        <a:rPr lang="en-US" sz="1400" dirty="0" smtClean="0"/>
                        <a:t>Initializing,</a:t>
                      </a:r>
                      <a:r>
                        <a:rPr lang="en-US" sz="1400" baseline="0" dirty="0" smtClean="0"/>
                        <a:t> startup, network link to computer and remote control</a:t>
                      </a:r>
                      <a:endParaRPr lang="en-US" sz="1400" dirty="0"/>
                    </a:p>
                  </a:txBody>
                  <a:tcPr/>
                </a:tc>
              </a:tr>
              <a:tr h="370840">
                <a:tc>
                  <a:txBody>
                    <a:bodyPr/>
                    <a:lstStyle/>
                    <a:p>
                      <a:r>
                        <a:rPr lang="en-US" dirty="0" smtClean="0"/>
                        <a:t>Arduino:</a:t>
                      </a:r>
                    </a:p>
                    <a:p>
                      <a:pPr>
                        <a:buFont typeface="Arial" pitchFamily="34" charset="0"/>
                        <a:buChar char="•"/>
                      </a:pPr>
                      <a:r>
                        <a:rPr lang="en-US" dirty="0" smtClean="0"/>
                        <a:t>  Billy Xiao</a:t>
                      </a:r>
                      <a:endParaRPr lang="en-US" dirty="0"/>
                    </a:p>
                  </a:txBody>
                  <a:tcPr/>
                </a:tc>
                <a:tc>
                  <a:txBody>
                    <a:bodyPr/>
                    <a:lstStyle/>
                    <a:p>
                      <a:pPr algn="l"/>
                      <a:r>
                        <a:rPr lang="en-US" sz="1400" dirty="0" smtClean="0"/>
                        <a:t>Manipulated</a:t>
                      </a:r>
                      <a:r>
                        <a:rPr lang="en-US" sz="1400" baseline="0" dirty="0" smtClean="0"/>
                        <a:t> Ultrasonic Sensors and used these sensors to manipulate motors that drives the wheel</a:t>
                      </a:r>
                      <a:endParaRPr lang="en-US" sz="1400" dirty="0"/>
                    </a:p>
                  </a:txBody>
                  <a:tcPr/>
                </a:tc>
              </a:tr>
              <a:tr h="370840">
                <a:tc>
                  <a:txBody>
                    <a:bodyPr/>
                    <a:lstStyle/>
                    <a:p>
                      <a:r>
                        <a:rPr lang="en-US" dirty="0" smtClean="0"/>
                        <a:t>Sensor:</a:t>
                      </a:r>
                    </a:p>
                    <a:p>
                      <a:pPr>
                        <a:buFont typeface="Arial" pitchFamily="34" charset="0"/>
                        <a:buChar char="•"/>
                      </a:pPr>
                      <a:r>
                        <a:rPr lang="en-US" dirty="0" smtClean="0"/>
                        <a:t>  Ryan Sabik</a:t>
                      </a:r>
                      <a:endParaRPr lang="en-US" dirty="0"/>
                    </a:p>
                  </a:txBody>
                  <a:tcPr/>
                </a:tc>
                <a:tc>
                  <a:txBody>
                    <a:bodyPr/>
                    <a:lstStyle/>
                    <a:p>
                      <a:pPr algn="l"/>
                      <a:r>
                        <a:rPr lang="en-US" sz="1400" dirty="0" smtClean="0"/>
                        <a:t>Researched Datasheet and other online</a:t>
                      </a:r>
                      <a:r>
                        <a:rPr lang="en-US" sz="1400" baseline="0" dirty="0" smtClean="0"/>
                        <a:t> resources to setup these sensors and work them correctly</a:t>
                      </a:r>
                      <a:endParaRPr lang="en-US" sz="1400" dirty="0"/>
                    </a:p>
                  </a:txBody>
                  <a:tcPr/>
                </a:tc>
              </a:tr>
              <a:tr h="370840">
                <a:tc>
                  <a:txBody>
                    <a:bodyPr/>
                    <a:lstStyle/>
                    <a:p>
                      <a:r>
                        <a:rPr lang="en-US" dirty="0" smtClean="0"/>
                        <a:t>Networking:</a:t>
                      </a:r>
                    </a:p>
                    <a:p>
                      <a:pPr>
                        <a:buFont typeface="Arial" pitchFamily="34" charset="0"/>
                        <a:buChar char="•"/>
                      </a:pPr>
                      <a:r>
                        <a:rPr lang="en-US" dirty="0" smtClean="0"/>
                        <a:t>  Spencer Lee</a:t>
                      </a:r>
                    </a:p>
                    <a:p>
                      <a:pPr>
                        <a:buFont typeface="Arial" pitchFamily="34" charset="0"/>
                        <a:buChar char="•"/>
                      </a:pPr>
                      <a:r>
                        <a:rPr lang="en-US" dirty="0" smtClean="0"/>
                        <a:t>  Ryan Sabik</a:t>
                      </a:r>
                      <a:endParaRPr lang="en-US" dirty="0"/>
                    </a:p>
                  </a:txBody>
                  <a:tcPr/>
                </a:tc>
                <a:tc>
                  <a:txBody>
                    <a:bodyPr/>
                    <a:lstStyle/>
                    <a:p>
                      <a:pPr algn="l"/>
                      <a:r>
                        <a:rPr lang="en-US" sz="1400" dirty="0" smtClean="0"/>
                        <a:t>Researched different protocols to</a:t>
                      </a:r>
                      <a:r>
                        <a:rPr lang="en-US" sz="1400" baseline="0" dirty="0" smtClean="0"/>
                        <a:t> establish a communication between the Laptop Computer (host) and the UGV as well as Playstation Remote to relay commands to UGV</a:t>
                      </a:r>
                      <a:endParaRPr lang="en-US" sz="1400" dirty="0"/>
                    </a:p>
                  </a:txBody>
                  <a:tcPr/>
                </a:tc>
              </a:tr>
              <a:tr h="370840">
                <a:tc>
                  <a:txBody>
                    <a:bodyPr/>
                    <a:lstStyle/>
                    <a:p>
                      <a:pPr>
                        <a:buFont typeface="Arial" pitchFamily="34" charset="0"/>
                        <a:buNone/>
                      </a:pPr>
                      <a:r>
                        <a:rPr lang="en-US" dirty="0" smtClean="0"/>
                        <a:t>Hardware</a:t>
                      </a:r>
                    </a:p>
                    <a:p>
                      <a:pPr>
                        <a:buFont typeface="Arial" pitchFamily="34" charset="0"/>
                        <a:buChar char="•"/>
                      </a:pPr>
                      <a:r>
                        <a:rPr lang="en-US" baseline="0" dirty="0" smtClean="0"/>
                        <a:t>  </a:t>
                      </a:r>
                      <a:r>
                        <a:rPr lang="en-US" dirty="0" smtClean="0"/>
                        <a:t>Billy </a:t>
                      </a:r>
                      <a:r>
                        <a:rPr lang="en-US" dirty="0" smtClean="0"/>
                        <a:t>Xiao</a:t>
                      </a:r>
                      <a:endParaRPr lang="en-US" dirty="0"/>
                    </a:p>
                  </a:txBody>
                  <a:tcPr/>
                </a:tc>
                <a:tc>
                  <a:txBody>
                    <a:bodyPr/>
                    <a:lstStyle/>
                    <a:p>
                      <a:pPr algn="l"/>
                      <a:r>
                        <a:rPr lang="en-US" sz="1400" dirty="0" smtClean="0"/>
                        <a:t>Modified any necessary</a:t>
                      </a:r>
                      <a:r>
                        <a:rPr lang="en-US" sz="1400" baseline="0" dirty="0" smtClean="0"/>
                        <a:t> hardware to function with UGV</a:t>
                      </a:r>
                      <a:endParaRPr lang="en-US" sz="1400" dirty="0"/>
                    </a:p>
                  </a:txBody>
                  <a:tcPr/>
                </a:tc>
              </a:tr>
              <a:tr h="370840">
                <a:tc>
                  <a:txBody>
                    <a:bodyPr/>
                    <a:lstStyle/>
                    <a:p>
                      <a:pPr>
                        <a:buFont typeface="Arial" pitchFamily="34" charset="0"/>
                        <a:buNone/>
                      </a:pPr>
                      <a:r>
                        <a:rPr lang="en-US" dirty="0" smtClean="0"/>
                        <a:t>Video Streaming</a:t>
                      </a:r>
                    </a:p>
                    <a:p>
                      <a:pPr>
                        <a:buFont typeface="Arial" pitchFamily="34" charset="0"/>
                        <a:buChar char="•"/>
                      </a:pPr>
                      <a:r>
                        <a:rPr lang="en-US" baseline="0" dirty="0" smtClean="0"/>
                        <a:t>  Ryan </a:t>
                      </a:r>
                      <a:r>
                        <a:rPr lang="en-US" baseline="0" dirty="0" err="1" smtClean="0"/>
                        <a:t>Sabik</a:t>
                      </a:r>
                      <a:endParaRPr lang="en-US" dirty="0" smtClean="0"/>
                    </a:p>
                  </a:txBody>
                  <a:tcPr/>
                </a:tc>
                <a:tc>
                  <a:txBody>
                    <a:bodyPr/>
                    <a:lstStyle/>
                    <a:p>
                      <a:pPr algn="l"/>
                      <a:r>
                        <a:rPr lang="en-US" sz="1400" dirty="0" smtClean="0"/>
                        <a:t>Researched how to record</a:t>
                      </a:r>
                      <a:r>
                        <a:rPr lang="en-US" sz="1400" baseline="0" dirty="0" smtClean="0"/>
                        <a:t> and send a series of frames through ports using open source libraries</a:t>
                      </a:r>
                      <a:endParaRPr lang="en-US" sz="1400" dirty="0"/>
                    </a:p>
                  </a:txBody>
                  <a:tcPr/>
                </a:tc>
              </a:tr>
            </a:tbl>
          </a:graphicData>
        </a:graphic>
      </p:graphicFrame>
      <p:sp>
        <p:nvSpPr>
          <p:cNvPr id="3" name="Title 2"/>
          <p:cNvSpPr>
            <a:spLocks noGrp="1"/>
          </p:cNvSpPr>
          <p:nvPr>
            <p:ph type="title"/>
          </p:nvPr>
        </p:nvSpPr>
        <p:spPr>
          <a:xfrm>
            <a:off x="86260" y="152400"/>
            <a:ext cx="9290648" cy="1219200"/>
          </a:xfrm>
        </p:spPr>
        <p:txBody>
          <a:bodyPr>
            <a:noAutofit/>
          </a:bodyPr>
          <a:lstStyle/>
          <a:p>
            <a:r>
              <a:rPr lang="en-US" dirty="0" smtClean="0"/>
              <a:t>Major Components and Responsibilities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Budget: $300 - $375</a:t>
            </a:r>
          </a:p>
          <a:p>
            <a:pPr lvl="1"/>
            <a:r>
              <a:rPr lang="en-US" dirty="0" smtClean="0"/>
              <a:t>Actual Spent:</a:t>
            </a:r>
          </a:p>
          <a:p>
            <a:r>
              <a:rPr lang="en-US" dirty="0" smtClean="0"/>
              <a:t>Control Unit</a:t>
            </a:r>
          </a:p>
          <a:p>
            <a:pPr lvl="1"/>
            <a:r>
              <a:rPr lang="en-US" dirty="0" smtClean="0"/>
              <a:t>Raspberry Pi:</a:t>
            </a:r>
          </a:p>
          <a:p>
            <a:pPr lvl="2"/>
            <a:r>
              <a:rPr lang="en-US" dirty="0" smtClean="0"/>
              <a:t>Powerful to relay Image/Video Processing</a:t>
            </a:r>
          </a:p>
          <a:p>
            <a:pPr lvl="2"/>
            <a:r>
              <a:rPr lang="en-US" dirty="0" smtClean="0"/>
              <a:t>Has peripheral capabilities for Wifi, Camera, etc.</a:t>
            </a:r>
          </a:p>
          <a:p>
            <a:pPr lvl="1"/>
            <a:r>
              <a:rPr lang="en-US" dirty="0" smtClean="0"/>
              <a:t>Arduino Uno:</a:t>
            </a:r>
          </a:p>
          <a:p>
            <a:pPr lvl="2"/>
            <a:r>
              <a:rPr lang="en-US" dirty="0" smtClean="0"/>
              <a:t>Small form factor with enough processing power to manipulate sensors </a:t>
            </a:r>
            <a:r>
              <a:rPr lang="en-US" dirty="0" smtClean="0"/>
              <a:t>and control both types of motors using the motor drivers</a:t>
            </a:r>
            <a:endParaRPr lang="en-US" dirty="0" smtClean="0"/>
          </a:p>
          <a:p>
            <a:r>
              <a:rPr lang="en-US" dirty="0" smtClean="0"/>
              <a:t>Power</a:t>
            </a:r>
          </a:p>
          <a:p>
            <a:pPr lvl="1"/>
            <a:r>
              <a:rPr lang="en-US" dirty="0" smtClean="0"/>
              <a:t>Battery used needs to provide a reasonable amount of milliamp hours (Currently 10,000)</a:t>
            </a:r>
          </a:p>
          <a:p>
            <a:pPr lvl="1"/>
            <a:r>
              <a:rPr lang="en-US" dirty="0" smtClean="0"/>
              <a:t>Battery needs to be small enough to fit into vehicle, slim enough to fit between crevice</a:t>
            </a:r>
            <a:endParaRPr lang="en-US" dirty="0"/>
          </a:p>
          <a:p>
            <a:pPr lvl="1"/>
            <a:endParaRPr lang="en-US" dirty="0" smtClean="0"/>
          </a:p>
        </p:txBody>
      </p:sp>
      <p:sp>
        <p:nvSpPr>
          <p:cNvPr id="3" name="Title 2"/>
          <p:cNvSpPr>
            <a:spLocks noGrp="1"/>
          </p:cNvSpPr>
          <p:nvPr>
            <p:ph type="title"/>
          </p:nvPr>
        </p:nvSpPr>
        <p:spPr/>
        <p:txBody>
          <a:bodyPr/>
          <a:lstStyle/>
          <a:p>
            <a:r>
              <a:rPr lang="en-US" dirty="0" smtClean="0"/>
              <a:t>Design Considerations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524000"/>
            <a:ext cx="8410755" cy="4572000"/>
          </a:xfrm>
        </p:spPr>
        <p:txBody>
          <a:bodyPr>
            <a:normAutofit fontScale="92500"/>
          </a:bodyPr>
          <a:lstStyle/>
          <a:p>
            <a:r>
              <a:rPr lang="en-US" dirty="0" smtClean="0"/>
              <a:t>Drive Responsiveness:</a:t>
            </a:r>
          </a:p>
          <a:p>
            <a:pPr lvl="1"/>
            <a:r>
              <a:rPr lang="en-US" dirty="0" smtClean="0"/>
              <a:t>Remotely:</a:t>
            </a:r>
          </a:p>
          <a:p>
            <a:pPr lvl="2"/>
            <a:r>
              <a:rPr lang="en-US" dirty="0" smtClean="0"/>
              <a:t>For controls from controller:</a:t>
            </a:r>
            <a:r>
              <a:rPr lang="en-US" dirty="0" smtClean="0"/>
              <a:t> responds </a:t>
            </a:r>
            <a:r>
              <a:rPr lang="en-US" dirty="0" smtClean="0"/>
              <a:t>almost </a:t>
            </a:r>
            <a:r>
              <a:rPr lang="en-US" dirty="0" smtClean="0"/>
              <a:t>instantaneously</a:t>
            </a:r>
          </a:p>
          <a:p>
            <a:pPr lvl="2"/>
            <a:r>
              <a:rPr lang="en-US" dirty="0" smtClean="0"/>
              <a:t>Video </a:t>
            </a:r>
            <a:r>
              <a:rPr lang="en-US" dirty="0" smtClean="0"/>
              <a:t>feed: Acceptable quality, good enough for live feed back</a:t>
            </a:r>
          </a:p>
          <a:p>
            <a:pPr lvl="1"/>
            <a:r>
              <a:rPr lang="en-US" dirty="0" smtClean="0"/>
              <a:t>Autonomously:</a:t>
            </a:r>
          </a:p>
          <a:p>
            <a:pPr lvl="2"/>
            <a:r>
              <a:rPr lang="en-US" dirty="0" smtClean="0"/>
              <a:t>Ultrasonic responds well, except on material that tends to reflect ultrasonic poorly, i.e. Carpet and Rubber moulding on walls</a:t>
            </a:r>
          </a:p>
          <a:p>
            <a:pPr lvl="2"/>
            <a:r>
              <a:rPr lang="en-US" dirty="0" smtClean="0"/>
              <a:t>Drives around obstacles </a:t>
            </a:r>
            <a:r>
              <a:rPr lang="en-US" dirty="0" smtClean="0"/>
              <a:t>efficiently, with close to continuous movement</a:t>
            </a:r>
          </a:p>
          <a:p>
            <a:pPr lvl="2"/>
            <a:r>
              <a:rPr lang="en-US" dirty="0" smtClean="0"/>
              <a:t>Does not take an extreme (&gt;1 second) amount of time processing</a:t>
            </a:r>
            <a:endParaRPr lang="en-US" dirty="0" smtClean="0"/>
          </a:p>
          <a:p>
            <a:r>
              <a:rPr lang="en-US" dirty="0" smtClean="0"/>
              <a:t>How close did it come to our Design Specification?</a:t>
            </a:r>
          </a:p>
          <a:p>
            <a:pPr lvl="1"/>
            <a:r>
              <a:rPr lang="en-US" dirty="0" smtClean="0"/>
              <a:t>Comparing our end product to our design, we would like to say our UGV </a:t>
            </a:r>
            <a:r>
              <a:rPr lang="en-US" dirty="0" smtClean="0"/>
              <a:t>came </a:t>
            </a:r>
            <a:r>
              <a:rPr lang="en-US" dirty="0" smtClean="0"/>
              <a:t>pretty close</a:t>
            </a:r>
          </a:p>
          <a:p>
            <a:pPr lvl="2"/>
            <a:endParaRPr lang="en-US" dirty="0" smtClean="0"/>
          </a:p>
        </p:txBody>
      </p:sp>
      <p:sp>
        <p:nvSpPr>
          <p:cNvPr id="3" name="Title 2"/>
          <p:cNvSpPr>
            <a:spLocks noGrp="1"/>
          </p:cNvSpPr>
          <p:nvPr>
            <p:ph type="title"/>
          </p:nvPr>
        </p:nvSpPr>
        <p:spPr/>
        <p:txBody>
          <a:bodyPr/>
          <a:lstStyle/>
          <a:p>
            <a:r>
              <a:rPr lang="en-US" dirty="0" smtClean="0"/>
              <a:t>Test Report</a:t>
            </a:r>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Paper.thmx</Template>
  <TotalTime>1905</TotalTime>
  <Words>1225</Words>
  <Application>Microsoft Macintosh PowerPoint</Application>
  <PresentationFormat>On-screen Show (4:3)</PresentationFormat>
  <Paragraphs>129</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Autonomous Ground Vehicle Spring 2015</vt:lpstr>
      <vt:lpstr>Technical Design Objectives</vt:lpstr>
      <vt:lpstr>Concepts and Application of Design</vt:lpstr>
      <vt:lpstr>Final High Level Design</vt:lpstr>
      <vt:lpstr>Technical Challenges</vt:lpstr>
      <vt:lpstr>Technical Challenges</vt:lpstr>
      <vt:lpstr>Major Components and Responsibilities</vt:lpstr>
      <vt:lpstr>Design Considerations</vt:lpstr>
      <vt:lpstr>Test Report</vt:lpstr>
      <vt:lpstr>Video Demo</vt:lpstr>
      <vt:lpstr>Summary</vt:lpstr>
      <vt:lpstr>Acknowledgement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Ground Vehicle Spring 2015</dc:title>
  <dc:creator>billy xiao</dc:creator>
  <cp:lastModifiedBy>billy xiao</cp:lastModifiedBy>
  <cp:revision>20</cp:revision>
  <dcterms:created xsi:type="dcterms:W3CDTF">2015-04-05T01:58:11Z</dcterms:created>
  <dcterms:modified xsi:type="dcterms:W3CDTF">2015-04-06T10:02:16Z</dcterms:modified>
</cp:coreProperties>
</file>