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2" r:id="rId7"/>
    <p:sldId id="261"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5E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E3E81D-AD04-4DC3-A65F-14C89F9D77AF}" v="1" dt="2024-09-11T20:16:09.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69734" autoAdjust="0"/>
  </p:normalViewPr>
  <p:slideViewPr>
    <p:cSldViewPr snapToGrid="0">
      <p:cViewPr varScale="1">
        <p:scale>
          <a:sx n="48" d="100"/>
          <a:sy n="48" d="100"/>
        </p:scale>
        <p:origin x="1578" y="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1EA14-8C4B-48FA-B60F-19A88B07C99A}" type="datetimeFigureOut">
              <a:rPr lang="en-US" smtClean="0"/>
              <a:t>9/11/2024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8328C-6DE2-4CC4-A442-1EE468182D0C}" type="slidenum">
              <a:rPr lang="en-US" smtClean="0"/>
              <a:t>‹#›</a:t>
            </a:fld>
            <a:endParaRPr lang="en-US"/>
          </a:p>
        </p:txBody>
      </p:sp>
    </p:spTree>
    <p:extLst>
      <p:ext uri="{BB962C8B-B14F-4D97-AF65-F5344CB8AC3E}">
        <p14:creationId xmlns:p14="http://schemas.microsoft.com/office/powerpoint/2010/main" val="732895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Objective</a:t>
            </a:r>
          </a:p>
          <a:p>
            <a:r>
              <a:rPr lang="en-GB" dirty="0"/>
              <a:t>- Analyse the overall sales performance of chocolates across different countries to identify top-performing and underperforming regions and products.</a:t>
            </a:r>
          </a:p>
          <a:p>
            <a:r>
              <a:rPr lang="en-GB" dirty="0"/>
              <a:t>- This objective will involve calculating key metrics such as total sales, boxes, shipments, cost, and profit for each country.</a:t>
            </a:r>
          </a:p>
          <a:p>
            <a:endParaRPr lang="en-US" dirty="0"/>
          </a:p>
          <a:p>
            <a:r>
              <a:rPr lang="en-US" dirty="0"/>
              <a:t>Problem Statements</a:t>
            </a:r>
          </a:p>
          <a:p>
            <a:r>
              <a:rPr lang="en-GB" b="1" dirty="0"/>
              <a:t>Uneven Regional Performance:</a:t>
            </a:r>
            <a:endParaRPr lang="en-GB" dirty="0"/>
          </a:p>
          <a:p>
            <a:pPr>
              <a:buFont typeface="Arial" panose="020B0604020202020204" pitchFamily="34" charset="0"/>
              <a:buChar char="•"/>
            </a:pPr>
            <a:r>
              <a:rPr lang="en-GB" b="1" dirty="0"/>
              <a:t>Why:</a:t>
            </a:r>
            <a:r>
              <a:rPr lang="en-GB" dirty="0"/>
              <a:t> This issue indicates that the current strategies may not be universally effective, requiring region-specific adjustments.</a:t>
            </a:r>
          </a:p>
          <a:p>
            <a:pPr>
              <a:buFont typeface="Arial" panose="020B0604020202020204" pitchFamily="34" charset="0"/>
              <a:buChar char="•"/>
            </a:pPr>
            <a:r>
              <a:rPr lang="en-GB" b="1" dirty="0"/>
              <a:t>Action:</a:t>
            </a:r>
            <a:r>
              <a:rPr lang="en-GB" dirty="0"/>
              <a:t> Conduct a deeper dive into each region's unique characteristics (e.g., consumer preferences, competitive landscape, economic factors) to tailor strategies accordingly.</a:t>
            </a:r>
          </a:p>
          <a:p>
            <a:pPr marL="285750" indent="-285750">
              <a:buFontTx/>
              <a:buChar char="-"/>
            </a:pPr>
            <a:endParaRPr lang="en-US" dirty="0"/>
          </a:p>
          <a:p>
            <a:r>
              <a:rPr lang="en-GB" b="1" dirty="0"/>
              <a:t>Salesforce Ineffectiveness:</a:t>
            </a:r>
            <a:endParaRPr lang="en-GB" dirty="0"/>
          </a:p>
          <a:p>
            <a:pPr>
              <a:buFont typeface="Arial" panose="020B0604020202020204" pitchFamily="34" charset="0"/>
              <a:buChar char="•"/>
            </a:pPr>
            <a:r>
              <a:rPr lang="en-GB" b="1" dirty="0"/>
              <a:t>Why:</a:t>
            </a:r>
            <a:r>
              <a:rPr lang="en-GB" dirty="0"/>
              <a:t> A poorly performing salesforce can significantly impact revenue and profitability.</a:t>
            </a:r>
          </a:p>
          <a:p>
            <a:pPr>
              <a:buFont typeface="Arial" panose="020B0604020202020204" pitchFamily="34" charset="0"/>
              <a:buChar char="•"/>
            </a:pPr>
            <a:r>
              <a:rPr lang="en-GB" b="1" dirty="0"/>
              <a:t>Action:</a:t>
            </a:r>
            <a:r>
              <a:rPr lang="en-GB" dirty="0"/>
              <a:t> Implement a comprehensive sales training program, provide better tools and resources, and consider performance-based incentives to motivate salespeople.</a:t>
            </a:r>
          </a:p>
          <a:p>
            <a:endParaRPr lang="en-US" dirty="0"/>
          </a:p>
        </p:txBody>
      </p:sp>
      <p:sp>
        <p:nvSpPr>
          <p:cNvPr id="4" name="Slide Number Placeholder 3"/>
          <p:cNvSpPr>
            <a:spLocks noGrp="1"/>
          </p:cNvSpPr>
          <p:nvPr>
            <p:ph type="sldNum" sz="quarter" idx="5"/>
          </p:nvPr>
        </p:nvSpPr>
        <p:spPr/>
        <p:txBody>
          <a:bodyPr/>
          <a:lstStyle/>
          <a:p>
            <a:fld id="{5758328C-6DE2-4CC4-A442-1EE468182D0C}" type="slidenum">
              <a:rPr lang="en-US" smtClean="0"/>
              <a:t>2</a:t>
            </a:fld>
            <a:endParaRPr lang="en-US"/>
          </a:p>
        </p:txBody>
      </p:sp>
    </p:spTree>
    <p:extLst>
      <p:ext uri="{BB962C8B-B14F-4D97-AF65-F5344CB8AC3E}">
        <p14:creationId xmlns:p14="http://schemas.microsoft.com/office/powerpoint/2010/main" val="1996328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58328C-6DE2-4CC4-A442-1EE468182D0C}" type="slidenum">
              <a:rPr lang="en-US" smtClean="0"/>
              <a:t>3</a:t>
            </a:fld>
            <a:endParaRPr lang="en-US"/>
          </a:p>
        </p:txBody>
      </p:sp>
    </p:spTree>
    <p:extLst>
      <p:ext uri="{BB962C8B-B14F-4D97-AF65-F5344CB8AC3E}">
        <p14:creationId xmlns:p14="http://schemas.microsoft.com/office/powerpoint/2010/main" val="3048010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Other chocolates – chocolate cake</a:t>
            </a:r>
            <a:endParaRPr lang="en-US" dirty="0"/>
          </a:p>
        </p:txBody>
      </p:sp>
      <p:sp>
        <p:nvSpPr>
          <p:cNvPr id="4" name="Slide Number Placeholder 3"/>
          <p:cNvSpPr>
            <a:spLocks noGrp="1"/>
          </p:cNvSpPr>
          <p:nvPr>
            <p:ph type="sldNum" sz="quarter" idx="5"/>
          </p:nvPr>
        </p:nvSpPr>
        <p:spPr/>
        <p:txBody>
          <a:bodyPr/>
          <a:lstStyle/>
          <a:p>
            <a:fld id="{5758328C-6DE2-4CC4-A442-1EE468182D0C}" type="slidenum">
              <a:rPr lang="en-US" smtClean="0"/>
              <a:t>7</a:t>
            </a:fld>
            <a:endParaRPr lang="en-US"/>
          </a:p>
        </p:txBody>
      </p:sp>
    </p:spTree>
    <p:extLst>
      <p:ext uri="{BB962C8B-B14F-4D97-AF65-F5344CB8AC3E}">
        <p14:creationId xmlns:p14="http://schemas.microsoft.com/office/powerpoint/2010/main" val="954505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58328C-6DE2-4CC4-A442-1EE468182D0C}" type="slidenum">
              <a:rPr lang="en-US" smtClean="0"/>
              <a:t>9</a:t>
            </a:fld>
            <a:endParaRPr lang="en-US"/>
          </a:p>
        </p:txBody>
      </p:sp>
    </p:spTree>
    <p:extLst>
      <p:ext uri="{BB962C8B-B14F-4D97-AF65-F5344CB8AC3E}">
        <p14:creationId xmlns:p14="http://schemas.microsoft.com/office/powerpoint/2010/main" val="988171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E0EA-7334-30B8-3735-1E6AC5E13D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879949-3E18-F23B-6817-E603D41395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F2AF7F-12B0-B0B5-77D9-933A204D6EAF}"/>
              </a:ext>
            </a:extLst>
          </p:cNvPr>
          <p:cNvSpPr>
            <a:spLocks noGrp="1"/>
          </p:cNvSpPr>
          <p:nvPr>
            <p:ph type="dt" sz="half" idx="10"/>
          </p:nvPr>
        </p:nvSpPr>
        <p:spPr/>
        <p:txBody>
          <a:bodyPr/>
          <a:lstStyle/>
          <a:p>
            <a:fld id="{DC5B921E-83C0-48F7-83A0-A571CC429800}" type="datetimeFigureOut">
              <a:rPr lang="en-US" smtClean="0"/>
              <a:t>9/11/2024</a:t>
            </a:fld>
            <a:endParaRPr lang="en-US"/>
          </a:p>
        </p:txBody>
      </p:sp>
      <p:sp>
        <p:nvSpPr>
          <p:cNvPr id="5" name="Footer Placeholder 4">
            <a:extLst>
              <a:ext uri="{FF2B5EF4-FFF2-40B4-BE49-F238E27FC236}">
                <a16:creationId xmlns:a16="http://schemas.microsoft.com/office/drawing/2014/main" id="{9A4698C5-4FE5-82D5-65B1-3DF1703FE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BE658-578A-50C3-48C5-3D91C1AA4AAE}"/>
              </a:ext>
            </a:extLst>
          </p:cNvPr>
          <p:cNvSpPr>
            <a:spLocks noGrp="1"/>
          </p:cNvSpPr>
          <p:nvPr>
            <p:ph type="sldNum" sz="quarter" idx="12"/>
          </p:nvPr>
        </p:nvSpPr>
        <p:spPr/>
        <p:txBody>
          <a:bodyPr/>
          <a:lstStyle/>
          <a:p>
            <a:fld id="{B786F3DA-DCDC-4A7B-A379-9A3012A7A84B}" type="slidenum">
              <a:rPr lang="en-US" smtClean="0"/>
              <a:t>‹#›</a:t>
            </a:fld>
            <a:endParaRPr lang="en-US"/>
          </a:p>
        </p:txBody>
      </p:sp>
    </p:spTree>
    <p:extLst>
      <p:ext uri="{BB962C8B-B14F-4D97-AF65-F5344CB8AC3E}">
        <p14:creationId xmlns:p14="http://schemas.microsoft.com/office/powerpoint/2010/main" val="406188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9E16F-1052-9C7E-5B3E-6ABD562BBC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59868C-55F5-4242-3098-7C39A07555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1B2F0-B5AE-1C46-084B-C756D4336594}"/>
              </a:ext>
            </a:extLst>
          </p:cNvPr>
          <p:cNvSpPr>
            <a:spLocks noGrp="1"/>
          </p:cNvSpPr>
          <p:nvPr>
            <p:ph type="dt" sz="half" idx="10"/>
          </p:nvPr>
        </p:nvSpPr>
        <p:spPr/>
        <p:txBody>
          <a:bodyPr/>
          <a:lstStyle/>
          <a:p>
            <a:fld id="{DC5B921E-83C0-48F7-83A0-A571CC429800}" type="datetimeFigureOut">
              <a:rPr lang="en-US" smtClean="0"/>
              <a:t>9/11/2024</a:t>
            </a:fld>
            <a:endParaRPr lang="en-US"/>
          </a:p>
        </p:txBody>
      </p:sp>
      <p:sp>
        <p:nvSpPr>
          <p:cNvPr id="5" name="Footer Placeholder 4">
            <a:extLst>
              <a:ext uri="{FF2B5EF4-FFF2-40B4-BE49-F238E27FC236}">
                <a16:creationId xmlns:a16="http://schemas.microsoft.com/office/drawing/2014/main" id="{DD6463B9-541E-1D04-CE5C-21DC4F5E1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EA5A9-A4CB-9550-6E6C-D4544E1F5811}"/>
              </a:ext>
            </a:extLst>
          </p:cNvPr>
          <p:cNvSpPr>
            <a:spLocks noGrp="1"/>
          </p:cNvSpPr>
          <p:nvPr>
            <p:ph type="sldNum" sz="quarter" idx="12"/>
          </p:nvPr>
        </p:nvSpPr>
        <p:spPr/>
        <p:txBody>
          <a:bodyPr/>
          <a:lstStyle/>
          <a:p>
            <a:fld id="{B786F3DA-DCDC-4A7B-A379-9A3012A7A84B}" type="slidenum">
              <a:rPr lang="en-US" smtClean="0"/>
              <a:t>‹#›</a:t>
            </a:fld>
            <a:endParaRPr lang="en-US"/>
          </a:p>
        </p:txBody>
      </p:sp>
    </p:spTree>
    <p:extLst>
      <p:ext uri="{BB962C8B-B14F-4D97-AF65-F5344CB8AC3E}">
        <p14:creationId xmlns:p14="http://schemas.microsoft.com/office/powerpoint/2010/main" val="451607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AC4AA-F7BE-6062-BF89-FF6CE5B279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BBEF93-6EEB-7650-147E-A482E76BDA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AB35C-54B8-20B6-0B21-2DBA5E9F317A}"/>
              </a:ext>
            </a:extLst>
          </p:cNvPr>
          <p:cNvSpPr>
            <a:spLocks noGrp="1"/>
          </p:cNvSpPr>
          <p:nvPr>
            <p:ph type="dt" sz="half" idx="10"/>
          </p:nvPr>
        </p:nvSpPr>
        <p:spPr/>
        <p:txBody>
          <a:bodyPr/>
          <a:lstStyle/>
          <a:p>
            <a:fld id="{DC5B921E-83C0-48F7-83A0-A571CC429800}" type="datetimeFigureOut">
              <a:rPr lang="en-US" smtClean="0"/>
              <a:t>9/11/2024</a:t>
            </a:fld>
            <a:endParaRPr lang="en-US"/>
          </a:p>
        </p:txBody>
      </p:sp>
      <p:sp>
        <p:nvSpPr>
          <p:cNvPr id="5" name="Footer Placeholder 4">
            <a:extLst>
              <a:ext uri="{FF2B5EF4-FFF2-40B4-BE49-F238E27FC236}">
                <a16:creationId xmlns:a16="http://schemas.microsoft.com/office/drawing/2014/main" id="{42197124-DCE4-ED44-B4F5-A866E12F1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50D93-F2D3-8FED-3C75-468760E8B576}"/>
              </a:ext>
            </a:extLst>
          </p:cNvPr>
          <p:cNvSpPr>
            <a:spLocks noGrp="1"/>
          </p:cNvSpPr>
          <p:nvPr>
            <p:ph type="sldNum" sz="quarter" idx="12"/>
          </p:nvPr>
        </p:nvSpPr>
        <p:spPr/>
        <p:txBody>
          <a:bodyPr/>
          <a:lstStyle/>
          <a:p>
            <a:fld id="{B786F3DA-DCDC-4A7B-A379-9A3012A7A84B}" type="slidenum">
              <a:rPr lang="en-US" smtClean="0"/>
              <a:t>‹#›</a:t>
            </a:fld>
            <a:endParaRPr lang="en-US"/>
          </a:p>
        </p:txBody>
      </p:sp>
    </p:spTree>
    <p:extLst>
      <p:ext uri="{BB962C8B-B14F-4D97-AF65-F5344CB8AC3E}">
        <p14:creationId xmlns:p14="http://schemas.microsoft.com/office/powerpoint/2010/main" val="207348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A1ED-11DE-4B4C-AA02-ACD550F88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485BF1-0A71-D727-F225-4C9BCFDD58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71CC2-9884-FFCE-59BE-5DCFB8F0ED92}"/>
              </a:ext>
            </a:extLst>
          </p:cNvPr>
          <p:cNvSpPr>
            <a:spLocks noGrp="1"/>
          </p:cNvSpPr>
          <p:nvPr>
            <p:ph type="dt" sz="half" idx="10"/>
          </p:nvPr>
        </p:nvSpPr>
        <p:spPr/>
        <p:txBody>
          <a:bodyPr/>
          <a:lstStyle/>
          <a:p>
            <a:fld id="{DC5B921E-83C0-48F7-83A0-A571CC429800}" type="datetimeFigureOut">
              <a:rPr lang="en-US" smtClean="0"/>
              <a:t>9/11/2024</a:t>
            </a:fld>
            <a:endParaRPr lang="en-US"/>
          </a:p>
        </p:txBody>
      </p:sp>
      <p:sp>
        <p:nvSpPr>
          <p:cNvPr id="5" name="Footer Placeholder 4">
            <a:extLst>
              <a:ext uri="{FF2B5EF4-FFF2-40B4-BE49-F238E27FC236}">
                <a16:creationId xmlns:a16="http://schemas.microsoft.com/office/drawing/2014/main" id="{A7A8245B-49B2-97BB-1963-9D55C7D010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A05CC-BE38-1E01-CA1D-774C70C77FBE}"/>
              </a:ext>
            </a:extLst>
          </p:cNvPr>
          <p:cNvSpPr>
            <a:spLocks noGrp="1"/>
          </p:cNvSpPr>
          <p:nvPr>
            <p:ph type="sldNum" sz="quarter" idx="12"/>
          </p:nvPr>
        </p:nvSpPr>
        <p:spPr/>
        <p:txBody>
          <a:bodyPr/>
          <a:lstStyle/>
          <a:p>
            <a:fld id="{B786F3DA-DCDC-4A7B-A379-9A3012A7A84B}" type="slidenum">
              <a:rPr lang="en-US" smtClean="0"/>
              <a:t>‹#›</a:t>
            </a:fld>
            <a:endParaRPr lang="en-US"/>
          </a:p>
        </p:txBody>
      </p:sp>
    </p:spTree>
    <p:extLst>
      <p:ext uri="{BB962C8B-B14F-4D97-AF65-F5344CB8AC3E}">
        <p14:creationId xmlns:p14="http://schemas.microsoft.com/office/powerpoint/2010/main" val="189517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E98E-EFCF-6204-1ABE-39FDFDA45F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786D1A-782D-9CF2-D1E9-E0472D1D7A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F7EBC9-D336-4275-DDF5-816BE118C3A3}"/>
              </a:ext>
            </a:extLst>
          </p:cNvPr>
          <p:cNvSpPr>
            <a:spLocks noGrp="1"/>
          </p:cNvSpPr>
          <p:nvPr>
            <p:ph type="dt" sz="half" idx="10"/>
          </p:nvPr>
        </p:nvSpPr>
        <p:spPr/>
        <p:txBody>
          <a:bodyPr/>
          <a:lstStyle/>
          <a:p>
            <a:fld id="{DC5B921E-83C0-48F7-83A0-A571CC429800}" type="datetimeFigureOut">
              <a:rPr lang="en-US" smtClean="0"/>
              <a:t>9/11/2024</a:t>
            </a:fld>
            <a:endParaRPr lang="en-US"/>
          </a:p>
        </p:txBody>
      </p:sp>
      <p:sp>
        <p:nvSpPr>
          <p:cNvPr id="5" name="Footer Placeholder 4">
            <a:extLst>
              <a:ext uri="{FF2B5EF4-FFF2-40B4-BE49-F238E27FC236}">
                <a16:creationId xmlns:a16="http://schemas.microsoft.com/office/drawing/2014/main" id="{E8E52F4A-7250-A369-21EA-E5D3488CF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27997-CEA5-A01B-BF57-05740FABE868}"/>
              </a:ext>
            </a:extLst>
          </p:cNvPr>
          <p:cNvSpPr>
            <a:spLocks noGrp="1"/>
          </p:cNvSpPr>
          <p:nvPr>
            <p:ph type="sldNum" sz="quarter" idx="12"/>
          </p:nvPr>
        </p:nvSpPr>
        <p:spPr/>
        <p:txBody>
          <a:bodyPr/>
          <a:lstStyle/>
          <a:p>
            <a:fld id="{B786F3DA-DCDC-4A7B-A379-9A3012A7A84B}" type="slidenum">
              <a:rPr lang="en-US" smtClean="0"/>
              <a:t>‹#›</a:t>
            </a:fld>
            <a:endParaRPr lang="en-US"/>
          </a:p>
        </p:txBody>
      </p:sp>
    </p:spTree>
    <p:extLst>
      <p:ext uri="{BB962C8B-B14F-4D97-AF65-F5344CB8AC3E}">
        <p14:creationId xmlns:p14="http://schemas.microsoft.com/office/powerpoint/2010/main" val="3224397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4781-BFB0-BCD2-C3AE-A878FB1EB2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CF9BD-0AEB-F7A9-95FC-E38DEB37A3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623B53-AA77-8129-D78E-20DD01BFD4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A16B3C-3387-41E6-9B38-2E410C17D04A}"/>
              </a:ext>
            </a:extLst>
          </p:cNvPr>
          <p:cNvSpPr>
            <a:spLocks noGrp="1"/>
          </p:cNvSpPr>
          <p:nvPr>
            <p:ph type="dt" sz="half" idx="10"/>
          </p:nvPr>
        </p:nvSpPr>
        <p:spPr/>
        <p:txBody>
          <a:bodyPr/>
          <a:lstStyle/>
          <a:p>
            <a:fld id="{DC5B921E-83C0-48F7-83A0-A571CC429800}" type="datetimeFigureOut">
              <a:rPr lang="en-US" smtClean="0"/>
              <a:t>9/11/2024</a:t>
            </a:fld>
            <a:endParaRPr lang="en-US"/>
          </a:p>
        </p:txBody>
      </p:sp>
      <p:sp>
        <p:nvSpPr>
          <p:cNvPr id="6" name="Footer Placeholder 5">
            <a:extLst>
              <a:ext uri="{FF2B5EF4-FFF2-40B4-BE49-F238E27FC236}">
                <a16:creationId xmlns:a16="http://schemas.microsoft.com/office/drawing/2014/main" id="{4209D4D6-F714-30E5-8C4F-294310DCD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34AEB4-94C4-1D17-6464-7FF5FCA99280}"/>
              </a:ext>
            </a:extLst>
          </p:cNvPr>
          <p:cNvSpPr>
            <a:spLocks noGrp="1"/>
          </p:cNvSpPr>
          <p:nvPr>
            <p:ph type="sldNum" sz="quarter" idx="12"/>
          </p:nvPr>
        </p:nvSpPr>
        <p:spPr/>
        <p:txBody>
          <a:bodyPr/>
          <a:lstStyle/>
          <a:p>
            <a:fld id="{B786F3DA-DCDC-4A7B-A379-9A3012A7A84B}" type="slidenum">
              <a:rPr lang="en-US" smtClean="0"/>
              <a:t>‹#›</a:t>
            </a:fld>
            <a:endParaRPr lang="en-US"/>
          </a:p>
        </p:txBody>
      </p:sp>
    </p:spTree>
    <p:extLst>
      <p:ext uri="{BB962C8B-B14F-4D97-AF65-F5344CB8AC3E}">
        <p14:creationId xmlns:p14="http://schemas.microsoft.com/office/powerpoint/2010/main" val="4151289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659BB-B761-423B-8804-4E0D9BC7C3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709E17-C2C9-B37C-3683-F1C04E9B8D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F1133B-6F78-ECBA-EF72-1784577F64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9263D7-C003-6E84-087D-10C8620FF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4DF17D-5B6C-E6D3-EFFA-7320597975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77B6BA-0FFB-A6DB-5293-7E9277BC00D9}"/>
              </a:ext>
            </a:extLst>
          </p:cNvPr>
          <p:cNvSpPr>
            <a:spLocks noGrp="1"/>
          </p:cNvSpPr>
          <p:nvPr>
            <p:ph type="dt" sz="half" idx="10"/>
          </p:nvPr>
        </p:nvSpPr>
        <p:spPr/>
        <p:txBody>
          <a:bodyPr/>
          <a:lstStyle/>
          <a:p>
            <a:fld id="{DC5B921E-83C0-48F7-83A0-A571CC429800}" type="datetimeFigureOut">
              <a:rPr lang="en-US" smtClean="0"/>
              <a:t>9/11/2024</a:t>
            </a:fld>
            <a:endParaRPr lang="en-US"/>
          </a:p>
        </p:txBody>
      </p:sp>
      <p:sp>
        <p:nvSpPr>
          <p:cNvPr id="8" name="Footer Placeholder 7">
            <a:extLst>
              <a:ext uri="{FF2B5EF4-FFF2-40B4-BE49-F238E27FC236}">
                <a16:creationId xmlns:a16="http://schemas.microsoft.com/office/drawing/2014/main" id="{5DF1815F-8DD0-49C0-4B49-7D77AC4377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C11EE3-8ED5-92AB-07F9-B4E5B3F7B3AD}"/>
              </a:ext>
            </a:extLst>
          </p:cNvPr>
          <p:cNvSpPr>
            <a:spLocks noGrp="1"/>
          </p:cNvSpPr>
          <p:nvPr>
            <p:ph type="sldNum" sz="quarter" idx="12"/>
          </p:nvPr>
        </p:nvSpPr>
        <p:spPr/>
        <p:txBody>
          <a:bodyPr/>
          <a:lstStyle/>
          <a:p>
            <a:fld id="{B786F3DA-DCDC-4A7B-A379-9A3012A7A84B}" type="slidenum">
              <a:rPr lang="en-US" smtClean="0"/>
              <a:t>‹#›</a:t>
            </a:fld>
            <a:endParaRPr lang="en-US"/>
          </a:p>
        </p:txBody>
      </p:sp>
    </p:spTree>
    <p:extLst>
      <p:ext uri="{BB962C8B-B14F-4D97-AF65-F5344CB8AC3E}">
        <p14:creationId xmlns:p14="http://schemas.microsoft.com/office/powerpoint/2010/main" val="2000718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3F34-30FE-BA9E-DD05-0D7FC6259E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8FBE34-2A35-98E8-CD91-86EE98133A71}"/>
              </a:ext>
            </a:extLst>
          </p:cNvPr>
          <p:cNvSpPr>
            <a:spLocks noGrp="1"/>
          </p:cNvSpPr>
          <p:nvPr>
            <p:ph type="dt" sz="half" idx="10"/>
          </p:nvPr>
        </p:nvSpPr>
        <p:spPr/>
        <p:txBody>
          <a:bodyPr/>
          <a:lstStyle/>
          <a:p>
            <a:fld id="{DC5B921E-83C0-48F7-83A0-A571CC429800}" type="datetimeFigureOut">
              <a:rPr lang="en-US" smtClean="0"/>
              <a:t>9/11/2024</a:t>
            </a:fld>
            <a:endParaRPr lang="en-US"/>
          </a:p>
        </p:txBody>
      </p:sp>
      <p:sp>
        <p:nvSpPr>
          <p:cNvPr id="4" name="Footer Placeholder 3">
            <a:extLst>
              <a:ext uri="{FF2B5EF4-FFF2-40B4-BE49-F238E27FC236}">
                <a16:creationId xmlns:a16="http://schemas.microsoft.com/office/drawing/2014/main" id="{F24979F8-FF29-0526-3699-6E464CCEAF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5C2E3A-77A9-6AA7-FBB5-E8BF200506CA}"/>
              </a:ext>
            </a:extLst>
          </p:cNvPr>
          <p:cNvSpPr>
            <a:spLocks noGrp="1"/>
          </p:cNvSpPr>
          <p:nvPr>
            <p:ph type="sldNum" sz="quarter" idx="12"/>
          </p:nvPr>
        </p:nvSpPr>
        <p:spPr/>
        <p:txBody>
          <a:bodyPr/>
          <a:lstStyle/>
          <a:p>
            <a:fld id="{B786F3DA-DCDC-4A7B-A379-9A3012A7A84B}" type="slidenum">
              <a:rPr lang="en-US" smtClean="0"/>
              <a:t>‹#›</a:t>
            </a:fld>
            <a:endParaRPr lang="en-US"/>
          </a:p>
        </p:txBody>
      </p:sp>
    </p:spTree>
    <p:extLst>
      <p:ext uri="{BB962C8B-B14F-4D97-AF65-F5344CB8AC3E}">
        <p14:creationId xmlns:p14="http://schemas.microsoft.com/office/powerpoint/2010/main" val="298135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EDB9C-56E5-D9B3-0D7E-4B4C713321B9}"/>
              </a:ext>
            </a:extLst>
          </p:cNvPr>
          <p:cNvSpPr>
            <a:spLocks noGrp="1"/>
          </p:cNvSpPr>
          <p:nvPr>
            <p:ph type="dt" sz="half" idx="10"/>
          </p:nvPr>
        </p:nvSpPr>
        <p:spPr/>
        <p:txBody>
          <a:bodyPr/>
          <a:lstStyle/>
          <a:p>
            <a:fld id="{DC5B921E-83C0-48F7-83A0-A571CC429800}" type="datetimeFigureOut">
              <a:rPr lang="en-US" smtClean="0"/>
              <a:t>9/11/2024</a:t>
            </a:fld>
            <a:endParaRPr lang="en-US"/>
          </a:p>
        </p:txBody>
      </p:sp>
      <p:sp>
        <p:nvSpPr>
          <p:cNvPr id="3" name="Footer Placeholder 2">
            <a:extLst>
              <a:ext uri="{FF2B5EF4-FFF2-40B4-BE49-F238E27FC236}">
                <a16:creationId xmlns:a16="http://schemas.microsoft.com/office/drawing/2014/main" id="{694F4AF7-E90C-87A0-429D-7AD91FF7B3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651D5B-F3E4-53C1-E883-5322EDE1BF1B}"/>
              </a:ext>
            </a:extLst>
          </p:cNvPr>
          <p:cNvSpPr>
            <a:spLocks noGrp="1"/>
          </p:cNvSpPr>
          <p:nvPr>
            <p:ph type="sldNum" sz="quarter" idx="12"/>
          </p:nvPr>
        </p:nvSpPr>
        <p:spPr/>
        <p:txBody>
          <a:bodyPr/>
          <a:lstStyle/>
          <a:p>
            <a:fld id="{B786F3DA-DCDC-4A7B-A379-9A3012A7A84B}" type="slidenum">
              <a:rPr lang="en-US" smtClean="0"/>
              <a:t>‹#›</a:t>
            </a:fld>
            <a:endParaRPr lang="en-US"/>
          </a:p>
        </p:txBody>
      </p:sp>
    </p:spTree>
    <p:extLst>
      <p:ext uri="{BB962C8B-B14F-4D97-AF65-F5344CB8AC3E}">
        <p14:creationId xmlns:p14="http://schemas.microsoft.com/office/powerpoint/2010/main" val="204688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7F7B-FDED-8965-1DC0-EA8F33C277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348DC2-4B2D-5A54-6FAE-57384B13C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C2A626-4809-91DD-A022-1DB9298C7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A84A50-324B-03C8-D540-3FB079853B8E}"/>
              </a:ext>
            </a:extLst>
          </p:cNvPr>
          <p:cNvSpPr>
            <a:spLocks noGrp="1"/>
          </p:cNvSpPr>
          <p:nvPr>
            <p:ph type="dt" sz="half" idx="10"/>
          </p:nvPr>
        </p:nvSpPr>
        <p:spPr/>
        <p:txBody>
          <a:bodyPr/>
          <a:lstStyle/>
          <a:p>
            <a:fld id="{DC5B921E-83C0-48F7-83A0-A571CC429800}" type="datetimeFigureOut">
              <a:rPr lang="en-US" smtClean="0"/>
              <a:t>9/11/2024</a:t>
            </a:fld>
            <a:endParaRPr lang="en-US"/>
          </a:p>
        </p:txBody>
      </p:sp>
      <p:sp>
        <p:nvSpPr>
          <p:cNvPr id="6" name="Footer Placeholder 5">
            <a:extLst>
              <a:ext uri="{FF2B5EF4-FFF2-40B4-BE49-F238E27FC236}">
                <a16:creationId xmlns:a16="http://schemas.microsoft.com/office/drawing/2014/main" id="{6B712961-CCCB-B3A0-1D22-3FCF6F18A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774CE8-F79E-9566-48AD-A48F36E2A1FA}"/>
              </a:ext>
            </a:extLst>
          </p:cNvPr>
          <p:cNvSpPr>
            <a:spLocks noGrp="1"/>
          </p:cNvSpPr>
          <p:nvPr>
            <p:ph type="sldNum" sz="quarter" idx="12"/>
          </p:nvPr>
        </p:nvSpPr>
        <p:spPr/>
        <p:txBody>
          <a:bodyPr/>
          <a:lstStyle/>
          <a:p>
            <a:fld id="{B786F3DA-DCDC-4A7B-A379-9A3012A7A84B}" type="slidenum">
              <a:rPr lang="en-US" smtClean="0"/>
              <a:t>‹#›</a:t>
            </a:fld>
            <a:endParaRPr lang="en-US"/>
          </a:p>
        </p:txBody>
      </p:sp>
    </p:spTree>
    <p:extLst>
      <p:ext uri="{BB962C8B-B14F-4D97-AF65-F5344CB8AC3E}">
        <p14:creationId xmlns:p14="http://schemas.microsoft.com/office/powerpoint/2010/main" val="2163210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C986-8A7E-80AF-04A4-50E79B458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173052-3A19-CEE3-1CCF-3581021F40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A4AC85-D8F7-C2FD-4FAC-21EBAA365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15663-3633-67F1-C91B-D46A79488E2C}"/>
              </a:ext>
            </a:extLst>
          </p:cNvPr>
          <p:cNvSpPr>
            <a:spLocks noGrp="1"/>
          </p:cNvSpPr>
          <p:nvPr>
            <p:ph type="dt" sz="half" idx="10"/>
          </p:nvPr>
        </p:nvSpPr>
        <p:spPr/>
        <p:txBody>
          <a:bodyPr/>
          <a:lstStyle/>
          <a:p>
            <a:fld id="{DC5B921E-83C0-48F7-83A0-A571CC429800}" type="datetimeFigureOut">
              <a:rPr lang="en-US" smtClean="0"/>
              <a:t>9/11/2024</a:t>
            </a:fld>
            <a:endParaRPr lang="en-US"/>
          </a:p>
        </p:txBody>
      </p:sp>
      <p:sp>
        <p:nvSpPr>
          <p:cNvPr id="6" name="Footer Placeholder 5">
            <a:extLst>
              <a:ext uri="{FF2B5EF4-FFF2-40B4-BE49-F238E27FC236}">
                <a16:creationId xmlns:a16="http://schemas.microsoft.com/office/drawing/2014/main" id="{C4BFD95B-B577-A67A-CCD4-3F32331C0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83123-E226-87FC-BDF5-97B390108FB6}"/>
              </a:ext>
            </a:extLst>
          </p:cNvPr>
          <p:cNvSpPr>
            <a:spLocks noGrp="1"/>
          </p:cNvSpPr>
          <p:nvPr>
            <p:ph type="sldNum" sz="quarter" idx="12"/>
          </p:nvPr>
        </p:nvSpPr>
        <p:spPr/>
        <p:txBody>
          <a:bodyPr/>
          <a:lstStyle/>
          <a:p>
            <a:fld id="{B786F3DA-DCDC-4A7B-A379-9A3012A7A84B}" type="slidenum">
              <a:rPr lang="en-US" smtClean="0"/>
              <a:t>‹#›</a:t>
            </a:fld>
            <a:endParaRPr lang="en-US"/>
          </a:p>
        </p:txBody>
      </p:sp>
    </p:spTree>
    <p:extLst>
      <p:ext uri="{BB962C8B-B14F-4D97-AF65-F5344CB8AC3E}">
        <p14:creationId xmlns:p14="http://schemas.microsoft.com/office/powerpoint/2010/main" val="3878788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79F296-D69C-88A5-0281-307D015631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BEAE6A-BE73-8CAE-C97B-D7221D706B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B4382-FFB1-41F1-D222-29455BA3C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5B921E-83C0-48F7-83A0-A571CC429800}" type="datetimeFigureOut">
              <a:rPr lang="en-US" smtClean="0"/>
              <a:t>9/11/2024</a:t>
            </a:fld>
            <a:endParaRPr lang="en-US"/>
          </a:p>
        </p:txBody>
      </p:sp>
      <p:sp>
        <p:nvSpPr>
          <p:cNvPr id="5" name="Footer Placeholder 4">
            <a:extLst>
              <a:ext uri="{FF2B5EF4-FFF2-40B4-BE49-F238E27FC236}">
                <a16:creationId xmlns:a16="http://schemas.microsoft.com/office/drawing/2014/main" id="{E33C54DD-6610-20F3-406A-34111B1593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83C5908-1D85-0CA5-155B-98EBE69FC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86F3DA-DCDC-4A7B-A379-9A3012A7A84B}" type="slidenum">
              <a:rPr lang="en-US" smtClean="0"/>
              <a:t>‹#›</a:t>
            </a:fld>
            <a:endParaRPr lang="en-US"/>
          </a:p>
        </p:txBody>
      </p:sp>
    </p:spTree>
    <p:extLst>
      <p:ext uri="{BB962C8B-B14F-4D97-AF65-F5344CB8AC3E}">
        <p14:creationId xmlns:p14="http://schemas.microsoft.com/office/powerpoint/2010/main" val="1964141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F15696-03A4-3506-58F3-BF270C84601F}"/>
              </a:ext>
            </a:extLst>
          </p:cNvPr>
          <p:cNvSpPr txBox="1"/>
          <p:nvPr/>
        </p:nvSpPr>
        <p:spPr>
          <a:xfrm>
            <a:off x="7719306" y="2453274"/>
            <a:ext cx="4298949" cy="3901454"/>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400" b="1" dirty="0">
                <a:solidFill>
                  <a:srgbClr val="002060"/>
                </a:solidFill>
                <a:latin typeface="+mj-lt"/>
                <a:ea typeface="+mj-ea"/>
                <a:cs typeface="+mj-cs"/>
              </a:rPr>
              <a:t>Awesome Chocolate Sales</a:t>
            </a:r>
          </a:p>
        </p:txBody>
      </p:sp>
      <p:sp>
        <p:nvSpPr>
          <p:cNvPr id="3" name="TextBox 2">
            <a:extLst>
              <a:ext uri="{FF2B5EF4-FFF2-40B4-BE49-F238E27FC236}">
                <a16:creationId xmlns:a16="http://schemas.microsoft.com/office/drawing/2014/main" id="{662A8B6E-0ED9-54F7-D651-C8DBA24E2063}"/>
              </a:ext>
            </a:extLst>
          </p:cNvPr>
          <p:cNvSpPr txBox="1"/>
          <p:nvPr/>
        </p:nvSpPr>
        <p:spPr>
          <a:xfrm>
            <a:off x="8096251" y="5455664"/>
            <a:ext cx="3545060" cy="764170"/>
          </a:xfrm>
          <a:prstGeom prst="rect">
            <a:avLst/>
          </a:prstGeom>
        </p:spPr>
        <p:txBody>
          <a:bodyPr vert="horz" lIns="91440" tIns="45720" rIns="91440" bIns="45720" rtlCol="0" anchor="t">
            <a:normAutofit/>
          </a:bodyPr>
          <a:lstStyle/>
          <a:p>
            <a:pPr>
              <a:lnSpc>
                <a:spcPct val="90000"/>
              </a:lnSpc>
              <a:spcBef>
                <a:spcPts val="1000"/>
              </a:spcBef>
            </a:pPr>
            <a:r>
              <a:rPr lang="en-US"/>
              <a:t>Clivert Beckett Ayisi-Ansah</a:t>
            </a:r>
          </a:p>
        </p:txBody>
      </p:sp>
      <p:pic>
        <p:nvPicPr>
          <p:cNvPr id="21" name="Picture 20" descr="Heart shaped chocolate truffle">
            <a:extLst>
              <a:ext uri="{FF2B5EF4-FFF2-40B4-BE49-F238E27FC236}">
                <a16:creationId xmlns:a16="http://schemas.microsoft.com/office/drawing/2014/main" id="{C5D4776D-12F3-7F51-E512-76B571D0E501}"/>
              </a:ext>
            </a:extLst>
          </p:cNvPr>
          <p:cNvPicPr>
            <a:picLocks noChangeAspect="1"/>
          </p:cNvPicPr>
          <p:nvPr/>
        </p:nvPicPr>
        <p:blipFill>
          <a:blip r:embed="rId2"/>
          <a:srcRect l="16643" r="9613" b="-1"/>
          <a:stretch/>
        </p:blipFill>
        <p:spPr>
          <a:xfrm>
            <a:off x="20" y="-3"/>
            <a:ext cx="7576437" cy="6857993"/>
          </a:xfrm>
          <a:prstGeom prst="rect">
            <a:avLst/>
          </a:prstGeom>
        </p:spPr>
      </p:pic>
      <p:cxnSp>
        <p:nvCxnSpPr>
          <p:cNvPr id="25" name="Straight Connector 24">
            <a:extLst>
              <a:ext uri="{FF2B5EF4-FFF2-40B4-BE49-F238E27FC236}">
                <a16:creationId xmlns:a16="http://schemas.microsoft.com/office/drawing/2014/main" id="{33193FD5-6A49-7562-EA76-F15D42E15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5181888"/>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13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372DCFB-20C7-6B4D-1A57-662F93BCF4CB}"/>
              </a:ext>
            </a:extLst>
          </p:cNvPr>
          <p:cNvSpPr/>
          <p:nvPr/>
        </p:nvSpPr>
        <p:spPr>
          <a:xfrm>
            <a:off x="3946876" y="0"/>
            <a:ext cx="4257178" cy="6858000"/>
          </a:xfrm>
          <a:prstGeom prst="rect">
            <a:avLst/>
          </a:prstGeom>
          <a:ln>
            <a:noFill/>
          </a:ln>
          <a:effectLst>
            <a:glow rad="139700">
              <a:schemeClr val="accent5">
                <a:satMod val="175000"/>
                <a:alpha val="40000"/>
              </a:schemeClr>
            </a:glo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30C0B5-CD86-71D4-D36D-E9450A2E2FC9}"/>
              </a:ext>
            </a:extLst>
          </p:cNvPr>
          <p:cNvSpPr>
            <a:spLocks noGrp="1"/>
          </p:cNvSpPr>
          <p:nvPr>
            <p:ph idx="1"/>
          </p:nvPr>
        </p:nvSpPr>
        <p:spPr>
          <a:xfrm>
            <a:off x="152690" y="1666655"/>
            <a:ext cx="3374036" cy="4351338"/>
          </a:xfrm>
        </p:spPr>
        <p:txBody>
          <a:bodyPr>
            <a:normAutofit/>
          </a:bodyPr>
          <a:lstStyle/>
          <a:p>
            <a:pPr algn="ctr"/>
            <a:r>
              <a:rPr lang="en-GB" sz="2000" dirty="0"/>
              <a:t>Assess the overall sales performance of chocolates across different countries.</a:t>
            </a:r>
          </a:p>
          <a:p>
            <a:pPr marL="0" indent="0" algn="ctr">
              <a:buNone/>
            </a:pPr>
            <a:endParaRPr lang="en-GB" sz="2000" dirty="0"/>
          </a:p>
          <a:p>
            <a:pPr algn="ctr"/>
            <a:r>
              <a:rPr lang="en-GB" sz="2000" dirty="0"/>
              <a:t>Identify top-performing and underperforming regions and products.</a:t>
            </a:r>
          </a:p>
          <a:p>
            <a:pPr marL="0" indent="0" algn="ctr">
              <a:buNone/>
            </a:pPr>
            <a:endParaRPr lang="en-GB" sz="2000" dirty="0"/>
          </a:p>
          <a:p>
            <a:pPr algn="ctr"/>
            <a:r>
              <a:rPr lang="en-GB" sz="2000" dirty="0"/>
              <a:t>Calculate key metrics: total sales, boxes, shipments, cost, and profit.</a:t>
            </a:r>
          </a:p>
        </p:txBody>
      </p:sp>
      <p:sp>
        <p:nvSpPr>
          <p:cNvPr id="4" name="TextBox 3">
            <a:extLst>
              <a:ext uri="{FF2B5EF4-FFF2-40B4-BE49-F238E27FC236}">
                <a16:creationId xmlns:a16="http://schemas.microsoft.com/office/drawing/2014/main" id="{B0ABE6A9-B3AE-281D-45E1-098AB2291143}"/>
              </a:ext>
            </a:extLst>
          </p:cNvPr>
          <p:cNvSpPr txBox="1"/>
          <p:nvPr/>
        </p:nvSpPr>
        <p:spPr>
          <a:xfrm>
            <a:off x="1015921" y="789492"/>
            <a:ext cx="2223716" cy="584775"/>
          </a:xfrm>
          <a:prstGeom prst="rect">
            <a:avLst/>
          </a:prstGeom>
          <a:noFill/>
        </p:spPr>
        <p:txBody>
          <a:bodyPr wrap="square" rtlCol="0">
            <a:spAutoFit/>
          </a:bodyPr>
          <a:lstStyle/>
          <a:p>
            <a:r>
              <a:rPr lang="en-GB" sz="3200" b="1" dirty="0">
                <a:solidFill>
                  <a:srgbClr val="002060"/>
                </a:solidFill>
              </a:rPr>
              <a:t>Objective</a:t>
            </a:r>
            <a:endParaRPr lang="en-US" sz="3200" b="1" dirty="0">
              <a:solidFill>
                <a:srgbClr val="002060"/>
              </a:solidFill>
            </a:endParaRPr>
          </a:p>
        </p:txBody>
      </p:sp>
      <p:sp>
        <p:nvSpPr>
          <p:cNvPr id="5" name="TextBox 4">
            <a:extLst>
              <a:ext uri="{FF2B5EF4-FFF2-40B4-BE49-F238E27FC236}">
                <a16:creationId xmlns:a16="http://schemas.microsoft.com/office/drawing/2014/main" id="{18BBF071-3AAC-3690-A127-2F9EDA026163}"/>
              </a:ext>
            </a:extLst>
          </p:cNvPr>
          <p:cNvSpPr txBox="1"/>
          <p:nvPr/>
        </p:nvSpPr>
        <p:spPr>
          <a:xfrm>
            <a:off x="4233965" y="1666655"/>
            <a:ext cx="3374036" cy="4062651"/>
          </a:xfrm>
          <a:prstGeom prst="rect">
            <a:avLst/>
          </a:prstGeom>
          <a:noFill/>
        </p:spPr>
        <p:txBody>
          <a:bodyPr wrap="square" rtlCol="0">
            <a:spAutoFit/>
          </a:bodyPr>
          <a:lstStyle/>
          <a:p>
            <a:pPr marL="285750" indent="-285750" algn="ctr">
              <a:buFont typeface="Arial" panose="020B0604020202020204" pitchFamily="34" charset="0"/>
              <a:buChar char="•"/>
            </a:pPr>
            <a:r>
              <a:rPr lang="en-GB" sz="2000" dirty="0">
                <a:solidFill>
                  <a:schemeClr val="bg1">
                    <a:lumMod val="95000"/>
                  </a:schemeClr>
                </a:solidFill>
              </a:rPr>
              <a:t>Leads to improved decision-making for the business.</a:t>
            </a:r>
          </a:p>
          <a:p>
            <a:pPr algn="ctr"/>
            <a:endParaRPr lang="en-GB" sz="2000" dirty="0">
              <a:solidFill>
                <a:schemeClr val="bg1">
                  <a:lumMod val="95000"/>
                </a:schemeClr>
              </a:solidFill>
            </a:endParaRPr>
          </a:p>
          <a:p>
            <a:pPr marL="285750" indent="-285750" algn="ctr">
              <a:buFont typeface="Arial" panose="020B0604020202020204" pitchFamily="34" charset="0"/>
              <a:buChar char="•"/>
            </a:pPr>
            <a:endParaRPr lang="en-GB" sz="2000" dirty="0">
              <a:solidFill>
                <a:schemeClr val="bg1">
                  <a:lumMod val="95000"/>
                </a:schemeClr>
              </a:solidFill>
            </a:endParaRPr>
          </a:p>
          <a:p>
            <a:pPr marL="285750" indent="-285750" algn="ctr">
              <a:buFont typeface="Arial" panose="020B0604020202020204" pitchFamily="34" charset="0"/>
              <a:buChar char="•"/>
            </a:pPr>
            <a:r>
              <a:rPr lang="en-US" sz="2000" dirty="0">
                <a:solidFill>
                  <a:schemeClr val="bg1">
                    <a:lumMod val="95000"/>
                  </a:schemeClr>
                </a:solidFill>
              </a:rPr>
              <a:t>Increased Profitability </a:t>
            </a:r>
          </a:p>
          <a:p>
            <a:pPr algn="ctr"/>
            <a:endParaRPr lang="en-US" sz="2000" dirty="0">
              <a:solidFill>
                <a:schemeClr val="bg1">
                  <a:lumMod val="95000"/>
                </a:schemeClr>
              </a:solidFill>
            </a:endParaRPr>
          </a:p>
          <a:p>
            <a:pPr marL="285750" indent="-285750" algn="ctr">
              <a:buFont typeface="Arial" panose="020B0604020202020204" pitchFamily="34" charset="0"/>
              <a:buChar char="•"/>
            </a:pPr>
            <a:endParaRPr lang="en-US" sz="2000" dirty="0">
              <a:solidFill>
                <a:schemeClr val="bg1">
                  <a:lumMod val="95000"/>
                </a:schemeClr>
              </a:solidFill>
            </a:endParaRPr>
          </a:p>
          <a:p>
            <a:pPr marL="285750" indent="-285750" algn="ctr">
              <a:buFont typeface="Arial" panose="020B0604020202020204" pitchFamily="34" charset="0"/>
              <a:buChar char="•"/>
            </a:pPr>
            <a:r>
              <a:rPr lang="en-US" sz="2000" dirty="0">
                <a:solidFill>
                  <a:schemeClr val="bg1">
                    <a:lumMod val="95000"/>
                  </a:schemeClr>
                </a:solidFill>
              </a:rPr>
              <a:t>Enhanced Customer Satisfaction</a:t>
            </a:r>
          </a:p>
          <a:p>
            <a:pPr marL="285750" indent="-285750" algn="ctr">
              <a:buFont typeface="Arial" panose="020B0604020202020204" pitchFamily="34" charset="0"/>
              <a:buChar char="•"/>
            </a:pPr>
            <a:endParaRPr lang="en-US" sz="2000" dirty="0">
              <a:solidFill>
                <a:schemeClr val="bg1">
                  <a:lumMod val="95000"/>
                </a:schemeClr>
              </a:solidFill>
            </a:endParaRPr>
          </a:p>
          <a:p>
            <a:pPr algn="ctr"/>
            <a:endParaRPr lang="en-US" sz="2000" dirty="0">
              <a:solidFill>
                <a:schemeClr val="bg1">
                  <a:lumMod val="95000"/>
                </a:schemeClr>
              </a:solidFill>
            </a:endParaRPr>
          </a:p>
          <a:p>
            <a:pPr marL="285750" indent="-285750" algn="ctr">
              <a:buFont typeface="Arial" panose="020B0604020202020204" pitchFamily="34" charset="0"/>
              <a:buChar char="•"/>
            </a:pPr>
            <a:r>
              <a:rPr lang="en-US" sz="2000" dirty="0">
                <a:solidFill>
                  <a:schemeClr val="bg1">
                    <a:lumMod val="95000"/>
                  </a:schemeClr>
                </a:solidFill>
              </a:rPr>
              <a:t>Competitive advantage</a:t>
            </a:r>
          </a:p>
        </p:txBody>
      </p:sp>
      <p:sp>
        <p:nvSpPr>
          <p:cNvPr id="6" name="TextBox 5">
            <a:extLst>
              <a:ext uri="{FF2B5EF4-FFF2-40B4-BE49-F238E27FC236}">
                <a16:creationId xmlns:a16="http://schemas.microsoft.com/office/drawing/2014/main" id="{1128D97B-001B-9DC1-4528-A577B741652A}"/>
              </a:ext>
            </a:extLst>
          </p:cNvPr>
          <p:cNvSpPr txBox="1"/>
          <p:nvPr/>
        </p:nvSpPr>
        <p:spPr>
          <a:xfrm>
            <a:off x="5154602" y="781605"/>
            <a:ext cx="1882796" cy="584775"/>
          </a:xfrm>
          <a:prstGeom prst="rect">
            <a:avLst/>
          </a:prstGeom>
          <a:noFill/>
        </p:spPr>
        <p:txBody>
          <a:bodyPr wrap="square" rtlCol="0">
            <a:spAutoFit/>
          </a:bodyPr>
          <a:lstStyle/>
          <a:p>
            <a:r>
              <a:rPr lang="en-GB" sz="3200" b="1" dirty="0">
                <a:solidFill>
                  <a:schemeClr val="bg1"/>
                </a:solidFill>
              </a:rPr>
              <a:t>Benefits</a:t>
            </a:r>
            <a:endParaRPr lang="en-US" sz="3200" b="1" dirty="0">
              <a:solidFill>
                <a:schemeClr val="bg1"/>
              </a:solidFill>
            </a:endParaRPr>
          </a:p>
        </p:txBody>
      </p:sp>
      <p:sp>
        <p:nvSpPr>
          <p:cNvPr id="7" name="TextBox 6">
            <a:extLst>
              <a:ext uri="{FF2B5EF4-FFF2-40B4-BE49-F238E27FC236}">
                <a16:creationId xmlns:a16="http://schemas.microsoft.com/office/drawing/2014/main" id="{BE6C4C3E-C6D4-C679-7B16-05A1BE737CBD}"/>
              </a:ext>
            </a:extLst>
          </p:cNvPr>
          <p:cNvSpPr txBox="1"/>
          <p:nvPr/>
        </p:nvSpPr>
        <p:spPr>
          <a:xfrm>
            <a:off x="8877769" y="789491"/>
            <a:ext cx="2911295" cy="584775"/>
          </a:xfrm>
          <a:prstGeom prst="rect">
            <a:avLst/>
          </a:prstGeom>
          <a:noFill/>
        </p:spPr>
        <p:txBody>
          <a:bodyPr wrap="square" rtlCol="0">
            <a:spAutoFit/>
          </a:bodyPr>
          <a:lstStyle/>
          <a:p>
            <a:r>
              <a:rPr lang="en-GB" sz="3200" b="1" dirty="0">
                <a:solidFill>
                  <a:srgbClr val="002060"/>
                </a:solidFill>
              </a:rPr>
              <a:t>Key Questions</a:t>
            </a:r>
            <a:endParaRPr lang="en-US" sz="3200" b="1" dirty="0">
              <a:solidFill>
                <a:srgbClr val="002060"/>
              </a:solidFill>
            </a:endParaRPr>
          </a:p>
        </p:txBody>
      </p:sp>
      <p:sp>
        <p:nvSpPr>
          <p:cNvPr id="8" name="TextBox 7">
            <a:extLst>
              <a:ext uri="{FF2B5EF4-FFF2-40B4-BE49-F238E27FC236}">
                <a16:creationId xmlns:a16="http://schemas.microsoft.com/office/drawing/2014/main" id="{1FD7B1D9-319B-5F77-B41B-8047075E6DCF}"/>
              </a:ext>
            </a:extLst>
          </p:cNvPr>
          <p:cNvSpPr txBox="1"/>
          <p:nvPr/>
        </p:nvSpPr>
        <p:spPr>
          <a:xfrm>
            <a:off x="8474835" y="1666655"/>
            <a:ext cx="3717165" cy="3693319"/>
          </a:xfrm>
          <a:prstGeom prst="rect">
            <a:avLst/>
          </a:prstGeom>
          <a:noFill/>
        </p:spPr>
        <p:txBody>
          <a:bodyPr wrap="square" rtlCol="0">
            <a:spAutoFit/>
          </a:bodyPr>
          <a:lstStyle/>
          <a:p>
            <a:pPr marL="285750" indent="-285750">
              <a:buFont typeface="Arial" panose="020B0604020202020204" pitchFamily="34" charset="0"/>
              <a:buChar char="•"/>
            </a:pPr>
            <a:r>
              <a:rPr lang="en-GB" dirty="0"/>
              <a:t>Which countries are driving the most sales and profit?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Are there any countries underperforming? And who are the salespersons responsible?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Which products are most popular in each country?</a:t>
            </a:r>
          </a:p>
          <a:p>
            <a:endParaRPr lang="en-GB" dirty="0"/>
          </a:p>
          <a:p>
            <a:endParaRPr lang="en-GB" dirty="0"/>
          </a:p>
        </p:txBody>
      </p:sp>
    </p:spTree>
    <p:extLst>
      <p:ext uri="{BB962C8B-B14F-4D97-AF65-F5344CB8AC3E}">
        <p14:creationId xmlns:p14="http://schemas.microsoft.com/office/powerpoint/2010/main" val="333632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1AC0-0F4F-88CB-7A0D-0DF2E6503F21}"/>
              </a:ext>
            </a:extLst>
          </p:cNvPr>
          <p:cNvSpPr>
            <a:spLocks noGrp="1"/>
          </p:cNvSpPr>
          <p:nvPr>
            <p:ph type="title"/>
          </p:nvPr>
        </p:nvSpPr>
        <p:spPr>
          <a:xfrm>
            <a:off x="545217" y="272857"/>
            <a:ext cx="10515600" cy="683621"/>
          </a:xfrm>
        </p:spPr>
        <p:txBody>
          <a:bodyPr>
            <a:normAutofit/>
          </a:bodyPr>
          <a:lstStyle/>
          <a:p>
            <a:r>
              <a:rPr lang="en-US" sz="3600" b="1" dirty="0">
                <a:solidFill>
                  <a:srgbClr val="002060"/>
                </a:solidFill>
              </a:rPr>
              <a:t>Awesome Chocolates Dashboard</a:t>
            </a:r>
          </a:p>
        </p:txBody>
      </p:sp>
      <p:sp>
        <p:nvSpPr>
          <p:cNvPr id="9" name="Rectangle: Rounded Corners 8">
            <a:extLst>
              <a:ext uri="{FF2B5EF4-FFF2-40B4-BE49-F238E27FC236}">
                <a16:creationId xmlns:a16="http://schemas.microsoft.com/office/drawing/2014/main" id="{289F256E-3DFA-D020-A2E1-D273A5CA6FCC}"/>
              </a:ext>
            </a:extLst>
          </p:cNvPr>
          <p:cNvSpPr/>
          <p:nvPr/>
        </p:nvSpPr>
        <p:spPr>
          <a:xfrm>
            <a:off x="327278" y="272857"/>
            <a:ext cx="117730" cy="932371"/>
          </a:xfrm>
          <a:prstGeom prst="roundRect">
            <a:avLst/>
          </a:prstGeom>
          <a:solidFill>
            <a:srgbClr val="7030A0"/>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ACE9296-A949-EC6A-C1FD-46DEB00AAABC}"/>
              </a:ext>
            </a:extLst>
          </p:cNvPr>
          <p:cNvSpPr/>
          <p:nvPr/>
        </p:nvSpPr>
        <p:spPr>
          <a:xfrm>
            <a:off x="7249099" y="-68499"/>
            <a:ext cx="609605" cy="932371"/>
          </a:xfrm>
          <a:prstGeom prst="roundRect">
            <a:avLst>
              <a:gd name="adj" fmla="val 6667"/>
            </a:avLst>
          </a:prstGeom>
          <a:ln>
            <a:noFill/>
          </a:ln>
          <a:effectLst>
            <a:glow rad="63500">
              <a:schemeClr val="accent5">
                <a:satMod val="175000"/>
                <a:alpha val="40000"/>
              </a:schemeClr>
            </a:glo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2" name="Add-in 11">
                <a:extLst>
                  <a:ext uri="{FF2B5EF4-FFF2-40B4-BE49-F238E27FC236}">
                    <a16:creationId xmlns:a16="http://schemas.microsoft.com/office/drawing/2014/main" id="{8ECC93D5-E470-0680-8A02-1A06E6AE15A7}"/>
                  </a:ext>
                </a:extLst>
              </p:cNvPr>
              <p:cNvGraphicFramePr>
                <a:graphicFrameLocks noGrp="1"/>
              </p:cNvGraphicFramePr>
              <p:nvPr>
                <p:extLst>
                  <p:ext uri="{D42A27DB-BD31-4B8C-83A1-F6EECF244321}">
                    <p14:modId xmlns:p14="http://schemas.microsoft.com/office/powerpoint/2010/main" val="2140204487"/>
                  </p:ext>
                </p:extLst>
              </p:nvPr>
            </p:nvGraphicFramePr>
            <p:xfrm>
              <a:off x="445007" y="1300556"/>
              <a:ext cx="11041359" cy="543844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2" name="Add-in 11">
                <a:extLst>
                  <a:ext uri="{FF2B5EF4-FFF2-40B4-BE49-F238E27FC236}">
                    <a16:creationId xmlns:a16="http://schemas.microsoft.com/office/drawing/2014/main" id="{8ECC93D5-E470-0680-8A02-1A06E6AE15A7}"/>
                  </a:ext>
                </a:extLst>
              </p:cNvPr>
              <p:cNvPicPr>
                <a:picLocks noGrp="1" noRot="1" noChangeAspect="1" noMove="1" noResize="1" noEditPoints="1" noAdjustHandles="1" noChangeArrowheads="1" noChangeShapeType="1"/>
              </p:cNvPicPr>
              <p:nvPr/>
            </p:nvPicPr>
            <p:blipFill>
              <a:blip r:embed="rId4"/>
              <a:stretch>
                <a:fillRect/>
              </a:stretch>
            </p:blipFill>
            <p:spPr>
              <a:xfrm>
                <a:off x="445007" y="1300556"/>
                <a:ext cx="11041359" cy="5438447"/>
              </a:xfrm>
              <a:prstGeom prst="rect">
                <a:avLst/>
              </a:prstGeom>
            </p:spPr>
          </p:pic>
        </mc:Fallback>
      </mc:AlternateContent>
    </p:spTree>
    <p:extLst>
      <p:ext uri="{BB962C8B-B14F-4D97-AF65-F5344CB8AC3E}">
        <p14:creationId xmlns:p14="http://schemas.microsoft.com/office/powerpoint/2010/main" val="247794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41CBA62-E4D8-6490-D4A5-EEC38CDF41E6}"/>
              </a:ext>
            </a:extLst>
          </p:cNvPr>
          <p:cNvSpPr txBox="1"/>
          <p:nvPr/>
        </p:nvSpPr>
        <p:spPr>
          <a:xfrm>
            <a:off x="1343803" y="1747921"/>
            <a:ext cx="932687" cy="338554"/>
          </a:xfrm>
          <a:prstGeom prst="rect">
            <a:avLst/>
          </a:prstGeom>
          <a:noFill/>
        </p:spPr>
        <p:txBody>
          <a:bodyPr wrap="square" rtlCol="0">
            <a:spAutoFit/>
          </a:bodyPr>
          <a:lstStyle/>
          <a:p>
            <a:r>
              <a:rPr lang="en-GB" sz="1600" b="1" dirty="0">
                <a:solidFill>
                  <a:srgbClr val="E65E1A"/>
                </a:solidFill>
              </a:rPr>
              <a:t>5.04M</a:t>
            </a:r>
            <a:endParaRPr lang="en-US" sz="1600" b="1" dirty="0">
              <a:solidFill>
                <a:srgbClr val="E65E1A"/>
              </a:solidFill>
            </a:endParaRPr>
          </a:p>
        </p:txBody>
      </p:sp>
      <p:pic>
        <p:nvPicPr>
          <p:cNvPr id="7" name="Picture 6">
            <a:extLst>
              <a:ext uri="{FF2B5EF4-FFF2-40B4-BE49-F238E27FC236}">
                <a16:creationId xmlns:a16="http://schemas.microsoft.com/office/drawing/2014/main" id="{1F785EEA-3037-78E6-66B8-8C39BE7E0750}"/>
              </a:ext>
            </a:extLst>
          </p:cNvPr>
          <p:cNvPicPr>
            <a:picLocks noChangeAspect="1"/>
          </p:cNvPicPr>
          <p:nvPr/>
        </p:nvPicPr>
        <p:blipFill>
          <a:blip r:embed="rId2"/>
          <a:srcRect l="375" t="6567"/>
          <a:stretch/>
        </p:blipFill>
        <p:spPr>
          <a:xfrm>
            <a:off x="1159016" y="2354473"/>
            <a:ext cx="8979407" cy="3410712"/>
          </a:xfrm>
          <a:prstGeom prst="rect">
            <a:avLst/>
          </a:prstGeom>
        </p:spPr>
      </p:pic>
      <p:sp>
        <p:nvSpPr>
          <p:cNvPr id="10" name="TextBox 9">
            <a:extLst>
              <a:ext uri="{FF2B5EF4-FFF2-40B4-BE49-F238E27FC236}">
                <a16:creationId xmlns:a16="http://schemas.microsoft.com/office/drawing/2014/main" id="{39D1187B-2681-A7D1-885E-4D23FE366C8B}"/>
              </a:ext>
            </a:extLst>
          </p:cNvPr>
          <p:cNvSpPr txBox="1"/>
          <p:nvPr/>
        </p:nvSpPr>
        <p:spPr>
          <a:xfrm>
            <a:off x="308425" y="229222"/>
            <a:ext cx="10185263" cy="646331"/>
          </a:xfrm>
          <a:prstGeom prst="rect">
            <a:avLst/>
          </a:prstGeom>
          <a:noFill/>
          <a:effectLst>
            <a:glow rad="63500">
              <a:schemeClr val="accent1">
                <a:satMod val="175000"/>
                <a:alpha val="40000"/>
              </a:schemeClr>
            </a:glow>
          </a:effectLst>
        </p:spPr>
        <p:txBody>
          <a:bodyPr wrap="square" rtlCol="0">
            <a:spAutoFit/>
          </a:bodyPr>
          <a:lstStyle/>
          <a:p>
            <a:r>
              <a:rPr lang="en-GB" sz="3600" b="1" dirty="0">
                <a:solidFill>
                  <a:srgbClr val="002060"/>
                </a:solidFill>
              </a:rPr>
              <a:t>Total Sales from February 2023 to February 2024</a:t>
            </a:r>
            <a:endParaRPr lang="en-US" sz="3600" b="1" dirty="0">
              <a:solidFill>
                <a:srgbClr val="002060"/>
              </a:solidFill>
            </a:endParaRPr>
          </a:p>
        </p:txBody>
      </p:sp>
      <p:cxnSp>
        <p:nvCxnSpPr>
          <p:cNvPr id="14" name="Straight Arrow Connector 13">
            <a:extLst>
              <a:ext uri="{FF2B5EF4-FFF2-40B4-BE49-F238E27FC236}">
                <a16:creationId xmlns:a16="http://schemas.microsoft.com/office/drawing/2014/main" id="{BAEF1E33-570E-903D-706F-312A451AA08E}"/>
              </a:ext>
            </a:extLst>
          </p:cNvPr>
          <p:cNvCxnSpPr>
            <a:cxnSpLocks/>
          </p:cNvCxnSpPr>
          <p:nvPr/>
        </p:nvCxnSpPr>
        <p:spPr>
          <a:xfrm>
            <a:off x="1424192" y="2086249"/>
            <a:ext cx="630936" cy="0"/>
          </a:xfrm>
          <a:prstGeom prst="straightConnector1">
            <a:avLst/>
          </a:prstGeom>
          <a:ln w="19050">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E6A2D9-0C15-C1CA-9907-B8FE5B05A791}"/>
              </a:ext>
            </a:extLst>
          </p:cNvPr>
          <p:cNvCxnSpPr>
            <a:cxnSpLocks/>
          </p:cNvCxnSpPr>
          <p:nvPr/>
        </p:nvCxnSpPr>
        <p:spPr>
          <a:xfrm>
            <a:off x="2055128" y="2086249"/>
            <a:ext cx="0" cy="3354324"/>
          </a:xfrm>
          <a:prstGeom prst="line">
            <a:avLst/>
          </a:prstGeom>
          <a:ln w="63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2E18104C-18A2-0D26-AA4A-DBF41639BF03}"/>
              </a:ext>
            </a:extLst>
          </p:cNvPr>
          <p:cNvCxnSpPr>
            <a:cxnSpLocks/>
          </p:cNvCxnSpPr>
          <p:nvPr/>
        </p:nvCxnSpPr>
        <p:spPr>
          <a:xfrm>
            <a:off x="4219208" y="2086249"/>
            <a:ext cx="0" cy="3354324"/>
          </a:xfrm>
          <a:prstGeom prst="line">
            <a:avLst/>
          </a:prstGeom>
          <a:ln w="63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F8079543-BF23-ADB7-D4AA-C77072C5D356}"/>
              </a:ext>
            </a:extLst>
          </p:cNvPr>
          <p:cNvCxnSpPr>
            <a:cxnSpLocks/>
          </p:cNvCxnSpPr>
          <p:nvPr/>
        </p:nvCxnSpPr>
        <p:spPr>
          <a:xfrm>
            <a:off x="2091701" y="2086249"/>
            <a:ext cx="2127505" cy="0"/>
          </a:xfrm>
          <a:prstGeom prst="straightConnector1">
            <a:avLst/>
          </a:prstGeom>
          <a:ln>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D2CED350-993E-312C-9338-EBBB6DB6F6D5}"/>
              </a:ext>
            </a:extLst>
          </p:cNvPr>
          <p:cNvSpPr txBox="1"/>
          <p:nvPr/>
        </p:nvSpPr>
        <p:spPr>
          <a:xfrm>
            <a:off x="2738646" y="1747921"/>
            <a:ext cx="832103" cy="338554"/>
          </a:xfrm>
          <a:prstGeom prst="rect">
            <a:avLst/>
          </a:prstGeom>
          <a:noFill/>
        </p:spPr>
        <p:txBody>
          <a:bodyPr wrap="square" rtlCol="0">
            <a:spAutoFit/>
          </a:bodyPr>
          <a:lstStyle/>
          <a:p>
            <a:r>
              <a:rPr lang="en-GB" sz="1600" b="1" dirty="0">
                <a:solidFill>
                  <a:srgbClr val="E65E1A"/>
                </a:solidFill>
              </a:rPr>
              <a:t>7.74M</a:t>
            </a:r>
            <a:endParaRPr lang="en-US" sz="1600" b="1" dirty="0">
              <a:solidFill>
                <a:srgbClr val="E65E1A"/>
              </a:solidFill>
            </a:endParaRPr>
          </a:p>
        </p:txBody>
      </p:sp>
      <p:cxnSp>
        <p:nvCxnSpPr>
          <p:cNvPr id="26" name="Straight Connector 25">
            <a:extLst>
              <a:ext uri="{FF2B5EF4-FFF2-40B4-BE49-F238E27FC236}">
                <a16:creationId xmlns:a16="http://schemas.microsoft.com/office/drawing/2014/main" id="{EF92E06A-8F16-F306-31C2-DE4618307EAE}"/>
              </a:ext>
            </a:extLst>
          </p:cNvPr>
          <p:cNvCxnSpPr>
            <a:cxnSpLocks/>
          </p:cNvCxnSpPr>
          <p:nvPr/>
        </p:nvCxnSpPr>
        <p:spPr>
          <a:xfrm>
            <a:off x="6365000" y="2043577"/>
            <a:ext cx="0" cy="3396996"/>
          </a:xfrm>
          <a:prstGeom prst="line">
            <a:avLst/>
          </a:prstGeom>
          <a:ln w="63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0D327A11-A973-A0AD-2565-2F29B2293967}"/>
              </a:ext>
            </a:extLst>
          </p:cNvPr>
          <p:cNvCxnSpPr>
            <a:cxnSpLocks/>
          </p:cNvCxnSpPr>
          <p:nvPr/>
        </p:nvCxnSpPr>
        <p:spPr>
          <a:xfrm>
            <a:off x="6374143" y="2086249"/>
            <a:ext cx="2127505" cy="0"/>
          </a:xfrm>
          <a:prstGeom prst="straightConnector1">
            <a:avLst/>
          </a:prstGeom>
          <a:ln>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42704888-42F4-B87B-327A-A114075C48F9}"/>
              </a:ext>
            </a:extLst>
          </p:cNvPr>
          <p:cNvSpPr txBox="1"/>
          <p:nvPr/>
        </p:nvSpPr>
        <p:spPr>
          <a:xfrm>
            <a:off x="4951108" y="1747921"/>
            <a:ext cx="832103" cy="338554"/>
          </a:xfrm>
          <a:prstGeom prst="rect">
            <a:avLst/>
          </a:prstGeom>
          <a:noFill/>
        </p:spPr>
        <p:txBody>
          <a:bodyPr wrap="square" rtlCol="0">
            <a:spAutoFit/>
          </a:bodyPr>
          <a:lstStyle/>
          <a:p>
            <a:r>
              <a:rPr lang="en-GB" sz="1600" b="1" dirty="0">
                <a:solidFill>
                  <a:srgbClr val="E65E1A"/>
                </a:solidFill>
              </a:rPr>
              <a:t>7.84M</a:t>
            </a:r>
            <a:endParaRPr lang="en-US" sz="1600" b="1" dirty="0">
              <a:solidFill>
                <a:srgbClr val="E65E1A"/>
              </a:solidFill>
            </a:endParaRPr>
          </a:p>
        </p:txBody>
      </p:sp>
      <p:cxnSp>
        <p:nvCxnSpPr>
          <p:cNvPr id="29" name="Straight Connector 28">
            <a:extLst>
              <a:ext uri="{FF2B5EF4-FFF2-40B4-BE49-F238E27FC236}">
                <a16:creationId xmlns:a16="http://schemas.microsoft.com/office/drawing/2014/main" id="{C425AA9D-5AE1-0BD2-B238-350F93E5CCB2}"/>
              </a:ext>
            </a:extLst>
          </p:cNvPr>
          <p:cNvCxnSpPr>
            <a:cxnSpLocks/>
          </p:cNvCxnSpPr>
          <p:nvPr/>
        </p:nvCxnSpPr>
        <p:spPr>
          <a:xfrm>
            <a:off x="8501648" y="2043577"/>
            <a:ext cx="0" cy="3408925"/>
          </a:xfrm>
          <a:prstGeom prst="line">
            <a:avLst/>
          </a:prstGeom>
          <a:ln w="63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E628D9B8-3B12-9AA5-41C2-7C9E02775260}"/>
              </a:ext>
            </a:extLst>
          </p:cNvPr>
          <p:cNvCxnSpPr>
            <a:cxnSpLocks/>
          </p:cNvCxnSpPr>
          <p:nvPr/>
        </p:nvCxnSpPr>
        <p:spPr>
          <a:xfrm>
            <a:off x="4219208" y="2086249"/>
            <a:ext cx="2127505" cy="0"/>
          </a:xfrm>
          <a:prstGeom prst="straightConnector1">
            <a:avLst/>
          </a:prstGeom>
          <a:ln>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A0C9B920-F989-E883-9DD8-32CB73CD092A}"/>
              </a:ext>
            </a:extLst>
          </p:cNvPr>
          <p:cNvSpPr txBox="1"/>
          <p:nvPr/>
        </p:nvSpPr>
        <p:spPr>
          <a:xfrm>
            <a:off x="7021843" y="1747921"/>
            <a:ext cx="832103" cy="338554"/>
          </a:xfrm>
          <a:prstGeom prst="rect">
            <a:avLst/>
          </a:prstGeom>
          <a:noFill/>
        </p:spPr>
        <p:txBody>
          <a:bodyPr wrap="square" rtlCol="0">
            <a:spAutoFit/>
          </a:bodyPr>
          <a:lstStyle/>
          <a:p>
            <a:r>
              <a:rPr lang="en-GB" sz="1600" b="1" dirty="0">
                <a:solidFill>
                  <a:srgbClr val="E65E1A"/>
                </a:solidFill>
              </a:rPr>
              <a:t>8.07M</a:t>
            </a:r>
            <a:endParaRPr lang="en-US" sz="1600" b="1" dirty="0">
              <a:solidFill>
                <a:srgbClr val="E65E1A"/>
              </a:solidFill>
            </a:endParaRPr>
          </a:p>
        </p:txBody>
      </p:sp>
      <p:cxnSp>
        <p:nvCxnSpPr>
          <p:cNvPr id="38" name="Straight Arrow Connector 37">
            <a:extLst>
              <a:ext uri="{FF2B5EF4-FFF2-40B4-BE49-F238E27FC236}">
                <a16:creationId xmlns:a16="http://schemas.microsoft.com/office/drawing/2014/main" id="{7696B195-0C3A-E21C-9D28-448AAA8554C1}"/>
              </a:ext>
            </a:extLst>
          </p:cNvPr>
          <p:cNvCxnSpPr>
            <a:cxnSpLocks/>
          </p:cNvCxnSpPr>
          <p:nvPr/>
        </p:nvCxnSpPr>
        <p:spPr>
          <a:xfrm flipV="1">
            <a:off x="8501648" y="2086249"/>
            <a:ext cx="1382271" cy="3048"/>
          </a:xfrm>
          <a:prstGeom prst="straightConnector1">
            <a:avLst/>
          </a:prstGeom>
          <a:ln>
            <a:solidFill>
              <a:schemeClr val="bg1">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4D0E705E-4DF0-4435-D955-D0356EE1F80A}"/>
              </a:ext>
            </a:extLst>
          </p:cNvPr>
          <p:cNvSpPr txBox="1"/>
          <p:nvPr/>
        </p:nvSpPr>
        <p:spPr>
          <a:xfrm>
            <a:off x="8778257" y="1747921"/>
            <a:ext cx="832103" cy="338554"/>
          </a:xfrm>
          <a:prstGeom prst="rect">
            <a:avLst/>
          </a:prstGeom>
          <a:noFill/>
        </p:spPr>
        <p:txBody>
          <a:bodyPr wrap="square" rtlCol="0">
            <a:spAutoFit/>
          </a:bodyPr>
          <a:lstStyle/>
          <a:p>
            <a:r>
              <a:rPr lang="en-GB" sz="1600" b="1" dirty="0">
                <a:solidFill>
                  <a:srgbClr val="E65E1A"/>
                </a:solidFill>
              </a:rPr>
              <a:t>5.36M</a:t>
            </a:r>
            <a:endParaRPr lang="en-US" sz="1600" b="1" dirty="0">
              <a:solidFill>
                <a:srgbClr val="E65E1A"/>
              </a:solidFill>
            </a:endParaRPr>
          </a:p>
        </p:txBody>
      </p:sp>
      <p:sp>
        <p:nvSpPr>
          <p:cNvPr id="44" name="Rectangle: Rounded Corners 43">
            <a:extLst>
              <a:ext uri="{FF2B5EF4-FFF2-40B4-BE49-F238E27FC236}">
                <a16:creationId xmlns:a16="http://schemas.microsoft.com/office/drawing/2014/main" id="{F09C8BF1-6D53-C1CA-BF85-C0BDF60CBFCE}"/>
              </a:ext>
            </a:extLst>
          </p:cNvPr>
          <p:cNvSpPr/>
          <p:nvPr/>
        </p:nvSpPr>
        <p:spPr>
          <a:xfrm>
            <a:off x="1232164" y="5564017"/>
            <a:ext cx="8979407" cy="26822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EA361CD-C86E-C838-FFB7-AC30CBDA1F34}"/>
              </a:ext>
            </a:extLst>
          </p:cNvPr>
          <p:cNvSpPr txBox="1"/>
          <p:nvPr/>
        </p:nvSpPr>
        <p:spPr>
          <a:xfrm>
            <a:off x="1488201" y="5507629"/>
            <a:ext cx="1133854" cy="307777"/>
          </a:xfrm>
          <a:prstGeom prst="rect">
            <a:avLst/>
          </a:prstGeom>
          <a:noFill/>
        </p:spPr>
        <p:txBody>
          <a:bodyPr wrap="square" rtlCol="0">
            <a:spAutoFit/>
          </a:bodyPr>
          <a:lstStyle/>
          <a:p>
            <a:pPr algn="ctr"/>
            <a:r>
              <a:rPr lang="en-GB" sz="1400" b="1" dirty="0"/>
              <a:t>March </a:t>
            </a:r>
            <a:endParaRPr lang="en-US" sz="1400" b="1" dirty="0"/>
          </a:p>
        </p:txBody>
      </p:sp>
      <p:sp>
        <p:nvSpPr>
          <p:cNvPr id="47" name="TextBox 46">
            <a:extLst>
              <a:ext uri="{FF2B5EF4-FFF2-40B4-BE49-F238E27FC236}">
                <a16:creationId xmlns:a16="http://schemas.microsoft.com/office/drawing/2014/main" id="{2842B729-25F6-1558-D505-5D5DFF89102B}"/>
              </a:ext>
            </a:extLst>
          </p:cNvPr>
          <p:cNvSpPr txBox="1"/>
          <p:nvPr/>
        </p:nvSpPr>
        <p:spPr>
          <a:xfrm>
            <a:off x="3640090" y="5507629"/>
            <a:ext cx="1133854" cy="307777"/>
          </a:xfrm>
          <a:prstGeom prst="rect">
            <a:avLst/>
          </a:prstGeom>
          <a:noFill/>
        </p:spPr>
        <p:txBody>
          <a:bodyPr wrap="square" rtlCol="0">
            <a:spAutoFit/>
          </a:bodyPr>
          <a:lstStyle/>
          <a:p>
            <a:pPr algn="ctr"/>
            <a:r>
              <a:rPr lang="en-GB" sz="1400" b="1" dirty="0"/>
              <a:t>June </a:t>
            </a:r>
            <a:endParaRPr lang="en-US" sz="1400" b="1" dirty="0"/>
          </a:p>
        </p:txBody>
      </p:sp>
      <p:sp>
        <p:nvSpPr>
          <p:cNvPr id="49" name="TextBox 48">
            <a:extLst>
              <a:ext uri="{FF2B5EF4-FFF2-40B4-BE49-F238E27FC236}">
                <a16:creationId xmlns:a16="http://schemas.microsoft.com/office/drawing/2014/main" id="{4E2AD01D-E2B2-1185-96AF-A565C6FD320A}"/>
              </a:ext>
            </a:extLst>
          </p:cNvPr>
          <p:cNvSpPr txBox="1"/>
          <p:nvPr/>
        </p:nvSpPr>
        <p:spPr>
          <a:xfrm>
            <a:off x="5791979" y="5507629"/>
            <a:ext cx="1133854" cy="307777"/>
          </a:xfrm>
          <a:prstGeom prst="rect">
            <a:avLst/>
          </a:prstGeom>
          <a:noFill/>
        </p:spPr>
        <p:txBody>
          <a:bodyPr wrap="square" rtlCol="0">
            <a:spAutoFit/>
          </a:bodyPr>
          <a:lstStyle/>
          <a:p>
            <a:pPr algn="ctr"/>
            <a:r>
              <a:rPr lang="en-GB" sz="1400" b="1" dirty="0"/>
              <a:t>September </a:t>
            </a:r>
            <a:endParaRPr lang="en-US" sz="1400" b="1" dirty="0"/>
          </a:p>
        </p:txBody>
      </p:sp>
      <p:sp>
        <p:nvSpPr>
          <p:cNvPr id="50" name="TextBox 49">
            <a:extLst>
              <a:ext uri="{FF2B5EF4-FFF2-40B4-BE49-F238E27FC236}">
                <a16:creationId xmlns:a16="http://schemas.microsoft.com/office/drawing/2014/main" id="{738D19FD-CF3A-54EA-5C89-ADE4F40BA9F6}"/>
              </a:ext>
            </a:extLst>
          </p:cNvPr>
          <p:cNvSpPr txBox="1"/>
          <p:nvPr/>
        </p:nvSpPr>
        <p:spPr>
          <a:xfrm>
            <a:off x="7943867" y="5507629"/>
            <a:ext cx="1133854" cy="307777"/>
          </a:xfrm>
          <a:prstGeom prst="rect">
            <a:avLst/>
          </a:prstGeom>
          <a:noFill/>
        </p:spPr>
        <p:txBody>
          <a:bodyPr wrap="square" rtlCol="0">
            <a:spAutoFit/>
          </a:bodyPr>
          <a:lstStyle/>
          <a:p>
            <a:pPr algn="ctr"/>
            <a:r>
              <a:rPr lang="en-GB" sz="1400" b="1" dirty="0"/>
              <a:t>December </a:t>
            </a:r>
            <a:endParaRPr lang="en-US" sz="1400" b="1" dirty="0"/>
          </a:p>
        </p:txBody>
      </p:sp>
      <p:sp>
        <p:nvSpPr>
          <p:cNvPr id="51" name="Left Bracket 50">
            <a:extLst>
              <a:ext uri="{FF2B5EF4-FFF2-40B4-BE49-F238E27FC236}">
                <a16:creationId xmlns:a16="http://schemas.microsoft.com/office/drawing/2014/main" id="{84766D9A-FD57-6152-F527-0610D189B6CC}"/>
              </a:ext>
            </a:extLst>
          </p:cNvPr>
          <p:cNvSpPr/>
          <p:nvPr/>
        </p:nvSpPr>
        <p:spPr>
          <a:xfrm rot="16200000">
            <a:off x="5647870" y="1410946"/>
            <a:ext cx="189141" cy="8979388"/>
          </a:xfrm>
          <a:prstGeom prst="leftBracket">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TextBox 51">
            <a:extLst>
              <a:ext uri="{FF2B5EF4-FFF2-40B4-BE49-F238E27FC236}">
                <a16:creationId xmlns:a16="http://schemas.microsoft.com/office/drawing/2014/main" id="{2305BC07-5DDB-4AEA-3C59-0B07C86B3B5C}"/>
              </a:ext>
            </a:extLst>
          </p:cNvPr>
          <p:cNvSpPr txBox="1"/>
          <p:nvPr/>
        </p:nvSpPr>
        <p:spPr>
          <a:xfrm>
            <a:off x="4763279" y="6167521"/>
            <a:ext cx="685800" cy="369332"/>
          </a:xfrm>
          <a:prstGeom prst="rect">
            <a:avLst/>
          </a:prstGeom>
          <a:noFill/>
        </p:spPr>
        <p:txBody>
          <a:bodyPr wrap="square" rtlCol="0">
            <a:spAutoFit/>
          </a:bodyPr>
          <a:lstStyle/>
          <a:p>
            <a:r>
              <a:rPr lang="en-GB" dirty="0"/>
              <a:t>2023</a:t>
            </a:r>
            <a:endParaRPr lang="en-US" dirty="0"/>
          </a:p>
        </p:txBody>
      </p:sp>
      <p:sp>
        <p:nvSpPr>
          <p:cNvPr id="54" name="TextBox 53">
            <a:extLst>
              <a:ext uri="{FF2B5EF4-FFF2-40B4-BE49-F238E27FC236}">
                <a16:creationId xmlns:a16="http://schemas.microsoft.com/office/drawing/2014/main" id="{B4AA4101-7F1B-0CC2-B5BF-D313ECABD3BE}"/>
              </a:ext>
            </a:extLst>
          </p:cNvPr>
          <p:cNvSpPr txBox="1"/>
          <p:nvPr/>
        </p:nvSpPr>
        <p:spPr>
          <a:xfrm>
            <a:off x="9051618" y="6167521"/>
            <a:ext cx="685800" cy="369332"/>
          </a:xfrm>
          <a:prstGeom prst="rect">
            <a:avLst/>
          </a:prstGeom>
          <a:noFill/>
        </p:spPr>
        <p:txBody>
          <a:bodyPr wrap="square" rtlCol="0">
            <a:spAutoFit/>
          </a:bodyPr>
          <a:lstStyle/>
          <a:p>
            <a:r>
              <a:rPr lang="en-GB" dirty="0"/>
              <a:t>2024</a:t>
            </a:r>
            <a:endParaRPr lang="en-US" dirty="0"/>
          </a:p>
        </p:txBody>
      </p:sp>
      <p:sp>
        <p:nvSpPr>
          <p:cNvPr id="56" name="TextBox 55">
            <a:extLst>
              <a:ext uri="{FF2B5EF4-FFF2-40B4-BE49-F238E27FC236}">
                <a16:creationId xmlns:a16="http://schemas.microsoft.com/office/drawing/2014/main" id="{E03513BA-DE6D-8539-CA49-9A28DFAF84AA}"/>
              </a:ext>
            </a:extLst>
          </p:cNvPr>
          <p:cNvSpPr txBox="1"/>
          <p:nvPr/>
        </p:nvSpPr>
        <p:spPr>
          <a:xfrm>
            <a:off x="1252738" y="5678352"/>
            <a:ext cx="502920" cy="307777"/>
          </a:xfrm>
          <a:prstGeom prst="rect">
            <a:avLst/>
          </a:prstGeom>
          <a:noFill/>
        </p:spPr>
        <p:txBody>
          <a:bodyPr wrap="square" rtlCol="0">
            <a:spAutoFit/>
          </a:bodyPr>
          <a:lstStyle/>
          <a:p>
            <a:pPr algn="ctr"/>
            <a:r>
              <a:rPr lang="en-GB" sz="1400" b="1" dirty="0">
                <a:solidFill>
                  <a:schemeClr val="bg1">
                    <a:lumMod val="50000"/>
                  </a:schemeClr>
                </a:solidFill>
              </a:rPr>
              <a:t>Q1</a:t>
            </a:r>
            <a:endParaRPr lang="en-US" sz="1400" b="1" dirty="0">
              <a:solidFill>
                <a:schemeClr val="bg1">
                  <a:lumMod val="50000"/>
                </a:schemeClr>
              </a:solidFill>
            </a:endParaRPr>
          </a:p>
        </p:txBody>
      </p:sp>
      <p:sp>
        <p:nvSpPr>
          <p:cNvPr id="57" name="TextBox 56">
            <a:extLst>
              <a:ext uri="{FF2B5EF4-FFF2-40B4-BE49-F238E27FC236}">
                <a16:creationId xmlns:a16="http://schemas.microsoft.com/office/drawing/2014/main" id="{ED1CC350-DD06-136E-7633-3BDB13CBDACF}"/>
              </a:ext>
            </a:extLst>
          </p:cNvPr>
          <p:cNvSpPr txBox="1"/>
          <p:nvPr/>
        </p:nvSpPr>
        <p:spPr>
          <a:xfrm>
            <a:off x="2892940" y="5678352"/>
            <a:ext cx="502920" cy="307777"/>
          </a:xfrm>
          <a:prstGeom prst="rect">
            <a:avLst/>
          </a:prstGeom>
          <a:noFill/>
        </p:spPr>
        <p:txBody>
          <a:bodyPr wrap="square" rtlCol="0">
            <a:spAutoFit/>
          </a:bodyPr>
          <a:lstStyle/>
          <a:p>
            <a:pPr algn="ctr"/>
            <a:r>
              <a:rPr lang="en-GB" sz="1400" b="1" dirty="0">
                <a:solidFill>
                  <a:schemeClr val="bg1">
                    <a:lumMod val="50000"/>
                  </a:schemeClr>
                </a:solidFill>
              </a:rPr>
              <a:t>Q2</a:t>
            </a:r>
            <a:endParaRPr lang="en-US" sz="1400" b="1" dirty="0">
              <a:solidFill>
                <a:schemeClr val="bg1">
                  <a:lumMod val="50000"/>
                </a:schemeClr>
              </a:solidFill>
            </a:endParaRPr>
          </a:p>
        </p:txBody>
      </p:sp>
      <p:cxnSp>
        <p:nvCxnSpPr>
          <p:cNvPr id="59" name="Straight Connector 58">
            <a:extLst>
              <a:ext uri="{FF2B5EF4-FFF2-40B4-BE49-F238E27FC236}">
                <a16:creationId xmlns:a16="http://schemas.microsoft.com/office/drawing/2014/main" id="{2625D53F-EDE8-A16D-E440-100BF23E52FB}"/>
              </a:ext>
            </a:extLst>
          </p:cNvPr>
          <p:cNvCxnSpPr>
            <a:cxnSpLocks/>
          </p:cNvCxnSpPr>
          <p:nvPr/>
        </p:nvCxnSpPr>
        <p:spPr>
          <a:xfrm>
            <a:off x="2036840" y="5815406"/>
            <a:ext cx="0" cy="191831"/>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61" name="Rectangle 60">
            <a:extLst>
              <a:ext uri="{FF2B5EF4-FFF2-40B4-BE49-F238E27FC236}">
                <a16:creationId xmlns:a16="http://schemas.microsoft.com/office/drawing/2014/main" id="{D04B5D37-F25A-0F45-8C57-1BB3C8686DA6}"/>
              </a:ext>
            </a:extLst>
          </p:cNvPr>
          <p:cNvSpPr/>
          <p:nvPr/>
        </p:nvSpPr>
        <p:spPr>
          <a:xfrm>
            <a:off x="528080" y="5611297"/>
            <a:ext cx="502911" cy="3077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3FB60CC8-E5C1-F891-AAC4-046F3A55AED6}"/>
              </a:ext>
            </a:extLst>
          </p:cNvPr>
          <p:cNvCxnSpPr>
            <a:cxnSpLocks/>
          </p:cNvCxnSpPr>
          <p:nvPr/>
        </p:nvCxnSpPr>
        <p:spPr>
          <a:xfrm>
            <a:off x="4219206" y="5810798"/>
            <a:ext cx="0" cy="191831"/>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AA2B6596-7E20-7597-3721-DF5DFD4B6034}"/>
              </a:ext>
            </a:extLst>
          </p:cNvPr>
          <p:cNvCxnSpPr>
            <a:cxnSpLocks/>
          </p:cNvCxnSpPr>
          <p:nvPr/>
        </p:nvCxnSpPr>
        <p:spPr>
          <a:xfrm>
            <a:off x="6374143" y="5803380"/>
            <a:ext cx="0" cy="191831"/>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224374DC-1E41-2547-4EA3-BEC716D23A4C}"/>
              </a:ext>
            </a:extLst>
          </p:cNvPr>
          <p:cNvSpPr txBox="1"/>
          <p:nvPr/>
        </p:nvSpPr>
        <p:spPr>
          <a:xfrm>
            <a:off x="5055885" y="5678352"/>
            <a:ext cx="502920" cy="307777"/>
          </a:xfrm>
          <a:prstGeom prst="rect">
            <a:avLst/>
          </a:prstGeom>
          <a:noFill/>
        </p:spPr>
        <p:txBody>
          <a:bodyPr wrap="square" rtlCol="0">
            <a:spAutoFit/>
          </a:bodyPr>
          <a:lstStyle/>
          <a:p>
            <a:pPr algn="ctr"/>
            <a:r>
              <a:rPr lang="en-GB" sz="1400" b="1" dirty="0">
                <a:solidFill>
                  <a:schemeClr val="bg1">
                    <a:lumMod val="50000"/>
                  </a:schemeClr>
                </a:solidFill>
              </a:rPr>
              <a:t>Q3</a:t>
            </a:r>
            <a:endParaRPr lang="en-US" sz="1400" b="1" dirty="0">
              <a:solidFill>
                <a:schemeClr val="bg1">
                  <a:lumMod val="50000"/>
                </a:schemeClr>
              </a:solidFill>
            </a:endParaRPr>
          </a:p>
        </p:txBody>
      </p:sp>
      <p:cxnSp>
        <p:nvCxnSpPr>
          <p:cNvPr id="65" name="Straight Connector 64">
            <a:extLst>
              <a:ext uri="{FF2B5EF4-FFF2-40B4-BE49-F238E27FC236}">
                <a16:creationId xmlns:a16="http://schemas.microsoft.com/office/drawing/2014/main" id="{EBDE0368-D21F-4F73-A727-E242057AA390}"/>
              </a:ext>
            </a:extLst>
          </p:cNvPr>
          <p:cNvCxnSpPr>
            <a:cxnSpLocks/>
          </p:cNvCxnSpPr>
          <p:nvPr/>
        </p:nvCxnSpPr>
        <p:spPr>
          <a:xfrm>
            <a:off x="8529079" y="5803380"/>
            <a:ext cx="0" cy="191831"/>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B6DF043D-7824-050B-8404-0C32646926C5}"/>
              </a:ext>
            </a:extLst>
          </p:cNvPr>
          <p:cNvSpPr txBox="1"/>
          <p:nvPr/>
        </p:nvSpPr>
        <p:spPr>
          <a:xfrm>
            <a:off x="7296170" y="5678352"/>
            <a:ext cx="502920" cy="307777"/>
          </a:xfrm>
          <a:prstGeom prst="rect">
            <a:avLst/>
          </a:prstGeom>
          <a:noFill/>
        </p:spPr>
        <p:txBody>
          <a:bodyPr wrap="square" rtlCol="0">
            <a:spAutoFit/>
          </a:bodyPr>
          <a:lstStyle/>
          <a:p>
            <a:pPr algn="ctr"/>
            <a:r>
              <a:rPr lang="en-GB" sz="1400" b="1" dirty="0">
                <a:solidFill>
                  <a:schemeClr val="bg1">
                    <a:lumMod val="50000"/>
                  </a:schemeClr>
                </a:solidFill>
              </a:rPr>
              <a:t>Q4</a:t>
            </a:r>
            <a:endParaRPr lang="en-US" sz="1400" b="1" dirty="0">
              <a:solidFill>
                <a:schemeClr val="bg1">
                  <a:lumMod val="50000"/>
                </a:schemeClr>
              </a:solidFill>
            </a:endParaRPr>
          </a:p>
        </p:txBody>
      </p:sp>
      <p:sp>
        <p:nvSpPr>
          <p:cNvPr id="68" name="TextBox 67">
            <a:extLst>
              <a:ext uri="{FF2B5EF4-FFF2-40B4-BE49-F238E27FC236}">
                <a16:creationId xmlns:a16="http://schemas.microsoft.com/office/drawing/2014/main" id="{92CD87CD-CCE7-A281-4163-D83AB3E2BF39}"/>
              </a:ext>
            </a:extLst>
          </p:cNvPr>
          <p:cNvSpPr txBox="1"/>
          <p:nvPr/>
        </p:nvSpPr>
        <p:spPr>
          <a:xfrm>
            <a:off x="9304790" y="5678352"/>
            <a:ext cx="502920" cy="307777"/>
          </a:xfrm>
          <a:prstGeom prst="rect">
            <a:avLst/>
          </a:prstGeom>
          <a:noFill/>
        </p:spPr>
        <p:txBody>
          <a:bodyPr wrap="square" rtlCol="0">
            <a:spAutoFit/>
          </a:bodyPr>
          <a:lstStyle/>
          <a:p>
            <a:pPr algn="ctr"/>
            <a:r>
              <a:rPr lang="en-GB" sz="1400" b="1" dirty="0">
                <a:solidFill>
                  <a:schemeClr val="bg1">
                    <a:lumMod val="50000"/>
                  </a:schemeClr>
                </a:solidFill>
              </a:rPr>
              <a:t>Q1</a:t>
            </a:r>
            <a:endParaRPr lang="en-US" sz="1400" b="1" dirty="0">
              <a:solidFill>
                <a:schemeClr val="bg1">
                  <a:lumMod val="50000"/>
                </a:schemeClr>
              </a:solidFill>
            </a:endParaRPr>
          </a:p>
        </p:txBody>
      </p:sp>
      <p:sp>
        <p:nvSpPr>
          <p:cNvPr id="69" name="Rectangle: Rounded Corners 68">
            <a:extLst>
              <a:ext uri="{FF2B5EF4-FFF2-40B4-BE49-F238E27FC236}">
                <a16:creationId xmlns:a16="http://schemas.microsoft.com/office/drawing/2014/main" id="{9776F41E-4E56-22C4-F72A-980EEE91E64D}"/>
              </a:ext>
            </a:extLst>
          </p:cNvPr>
          <p:cNvSpPr/>
          <p:nvPr/>
        </p:nvSpPr>
        <p:spPr>
          <a:xfrm>
            <a:off x="10232135" y="5490936"/>
            <a:ext cx="579116" cy="34130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3CD45D22-5CC6-1A02-0597-7F0A577C8712}"/>
              </a:ext>
            </a:extLst>
          </p:cNvPr>
          <p:cNvCxnSpPr>
            <a:cxnSpLocks/>
          </p:cNvCxnSpPr>
          <p:nvPr/>
        </p:nvCxnSpPr>
        <p:spPr>
          <a:xfrm>
            <a:off x="8529079" y="5986129"/>
            <a:ext cx="0" cy="550724"/>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B464FFCB-CD06-3611-18B2-778E59193ECE}"/>
              </a:ext>
            </a:extLst>
          </p:cNvPr>
          <p:cNvSpPr txBox="1"/>
          <p:nvPr/>
        </p:nvSpPr>
        <p:spPr>
          <a:xfrm>
            <a:off x="309183" y="847999"/>
            <a:ext cx="9592235" cy="646331"/>
          </a:xfrm>
          <a:prstGeom prst="rect">
            <a:avLst/>
          </a:prstGeom>
          <a:noFill/>
        </p:spPr>
        <p:txBody>
          <a:bodyPr wrap="square" rtlCol="0">
            <a:spAutoFit/>
          </a:bodyPr>
          <a:lstStyle/>
          <a:p>
            <a:r>
              <a:rPr lang="en-GB" dirty="0"/>
              <a:t>The highest revenue was in December 2023 at 2.94M, followed by October 2023 at 2.85M, and January 2024 at 2.83M.</a:t>
            </a:r>
            <a:endParaRPr lang="en-US" dirty="0"/>
          </a:p>
        </p:txBody>
      </p:sp>
      <p:sp>
        <p:nvSpPr>
          <p:cNvPr id="75" name="Rectangle: Rounded Corners 74">
            <a:extLst>
              <a:ext uri="{FF2B5EF4-FFF2-40B4-BE49-F238E27FC236}">
                <a16:creationId xmlns:a16="http://schemas.microsoft.com/office/drawing/2014/main" id="{EFC8FCA8-D79A-A9D1-4CD1-AD323C80FAF9}"/>
              </a:ext>
            </a:extLst>
          </p:cNvPr>
          <p:cNvSpPr/>
          <p:nvPr/>
        </p:nvSpPr>
        <p:spPr>
          <a:xfrm>
            <a:off x="156788" y="239923"/>
            <a:ext cx="117730" cy="1216152"/>
          </a:xfrm>
          <a:prstGeom prst="roundRect">
            <a:avLst/>
          </a:prstGeom>
          <a:solidFill>
            <a:srgbClr val="7030A0"/>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E3BF6A23-440C-05A6-434F-E720154B0221}"/>
              </a:ext>
            </a:extLst>
          </p:cNvPr>
          <p:cNvSpPr/>
          <p:nvPr/>
        </p:nvSpPr>
        <p:spPr>
          <a:xfrm>
            <a:off x="10399771" y="-25501"/>
            <a:ext cx="822960" cy="1155776"/>
          </a:xfrm>
          <a:prstGeom prst="roundRect">
            <a:avLst>
              <a:gd name="adj" fmla="val 6667"/>
            </a:avLst>
          </a:prstGeom>
          <a:ln>
            <a:noFill/>
          </a:ln>
          <a:effectLst>
            <a:glow rad="63500">
              <a:schemeClr val="accent5">
                <a:satMod val="175000"/>
                <a:alpha val="40000"/>
              </a:schemeClr>
            </a:glo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80" name="Picture 79">
            <a:extLst>
              <a:ext uri="{FF2B5EF4-FFF2-40B4-BE49-F238E27FC236}">
                <a16:creationId xmlns:a16="http://schemas.microsoft.com/office/drawing/2014/main" id="{349FE1AB-B212-FC34-E924-962B022AFD65}"/>
              </a:ext>
            </a:extLst>
          </p:cNvPr>
          <p:cNvPicPr>
            <a:picLocks noChangeAspect="1"/>
          </p:cNvPicPr>
          <p:nvPr/>
        </p:nvPicPr>
        <p:blipFill>
          <a:blip r:embed="rId3"/>
          <a:stretch>
            <a:fillRect/>
          </a:stretch>
        </p:blipFill>
        <p:spPr>
          <a:xfrm>
            <a:off x="1883683" y="1945491"/>
            <a:ext cx="5396560" cy="4093943"/>
          </a:xfrm>
          <a:prstGeom prst="rect">
            <a:avLst/>
          </a:prstGeom>
        </p:spPr>
      </p:pic>
      <p:sp>
        <p:nvSpPr>
          <p:cNvPr id="81" name="Circle: Hollow 80">
            <a:extLst>
              <a:ext uri="{FF2B5EF4-FFF2-40B4-BE49-F238E27FC236}">
                <a16:creationId xmlns:a16="http://schemas.microsoft.com/office/drawing/2014/main" id="{007A875E-13E1-9D13-9CDC-0A3E68146717}"/>
              </a:ext>
            </a:extLst>
          </p:cNvPr>
          <p:cNvSpPr/>
          <p:nvPr/>
        </p:nvSpPr>
        <p:spPr>
          <a:xfrm>
            <a:off x="8170821" y="2205120"/>
            <a:ext cx="679942" cy="637415"/>
          </a:xfrm>
          <a:prstGeom prst="donut">
            <a:avLst>
              <a:gd name="adj" fmla="val 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8585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ppt_x"/>
                                          </p:val>
                                        </p:tav>
                                        <p:tav tm="100000">
                                          <p:val>
                                            <p:strVal val="#ppt_x"/>
                                          </p:val>
                                        </p:tav>
                                      </p:tavLst>
                                    </p:anim>
                                    <p:anim calcmode="lin" valueType="num">
                                      <p:cBhvr additive="base">
                                        <p:cTn id="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anim calcmode="lin" valueType="num">
                                      <p:cBhvr>
                                        <p:cTn id="13" dur="500" fill="hold"/>
                                        <p:tgtEl>
                                          <p:spTgt spid="80"/>
                                        </p:tgtEl>
                                        <p:attrNameLst>
                                          <p:attrName>ppt_w</p:attrName>
                                        </p:attrNameLst>
                                      </p:cBhvr>
                                      <p:tavLst>
                                        <p:tav tm="0">
                                          <p:val>
                                            <p:fltVal val="0"/>
                                          </p:val>
                                        </p:tav>
                                        <p:tav tm="100000">
                                          <p:val>
                                            <p:strVal val="#ppt_w"/>
                                          </p:val>
                                        </p:tav>
                                      </p:tavLst>
                                    </p:anim>
                                    <p:anim calcmode="lin" valueType="num">
                                      <p:cBhvr>
                                        <p:cTn id="14" dur="500" fill="hold"/>
                                        <p:tgtEl>
                                          <p:spTgt spid="80"/>
                                        </p:tgtEl>
                                        <p:attrNameLst>
                                          <p:attrName>ppt_h</p:attrName>
                                        </p:attrNameLst>
                                      </p:cBhvr>
                                      <p:tavLst>
                                        <p:tav tm="0">
                                          <p:val>
                                            <p:fltVal val="0"/>
                                          </p:val>
                                        </p:tav>
                                        <p:tav tm="100000">
                                          <p:val>
                                            <p:strVal val="#ppt_h"/>
                                          </p:val>
                                        </p:tav>
                                      </p:tavLst>
                                    </p:anim>
                                    <p:animEffect transition="in" filter="fade">
                                      <p:cBhvr>
                                        <p:cTn id="1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220CEC3-0BB7-F893-17E9-756809EC0EDB}"/>
              </a:ext>
            </a:extLst>
          </p:cNvPr>
          <p:cNvSpPr txBox="1"/>
          <p:nvPr/>
        </p:nvSpPr>
        <p:spPr>
          <a:xfrm>
            <a:off x="472865" y="236485"/>
            <a:ext cx="9369470" cy="646331"/>
          </a:xfrm>
          <a:prstGeom prst="rect">
            <a:avLst/>
          </a:prstGeom>
          <a:noFill/>
        </p:spPr>
        <p:txBody>
          <a:bodyPr wrap="square">
            <a:spAutoFit/>
          </a:bodyPr>
          <a:lstStyle/>
          <a:p>
            <a:r>
              <a:rPr lang="en-GB" sz="3600" b="1" dirty="0">
                <a:solidFill>
                  <a:schemeClr val="tx2">
                    <a:lumMod val="90000"/>
                    <a:lumOff val="10000"/>
                  </a:schemeClr>
                </a:solidFill>
              </a:rPr>
              <a:t>Total Sales, Profit, and Cost in Each Country</a:t>
            </a:r>
          </a:p>
        </p:txBody>
      </p:sp>
      <p:pic>
        <p:nvPicPr>
          <p:cNvPr id="12" name="Picture 11">
            <a:extLst>
              <a:ext uri="{FF2B5EF4-FFF2-40B4-BE49-F238E27FC236}">
                <a16:creationId xmlns:a16="http://schemas.microsoft.com/office/drawing/2014/main" id="{FC6F491B-F644-9A66-3723-76F1829DA068}"/>
              </a:ext>
            </a:extLst>
          </p:cNvPr>
          <p:cNvPicPr>
            <a:picLocks noChangeAspect="1"/>
          </p:cNvPicPr>
          <p:nvPr/>
        </p:nvPicPr>
        <p:blipFill>
          <a:blip r:embed="rId2"/>
          <a:stretch>
            <a:fillRect/>
          </a:stretch>
        </p:blipFill>
        <p:spPr>
          <a:xfrm>
            <a:off x="476042" y="1538901"/>
            <a:ext cx="8270978" cy="5228649"/>
          </a:xfrm>
          <a:prstGeom prst="rect">
            <a:avLst/>
          </a:prstGeom>
        </p:spPr>
      </p:pic>
      <p:sp>
        <p:nvSpPr>
          <p:cNvPr id="13" name="Rectangle: Rounded Corners 12">
            <a:extLst>
              <a:ext uri="{FF2B5EF4-FFF2-40B4-BE49-F238E27FC236}">
                <a16:creationId xmlns:a16="http://schemas.microsoft.com/office/drawing/2014/main" id="{9E6C3B72-8D09-D26E-8E3B-8DCBE9674F83}"/>
              </a:ext>
            </a:extLst>
          </p:cNvPr>
          <p:cNvSpPr/>
          <p:nvPr/>
        </p:nvSpPr>
        <p:spPr>
          <a:xfrm>
            <a:off x="250560" y="169286"/>
            <a:ext cx="117730" cy="1216152"/>
          </a:xfrm>
          <a:prstGeom prst="roundRect">
            <a:avLst/>
          </a:prstGeom>
          <a:solidFill>
            <a:srgbClr val="7030A0"/>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3FF27AA-05E6-0E94-C5BE-701B4D9252C7}"/>
              </a:ext>
            </a:extLst>
          </p:cNvPr>
          <p:cNvSpPr/>
          <p:nvPr/>
        </p:nvSpPr>
        <p:spPr>
          <a:xfrm>
            <a:off x="9822688" y="-48426"/>
            <a:ext cx="822960" cy="1216152"/>
          </a:xfrm>
          <a:prstGeom prst="roundRect">
            <a:avLst>
              <a:gd name="adj" fmla="val 6667"/>
            </a:avLst>
          </a:prstGeom>
          <a:ln>
            <a:noFill/>
          </a:ln>
          <a:effectLst>
            <a:glow rad="63500">
              <a:schemeClr val="accent5">
                <a:satMod val="175000"/>
                <a:alpha val="40000"/>
              </a:schemeClr>
            </a:glo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16" name="Picture 15">
            <a:extLst>
              <a:ext uri="{FF2B5EF4-FFF2-40B4-BE49-F238E27FC236}">
                <a16:creationId xmlns:a16="http://schemas.microsoft.com/office/drawing/2014/main" id="{8BDEB2D9-959D-0E71-D8E7-4FBA7E3903C4}"/>
              </a:ext>
            </a:extLst>
          </p:cNvPr>
          <p:cNvPicPr>
            <a:picLocks noChangeAspect="1"/>
          </p:cNvPicPr>
          <p:nvPr/>
        </p:nvPicPr>
        <p:blipFill>
          <a:blip r:embed="rId3"/>
          <a:stretch>
            <a:fillRect/>
          </a:stretch>
        </p:blipFill>
        <p:spPr>
          <a:xfrm>
            <a:off x="10486052" y="2194868"/>
            <a:ext cx="1469051" cy="815448"/>
          </a:xfrm>
          <a:prstGeom prst="rect">
            <a:avLst/>
          </a:prstGeom>
        </p:spPr>
      </p:pic>
      <p:sp>
        <p:nvSpPr>
          <p:cNvPr id="17" name="TextBox 16">
            <a:extLst>
              <a:ext uri="{FF2B5EF4-FFF2-40B4-BE49-F238E27FC236}">
                <a16:creationId xmlns:a16="http://schemas.microsoft.com/office/drawing/2014/main" id="{A3E21934-1586-A9B2-6A6E-E7899E4E7EB4}"/>
              </a:ext>
            </a:extLst>
          </p:cNvPr>
          <p:cNvSpPr txBox="1"/>
          <p:nvPr/>
        </p:nvSpPr>
        <p:spPr>
          <a:xfrm>
            <a:off x="9262818" y="2466358"/>
            <a:ext cx="1186555" cy="369332"/>
          </a:xfrm>
          <a:prstGeom prst="rect">
            <a:avLst/>
          </a:prstGeom>
          <a:noFill/>
        </p:spPr>
        <p:txBody>
          <a:bodyPr wrap="square" rtlCol="0">
            <a:spAutoFit/>
          </a:bodyPr>
          <a:lstStyle/>
          <a:p>
            <a:r>
              <a:rPr lang="en-GB" b="1" dirty="0">
                <a:effectLst>
                  <a:outerShdw blurRad="38100" dist="38100" dir="2700000" algn="tl">
                    <a:srgbClr val="000000">
                      <a:alpha val="43137"/>
                    </a:srgbClr>
                  </a:outerShdw>
                </a:effectLst>
              </a:rPr>
              <a:t>Australia</a:t>
            </a:r>
            <a:endParaRPr lang="en-US" b="1" dirty="0">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49453721-9CB4-3E7D-09BD-9F46B38BAD2D}"/>
              </a:ext>
            </a:extLst>
          </p:cNvPr>
          <p:cNvSpPr txBox="1"/>
          <p:nvPr/>
        </p:nvSpPr>
        <p:spPr>
          <a:xfrm>
            <a:off x="9387470" y="5248729"/>
            <a:ext cx="1061903" cy="369332"/>
          </a:xfrm>
          <a:prstGeom prst="rect">
            <a:avLst/>
          </a:prstGeom>
          <a:noFill/>
        </p:spPr>
        <p:txBody>
          <a:bodyPr wrap="square" rtlCol="0">
            <a:spAutoFit/>
          </a:bodyPr>
          <a:lstStyle/>
          <a:p>
            <a:r>
              <a:rPr lang="en-GB" b="1" dirty="0">
                <a:effectLst>
                  <a:outerShdw blurRad="38100" dist="38100" dir="2700000" algn="tl">
                    <a:srgbClr val="000000">
                      <a:alpha val="43137"/>
                    </a:srgbClr>
                  </a:outerShdw>
                </a:effectLst>
              </a:rPr>
              <a:t>Canada</a:t>
            </a:r>
            <a:endParaRPr lang="en-US" b="1" dirty="0">
              <a:effectLst>
                <a:outerShdw blurRad="38100" dist="38100" dir="2700000" algn="tl">
                  <a:srgbClr val="000000">
                    <a:alpha val="43137"/>
                  </a:srgbClr>
                </a:outerShdw>
              </a:effectLst>
            </a:endParaRPr>
          </a:p>
        </p:txBody>
      </p:sp>
      <p:pic>
        <p:nvPicPr>
          <p:cNvPr id="20" name="Picture 19">
            <a:extLst>
              <a:ext uri="{FF2B5EF4-FFF2-40B4-BE49-F238E27FC236}">
                <a16:creationId xmlns:a16="http://schemas.microsoft.com/office/drawing/2014/main" id="{5916CC0D-F647-53ED-00A7-ED8BD2807977}"/>
              </a:ext>
            </a:extLst>
          </p:cNvPr>
          <p:cNvPicPr>
            <a:picLocks noChangeAspect="1"/>
          </p:cNvPicPr>
          <p:nvPr/>
        </p:nvPicPr>
        <p:blipFill>
          <a:blip r:embed="rId4"/>
          <a:stretch>
            <a:fillRect/>
          </a:stretch>
        </p:blipFill>
        <p:spPr>
          <a:xfrm>
            <a:off x="10472430" y="5020081"/>
            <a:ext cx="1482673" cy="815448"/>
          </a:xfrm>
          <a:prstGeom prst="rect">
            <a:avLst/>
          </a:prstGeom>
        </p:spPr>
      </p:pic>
      <p:sp>
        <p:nvSpPr>
          <p:cNvPr id="21" name="TextBox 20">
            <a:extLst>
              <a:ext uri="{FF2B5EF4-FFF2-40B4-BE49-F238E27FC236}">
                <a16:creationId xmlns:a16="http://schemas.microsoft.com/office/drawing/2014/main" id="{00AB45E2-DC0F-7160-096D-CD736A1FBED7}"/>
              </a:ext>
            </a:extLst>
          </p:cNvPr>
          <p:cNvSpPr txBox="1"/>
          <p:nvPr/>
        </p:nvSpPr>
        <p:spPr>
          <a:xfrm>
            <a:off x="8868238" y="1538901"/>
            <a:ext cx="1581135" cy="369332"/>
          </a:xfrm>
          <a:prstGeom prst="rect">
            <a:avLst/>
          </a:prstGeom>
          <a:noFill/>
        </p:spPr>
        <p:txBody>
          <a:bodyPr wrap="square" rtlCol="0">
            <a:spAutoFit/>
          </a:bodyPr>
          <a:lstStyle/>
          <a:p>
            <a:r>
              <a:rPr lang="en-GB" b="1" dirty="0">
                <a:effectLst>
                  <a:outerShdw blurRad="38100" dist="38100" dir="2700000" algn="tl">
                    <a:srgbClr val="000000">
                      <a:alpha val="43137"/>
                    </a:srgbClr>
                  </a:outerShdw>
                </a:effectLst>
              </a:rPr>
              <a:t>New Zealand</a:t>
            </a:r>
            <a:endParaRPr lang="en-US" b="1" dirty="0">
              <a:effectLst>
                <a:outerShdw blurRad="38100" dist="38100" dir="2700000" algn="tl">
                  <a:srgbClr val="000000">
                    <a:alpha val="43137"/>
                  </a:srgbClr>
                </a:outerShdw>
              </a:effectLst>
            </a:endParaRPr>
          </a:p>
        </p:txBody>
      </p:sp>
      <p:pic>
        <p:nvPicPr>
          <p:cNvPr id="23" name="Picture 22">
            <a:extLst>
              <a:ext uri="{FF2B5EF4-FFF2-40B4-BE49-F238E27FC236}">
                <a16:creationId xmlns:a16="http://schemas.microsoft.com/office/drawing/2014/main" id="{C71D9C2C-2D1C-2AD0-F5DF-ABAF73CBFD48}"/>
              </a:ext>
            </a:extLst>
          </p:cNvPr>
          <p:cNvPicPr>
            <a:picLocks noChangeAspect="1"/>
          </p:cNvPicPr>
          <p:nvPr/>
        </p:nvPicPr>
        <p:blipFill>
          <a:blip r:embed="rId5"/>
          <a:stretch>
            <a:fillRect/>
          </a:stretch>
        </p:blipFill>
        <p:spPr>
          <a:xfrm>
            <a:off x="10486051" y="1260789"/>
            <a:ext cx="1469052" cy="815448"/>
          </a:xfrm>
          <a:prstGeom prst="rect">
            <a:avLst/>
          </a:prstGeom>
        </p:spPr>
      </p:pic>
      <p:pic>
        <p:nvPicPr>
          <p:cNvPr id="25" name="Picture 24">
            <a:extLst>
              <a:ext uri="{FF2B5EF4-FFF2-40B4-BE49-F238E27FC236}">
                <a16:creationId xmlns:a16="http://schemas.microsoft.com/office/drawing/2014/main" id="{4282C353-89F1-9AC5-074A-F0EEF0894D63}"/>
              </a:ext>
            </a:extLst>
          </p:cNvPr>
          <p:cNvPicPr>
            <a:picLocks noChangeAspect="1"/>
          </p:cNvPicPr>
          <p:nvPr/>
        </p:nvPicPr>
        <p:blipFill>
          <a:blip r:embed="rId6"/>
          <a:stretch>
            <a:fillRect/>
          </a:stretch>
        </p:blipFill>
        <p:spPr>
          <a:xfrm>
            <a:off x="10467376" y="3128947"/>
            <a:ext cx="1487727" cy="815449"/>
          </a:xfrm>
          <a:prstGeom prst="rect">
            <a:avLst/>
          </a:prstGeom>
        </p:spPr>
      </p:pic>
      <p:sp>
        <p:nvSpPr>
          <p:cNvPr id="26" name="TextBox 25">
            <a:extLst>
              <a:ext uri="{FF2B5EF4-FFF2-40B4-BE49-F238E27FC236}">
                <a16:creationId xmlns:a16="http://schemas.microsoft.com/office/drawing/2014/main" id="{7C58EC41-3275-26F0-47ED-31BFEE1AADE0}"/>
              </a:ext>
            </a:extLst>
          </p:cNvPr>
          <p:cNvSpPr txBox="1"/>
          <p:nvPr/>
        </p:nvSpPr>
        <p:spPr>
          <a:xfrm>
            <a:off x="9731307" y="3393815"/>
            <a:ext cx="718066" cy="369332"/>
          </a:xfrm>
          <a:prstGeom prst="rect">
            <a:avLst/>
          </a:prstGeom>
          <a:noFill/>
        </p:spPr>
        <p:txBody>
          <a:bodyPr wrap="square" rtlCol="0">
            <a:spAutoFit/>
          </a:bodyPr>
          <a:lstStyle/>
          <a:p>
            <a:r>
              <a:rPr lang="en-GB" b="1" dirty="0">
                <a:effectLst>
                  <a:outerShdw blurRad="38100" dist="38100" dir="2700000" algn="tl">
                    <a:srgbClr val="000000">
                      <a:alpha val="43137"/>
                    </a:srgbClr>
                  </a:outerShdw>
                </a:effectLst>
              </a:rPr>
              <a:t>India</a:t>
            </a:r>
            <a:endParaRPr lang="en-US" b="1" dirty="0">
              <a:effectLst>
                <a:outerShdw blurRad="38100" dist="38100" dir="2700000" algn="tl">
                  <a:srgbClr val="000000">
                    <a:alpha val="43137"/>
                  </a:srgbClr>
                </a:outerShdw>
              </a:effectLst>
            </a:endParaRPr>
          </a:p>
        </p:txBody>
      </p:sp>
      <p:pic>
        <p:nvPicPr>
          <p:cNvPr id="28" name="Picture 27">
            <a:extLst>
              <a:ext uri="{FF2B5EF4-FFF2-40B4-BE49-F238E27FC236}">
                <a16:creationId xmlns:a16="http://schemas.microsoft.com/office/drawing/2014/main" id="{B402EA83-3D94-B673-7A87-ADD0C706C496}"/>
              </a:ext>
            </a:extLst>
          </p:cNvPr>
          <p:cNvPicPr>
            <a:picLocks noChangeAspect="1"/>
          </p:cNvPicPr>
          <p:nvPr/>
        </p:nvPicPr>
        <p:blipFill>
          <a:blip r:embed="rId7"/>
          <a:stretch>
            <a:fillRect/>
          </a:stretch>
        </p:blipFill>
        <p:spPr>
          <a:xfrm>
            <a:off x="10467375" y="4063027"/>
            <a:ext cx="1487728" cy="838423"/>
          </a:xfrm>
          <a:prstGeom prst="rect">
            <a:avLst/>
          </a:prstGeom>
        </p:spPr>
      </p:pic>
      <p:sp>
        <p:nvSpPr>
          <p:cNvPr id="29" name="TextBox 28">
            <a:extLst>
              <a:ext uri="{FF2B5EF4-FFF2-40B4-BE49-F238E27FC236}">
                <a16:creationId xmlns:a16="http://schemas.microsoft.com/office/drawing/2014/main" id="{1DBE5590-1102-8361-8109-E7293430A909}"/>
              </a:ext>
            </a:extLst>
          </p:cNvPr>
          <p:cNvSpPr txBox="1"/>
          <p:nvPr/>
        </p:nvSpPr>
        <p:spPr>
          <a:xfrm>
            <a:off x="9731307" y="4321272"/>
            <a:ext cx="718066" cy="369332"/>
          </a:xfrm>
          <a:prstGeom prst="rect">
            <a:avLst/>
          </a:prstGeom>
          <a:noFill/>
        </p:spPr>
        <p:txBody>
          <a:bodyPr wrap="square" rtlCol="0">
            <a:spAutoFit/>
          </a:bodyPr>
          <a:lstStyle/>
          <a:p>
            <a:r>
              <a:rPr lang="en-GB" b="1" dirty="0">
                <a:effectLst>
                  <a:outerShdw blurRad="38100" dist="38100" dir="2700000" algn="tl">
                    <a:srgbClr val="000000">
                      <a:alpha val="43137"/>
                    </a:srgbClr>
                  </a:outerShdw>
                </a:effectLst>
              </a:rPr>
              <a:t>USA</a:t>
            </a:r>
            <a:endParaRPr lang="en-US" b="1" dirty="0">
              <a:effectLst>
                <a:outerShdw blurRad="38100" dist="38100" dir="2700000" algn="tl">
                  <a:srgbClr val="000000">
                    <a:alpha val="43137"/>
                  </a:srgbClr>
                </a:outerShdw>
              </a:effectLst>
            </a:endParaRPr>
          </a:p>
        </p:txBody>
      </p:sp>
      <p:pic>
        <p:nvPicPr>
          <p:cNvPr id="31" name="Picture 30">
            <a:extLst>
              <a:ext uri="{FF2B5EF4-FFF2-40B4-BE49-F238E27FC236}">
                <a16:creationId xmlns:a16="http://schemas.microsoft.com/office/drawing/2014/main" id="{451D7666-B3A2-76D2-83B8-E6F27108700D}"/>
              </a:ext>
            </a:extLst>
          </p:cNvPr>
          <p:cNvPicPr>
            <a:picLocks noChangeAspect="1"/>
          </p:cNvPicPr>
          <p:nvPr/>
        </p:nvPicPr>
        <p:blipFill>
          <a:blip r:embed="rId8"/>
          <a:stretch>
            <a:fillRect/>
          </a:stretch>
        </p:blipFill>
        <p:spPr>
          <a:xfrm>
            <a:off x="10488534" y="5954159"/>
            <a:ext cx="1466569" cy="813391"/>
          </a:xfrm>
          <a:prstGeom prst="rect">
            <a:avLst/>
          </a:prstGeom>
        </p:spPr>
      </p:pic>
      <p:sp>
        <p:nvSpPr>
          <p:cNvPr id="32" name="TextBox 31">
            <a:extLst>
              <a:ext uri="{FF2B5EF4-FFF2-40B4-BE49-F238E27FC236}">
                <a16:creationId xmlns:a16="http://schemas.microsoft.com/office/drawing/2014/main" id="{B1E0650F-665C-110E-E7A9-9C8200A8EC3C}"/>
              </a:ext>
            </a:extLst>
          </p:cNvPr>
          <p:cNvSpPr txBox="1"/>
          <p:nvPr/>
        </p:nvSpPr>
        <p:spPr>
          <a:xfrm>
            <a:off x="9900967" y="6176188"/>
            <a:ext cx="548406" cy="369332"/>
          </a:xfrm>
          <a:prstGeom prst="rect">
            <a:avLst/>
          </a:prstGeom>
          <a:noFill/>
        </p:spPr>
        <p:txBody>
          <a:bodyPr wrap="square" rtlCol="0">
            <a:spAutoFit/>
          </a:bodyPr>
          <a:lstStyle/>
          <a:p>
            <a:r>
              <a:rPr lang="en-GB" b="1" dirty="0">
                <a:effectLst>
                  <a:outerShdw blurRad="38100" dist="38100" dir="2700000" algn="tl">
                    <a:srgbClr val="000000">
                      <a:alpha val="43137"/>
                    </a:srgbClr>
                  </a:outerShdw>
                </a:effectLst>
              </a:rPr>
              <a:t>UK</a:t>
            </a:r>
            <a:endParaRPr lang="en-US" b="1" dirty="0">
              <a:effectLst>
                <a:outerShdw blurRad="38100" dist="38100" dir="2700000" algn="tl">
                  <a:srgbClr val="000000">
                    <a:alpha val="43137"/>
                  </a:srgbClr>
                </a:outerShdw>
              </a:effectLst>
            </a:endParaRPr>
          </a:p>
        </p:txBody>
      </p:sp>
      <p:sp>
        <p:nvSpPr>
          <p:cNvPr id="33" name="TextBox 32">
            <a:extLst>
              <a:ext uri="{FF2B5EF4-FFF2-40B4-BE49-F238E27FC236}">
                <a16:creationId xmlns:a16="http://schemas.microsoft.com/office/drawing/2014/main" id="{7A85AA17-B1AF-6E6F-F2C8-8CD947A76A0D}"/>
              </a:ext>
            </a:extLst>
          </p:cNvPr>
          <p:cNvSpPr txBox="1"/>
          <p:nvPr/>
        </p:nvSpPr>
        <p:spPr>
          <a:xfrm>
            <a:off x="472865" y="838711"/>
            <a:ext cx="9153867" cy="646331"/>
          </a:xfrm>
          <a:prstGeom prst="rect">
            <a:avLst/>
          </a:prstGeom>
          <a:noFill/>
        </p:spPr>
        <p:txBody>
          <a:bodyPr wrap="square" rtlCol="0">
            <a:spAutoFit/>
          </a:bodyPr>
          <a:lstStyle/>
          <a:p>
            <a:r>
              <a:rPr lang="en-GB" dirty="0"/>
              <a:t>New Zealand has the highest sales, Australia has the highest profit percentage, and the UK and Canada are the unperforming countries. </a:t>
            </a:r>
            <a:endParaRPr lang="en-US" dirty="0"/>
          </a:p>
        </p:txBody>
      </p:sp>
    </p:spTree>
    <p:extLst>
      <p:ext uri="{BB962C8B-B14F-4D97-AF65-F5344CB8AC3E}">
        <p14:creationId xmlns:p14="http://schemas.microsoft.com/office/powerpoint/2010/main" val="233342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0A813-BBBB-E170-3C1A-3B30421EB9C5}"/>
              </a:ext>
            </a:extLst>
          </p:cNvPr>
          <p:cNvSpPr>
            <a:spLocks noGrp="1"/>
          </p:cNvSpPr>
          <p:nvPr>
            <p:ph type="title"/>
          </p:nvPr>
        </p:nvSpPr>
        <p:spPr>
          <a:xfrm>
            <a:off x="491462" y="216961"/>
            <a:ext cx="10268396" cy="690639"/>
          </a:xfrm>
        </p:spPr>
        <p:txBody>
          <a:bodyPr>
            <a:normAutofit fontScale="90000"/>
          </a:bodyPr>
          <a:lstStyle/>
          <a:p>
            <a:r>
              <a:rPr lang="en-GB" sz="3600" b="1" dirty="0">
                <a:solidFill>
                  <a:schemeClr val="tx2">
                    <a:lumMod val="90000"/>
                    <a:lumOff val="10000"/>
                  </a:schemeClr>
                </a:solidFill>
              </a:rPr>
              <a:t>Underperforming Sale Representatives in Canada and UK</a:t>
            </a:r>
            <a:endParaRPr lang="en-US" sz="3600" b="1" dirty="0">
              <a:solidFill>
                <a:schemeClr val="tx2">
                  <a:lumMod val="90000"/>
                  <a:lumOff val="10000"/>
                </a:schemeClr>
              </a:solidFill>
            </a:endParaRPr>
          </a:p>
        </p:txBody>
      </p:sp>
      <p:sp>
        <p:nvSpPr>
          <p:cNvPr id="8" name="TextBox 7">
            <a:extLst>
              <a:ext uri="{FF2B5EF4-FFF2-40B4-BE49-F238E27FC236}">
                <a16:creationId xmlns:a16="http://schemas.microsoft.com/office/drawing/2014/main" id="{B19CE19B-1C74-A423-B13B-85DE103BD319}"/>
              </a:ext>
            </a:extLst>
          </p:cNvPr>
          <p:cNvSpPr txBox="1"/>
          <p:nvPr/>
        </p:nvSpPr>
        <p:spPr>
          <a:xfrm>
            <a:off x="2904457" y="1484234"/>
            <a:ext cx="501040" cy="369332"/>
          </a:xfrm>
          <a:prstGeom prst="rect">
            <a:avLst/>
          </a:prstGeom>
          <a:noFill/>
        </p:spPr>
        <p:txBody>
          <a:bodyPr wrap="square" rtlCol="0">
            <a:spAutoFit/>
          </a:bodyPr>
          <a:lstStyle/>
          <a:p>
            <a:pPr algn="ctr"/>
            <a:r>
              <a:rPr lang="en-GB" b="1" dirty="0">
                <a:solidFill>
                  <a:srgbClr val="E65E1A"/>
                </a:solidFill>
              </a:rPr>
              <a:t>UK</a:t>
            </a:r>
            <a:endParaRPr lang="en-US" b="1" dirty="0">
              <a:solidFill>
                <a:srgbClr val="E65E1A"/>
              </a:solidFill>
            </a:endParaRPr>
          </a:p>
        </p:txBody>
      </p:sp>
      <p:pic>
        <p:nvPicPr>
          <p:cNvPr id="10" name="Picture 9">
            <a:extLst>
              <a:ext uri="{FF2B5EF4-FFF2-40B4-BE49-F238E27FC236}">
                <a16:creationId xmlns:a16="http://schemas.microsoft.com/office/drawing/2014/main" id="{18C3BB51-FCC6-0D90-E5D8-61763FF0ED87}"/>
              </a:ext>
            </a:extLst>
          </p:cNvPr>
          <p:cNvPicPr>
            <a:picLocks noChangeAspect="1"/>
          </p:cNvPicPr>
          <p:nvPr/>
        </p:nvPicPr>
        <p:blipFill>
          <a:blip r:embed="rId2"/>
          <a:stretch>
            <a:fillRect/>
          </a:stretch>
        </p:blipFill>
        <p:spPr>
          <a:xfrm>
            <a:off x="5760328" y="1853566"/>
            <a:ext cx="4052774" cy="4485777"/>
          </a:xfrm>
          <a:prstGeom prst="rect">
            <a:avLst/>
          </a:prstGeom>
        </p:spPr>
      </p:pic>
      <p:pic>
        <p:nvPicPr>
          <p:cNvPr id="12" name="Picture 11">
            <a:extLst>
              <a:ext uri="{FF2B5EF4-FFF2-40B4-BE49-F238E27FC236}">
                <a16:creationId xmlns:a16="http://schemas.microsoft.com/office/drawing/2014/main" id="{E01BCF5E-0560-55F2-B774-C974D0BEE9B0}"/>
              </a:ext>
            </a:extLst>
          </p:cNvPr>
          <p:cNvPicPr>
            <a:picLocks noChangeAspect="1"/>
          </p:cNvPicPr>
          <p:nvPr/>
        </p:nvPicPr>
        <p:blipFill>
          <a:blip r:embed="rId3"/>
          <a:stretch>
            <a:fillRect/>
          </a:stretch>
        </p:blipFill>
        <p:spPr>
          <a:xfrm>
            <a:off x="5787043" y="6324089"/>
            <a:ext cx="4052773" cy="305870"/>
          </a:xfrm>
          <a:prstGeom prst="rect">
            <a:avLst/>
          </a:prstGeom>
        </p:spPr>
      </p:pic>
      <p:sp>
        <p:nvSpPr>
          <p:cNvPr id="13" name="TextBox 12">
            <a:extLst>
              <a:ext uri="{FF2B5EF4-FFF2-40B4-BE49-F238E27FC236}">
                <a16:creationId xmlns:a16="http://schemas.microsoft.com/office/drawing/2014/main" id="{F7FFD5D9-1637-E00D-CC85-065D10D09154}"/>
              </a:ext>
            </a:extLst>
          </p:cNvPr>
          <p:cNvSpPr txBox="1"/>
          <p:nvPr/>
        </p:nvSpPr>
        <p:spPr>
          <a:xfrm>
            <a:off x="7264647" y="1509784"/>
            <a:ext cx="1044133" cy="369332"/>
          </a:xfrm>
          <a:prstGeom prst="rect">
            <a:avLst/>
          </a:prstGeom>
          <a:noFill/>
        </p:spPr>
        <p:txBody>
          <a:bodyPr wrap="square" rtlCol="0">
            <a:spAutoFit/>
          </a:bodyPr>
          <a:lstStyle/>
          <a:p>
            <a:pPr algn="ctr"/>
            <a:r>
              <a:rPr lang="en-GB" b="1" dirty="0">
                <a:solidFill>
                  <a:srgbClr val="E65E1A"/>
                </a:solidFill>
              </a:rPr>
              <a:t>Canada</a:t>
            </a:r>
            <a:endParaRPr lang="en-US" b="1" dirty="0">
              <a:solidFill>
                <a:srgbClr val="E65E1A"/>
              </a:solidFill>
            </a:endParaRPr>
          </a:p>
        </p:txBody>
      </p:sp>
      <p:pic>
        <p:nvPicPr>
          <p:cNvPr id="15" name="Picture 14">
            <a:extLst>
              <a:ext uri="{FF2B5EF4-FFF2-40B4-BE49-F238E27FC236}">
                <a16:creationId xmlns:a16="http://schemas.microsoft.com/office/drawing/2014/main" id="{94981F44-952E-11F4-3AB9-B32709828ED8}"/>
              </a:ext>
            </a:extLst>
          </p:cNvPr>
          <p:cNvPicPr>
            <a:picLocks noChangeAspect="1"/>
          </p:cNvPicPr>
          <p:nvPr/>
        </p:nvPicPr>
        <p:blipFill>
          <a:blip r:embed="rId4"/>
          <a:stretch>
            <a:fillRect/>
          </a:stretch>
        </p:blipFill>
        <p:spPr>
          <a:xfrm>
            <a:off x="1351647" y="1843788"/>
            <a:ext cx="3834128" cy="4287849"/>
          </a:xfrm>
          <a:prstGeom prst="rect">
            <a:avLst/>
          </a:prstGeom>
        </p:spPr>
      </p:pic>
      <p:pic>
        <p:nvPicPr>
          <p:cNvPr id="17" name="Picture 16">
            <a:extLst>
              <a:ext uri="{FF2B5EF4-FFF2-40B4-BE49-F238E27FC236}">
                <a16:creationId xmlns:a16="http://schemas.microsoft.com/office/drawing/2014/main" id="{DC061388-62E2-6D49-D9A5-B609003D13AA}"/>
              </a:ext>
            </a:extLst>
          </p:cNvPr>
          <p:cNvPicPr>
            <a:picLocks noChangeAspect="1"/>
          </p:cNvPicPr>
          <p:nvPr/>
        </p:nvPicPr>
        <p:blipFill>
          <a:blip r:embed="rId5"/>
          <a:stretch>
            <a:fillRect/>
          </a:stretch>
        </p:blipFill>
        <p:spPr>
          <a:xfrm>
            <a:off x="1351647" y="6148277"/>
            <a:ext cx="3834128" cy="575119"/>
          </a:xfrm>
          <a:prstGeom prst="rect">
            <a:avLst/>
          </a:prstGeom>
        </p:spPr>
      </p:pic>
      <p:sp>
        <p:nvSpPr>
          <p:cNvPr id="18" name="Rectangle: Rounded Corners 17">
            <a:extLst>
              <a:ext uri="{FF2B5EF4-FFF2-40B4-BE49-F238E27FC236}">
                <a16:creationId xmlns:a16="http://schemas.microsoft.com/office/drawing/2014/main" id="{9D58D865-E439-CF09-BAA4-FBE61096A30E}"/>
              </a:ext>
            </a:extLst>
          </p:cNvPr>
          <p:cNvSpPr/>
          <p:nvPr/>
        </p:nvSpPr>
        <p:spPr>
          <a:xfrm>
            <a:off x="288998" y="121385"/>
            <a:ext cx="117730" cy="1216152"/>
          </a:xfrm>
          <a:prstGeom prst="roundRect">
            <a:avLst/>
          </a:prstGeom>
          <a:solidFill>
            <a:srgbClr val="7030A0"/>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FB31E7AD-59F3-8B74-FF17-057580D73253}"/>
              </a:ext>
            </a:extLst>
          </p:cNvPr>
          <p:cNvSpPr/>
          <p:nvPr/>
        </p:nvSpPr>
        <p:spPr>
          <a:xfrm>
            <a:off x="10706873" y="-78055"/>
            <a:ext cx="822960" cy="1249358"/>
          </a:xfrm>
          <a:prstGeom prst="roundRect">
            <a:avLst>
              <a:gd name="adj" fmla="val 6667"/>
            </a:avLst>
          </a:prstGeom>
          <a:ln>
            <a:noFill/>
          </a:ln>
          <a:effectLst>
            <a:glow rad="63500">
              <a:schemeClr val="accent5">
                <a:satMod val="175000"/>
                <a:alpha val="40000"/>
              </a:schemeClr>
            </a:glo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0" name="TextBox 19">
            <a:extLst>
              <a:ext uri="{FF2B5EF4-FFF2-40B4-BE49-F238E27FC236}">
                <a16:creationId xmlns:a16="http://schemas.microsoft.com/office/drawing/2014/main" id="{B83C5A49-59A1-CDC4-4545-A85E54D3DB90}"/>
              </a:ext>
            </a:extLst>
          </p:cNvPr>
          <p:cNvSpPr txBox="1"/>
          <p:nvPr/>
        </p:nvSpPr>
        <p:spPr>
          <a:xfrm>
            <a:off x="498663" y="801824"/>
            <a:ext cx="9374223" cy="646331"/>
          </a:xfrm>
          <a:prstGeom prst="rect">
            <a:avLst/>
          </a:prstGeom>
          <a:noFill/>
        </p:spPr>
        <p:txBody>
          <a:bodyPr wrap="square" rtlCol="0">
            <a:spAutoFit/>
          </a:bodyPr>
          <a:lstStyle/>
          <a:p>
            <a:r>
              <a:rPr lang="en-GB" dirty="0"/>
              <a:t>The UK has 16 underperforming sale representatives with 9 reaching well below the target, and Canada has 15 underperforming sales representatives with also 9 well below the target.</a:t>
            </a:r>
            <a:endParaRPr lang="en-US" dirty="0"/>
          </a:p>
        </p:txBody>
      </p:sp>
    </p:spTree>
    <p:extLst>
      <p:ext uri="{BB962C8B-B14F-4D97-AF65-F5344CB8AC3E}">
        <p14:creationId xmlns:p14="http://schemas.microsoft.com/office/powerpoint/2010/main" val="3372711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82EB-1F11-376D-0CE5-126A26523F30}"/>
              </a:ext>
            </a:extLst>
          </p:cNvPr>
          <p:cNvSpPr>
            <a:spLocks noGrp="1"/>
          </p:cNvSpPr>
          <p:nvPr>
            <p:ph type="title"/>
          </p:nvPr>
        </p:nvSpPr>
        <p:spPr>
          <a:xfrm>
            <a:off x="550102" y="383539"/>
            <a:ext cx="10515600" cy="505809"/>
          </a:xfrm>
        </p:spPr>
        <p:txBody>
          <a:bodyPr>
            <a:normAutofit fontScale="90000"/>
          </a:bodyPr>
          <a:lstStyle/>
          <a:p>
            <a:r>
              <a:rPr lang="en-GB" sz="4000" b="1" dirty="0">
                <a:solidFill>
                  <a:srgbClr val="002060"/>
                </a:solidFill>
              </a:rPr>
              <a:t>Chocolate Sales: Country-by-Country Breakdown</a:t>
            </a:r>
            <a:endParaRPr lang="en-US" sz="3600" b="1" dirty="0"/>
          </a:p>
        </p:txBody>
      </p:sp>
      <p:sp>
        <p:nvSpPr>
          <p:cNvPr id="8" name="Rectangle: Rounded Corners 7">
            <a:extLst>
              <a:ext uri="{FF2B5EF4-FFF2-40B4-BE49-F238E27FC236}">
                <a16:creationId xmlns:a16="http://schemas.microsoft.com/office/drawing/2014/main" id="{6C9EFB17-E8D0-C6C4-5CE0-922CB0E22D0D}"/>
              </a:ext>
            </a:extLst>
          </p:cNvPr>
          <p:cNvSpPr/>
          <p:nvPr/>
        </p:nvSpPr>
        <p:spPr>
          <a:xfrm>
            <a:off x="288998" y="121385"/>
            <a:ext cx="117730" cy="1216152"/>
          </a:xfrm>
          <a:prstGeom prst="roundRect">
            <a:avLst/>
          </a:prstGeom>
          <a:solidFill>
            <a:srgbClr val="7030A0"/>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ACC339E-D9CA-730A-6E47-4413F693D359}"/>
              </a:ext>
            </a:extLst>
          </p:cNvPr>
          <p:cNvSpPr/>
          <p:nvPr/>
        </p:nvSpPr>
        <p:spPr>
          <a:xfrm>
            <a:off x="10413123" y="-100696"/>
            <a:ext cx="822960" cy="1249358"/>
          </a:xfrm>
          <a:prstGeom prst="roundRect">
            <a:avLst>
              <a:gd name="adj" fmla="val 6667"/>
            </a:avLst>
          </a:prstGeom>
          <a:ln>
            <a:noFill/>
          </a:ln>
          <a:effectLst>
            <a:glow rad="63500">
              <a:schemeClr val="accent5">
                <a:satMod val="175000"/>
                <a:alpha val="40000"/>
              </a:schemeClr>
            </a:glo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0" name="TextBox 9">
            <a:extLst>
              <a:ext uri="{FF2B5EF4-FFF2-40B4-BE49-F238E27FC236}">
                <a16:creationId xmlns:a16="http://schemas.microsoft.com/office/drawing/2014/main" id="{ACDAD933-F11D-25D5-DD1B-D4D6F25FF7E3}"/>
              </a:ext>
            </a:extLst>
          </p:cNvPr>
          <p:cNvSpPr txBox="1"/>
          <p:nvPr/>
        </p:nvSpPr>
        <p:spPr>
          <a:xfrm>
            <a:off x="550102" y="963996"/>
            <a:ext cx="9374223" cy="369332"/>
          </a:xfrm>
          <a:prstGeom prst="rect">
            <a:avLst/>
          </a:prstGeom>
          <a:noFill/>
        </p:spPr>
        <p:txBody>
          <a:bodyPr wrap="square" rtlCol="0">
            <a:spAutoFit/>
          </a:bodyPr>
          <a:lstStyle/>
          <a:p>
            <a:r>
              <a:rPr lang="en-GB" dirty="0"/>
              <a:t>Chocolate bars are the most popular, followed by chocolate bites, then other chocolates.</a:t>
            </a:r>
            <a:endParaRPr lang="en-US" dirty="0"/>
          </a:p>
        </p:txBody>
      </p:sp>
      <p:pic>
        <p:nvPicPr>
          <p:cNvPr id="12" name="Picture 11">
            <a:extLst>
              <a:ext uri="{FF2B5EF4-FFF2-40B4-BE49-F238E27FC236}">
                <a16:creationId xmlns:a16="http://schemas.microsoft.com/office/drawing/2014/main" id="{FD4CB4E6-6885-0CF7-F52C-7C1E5C25C756}"/>
              </a:ext>
            </a:extLst>
          </p:cNvPr>
          <p:cNvPicPr>
            <a:picLocks noChangeAspect="1"/>
          </p:cNvPicPr>
          <p:nvPr/>
        </p:nvPicPr>
        <p:blipFill>
          <a:blip r:embed="rId3"/>
          <a:stretch>
            <a:fillRect/>
          </a:stretch>
        </p:blipFill>
        <p:spPr>
          <a:xfrm>
            <a:off x="550102" y="1679864"/>
            <a:ext cx="10364646" cy="4324954"/>
          </a:xfrm>
          <a:prstGeom prst="rect">
            <a:avLst/>
          </a:prstGeom>
        </p:spPr>
      </p:pic>
      <p:pic>
        <p:nvPicPr>
          <p:cNvPr id="14" name="Picture 13">
            <a:extLst>
              <a:ext uri="{FF2B5EF4-FFF2-40B4-BE49-F238E27FC236}">
                <a16:creationId xmlns:a16="http://schemas.microsoft.com/office/drawing/2014/main" id="{C21A2362-5FD1-F9CC-9F20-6E2CE7373263}"/>
              </a:ext>
            </a:extLst>
          </p:cNvPr>
          <p:cNvPicPr>
            <a:picLocks noChangeAspect="1"/>
          </p:cNvPicPr>
          <p:nvPr/>
        </p:nvPicPr>
        <p:blipFill>
          <a:blip r:embed="rId4"/>
          <a:stretch>
            <a:fillRect/>
          </a:stretch>
        </p:blipFill>
        <p:spPr>
          <a:xfrm>
            <a:off x="4812400" y="6074355"/>
            <a:ext cx="1991003" cy="400106"/>
          </a:xfrm>
          <a:prstGeom prst="rect">
            <a:avLst/>
          </a:prstGeom>
        </p:spPr>
      </p:pic>
    </p:spTree>
    <p:extLst>
      <p:ext uri="{BB962C8B-B14F-4D97-AF65-F5344CB8AC3E}">
        <p14:creationId xmlns:p14="http://schemas.microsoft.com/office/powerpoint/2010/main" val="282020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7213CC-7517-EED6-65B0-4F1356E48E20}"/>
              </a:ext>
            </a:extLst>
          </p:cNvPr>
          <p:cNvPicPr>
            <a:picLocks noChangeAspect="1"/>
          </p:cNvPicPr>
          <p:nvPr/>
        </p:nvPicPr>
        <p:blipFill>
          <a:blip r:embed="rId2"/>
          <a:stretch>
            <a:fillRect/>
          </a:stretch>
        </p:blipFill>
        <p:spPr>
          <a:xfrm>
            <a:off x="406728" y="2027768"/>
            <a:ext cx="11525181" cy="4588764"/>
          </a:xfrm>
          <a:prstGeom prst="rect">
            <a:avLst/>
          </a:prstGeom>
        </p:spPr>
      </p:pic>
      <p:sp>
        <p:nvSpPr>
          <p:cNvPr id="7" name="Title 1">
            <a:extLst>
              <a:ext uri="{FF2B5EF4-FFF2-40B4-BE49-F238E27FC236}">
                <a16:creationId xmlns:a16="http://schemas.microsoft.com/office/drawing/2014/main" id="{D7F35EAC-FA3F-CDE2-E6F8-930638804A78}"/>
              </a:ext>
            </a:extLst>
          </p:cNvPr>
          <p:cNvSpPr>
            <a:spLocks noGrp="1"/>
          </p:cNvSpPr>
          <p:nvPr>
            <p:ph type="title"/>
          </p:nvPr>
        </p:nvSpPr>
        <p:spPr>
          <a:xfrm>
            <a:off x="482774" y="379254"/>
            <a:ext cx="10515600" cy="505809"/>
          </a:xfrm>
        </p:spPr>
        <p:txBody>
          <a:bodyPr>
            <a:normAutofit fontScale="90000"/>
          </a:bodyPr>
          <a:lstStyle/>
          <a:p>
            <a:r>
              <a:rPr lang="en-GB" sz="4000" b="1" dirty="0">
                <a:solidFill>
                  <a:srgbClr val="002060"/>
                </a:solidFill>
              </a:rPr>
              <a:t>Global Market Analysis: Chocolate Product Performance</a:t>
            </a:r>
            <a:endParaRPr lang="en-US" sz="3600" b="1" dirty="0"/>
          </a:p>
        </p:txBody>
      </p:sp>
      <p:sp>
        <p:nvSpPr>
          <p:cNvPr id="8" name="Rectangle: Rounded Corners 7">
            <a:extLst>
              <a:ext uri="{FF2B5EF4-FFF2-40B4-BE49-F238E27FC236}">
                <a16:creationId xmlns:a16="http://schemas.microsoft.com/office/drawing/2014/main" id="{E8E4311B-EDCD-DE65-FAD4-E50F948B460C}"/>
              </a:ext>
            </a:extLst>
          </p:cNvPr>
          <p:cNvSpPr/>
          <p:nvPr/>
        </p:nvSpPr>
        <p:spPr>
          <a:xfrm>
            <a:off x="288998" y="121385"/>
            <a:ext cx="117730" cy="1216152"/>
          </a:xfrm>
          <a:prstGeom prst="roundRect">
            <a:avLst/>
          </a:prstGeom>
          <a:solidFill>
            <a:srgbClr val="7030A0"/>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4A48B0F-DB23-791D-AF18-69A7A42869F1}"/>
              </a:ext>
            </a:extLst>
          </p:cNvPr>
          <p:cNvSpPr/>
          <p:nvPr/>
        </p:nvSpPr>
        <p:spPr>
          <a:xfrm>
            <a:off x="9248203" y="-116108"/>
            <a:ext cx="822960" cy="1249358"/>
          </a:xfrm>
          <a:prstGeom prst="roundRect">
            <a:avLst>
              <a:gd name="adj" fmla="val 6667"/>
            </a:avLst>
          </a:prstGeom>
          <a:ln>
            <a:noFill/>
          </a:ln>
          <a:effectLst>
            <a:glow rad="63500">
              <a:schemeClr val="accent5">
                <a:satMod val="175000"/>
                <a:alpha val="40000"/>
              </a:schemeClr>
            </a:glo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0" name="TextBox 9">
            <a:extLst>
              <a:ext uri="{FF2B5EF4-FFF2-40B4-BE49-F238E27FC236}">
                <a16:creationId xmlns:a16="http://schemas.microsoft.com/office/drawing/2014/main" id="{408EAC73-D2F0-F867-E51F-D61C5C27299C}"/>
              </a:ext>
            </a:extLst>
          </p:cNvPr>
          <p:cNvSpPr txBox="1"/>
          <p:nvPr/>
        </p:nvSpPr>
        <p:spPr>
          <a:xfrm>
            <a:off x="482774" y="1133250"/>
            <a:ext cx="9374223" cy="646331"/>
          </a:xfrm>
          <a:prstGeom prst="rect">
            <a:avLst/>
          </a:prstGeom>
          <a:noFill/>
        </p:spPr>
        <p:txBody>
          <a:bodyPr wrap="square" rtlCol="0">
            <a:spAutoFit/>
          </a:bodyPr>
          <a:lstStyle/>
          <a:p>
            <a:r>
              <a:rPr lang="en-GB" dirty="0"/>
              <a:t>Barker’s Choco Chips generated the most sales at $1,200,000 and peanut butter cubes chocolate generated the least sales at $260,000.</a:t>
            </a:r>
            <a:endParaRPr lang="en-US" dirty="0"/>
          </a:p>
        </p:txBody>
      </p:sp>
    </p:spTree>
    <p:extLst>
      <p:ext uri="{BB962C8B-B14F-4D97-AF65-F5344CB8AC3E}">
        <p14:creationId xmlns:p14="http://schemas.microsoft.com/office/powerpoint/2010/main" val="13406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4A9A-D810-D12A-D763-28ECB9681155}"/>
              </a:ext>
            </a:extLst>
          </p:cNvPr>
          <p:cNvSpPr>
            <a:spLocks noGrp="1"/>
          </p:cNvSpPr>
          <p:nvPr>
            <p:ph type="title"/>
          </p:nvPr>
        </p:nvSpPr>
        <p:spPr>
          <a:xfrm>
            <a:off x="406728" y="121385"/>
            <a:ext cx="10515600" cy="1325563"/>
          </a:xfrm>
        </p:spPr>
        <p:txBody>
          <a:bodyPr>
            <a:normAutofit/>
          </a:bodyPr>
          <a:lstStyle/>
          <a:p>
            <a:r>
              <a:rPr lang="en-GB" sz="3600" b="1" dirty="0">
                <a:solidFill>
                  <a:srgbClr val="002060"/>
                </a:solidFill>
              </a:rPr>
              <a:t>Conclusion</a:t>
            </a:r>
            <a:endParaRPr lang="en-US" sz="3600" b="1" dirty="0">
              <a:solidFill>
                <a:srgbClr val="002060"/>
              </a:solidFill>
            </a:endParaRPr>
          </a:p>
        </p:txBody>
      </p:sp>
      <p:sp>
        <p:nvSpPr>
          <p:cNvPr id="3" name="Content Placeholder 2">
            <a:extLst>
              <a:ext uri="{FF2B5EF4-FFF2-40B4-BE49-F238E27FC236}">
                <a16:creationId xmlns:a16="http://schemas.microsoft.com/office/drawing/2014/main" id="{FC67B792-580F-86A4-D048-0B8C3FA91D17}"/>
              </a:ext>
            </a:extLst>
          </p:cNvPr>
          <p:cNvSpPr>
            <a:spLocks noGrp="1"/>
          </p:cNvSpPr>
          <p:nvPr>
            <p:ph idx="1"/>
          </p:nvPr>
        </p:nvSpPr>
        <p:spPr>
          <a:xfrm>
            <a:off x="406728" y="1565427"/>
            <a:ext cx="10515600" cy="4648788"/>
          </a:xfrm>
        </p:spPr>
        <p:txBody>
          <a:bodyPr>
            <a:normAutofit lnSpcReduction="10000"/>
          </a:bodyPr>
          <a:lstStyle/>
          <a:p>
            <a:r>
              <a:rPr lang="en-GB" sz="2000" dirty="0"/>
              <a:t>New Zealand and Australia emerged as top performers, generating $5.88M and $5.70M in sales, respectively, with impressive profit margins of 61.8% and 62.4%</a:t>
            </a:r>
          </a:p>
          <a:p>
            <a:endParaRPr lang="en-GB" sz="2400" dirty="0"/>
          </a:p>
          <a:p>
            <a:r>
              <a:rPr lang="en-GB" sz="2000" dirty="0"/>
              <a:t>The UK and Canada fell short of the 60% profit margin target. Despite Canada's high sales, its high costs hindered profitability. The UK, with the lowest sales and high costs, was also below target.</a:t>
            </a:r>
          </a:p>
          <a:p>
            <a:endParaRPr lang="en-GB" sz="2400" dirty="0"/>
          </a:p>
          <a:p>
            <a:r>
              <a:rPr lang="en-GB" sz="2000" dirty="0"/>
              <a:t>A closer look at the salesforce reveals that the UK and Canada are facing challenges with underperformance. In the UK and Canada, 16 and 15 representatives, respectively, are underperforming with both having 9 falling significantly below the target of 60% profit.</a:t>
            </a:r>
          </a:p>
          <a:p>
            <a:pPr marL="0" indent="0">
              <a:buNone/>
            </a:pPr>
            <a:endParaRPr lang="en-GB" sz="2000" dirty="0"/>
          </a:p>
          <a:p>
            <a:r>
              <a:rPr lang="en-GB" sz="2000" dirty="0"/>
              <a:t>Chocolate bars are the most popular product across all regions. In the UK, Bakers Choco Chip is the top-selling chocolate bar, suggesting that targeting this product could drive significant sales and profit growth.</a:t>
            </a:r>
            <a:endParaRPr lang="en-US" sz="4400" dirty="0"/>
          </a:p>
        </p:txBody>
      </p:sp>
      <p:sp>
        <p:nvSpPr>
          <p:cNvPr id="4" name="Rectangle: Rounded Corners 3">
            <a:extLst>
              <a:ext uri="{FF2B5EF4-FFF2-40B4-BE49-F238E27FC236}">
                <a16:creationId xmlns:a16="http://schemas.microsoft.com/office/drawing/2014/main" id="{4EE69983-1125-8E4C-10D3-22DBD4DA4D33}"/>
              </a:ext>
            </a:extLst>
          </p:cNvPr>
          <p:cNvSpPr/>
          <p:nvPr/>
        </p:nvSpPr>
        <p:spPr>
          <a:xfrm>
            <a:off x="288998" y="121385"/>
            <a:ext cx="117730" cy="1216152"/>
          </a:xfrm>
          <a:prstGeom prst="roundRect">
            <a:avLst/>
          </a:prstGeom>
          <a:solidFill>
            <a:srgbClr val="7030A0"/>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B751F782-D80F-3611-9F2C-C7981D29EABE}"/>
              </a:ext>
            </a:extLst>
          </p:cNvPr>
          <p:cNvSpPr/>
          <p:nvPr/>
        </p:nvSpPr>
        <p:spPr>
          <a:xfrm>
            <a:off x="2985189" y="-128634"/>
            <a:ext cx="822960" cy="1249358"/>
          </a:xfrm>
          <a:prstGeom prst="roundRect">
            <a:avLst>
              <a:gd name="adj" fmla="val 6667"/>
            </a:avLst>
          </a:prstGeom>
          <a:ln>
            <a:noFill/>
          </a:ln>
          <a:effectLst>
            <a:glow rad="63500">
              <a:schemeClr val="accent5">
                <a:satMod val="175000"/>
                <a:alpha val="40000"/>
              </a:schemeClr>
            </a:glo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65466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C02E04BC-CFD7-44E5-8E4B-669090519EF4}">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DBDBDB&quot;"/>
    <we:property name="bookmark" value="&quot;H4sIAAAAAAAAA+1ZbW/bNhD+K4aAIRtgFCQlSlS+LUk7BGuHoC46DEUwHMmTrVaWDEnukgb+7z2RchMnbpy4cOIB/Wa+iLx7eM/dQ/oqsHkzK+DyL5hicBgcVdWnKdSfBmEwDErfB1GEQigRSQShkAmINI1WszavyiY4vApaqMfYvs+bORTdQtT54XwYQFGcwbhrZVA0OAxmWDdVCUX+Bf1kGmrrOS6GAV7MiqqGbslRCy12y36m6dQmE/gLzmlLMG3+GUdoWt+d8lhFilmIZJgm1jIlgaY1foIzbe2Ubm23/3FVtpCXtE/XJy1DgcbqVDJpklAJnXb9WV60/RR9+fJiVpN75PTlrEPnd/sZSoM2cD7U2HiTr4I3CM28do68XBkYVfPa4FvM3FDZ5u0lrfNvP78JFgTHWV0RWG7gXdVCMRhB0Q9Nqv+OaySIbHDIFsOnNuSoutgPQ46rpt0HO6gjy/fCktEkn02xbNcdzzn1NHk5LnrmXXPgnbfRQG37IeK2/kgc6iKePqtqi/XRpQv6k7xesk8Mb9m8m4Any2mYGZtandg4jiOmJdNC8+enpj/6wS/b4D2G+RifG+obDnicE5FE3KZaphoo0adao9iI8zE5Pa7q3LjYWYX6uCrm0/KhhtIKWFqob9tJJaFuB1U2eEMJe7IXXPtOPt547gWVm+MJufPAs+e3z35HiC7Ol/WVZn28UUH70/WG7WjzDrXZ6rb/uP12c2jk6g2vynlROAOgJu2yDHO/P7pQf6zfvRWDERbkUXXH/7XjeWnxgkJoGBBoY4LlkHecpJEMhZVKRUyJxDCuGMZOw9wbZ/kUbucXl0h1ymyU8ZgnjNROrHT6lATfCplHMgz6DDAqcoP1mpoWTJH0avdjjKT9uiXI15m3IsfmGo/VX++XepTy8au6mrrPeuE8pR2+7+Uw8LaxLvT+nmAX0Y5Npc3bHrDTWyA2DyecbzgrNuA5eJVjYXsOvIdi7rQ67fM6bz0SV76bvj04OPjGp4ODDzcodH7QLXDui0ZfOQyYCdpXDqwTf6c4bXHqvciti1dDdp1aHzVTolveLGNo2fqTWOA48BqzdvfhdQ3HMHibjyduy8dD4Zi1epHqU42DJmJZGvMMZIiRwVCBBru9eHkcIs2KJrwBhdPxg191Xja/7UVB/SHxWswbghKtB+dufb2m/JeqJ+4q301fD97ARddc5v01scBPgoUPeP/FiG6zGz4RUsoXaRwLuopGCV2kT3zQuOh4Jnl9A+5dlP6Hxp2vcDJjaCQHBVEcA93WdaifX96/Phr9j7X90nofZWDTDLSwIcow5hEkSkbbagiV6MRwkMYkKmVRJJiIn1BDzLCaFXhHU3YJd+BfmO7NZ7s25Cw3bXd++5BT9+XRaB/eSO65rD+hFd/LKU8PxDv3aDs4JQlKpWw7qd2CLvDlxXOnultB1j8ZZTrSWjIlrVJMK8Zt+Pw15ScxfxLzx4m5k2pWV3Zu7gq2M9+/+/Rw56Vr97h2yre/t7lLQmU7sye5tVh6lR+JjKSTJkkaakhNqHWcbqubIEqSWHOubKiU0iZME73NWptsVhzSiCsmJSmz0KZGJmzjPs0EZmtsNkJCxg1GmpkkkZFOmXxCrVdUBvx15NaZ/oHVTt6GnNMiDblJdRqJSHCNmMRy8x+Bu2fit+vYzhwHkUlpIUtNImyMMlH+tLeJHGCJ5DxK0UpFdwQLjG9ea4tolyJknOLTcC44k6FgbCtW9c84694MqnnbzMDgGZS45u2AzhpKiza4/xXA/Qn+7eK/WHwFsUGYd3wfAAA=&quot;"/>
    <we:property name="creatorSessionId" value="&quot;33255199-4a60-4478-92b3-456c046226dd&quot;"/>
    <we:property name="creatorTenantId" value="&quot;6efd0f20-57c8-4447-b53f-00d4992ca50b&quot;"/>
    <we:property name="creatorUserId" value="&quot;1003200399E57EF7&quot;"/>
    <we:property name="datasetId" value="&quot;687038f3-9a4a-4030-acc8-54c29b537b75&quot;"/>
    <we:property name="embedUrl" value="&quot;/reportEmbed?reportId=af27a2aa-b6c5-4103-8c8f-4b0baece9030&amp;config=eyJjbHVzdGVyVXJsIjoiaHR0cHM6Ly9XQUJJLVVLLVNPVVRILXJlZGlyZWN0LmFuYWx5c2lzLndpbmRvd3MubmV0IiwiZW1iZWRGZWF0dXJlcyI6eyJ1c2FnZU1ldHJpY3NWTmV4dCI6dHJ1ZX19&amp;disableSensitivityBanner=true&quot;"/>
    <we:property name="initialStateBookmark" value="&quot;H4sIAAAAAAAAA+1Z227bOBD9FUPAIruAUZCSqEvemksXQZs2iIsuFkVQDMmRzVaWDElukwb+9x2RchM7bpy4cOIF+mbxOnM4Z+aQvva0qSc5XL2FMXr73kFZfhlD9aUXeH2v6NrevXt9+vL89ae3L0+PqbmcNKYsam//2mugGmLzwdRTyNsVqPHjRd+DPD+DYfuVQV5j35tgVZcF5OY7usHU1VRTnPU9vJzkZQXtkoMGGmyX/UrD6Zv25i84py1BNeYrDlA1rjnlURImTEMogjTWmiUCaFjtBljTVg5p17b7H5ZFA6agfdo2oRn6qLRMBRMqDhJfpm17ZvKmGyKvji8nFblHTl9NWlhe6q9QKNSe9aHC2pl87Z0i1NPKOnK80DEop5XCc8xsV9GY5orW+dSNr70ZwXFWlQSW7XhfNpD3BpB3XaPy22GFBJH29tms/9SGHJSXu2HIYVk3u2AHNWRmJywZjMxkjEWz6nguqKU2xTDvmHfDgffORgWV7rqI2/IzcaiNeJpWVhqrgysb9EemmrPP7y/ZvJ2AJ8upmymdahnrKIpCJgWTvuTPT0139L0/NsF7CNMhPjfUtxxwOMd+HHKdSpFKYD6kUqK/FudDcnpYVkbZ2FmE+rDMp+PioYbSClhoqJbtpJJQNb0y651Swh7tBNd+ko/XnntO5eZwRO488Oz58tlvCdHZxby+0qjPtypod7rOsC1t3qI2Wdz2X7vfdg6NXL3lVTHNc2sAVKRd5mHu9kcb6o/1u7OiN8CcPCrv+L+y3xQaLymE+h6BNiRY9nnLSerJ0NciSUKW+LFiPGEYWQ1zb5yZMSznF5tIZcp0mPGIx4zUTpTI9CkJvhEyj2QYdBlgkBuF1Yqa5o2R9Gr7Y4ik/dolyNeJs8JgfYPH4q8Pcz1K+fhVVY7ttE4xj2mHn3vZ95xtrA29f0bYRrRlU6FN0wF2sgRi/XDCuQ9rxRo8e68M5rrjwAfIp1ar0z5vTOOQuHbNNHdvb+8Hn/b2Pt6i0MVeu8CFKxpd5VCgRqhfWbCO3GXipMGx88JoG6+K7DrRLmrGRDdTz2No/vWaWGA58AazZvvhdQNH3zs3w5Hd8vFQWGYt3qC6VGOhCVmWRjwDEWCoMEhAgt5cvDwOkXpBE96Cwur43p/SFPVfO1FQf0m85tOaoETtwLlbX28o/73siLvId9XVg1O4bD/neX9FLPAjb+YC3s0Y0G12zRRfCPEijSKfrqJh7IfiyAWNjY5nkte34N5G6X9o3LkKJzKGSnBIIIwioNu6DOTzy/s3B4P/sbafW++iDHSagfR1gCKIeAhxIsJNNUQSy1hxEErFScrC0Gd+9IQaYoLlJMc7mrJNuD33wnRvPtu2IWdGNe357UJO3ZVHo114I7nnsv6EVvwspzw9EO/to23vhCQolbLNpHYDMsfjy+dOdUtB1j0ZZTKUUrBE6CRhMmFcB89fU34T8zcxf52YW6lmVamn6q5gO3Pt208Pd166to9rq3y7e5u9JJS6NXtktMbCqfzQz0g6SZKkgYRUBVJG6aa6CcI4jiTniQ6SJJEqSGO5yVrrbE44pCFPmBCkzAKdKhGztfvUI5issFn5AjKuMJRMxbEIZcrEE2q9vFTgriNLZ/o3llt5G7JO+2nAVSrT0A99LhHjSKz/I3D7TPxxHdua4+BnQmjIUhX7OkIRJ+60N4kcYLHgPExRi4TuCBoYX7/WBtEu/IBxik/Fuc+ZCHzGNmJV94yz6s2gnDb1BBSeQYEr3g7orKHQqL37XwHsn+DOZrLFUGpcM6H9a/zHQ8Fs9h+y/dQppR8AAA==&quot;"/>
    <we:property name="isFiltersActionButtonVisible" value="true"/>
    <we:property name="isVisualContainerHeaderHidden" value="false"/>
    <we:property name="pageDisplayName" value="&quot;Sales Report&quot;"/>
    <we:property name="pageName" value="&quot;9168480da45397dd085a&quot;"/>
    <we:property name="pptInsertionSessionID" value="&quot;4A2D2EE9-DF70-41F4-9D6A-50BEBFB397E5&quot;"/>
    <we:property name="reportEmbeddedTime" value="&quot;2024-09-11T13:34:28.816Z&quot;"/>
    <we:property name="reportName" value="&quot;New Awesome Chocolates&quot;"/>
    <we:property name="reportState" value="&quot;CONNECTED&quot;"/>
    <we:property name="reportUrl" value="&quot;/groups/me/reports/af27a2aa-b6c5-4103-8c8f-4b0baece9030/9168480da45397dd085a&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545</TotalTime>
  <Words>578</Words>
  <Application>Microsoft Office PowerPoint</Application>
  <PresentationFormat>Widescreen</PresentationFormat>
  <Paragraphs>87</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Awesome Chocolates Dashboard</vt:lpstr>
      <vt:lpstr>PowerPoint Presentation</vt:lpstr>
      <vt:lpstr>PowerPoint Presentation</vt:lpstr>
      <vt:lpstr>Underperforming Sale Representatives in Canada and UK</vt:lpstr>
      <vt:lpstr>Chocolate Sales: Country-by-Country Breakdown</vt:lpstr>
      <vt:lpstr>Global Market Analysis: Chocolate Product Performance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clivert ansah</dc:creator>
  <cp:lastModifiedBy>clivert ansah</cp:lastModifiedBy>
  <cp:revision>19</cp:revision>
  <dcterms:created xsi:type="dcterms:W3CDTF">2024-09-10T10:39:36Z</dcterms:created>
  <dcterms:modified xsi:type="dcterms:W3CDTF">2024-09-11T20:16:10Z</dcterms:modified>
</cp:coreProperties>
</file>