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72" r:id="rId5"/>
    <p:sldId id="264" r:id="rId6"/>
    <p:sldId id="259" r:id="rId7"/>
    <p:sldId id="265" r:id="rId8"/>
    <p:sldId id="270" r:id="rId9"/>
    <p:sldId id="262" r:id="rId10"/>
    <p:sldId id="266" r:id="rId11"/>
    <p:sldId id="271" r:id="rId12"/>
    <p:sldId id="269" r:id="rId13"/>
    <p:sldId id="273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928E1-8475-401B-A925-6A9015FC2A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054CF-E90C-4ECC-8F78-E966287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054CF-E90C-4ECC-8F78-E9662870DC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92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79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0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5B5D55-48F2-4437-8BA1-DE24B21E324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2A6F3E-BA5D-494E-94F8-27266946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9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programs/digest/d22/tables/dt22_102.30.asp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365F29-6CE2-4958-81C7-7219E3E96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31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DCE21-64C7-0A44-D900-BE215043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3373" y="2932793"/>
            <a:ext cx="5861596" cy="99241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much is childcare?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43EF-BF85-D902-D0B0-A3F5F64D2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95653" y="6858000"/>
            <a:ext cx="45719" cy="8890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86F5-3FE0-FBA1-D476-F4B14B45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Prices Per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D6D33-4B0C-78E2-0CEE-CC5BAA877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83" y="1580050"/>
            <a:ext cx="9728585" cy="4864293"/>
          </a:xfrm>
        </p:spPr>
      </p:pic>
    </p:spTree>
    <p:extLst>
      <p:ext uri="{BB962C8B-B14F-4D97-AF65-F5344CB8AC3E}">
        <p14:creationId xmlns:p14="http://schemas.microsoft.com/office/powerpoint/2010/main" val="171670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9291-A98C-7218-C38F-43824CF6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Income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D22D3A-797B-F2A7-6836-55D718A0F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97" y="1580050"/>
            <a:ext cx="7273017" cy="5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0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A5E6-E730-EB21-178B-1E8C38AB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96"/>
            <a:ext cx="10515600" cy="1325563"/>
          </a:xfrm>
        </p:spPr>
        <p:txBody>
          <a:bodyPr/>
          <a:lstStyle/>
          <a:p>
            <a:r>
              <a:rPr lang="en-US" dirty="0"/>
              <a:t>Data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5B95-6DD6-1D32-5F8A-43ACE635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Incomplete Data</a:t>
            </a:r>
          </a:p>
          <a:p>
            <a:pPr lvl="1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sets included numerical data for 2018 but were missing key 2023 figures</a:t>
            </a:r>
          </a:p>
          <a:p>
            <a:endParaRPr lang="en-US" dirty="0"/>
          </a:p>
          <a:p>
            <a:r>
              <a:rPr lang="en-US" dirty="0"/>
              <a:t>Multiple Data Sets</a:t>
            </a:r>
          </a:p>
          <a:p>
            <a:pPr lvl="1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Cross-referencing sources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induce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data-reliability concerns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Accuracy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Incomplete data resulted in our group making projections to fully compare time periods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F112-DB99-38F9-004F-B8B6D1C3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 wrap!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E8FA-B20F-321E-31F8-BD8A7E58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 vs Mass</a:t>
            </a:r>
          </a:p>
          <a:p>
            <a:r>
              <a:rPr lang="en-US" dirty="0"/>
              <a:t>TN vs US- income, childcare, percent increase</a:t>
            </a:r>
          </a:p>
          <a:p>
            <a:r>
              <a:rPr lang="en-US" dirty="0"/>
              <a:t>Pre-covid and Post-covid</a:t>
            </a:r>
          </a:p>
          <a:p>
            <a:r>
              <a:rPr lang="en-US" dirty="0"/>
              <a:t>Inflation vs Pandemic</a:t>
            </a:r>
          </a:p>
          <a:p>
            <a:r>
              <a:rPr lang="en-US" dirty="0"/>
              <a:t>Thoughts </a:t>
            </a:r>
            <a:r>
              <a:rPr lang="en-US"/>
              <a:t>for prospective parents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9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2573A7-B9D2-8F90-0C2D-DD25EA039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2EC11-3472-2D3F-C5E4-32B7F727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B363-330A-40F9-D143-46508CAF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8F8F8"/>
                </a:highlight>
                <a:latin typeface="Slack-Lato"/>
                <a:hlinkClick r:id="rId3"/>
              </a:rPr>
              <a:t>Department of Labor- (Childcare  info)</a:t>
            </a:r>
          </a:p>
          <a:p>
            <a:r>
              <a:rPr lang="en-US" dirty="0">
                <a:highlight>
                  <a:srgbClr val="F8F8F8"/>
                </a:highlight>
                <a:latin typeface="Slack-Lato"/>
                <a:hlinkClick r:id="rId3"/>
              </a:rPr>
              <a:t>https://www.dol.gov/sites/dolgov/files/WB/media/NDCP-State-Level-Estimates-2018-2023.xlsx</a:t>
            </a:r>
          </a:p>
          <a:p>
            <a:r>
              <a:rPr lang="en-US" dirty="0">
                <a:highlight>
                  <a:srgbClr val="F8F8F8"/>
                </a:highlight>
                <a:latin typeface="Slack-Lato"/>
                <a:hlinkClick r:id="rId3"/>
              </a:rPr>
              <a:t>Self inc. analysis of childcare by state-(Source of Inspiration)</a:t>
            </a:r>
          </a:p>
          <a:p>
            <a:r>
              <a:rPr lang="en-US" dirty="0">
                <a:highlight>
                  <a:srgbClr val="F8F8F8"/>
                </a:highlight>
                <a:latin typeface="Slack-Lato"/>
                <a:hlinkClick r:id="rId3"/>
              </a:rPr>
              <a:t>https://www.self.inc/info/childcare-costs-by-state/#:~:text=Key%20Statistics,%2418%2C866%20per%20child%20per%20year</a:t>
            </a:r>
          </a:p>
          <a:p>
            <a:r>
              <a:rPr lang="en-US" dirty="0">
                <a:highlight>
                  <a:srgbClr val="F8F8F8"/>
                </a:highlight>
                <a:latin typeface="Slack-Lato"/>
                <a:hlinkClick r:id="rId3"/>
              </a:rPr>
              <a:t>National Center of Education Statistics- (Median Household Income)</a:t>
            </a:r>
          </a:p>
          <a:p>
            <a:r>
              <a:rPr lang="en-US" dirty="0">
                <a:highlight>
                  <a:srgbClr val="F8F8F8"/>
                </a:highlight>
                <a:latin typeface="Slack-Lato"/>
                <a:hlinkClick r:id="rId3"/>
              </a:rPr>
              <a:t>https://nces.ed.gov/programs/digest/d22/tables/dt22_102.30.asp</a:t>
            </a:r>
          </a:p>
          <a:p>
            <a:r>
              <a:rPr lang="en-US" dirty="0">
                <a:highlight>
                  <a:srgbClr val="F8F8F8"/>
                </a:highlight>
                <a:latin typeface="Slack-Lato"/>
                <a:hlinkClick r:id="rId3"/>
              </a:rPr>
              <a:t>Census API- </a:t>
            </a:r>
          </a:p>
          <a:p>
            <a:r>
              <a:rPr lang="en-US" dirty="0">
                <a:highlight>
                  <a:srgbClr val="F8F8F8"/>
                </a:highlight>
                <a:latin typeface="Slack-Lato"/>
                <a:hlinkClick r:id="rId3"/>
              </a:rPr>
              <a:t>https://www.census.gov/data.html</a:t>
            </a:r>
          </a:p>
          <a:p>
            <a:endParaRPr lang="en-US" sz="1600" dirty="0">
              <a:highlight>
                <a:srgbClr val="F8F8F8"/>
              </a:highlight>
              <a:latin typeface="Slack-Lato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12664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9E77EC-C0A2-B87A-B369-6434A9412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29" y="0"/>
            <a:ext cx="12351657" cy="8981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3FA7F5-6056-CDDE-FC14-488050FA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60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That’s all folks!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FAD3-390F-E03F-37B5-22882677F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42" y="376920"/>
            <a:ext cx="5604329" cy="158251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4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656C8F-70CF-C192-B705-D2682B413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E2C5CE-D844-B270-4C85-47515E17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A3CF-B1F5-6A15-8C9A-878E6A23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Median household income</a:t>
            </a: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Median Cost of Childcare</a:t>
            </a: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Percentage of income per household</a:t>
            </a: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TN and US</a:t>
            </a: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2018 and 2023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3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C745-682A-8991-30B2-679FC3FD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Household Comparisons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3E60D-A0F0-1F83-AAB4-535A62E30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92E76-8CE4-CBBA-9762-86AD4A1260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 Median - $59,800</a:t>
            </a:r>
          </a:p>
          <a:p>
            <a:endParaRPr lang="en-US" dirty="0"/>
          </a:p>
          <a:p>
            <a:r>
              <a:rPr lang="en-US" dirty="0"/>
              <a:t>Greatest - $83,200 </a:t>
            </a:r>
            <a:r>
              <a:rPr lang="en-US" sz="1800" dirty="0"/>
              <a:t>(Maryland)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Least - $44,100  </a:t>
            </a:r>
            <a:r>
              <a:rPr lang="en-US" sz="1800" dirty="0"/>
              <a:t>(West Virginia)</a:t>
            </a:r>
          </a:p>
          <a:p>
            <a:endParaRPr lang="en-US" dirty="0"/>
          </a:p>
          <a:p>
            <a:r>
              <a:rPr lang="en-US" dirty="0"/>
              <a:t>State of Tennessee - $52,400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B2A16-F8C5-B412-8948-4A9D98B45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E2C3C-A5E4-FD59-5CA7-6A117E78F8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 Median - $70,470</a:t>
            </a:r>
          </a:p>
          <a:p>
            <a:pPr lvl="1"/>
            <a:r>
              <a:rPr lang="en-US" sz="1700" dirty="0"/>
              <a:t>17.84% increase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Greatest - $ 91,035 </a:t>
            </a:r>
            <a:r>
              <a:rPr lang="en-US" sz="1800" dirty="0"/>
              <a:t>(Massachusetts)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Least – $56,250 </a:t>
            </a:r>
            <a:r>
              <a:rPr lang="en-US" sz="1800" dirty="0"/>
              <a:t>(Mississippi)</a:t>
            </a:r>
          </a:p>
          <a:p>
            <a:endParaRPr lang="en-US" dirty="0"/>
          </a:p>
          <a:p>
            <a:r>
              <a:rPr lang="en-US" dirty="0"/>
              <a:t>State of Tennessee - $65,730</a:t>
            </a:r>
          </a:p>
          <a:p>
            <a:pPr lvl="1"/>
            <a:r>
              <a:rPr lang="en-US" sz="1700" dirty="0"/>
              <a:t>25.44% increase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1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D73F-AA67-5CEA-E092-D5016B01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0A831-AF47-E64C-003F-AD3968316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65" y="1690953"/>
            <a:ext cx="6680270" cy="5010203"/>
          </a:xfrm>
        </p:spPr>
      </p:pic>
    </p:spTree>
    <p:extLst>
      <p:ext uri="{BB962C8B-B14F-4D97-AF65-F5344CB8AC3E}">
        <p14:creationId xmlns:p14="http://schemas.microsoft.com/office/powerpoint/2010/main" val="378411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86F5-3FE0-FBA1-D476-F4B14B45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 Household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9179E-1255-79B0-DD4B-F07823F93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7" y="1465884"/>
            <a:ext cx="9506857" cy="4666401"/>
          </a:xfrm>
        </p:spPr>
      </p:pic>
    </p:spTree>
    <p:extLst>
      <p:ext uri="{BB962C8B-B14F-4D97-AF65-F5344CB8AC3E}">
        <p14:creationId xmlns:p14="http://schemas.microsoft.com/office/powerpoint/2010/main" val="135471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C5567-FB0C-21A5-933D-B9BD95293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78127-D138-DEBD-D61F-56FEE721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Childcare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5603-323B-1169-30A9-317F4C7E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Center-based 2018- $7,113-TN     $9,094-US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Home-based 2018- $6,005-TN	$6,861- US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Center-based 2023- $8,372-TN      $10,704-US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Home-based 2023-  $7,065- TN      $8,076-US</a:t>
            </a:r>
          </a:p>
          <a:p>
            <a:pPr marL="36900" indent="0">
              <a:buNone/>
            </a:pP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458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86F5-3FE0-FBA1-D476-F4B14B45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D1561-61C3-99A9-1381-8B20BE126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47" y="1580050"/>
            <a:ext cx="6966857" cy="5192865"/>
          </a:xfrm>
        </p:spPr>
      </p:pic>
    </p:spTree>
    <p:extLst>
      <p:ext uri="{BB962C8B-B14F-4D97-AF65-F5344CB8AC3E}">
        <p14:creationId xmlns:p14="http://schemas.microsoft.com/office/powerpoint/2010/main" val="9317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EC9F-E2A8-C9EC-E4CD-08203178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6636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Yearly Median Prices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DED0E-05C6-C414-F1C4-03933CCF1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14" y="1436816"/>
            <a:ext cx="8911772" cy="5130897"/>
          </a:xfrm>
        </p:spPr>
      </p:pic>
    </p:spTree>
    <p:extLst>
      <p:ext uri="{BB962C8B-B14F-4D97-AF65-F5344CB8AC3E}">
        <p14:creationId xmlns:p14="http://schemas.microsoft.com/office/powerpoint/2010/main" val="80522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57FB13-6F46-E629-3727-7574C7CFB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891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BF72B-9064-BE0E-50F4-1A5A2CA3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per child per household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DFE4-1B07-EEF9-124E-0AE2E2BE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Cost per child 2018- $6,550-TN  $7,889-US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Cost per child 2023- $7,720-TN   $9,285-US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 increase in TN- 17.9% 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 increase in US- 17.7%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 of income per child 2018- 12.5%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 of income per child 2023- 11.7%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59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205</TotalTime>
  <Words>367</Words>
  <Application>Microsoft Office PowerPoint</Application>
  <PresentationFormat>Widescreen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Calisto MT</vt:lpstr>
      <vt:lpstr>Slack-Lato</vt:lpstr>
      <vt:lpstr>Wingdings 2</vt:lpstr>
      <vt:lpstr>Slate</vt:lpstr>
      <vt:lpstr> How much is childcare?</vt:lpstr>
      <vt:lpstr>Elevator Pitch</vt:lpstr>
      <vt:lpstr>Median Household Comparisons</vt:lpstr>
      <vt:lpstr>Income Comparison</vt:lpstr>
      <vt:lpstr>Median Household Income</vt:lpstr>
      <vt:lpstr>Cost Of Childcare</vt:lpstr>
      <vt:lpstr>Price Distribution</vt:lpstr>
      <vt:lpstr>Yearly Median Prices </vt:lpstr>
      <vt:lpstr>Cost per child per household</vt:lpstr>
      <vt:lpstr>Min-Max Prices Per State</vt:lpstr>
      <vt:lpstr>Household Income Distribution</vt:lpstr>
      <vt:lpstr>Data Limitations </vt:lpstr>
      <vt:lpstr>That’s a wrap!</vt:lpstr>
      <vt:lpstr>The Sources</vt:lpstr>
      <vt:lpstr>That’s all folks!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Livesay</dc:creator>
  <cp:lastModifiedBy>Chris Livesay</cp:lastModifiedBy>
  <cp:revision>3</cp:revision>
  <dcterms:created xsi:type="dcterms:W3CDTF">2024-07-16T00:25:35Z</dcterms:created>
  <dcterms:modified xsi:type="dcterms:W3CDTF">2024-07-17T01:08:07Z</dcterms:modified>
</cp:coreProperties>
</file>