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Mono Medium"/>
      <p:regular r:id="rId18"/>
      <p:bold r:id="rId19"/>
      <p:italic r:id="rId20"/>
      <p:boldItalic r:id="rId21"/>
    </p:embeddedFont>
    <p:embeddedFont>
      <p:font typeface="Roboto Mono SemiBold"/>
      <p:regular r:id="rId22"/>
      <p:bold r:id="rId23"/>
      <p:italic r:id="rId24"/>
      <p:boldItalic r:id="rId25"/>
    </p:embeddedFont>
    <p:embeddedFont>
      <p:font typeface="Lato"/>
      <p:regular r:id="rId26"/>
      <p:bold r:id="rId27"/>
      <p:italic r:id="rId28"/>
      <p:boldItalic r:id="rId29"/>
    </p:embeddedFont>
    <p:embeddedFont>
      <p:font typeface="Lato Black"/>
      <p:bold r:id="rId30"/>
      <p:boldItalic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Medium-italic.fntdata"/><Relationship Id="rId22" Type="http://schemas.openxmlformats.org/officeDocument/2006/relationships/font" Target="fonts/RobotoMonoSemiBold-regular.fntdata"/><Relationship Id="rId21" Type="http://schemas.openxmlformats.org/officeDocument/2006/relationships/font" Target="fonts/RobotoMonoMedium-boldItalic.fntdata"/><Relationship Id="rId24" Type="http://schemas.openxmlformats.org/officeDocument/2006/relationships/font" Target="fonts/RobotoMonoSemiBold-italic.fntdata"/><Relationship Id="rId23" Type="http://schemas.openxmlformats.org/officeDocument/2006/relationships/font" Target="fonts/RobotoMono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MonoSemiBold-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lack-boldItalic.fntdata"/><Relationship Id="rId30" Type="http://schemas.openxmlformats.org/officeDocument/2006/relationships/font" Target="fonts/LatoBlack-bold.fntdata"/><Relationship Id="rId11" Type="http://schemas.openxmlformats.org/officeDocument/2006/relationships/slide" Target="slides/slide6.xml"/><Relationship Id="rId33" Type="http://schemas.openxmlformats.org/officeDocument/2006/relationships/font" Target="fonts/RobotoMono-bold.fntdata"/><Relationship Id="rId10" Type="http://schemas.openxmlformats.org/officeDocument/2006/relationships/slide" Target="slides/slide5.xml"/><Relationship Id="rId32" Type="http://schemas.openxmlformats.org/officeDocument/2006/relationships/font" Target="fonts/RobotoMono-regular.fntdata"/><Relationship Id="rId13" Type="http://schemas.openxmlformats.org/officeDocument/2006/relationships/slide" Target="slides/slide8.xml"/><Relationship Id="rId35" Type="http://schemas.openxmlformats.org/officeDocument/2006/relationships/font" Target="fonts/RobotoMono-boldItalic.fntdata"/><Relationship Id="rId12" Type="http://schemas.openxmlformats.org/officeDocument/2006/relationships/slide" Target="slides/slide7.xml"/><Relationship Id="rId34" Type="http://schemas.openxmlformats.org/officeDocument/2006/relationships/font" Target="fonts/RobotoMon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MonoMedium-bold.fntdata"/><Relationship Id="rId18" Type="http://schemas.openxmlformats.org/officeDocument/2006/relationships/font" Target="fonts/RobotoMono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59b99594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59b9959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5ebf57a5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5ebf57a5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5ebf57a5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5ebf57a5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5ebf57a5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5ebf57a5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59b9959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59b9959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59b9959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59b9959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5ebf57a5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5ebf57a5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5ebf57a5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5ebf57a5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5ebf57a5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5ebf57a5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5ebf57a5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5ebf57a5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5ebf57a5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5ebf57a5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354175"/>
            <a:ext cx="8520600" cy="2052600"/>
          </a:xfrm>
          <a:prstGeom prst="rect">
            <a:avLst/>
          </a:prstGeom>
          <a:noFill/>
          <a:ln cap="flat" cmpd="sng" w="28575">
            <a:solidFill>
              <a:srgbClr val="FF9900"/>
            </a:solidFill>
            <a:prstDash val="dashDot"/>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0"/>
              </a:spcAft>
              <a:buNone/>
            </a:pPr>
            <a:r>
              <a:rPr lang="fr" sz="4000">
                <a:solidFill>
                  <a:schemeClr val="accent1"/>
                </a:solidFill>
              </a:rPr>
              <a:t>Projet de Segmentation </a:t>
            </a:r>
            <a:endParaRPr sz="4000">
              <a:solidFill>
                <a:schemeClr val="accent1"/>
              </a:solidFill>
            </a:endParaRPr>
          </a:p>
          <a:p>
            <a:pPr indent="0" lvl="0" marL="0" rtl="0" algn="ctr">
              <a:spcBef>
                <a:spcPts val="1000"/>
              </a:spcBef>
              <a:spcAft>
                <a:spcPts val="1000"/>
              </a:spcAft>
              <a:buNone/>
            </a:pPr>
            <a:r>
              <a:rPr lang="fr" sz="4000">
                <a:solidFill>
                  <a:schemeClr val="accent1"/>
                </a:solidFill>
              </a:rPr>
              <a:t>client</a:t>
            </a:r>
            <a:endParaRPr sz="4000">
              <a:solidFill>
                <a:schemeClr val="accent1"/>
              </a:solidFill>
            </a:endParaRPr>
          </a:p>
        </p:txBody>
      </p:sp>
      <p:sp>
        <p:nvSpPr>
          <p:cNvPr id="55" name="Google Shape;55;p13"/>
          <p:cNvSpPr/>
          <p:nvPr/>
        </p:nvSpPr>
        <p:spPr>
          <a:xfrm>
            <a:off x="0" y="3559175"/>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rot="-5400000">
            <a:off x="7606650" y="3606150"/>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p:nvPr/>
        </p:nvSpPr>
        <p:spPr>
          <a:xfrm>
            <a:off x="0" y="3559175"/>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rot="-5400000">
            <a:off x="7606650" y="3606150"/>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txBox="1"/>
          <p:nvPr>
            <p:ph type="title"/>
          </p:nvPr>
        </p:nvSpPr>
        <p:spPr>
          <a:xfrm>
            <a:off x="311700" y="2926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891"/>
              <a:buNone/>
            </a:pPr>
            <a:r>
              <a:rPr b="1" lang="fr" sz="1820">
                <a:solidFill>
                  <a:schemeClr val="accent1"/>
                </a:solidFill>
              </a:rPr>
              <a:t>Analyse par cohorte</a:t>
            </a:r>
            <a:endParaRPr b="1" sz="938">
              <a:solidFill>
                <a:schemeClr val="accent1"/>
              </a:solidFill>
            </a:endParaRPr>
          </a:p>
        </p:txBody>
      </p:sp>
      <p:sp>
        <p:nvSpPr>
          <p:cNvPr id="133" name="Google Shape;133;p22"/>
          <p:cNvSpPr txBox="1"/>
          <p:nvPr/>
        </p:nvSpPr>
        <p:spPr>
          <a:xfrm>
            <a:off x="499400" y="1497750"/>
            <a:ext cx="3845400" cy="24627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Clr>
                <a:schemeClr val="dk1"/>
              </a:buClr>
              <a:buSzPts val="1100"/>
              <a:buFont typeface="Arial"/>
              <a:buNone/>
            </a:pPr>
            <a:r>
              <a:rPr b="1" lang="fr" sz="2400">
                <a:solidFill>
                  <a:srgbClr val="351C75"/>
                </a:solidFill>
                <a:latin typeface="Lato"/>
                <a:ea typeface="Lato"/>
                <a:cs typeface="Lato"/>
                <a:sym typeface="Lato"/>
              </a:rPr>
              <a:t>Une cohorte est </a:t>
            </a:r>
            <a:r>
              <a:rPr lang="fr" sz="2400">
                <a:solidFill>
                  <a:schemeClr val="accent1"/>
                </a:solidFill>
                <a:latin typeface="Lato Black"/>
                <a:ea typeface="Lato Black"/>
                <a:cs typeface="Lato Black"/>
                <a:sym typeface="Lato Black"/>
              </a:rPr>
              <a:t>ensemble d’utilisateurs organisés</a:t>
            </a:r>
            <a:r>
              <a:rPr b="1" lang="fr" sz="2400">
                <a:solidFill>
                  <a:srgbClr val="0000FF"/>
                </a:solidFill>
                <a:latin typeface="Lato"/>
                <a:ea typeface="Lato"/>
                <a:cs typeface="Lato"/>
                <a:sym typeface="Lato"/>
              </a:rPr>
              <a:t> </a:t>
            </a:r>
            <a:r>
              <a:rPr b="1" lang="fr" sz="2400">
                <a:solidFill>
                  <a:srgbClr val="351C75"/>
                </a:solidFill>
                <a:latin typeface="Lato"/>
                <a:ea typeface="Lato"/>
                <a:cs typeface="Lato"/>
                <a:sym typeface="Lato"/>
              </a:rPr>
              <a:t>en groupes en fonction d’un élément commun et d’une </a:t>
            </a:r>
            <a:r>
              <a:rPr lang="fr" sz="2400">
                <a:solidFill>
                  <a:schemeClr val="accent1"/>
                </a:solidFill>
                <a:latin typeface="Lato Black"/>
                <a:ea typeface="Lato Black"/>
                <a:cs typeface="Lato Black"/>
                <a:sym typeface="Lato Black"/>
              </a:rPr>
              <a:t>période donnée.</a:t>
            </a:r>
            <a:endParaRPr sz="1000">
              <a:solidFill>
                <a:schemeClr val="accent1"/>
              </a:solidFill>
            </a:endParaRPr>
          </a:p>
          <a:p>
            <a:pPr indent="0" lvl="0" marL="0" rtl="0" algn="r">
              <a:lnSpc>
                <a:spcPct val="115000"/>
              </a:lnSpc>
              <a:spcBef>
                <a:spcPts val="0"/>
              </a:spcBef>
              <a:spcAft>
                <a:spcPts val="0"/>
              </a:spcAft>
              <a:buClr>
                <a:schemeClr val="dk1"/>
              </a:buClr>
              <a:buSzPts val="1100"/>
              <a:buFont typeface="Arial"/>
              <a:buNone/>
            </a:pPr>
            <a:r>
              <a:t/>
            </a:r>
            <a:endParaRPr sz="1000">
              <a:solidFill>
                <a:schemeClr val="dk2"/>
              </a:solidFill>
            </a:endParaRPr>
          </a:p>
        </p:txBody>
      </p:sp>
      <p:sp>
        <p:nvSpPr>
          <p:cNvPr id="134" name="Google Shape;134;p22"/>
          <p:cNvSpPr txBox="1"/>
          <p:nvPr/>
        </p:nvSpPr>
        <p:spPr>
          <a:xfrm>
            <a:off x="4740725" y="1402500"/>
            <a:ext cx="3649500" cy="253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500">
                <a:solidFill>
                  <a:schemeClr val="dk1"/>
                </a:solidFill>
                <a:latin typeface="Roboto Mono SemiBold"/>
                <a:ea typeface="Roboto Mono SemiBold"/>
                <a:cs typeface="Roboto Mono SemiBold"/>
                <a:sym typeface="Roboto Mono SemiBold"/>
              </a:rPr>
              <a:t>Pourquoi ?</a:t>
            </a:r>
            <a:r>
              <a:rPr lang="fr" sz="1500">
                <a:solidFill>
                  <a:schemeClr val="dk1"/>
                </a:solidFill>
                <a:latin typeface="Roboto Mono"/>
                <a:ea typeface="Roboto Mono"/>
                <a:cs typeface="Roboto Mono"/>
                <a:sym typeface="Roboto Mono"/>
              </a:rPr>
              <a:t> </a:t>
            </a:r>
            <a:r>
              <a:rPr lang="fr" sz="1500">
                <a:solidFill>
                  <a:schemeClr val="dk1"/>
                </a:solidFill>
                <a:latin typeface="Roboto Mono"/>
                <a:ea typeface="Roboto Mono"/>
                <a:cs typeface="Roboto Mono"/>
                <a:sym typeface="Roboto Mono"/>
              </a:rPr>
              <a:t>Mesurer l’impact des actions marketing et mieux connaître sa cible.</a:t>
            </a:r>
            <a:endParaRPr sz="15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5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fr" sz="1500">
                <a:solidFill>
                  <a:schemeClr val="dk1"/>
                </a:solidFill>
                <a:latin typeface="Roboto Mono"/>
                <a:ea typeface="Roboto Mono"/>
                <a:cs typeface="Roboto Mono"/>
                <a:sym typeface="Roboto Mono"/>
              </a:rPr>
              <a:t>L'</a:t>
            </a:r>
            <a:r>
              <a:rPr lang="fr" sz="1500">
                <a:solidFill>
                  <a:schemeClr val="dk1"/>
                </a:solidFill>
                <a:latin typeface="Roboto Mono SemiBold"/>
                <a:ea typeface="Roboto Mono SemiBold"/>
                <a:cs typeface="Roboto Mono SemiBold"/>
                <a:sym typeface="Roboto Mono SemiBold"/>
              </a:rPr>
              <a:t>analyse de cohorte</a:t>
            </a:r>
            <a:r>
              <a:rPr lang="fr" sz="1500">
                <a:solidFill>
                  <a:schemeClr val="dk1"/>
                </a:solidFill>
                <a:latin typeface="Roboto Mono"/>
                <a:ea typeface="Roboto Mono"/>
                <a:cs typeface="Roboto Mono"/>
                <a:sym typeface="Roboto Mono"/>
              </a:rPr>
              <a:t> permet de poser des questions plus spécifiques par rapport à une période et de prendre des décisions éclairées.</a:t>
            </a:r>
            <a:endParaRPr sz="9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p:nvPr/>
        </p:nvSpPr>
        <p:spPr>
          <a:xfrm>
            <a:off x="0" y="3559175"/>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p:nvPr/>
        </p:nvSpPr>
        <p:spPr>
          <a:xfrm rot="-5400000">
            <a:off x="7606650" y="3606150"/>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fr" sz="1820">
                <a:solidFill>
                  <a:schemeClr val="accent1"/>
                </a:solidFill>
              </a:rPr>
              <a:t>Analyse par </a:t>
            </a:r>
            <a:r>
              <a:rPr b="1" lang="fr" sz="1820">
                <a:solidFill>
                  <a:schemeClr val="accent1"/>
                </a:solidFill>
              </a:rPr>
              <a:t>cohorte</a:t>
            </a:r>
            <a:r>
              <a:rPr lang="fr" sz="1820">
                <a:solidFill>
                  <a:schemeClr val="accent1"/>
                </a:solidFill>
              </a:rPr>
              <a:t> </a:t>
            </a:r>
            <a:endParaRPr sz="1820">
              <a:solidFill>
                <a:schemeClr val="accent1"/>
              </a:solidFill>
            </a:endParaRPr>
          </a:p>
        </p:txBody>
      </p:sp>
      <p:sp>
        <p:nvSpPr>
          <p:cNvPr id="142" name="Google Shape;142;p23"/>
          <p:cNvSpPr txBox="1"/>
          <p:nvPr>
            <p:ph idx="1" type="body"/>
          </p:nvPr>
        </p:nvSpPr>
        <p:spPr>
          <a:xfrm>
            <a:off x="311700" y="1152475"/>
            <a:ext cx="8520600" cy="3243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fr">
                <a:solidFill>
                  <a:schemeClr val="dk1"/>
                </a:solidFill>
              </a:rPr>
              <a:t>Les premiers clients ont acheté dernièrement.</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fr">
                <a:solidFill>
                  <a:schemeClr val="dk1"/>
                </a:solidFill>
              </a:rPr>
              <a:t>Les clients de janvier 2017 sont revenus acheter 1 an plus tard (10%).</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fr">
                <a:solidFill>
                  <a:schemeClr val="dk1"/>
                </a:solidFill>
              </a:rPr>
              <a:t>Le taux d’achat le 2ème mois a augmenté mais la rétention du client à long terme est plus délicate.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p:nvPr/>
        </p:nvSpPr>
        <p:spPr>
          <a:xfrm>
            <a:off x="0" y="3559175"/>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rot="-5400000">
            <a:off x="7606650" y="3606150"/>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4"/>
          <p:cNvPicPr preferRelativeResize="0"/>
          <p:nvPr/>
        </p:nvPicPr>
        <p:blipFill>
          <a:blip r:embed="rId3">
            <a:alphaModFix/>
          </a:blip>
          <a:stretch>
            <a:fillRect/>
          </a:stretch>
        </p:blipFill>
        <p:spPr>
          <a:xfrm>
            <a:off x="1142925" y="140688"/>
            <a:ext cx="6858150" cy="486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fr" sz="1820">
                <a:solidFill>
                  <a:schemeClr val="accent1"/>
                </a:solidFill>
              </a:rPr>
              <a:t>Quelques chiffres clés</a:t>
            </a:r>
            <a:endParaRPr b="1" sz="1820">
              <a:solidFill>
                <a:schemeClr val="accent1"/>
              </a:solidFill>
            </a:endParaRPr>
          </a:p>
        </p:txBody>
      </p:sp>
      <p:sp>
        <p:nvSpPr>
          <p:cNvPr id="62" name="Google Shape;62;p14"/>
          <p:cNvSpPr txBox="1"/>
          <p:nvPr/>
        </p:nvSpPr>
        <p:spPr>
          <a:xfrm>
            <a:off x="1481850" y="2934025"/>
            <a:ext cx="2032800" cy="141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fr" sz="1800">
                <a:solidFill>
                  <a:schemeClr val="dk1"/>
                </a:solidFill>
                <a:latin typeface="Roboto Mono"/>
                <a:ea typeface="Roboto Mono"/>
                <a:cs typeface="Roboto Mono"/>
                <a:sym typeface="Roboto Mono"/>
              </a:rPr>
              <a:t>de vos </a:t>
            </a:r>
            <a:r>
              <a:rPr lang="fr" sz="1800">
                <a:solidFill>
                  <a:schemeClr val="dk1"/>
                </a:solidFill>
                <a:latin typeface="Roboto Mono Medium"/>
                <a:ea typeface="Roboto Mono Medium"/>
                <a:cs typeface="Roboto Mono Medium"/>
                <a:sym typeface="Roboto Mono Medium"/>
              </a:rPr>
              <a:t>clients</a:t>
            </a:r>
            <a:r>
              <a:rPr lang="fr" sz="1800">
                <a:solidFill>
                  <a:schemeClr val="dk1"/>
                </a:solidFill>
                <a:latin typeface="Roboto Mono"/>
                <a:ea typeface="Roboto Mono"/>
                <a:cs typeface="Roboto Mono"/>
                <a:sym typeface="Roboto Mono"/>
              </a:rPr>
              <a:t> n’ont commandé qu’</a:t>
            </a:r>
            <a:r>
              <a:rPr lang="fr" sz="1800">
                <a:solidFill>
                  <a:schemeClr val="dk1"/>
                </a:solidFill>
                <a:latin typeface="Roboto Mono SemiBold"/>
                <a:ea typeface="Roboto Mono SemiBold"/>
                <a:cs typeface="Roboto Mono SemiBold"/>
                <a:sym typeface="Roboto Mono SemiBold"/>
              </a:rPr>
              <a:t>une fois</a:t>
            </a:r>
            <a:endParaRPr>
              <a:solidFill>
                <a:schemeClr val="dk1"/>
              </a:solidFill>
              <a:latin typeface="Roboto Mono SemiBold"/>
              <a:ea typeface="Roboto Mono SemiBold"/>
              <a:cs typeface="Roboto Mono SemiBold"/>
              <a:sym typeface="Roboto Mono SemiBold"/>
            </a:endParaRPr>
          </a:p>
        </p:txBody>
      </p:sp>
      <p:sp>
        <p:nvSpPr>
          <p:cNvPr id="63" name="Google Shape;63;p14"/>
          <p:cNvSpPr txBox="1"/>
          <p:nvPr/>
        </p:nvSpPr>
        <p:spPr>
          <a:xfrm>
            <a:off x="1481850" y="1641025"/>
            <a:ext cx="2032800" cy="1293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fr" sz="7200">
                <a:solidFill>
                  <a:schemeClr val="dk1"/>
                </a:solidFill>
                <a:latin typeface="Roboto Mono"/>
                <a:ea typeface="Roboto Mono"/>
                <a:cs typeface="Roboto Mono"/>
                <a:sym typeface="Roboto Mono"/>
              </a:rPr>
              <a:t>92%</a:t>
            </a:r>
            <a:endParaRPr b="1" sz="7200">
              <a:solidFill>
                <a:schemeClr val="dk1"/>
              </a:solidFill>
              <a:latin typeface="Roboto Mono"/>
              <a:ea typeface="Roboto Mono"/>
              <a:cs typeface="Roboto Mono"/>
              <a:sym typeface="Roboto Mono"/>
            </a:endParaRPr>
          </a:p>
        </p:txBody>
      </p:sp>
      <p:sp>
        <p:nvSpPr>
          <p:cNvPr id="64" name="Google Shape;64;p14"/>
          <p:cNvSpPr txBox="1"/>
          <p:nvPr/>
        </p:nvSpPr>
        <p:spPr>
          <a:xfrm>
            <a:off x="4904050" y="1641025"/>
            <a:ext cx="3203100" cy="1293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fr" sz="7200">
                <a:solidFill>
                  <a:schemeClr val="dk1"/>
                </a:solidFill>
                <a:latin typeface="Roboto Mono"/>
                <a:ea typeface="Roboto Mono"/>
                <a:cs typeface="Roboto Mono"/>
                <a:sym typeface="Roboto Mono"/>
              </a:rPr>
              <a:t>1169</a:t>
            </a:r>
            <a:endParaRPr b="1" sz="7200">
              <a:solidFill>
                <a:schemeClr val="dk1"/>
              </a:solidFill>
              <a:latin typeface="Roboto Mono"/>
              <a:ea typeface="Roboto Mono"/>
              <a:cs typeface="Roboto Mono"/>
              <a:sym typeface="Roboto Mono"/>
            </a:endParaRPr>
          </a:p>
        </p:txBody>
      </p:sp>
      <p:sp>
        <p:nvSpPr>
          <p:cNvPr id="65" name="Google Shape;65;p14"/>
          <p:cNvSpPr txBox="1"/>
          <p:nvPr/>
        </p:nvSpPr>
        <p:spPr>
          <a:xfrm>
            <a:off x="5259200" y="2934025"/>
            <a:ext cx="2713200" cy="152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fr" sz="1800">
                <a:solidFill>
                  <a:schemeClr val="dk1"/>
                </a:solidFill>
                <a:latin typeface="Roboto Mono"/>
                <a:ea typeface="Roboto Mono"/>
                <a:cs typeface="Roboto Mono"/>
                <a:sym typeface="Roboto Mono"/>
              </a:rPr>
              <a:t>de vos </a:t>
            </a:r>
            <a:r>
              <a:rPr lang="fr" sz="1800">
                <a:solidFill>
                  <a:schemeClr val="dk1"/>
                </a:solidFill>
                <a:latin typeface="Roboto Mono Medium"/>
                <a:ea typeface="Roboto Mono Medium"/>
                <a:cs typeface="Roboto Mono Medium"/>
                <a:sym typeface="Roboto Mono Medium"/>
              </a:rPr>
              <a:t>commandes</a:t>
            </a:r>
            <a:r>
              <a:rPr lang="fr" sz="1800">
                <a:solidFill>
                  <a:schemeClr val="dk1"/>
                </a:solidFill>
                <a:latin typeface="Roboto Mono"/>
                <a:ea typeface="Roboto Mono"/>
                <a:cs typeface="Roboto Mono"/>
                <a:sym typeface="Roboto Mono"/>
              </a:rPr>
              <a:t> n’ont pas été </a:t>
            </a:r>
            <a:r>
              <a:rPr lang="fr" sz="1800">
                <a:solidFill>
                  <a:schemeClr val="dk1"/>
                </a:solidFill>
                <a:latin typeface="Roboto Mono SemiBold"/>
                <a:ea typeface="Roboto Mono SemiBold"/>
                <a:cs typeface="Roboto Mono SemiBold"/>
                <a:sym typeface="Roboto Mono SemiBold"/>
              </a:rPr>
              <a:t>livrées</a:t>
            </a:r>
            <a:endParaRPr sz="1800">
              <a:solidFill>
                <a:schemeClr val="dk1"/>
              </a:solidFill>
              <a:latin typeface="Roboto Mono SemiBold"/>
              <a:ea typeface="Roboto Mono SemiBold"/>
              <a:cs typeface="Roboto Mono SemiBold"/>
              <a:sym typeface="Roboto Mono SemiBold"/>
            </a:endParaRPr>
          </a:p>
          <a:p>
            <a:pPr indent="0" lvl="0" marL="0" rtl="0" algn="ctr">
              <a:lnSpc>
                <a:spcPct val="115000"/>
              </a:lnSpc>
              <a:spcBef>
                <a:spcPts val="1200"/>
              </a:spcBef>
              <a:spcAft>
                <a:spcPts val="1200"/>
              </a:spcAft>
              <a:buNone/>
            </a:pPr>
            <a:r>
              <a:rPr i="1" lang="fr" sz="1500">
                <a:solidFill>
                  <a:schemeClr val="dk1"/>
                </a:solidFill>
                <a:latin typeface="Roboto Mono"/>
                <a:ea typeface="Roboto Mono"/>
                <a:cs typeface="Roboto Mono"/>
                <a:sym typeface="Roboto Mono"/>
              </a:rPr>
              <a:t>sur 101250 livraison</a:t>
            </a:r>
            <a:endParaRPr i="1" sz="1500">
              <a:solidFill>
                <a:schemeClr val="dk1"/>
              </a:solidFill>
              <a:latin typeface="Roboto Mono SemiBold"/>
              <a:ea typeface="Roboto Mono SemiBold"/>
              <a:cs typeface="Roboto Mono SemiBold"/>
              <a:sym typeface="Roboto Mono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0" y="3559175"/>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rot="-5400000">
            <a:off x="7606650" y="3606150"/>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fr" sz="1820">
                <a:solidFill>
                  <a:schemeClr val="accent1"/>
                </a:solidFill>
              </a:rPr>
              <a:t>Qu’est-ce que la Segmentation client ?</a:t>
            </a:r>
            <a:endParaRPr b="1" sz="1820">
              <a:solidFill>
                <a:schemeClr val="accent1"/>
              </a:solidFill>
            </a:endParaRPr>
          </a:p>
        </p:txBody>
      </p:sp>
      <p:sp>
        <p:nvSpPr>
          <p:cNvPr id="73" name="Google Shape;73;p15"/>
          <p:cNvSpPr txBox="1"/>
          <p:nvPr>
            <p:ph idx="1" type="body"/>
          </p:nvPr>
        </p:nvSpPr>
        <p:spPr>
          <a:xfrm>
            <a:off x="429750" y="1685875"/>
            <a:ext cx="8402700" cy="15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1"/>
                </a:solidFill>
              </a:rPr>
              <a:t>Chaque prospect ou client est unique. Ils diffèrent par leur profil, leurs préférences, leurs goûts et leurs comportements.</a:t>
            </a:r>
            <a:endParaRPr sz="1300">
              <a:solidFill>
                <a:schemeClr val="dk1"/>
              </a:solidFill>
            </a:endParaRPr>
          </a:p>
          <a:p>
            <a:pPr indent="0" lvl="0" marL="0" rtl="0" algn="l">
              <a:spcBef>
                <a:spcPts val="1200"/>
              </a:spcBef>
              <a:spcAft>
                <a:spcPts val="1200"/>
              </a:spcAft>
              <a:buNone/>
            </a:pPr>
            <a:r>
              <a:rPr lang="fr" sz="1300">
                <a:solidFill>
                  <a:schemeClr val="dk1"/>
                </a:solidFill>
              </a:rPr>
              <a:t>En marketing, on va raisonner sur la base de segments. L’idée consiste à regrouper au sein d’un même segment des individus présentant des caractéristiques similaires. On pourra alors mener des actions ciblées sur chaque segment.</a:t>
            </a:r>
            <a:endParaRPr sz="1300">
              <a:solidFill>
                <a:srgbClr val="3E4462"/>
              </a:solidFill>
            </a:endParaRPr>
          </a:p>
        </p:txBody>
      </p:sp>
      <p:sp>
        <p:nvSpPr>
          <p:cNvPr id="74" name="Google Shape;74;p15"/>
          <p:cNvSpPr/>
          <p:nvPr/>
        </p:nvSpPr>
        <p:spPr>
          <a:xfrm>
            <a:off x="0" y="1349725"/>
            <a:ext cx="322200" cy="22563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8832300" y="1357525"/>
            <a:ext cx="322200" cy="22407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p:nvPr/>
        </p:nvSpPr>
        <p:spPr>
          <a:xfrm>
            <a:off x="0" y="3559175"/>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rot="-5400000">
            <a:off x="7606650" y="3606150"/>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fr" sz="1820">
                <a:solidFill>
                  <a:schemeClr val="accent1"/>
                </a:solidFill>
              </a:rPr>
              <a:t>Qu’est-ce que la Segmentation RFM ?</a:t>
            </a:r>
            <a:endParaRPr b="1" sz="1820">
              <a:solidFill>
                <a:schemeClr val="accent1"/>
              </a:solidFill>
            </a:endParaRPr>
          </a:p>
        </p:txBody>
      </p:sp>
      <p:sp>
        <p:nvSpPr>
          <p:cNvPr id="83" name="Google Shape;83;p16"/>
          <p:cNvSpPr txBox="1"/>
          <p:nvPr>
            <p:ph idx="1" type="body"/>
          </p:nvPr>
        </p:nvSpPr>
        <p:spPr>
          <a:xfrm>
            <a:off x="389450" y="1634025"/>
            <a:ext cx="8442900" cy="20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1"/>
                </a:solidFill>
                <a:highlight>
                  <a:schemeClr val="accent4"/>
                </a:highlight>
              </a:rPr>
              <a:t>La segmentation RFM</a:t>
            </a:r>
            <a:r>
              <a:rPr lang="fr" sz="1300">
                <a:solidFill>
                  <a:schemeClr val="accent4"/>
                </a:solidFill>
                <a:highlight>
                  <a:srgbClr val="FFFFFF"/>
                </a:highlight>
              </a:rPr>
              <a:t> </a:t>
            </a:r>
            <a:r>
              <a:rPr lang="fr" sz="1300">
                <a:solidFill>
                  <a:schemeClr val="dk1"/>
                </a:solidFill>
                <a:highlight>
                  <a:srgbClr val="FFFFFF"/>
                </a:highlight>
              </a:rPr>
              <a:t>consiste à segmenter les clients en fonction de leur comportement d’achat. C’est une segmentation 100% comportementale. </a:t>
            </a:r>
            <a:endParaRPr sz="1300">
              <a:solidFill>
                <a:schemeClr val="dk1"/>
              </a:solidFill>
              <a:highlight>
                <a:srgbClr val="FFFFFF"/>
              </a:highlight>
            </a:endParaRPr>
          </a:p>
          <a:p>
            <a:pPr indent="0" lvl="0" marL="0" rtl="0" algn="l">
              <a:spcBef>
                <a:spcPts val="1200"/>
              </a:spcBef>
              <a:spcAft>
                <a:spcPts val="0"/>
              </a:spcAft>
              <a:buNone/>
            </a:pPr>
            <a:r>
              <a:rPr lang="fr" sz="1300">
                <a:solidFill>
                  <a:schemeClr val="dk1"/>
                </a:solidFill>
                <a:highlight>
                  <a:srgbClr val="FFFFFF"/>
                </a:highlight>
              </a:rPr>
              <a:t>On ne segmente pas  les clients en fonction de ce qu’ils sont (genre, sexe, ville, CSP…), ni en fonction de ce qu’ils aiment (centres d’intérêt, goûts), mais en fonction de ce qu’ils achètent. </a:t>
            </a:r>
            <a:endParaRPr sz="1300">
              <a:solidFill>
                <a:schemeClr val="dk1"/>
              </a:solidFill>
              <a:highlight>
                <a:srgbClr val="FFFFFF"/>
              </a:highlight>
            </a:endParaRPr>
          </a:p>
          <a:p>
            <a:pPr indent="0" lvl="0" marL="0" rtl="0" algn="l">
              <a:spcBef>
                <a:spcPts val="1200"/>
              </a:spcBef>
              <a:spcAft>
                <a:spcPts val="1200"/>
              </a:spcAft>
              <a:buNone/>
            </a:pPr>
            <a:r>
              <a:rPr lang="fr" sz="1300">
                <a:solidFill>
                  <a:schemeClr val="dk1"/>
                </a:solidFill>
                <a:highlight>
                  <a:srgbClr val="FFFFFF"/>
                </a:highlight>
              </a:rPr>
              <a:t>On utilise pour cela </a:t>
            </a:r>
            <a:r>
              <a:rPr lang="fr" sz="1300">
                <a:solidFill>
                  <a:schemeClr val="dk1"/>
                </a:solidFill>
                <a:highlight>
                  <a:schemeClr val="accent4"/>
                </a:highlight>
              </a:rPr>
              <a:t>la segmentation RFM</a:t>
            </a:r>
            <a:r>
              <a:rPr lang="fr" sz="1300">
                <a:solidFill>
                  <a:schemeClr val="dk1"/>
                </a:solidFill>
              </a:rPr>
              <a:t>, qui </a:t>
            </a:r>
            <a:r>
              <a:rPr lang="fr" sz="1300">
                <a:solidFill>
                  <a:schemeClr val="dk1"/>
                </a:solidFill>
                <a:highlight>
                  <a:srgbClr val="FFFFFF"/>
                </a:highlight>
              </a:rPr>
              <a:t>repose sur trois critères : </a:t>
            </a:r>
            <a:r>
              <a:rPr lang="fr" sz="1300" u="sng">
                <a:solidFill>
                  <a:schemeClr val="dk1"/>
                </a:solidFill>
                <a:highlight>
                  <a:srgbClr val="FFFFFF"/>
                </a:highlight>
              </a:rPr>
              <a:t>Récence / Fréquence / Montant.</a:t>
            </a:r>
            <a:endParaRPr sz="1300" u="sng">
              <a:solidFill>
                <a:schemeClr val="dk1"/>
              </a:solidFill>
            </a:endParaRPr>
          </a:p>
        </p:txBody>
      </p:sp>
      <p:sp>
        <p:nvSpPr>
          <p:cNvPr id="84" name="Google Shape;84;p16"/>
          <p:cNvSpPr txBox="1"/>
          <p:nvPr/>
        </p:nvSpPr>
        <p:spPr>
          <a:xfrm>
            <a:off x="1285000" y="3635375"/>
            <a:ext cx="2256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rgbClr val="363636"/>
                </a:solidFill>
                <a:highlight>
                  <a:schemeClr val="accent4"/>
                </a:highlight>
              </a:rPr>
              <a:t>La Récence</a:t>
            </a:r>
            <a:endParaRPr b="1" sz="1200">
              <a:solidFill>
                <a:srgbClr val="363636"/>
              </a:solidFill>
              <a:highlight>
                <a:schemeClr val="accent4"/>
              </a:highlight>
            </a:endParaRPr>
          </a:p>
          <a:p>
            <a:pPr indent="0" lvl="0" marL="0" rtl="0" algn="l">
              <a:spcBef>
                <a:spcPts val="0"/>
              </a:spcBef>
              <a:spcAft>
                <a:spcPts val="0"/>
              </a:spcAft>
              <a:buClr>
                <a:schemeClr val="dk1"/>
              </a:buClr>
              <a:buSzPts val="1100"/>
              <a:buFont typeface="Arial"/>
              <a:buNone/>
            </a:pPr>
            <a:r>
              <a:t/>
            </a:r>
            <a:endParaRPr b="1" sz="1200">
              <a:solidFill>
                <a:srgbClr val="363636"/>
              </a:solidFill>
              <a:highlight>
                <a:schemeClr val="accent4"/>
              </a:highlight>
            </a:endParaRPr>
          </a:p>
          <a:p>
            <a:pPr indent="0" lvl="0" marL="0" rtl="0" algn="l">
              <a:spcBef>
                <a:spcPts val="0"/>
              </a:spcBef>
              <a:spcAft>
                <a:spcPts val="0"/>
              </a:spcAft>
              <a:buClr>
                <a:schemeClr val="dk1"/>
              </a:buClr>
              <a:buSzPts val="1100"/>
              <a:buFont typeface="Arial"/>
              <a:buNone/>
            </a:pPr>
            <a:r>
              <a:rPr lang="fr" sz="1200">
                <a:solidFill>
                  <a:srgbClr val="261C43"/>
                </a:solidFill>
                <a:highlight>
                  <a:schemeClr val="lt1"/>
                </a:highlight>
              </a:rPr>
              <a:t>Combien de temps s’est-il écoulé depuis la dernière activité du client ?</a:t>
            </a:r>
            <a:endParaRPr/>
          </a:p>
        </p:txBody>
      </p:sp>
      <p:sp>
        <p:nvSpPr>
          <p:cNvPr id="85" name="Google Shape;85;p16"/>
          <p:cNvSpPr txBox="1"/>
          <p:nvPr/>
        </p:nvSpPr>
        <p:spPr>
          <a:xfrm>
            <a:off x="3310275" y="3635375"/>
            <a:ext cx="2202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rgbClr val="363636"/>
                </a:solidFill>
                <a:highlight>
                  <a:schemeClr val="accent4"/>
                </a:highlight>
              </a:rPr>
              <a:t>La Fréquence</a:t>
            </a:r>
            <a:r>
              <a:rPr lang="fr" sz="1200">
                <a:solidFill>
                  <a:srgbClr val="261C43"/>
                </a:solidFill>
                <a:highlight>
                  <a:schemeClr val="accent4"/>
                </a:highlight>
              </a:rPr>
              <a:t> </a:t>
            </a:r>
            <a:endParaRPr sz="1200">
              <a:solidFill>
                <a:srgbClr val="261C43"/>
              </a:solidFill>
              <a:highlight>
                <a:schemeClr val="accent4"/>
              </a:highlight>
            </a:endParaRPr>
          </a:p>
          <a:p>
            <a:pPr indent="0" lvl="0" marL="0" rtl="0" algn="l">
              <a:spcBef>
                <a:spcPts val="0"/>
              </a:spcBef>
              <a:spcAft>
                <a:spcPts val="0"/>
              </a:spcAft>
              <a:buClr>
                <a:schemeClr val="dk1"/>
              </a:buClr>
              <a:buSzPts val="1100"/>
              <a:buFont typeface="Arial"/>
              <a:buNone/>
            </a:pPr>
            <a:r>
              <a:t/>
            </a:r>
            <a:endParaRPr sz="1200">
              <a:solidFill>
                <a:srgbClr val="261C43"/>
              </a:solidFill>
              <a:highlight>
                <a:schemeClr val="accent4"/>
              </a:highlight>
            </a:endParaRPr>
          </a:p>
          <a:p>
            <a:pPr indent="0" lvl="0" marL="0" rtl="0" algn="l">
              <a:spcBef>
                <a:spcPts val="0"/>
              </a:spcBef>
              <a:spcAft>
                <a:spcPts val="0"/>
              </a:spcAft>
              <a:buClr>
                <a:schemeClr val="dk1"/>
              </a:buClr>
              <a:buSzPts val="1100"/>
              <a:buFont typeface="Arial"/>
              <a:buNone/>
            </a:pPr>
            <a:r>
              <a:rPr lang="fr" sz="1200">
                <a:solidFill>
                  <a:srgbClr val="261C43"/>
                </a:solidFill>
                <a:highlight>
                  <a:schemeClr val="lt1"/>
                </a:highlight>
              </a:rPr>
              <a:t>Au cours d’une période de temps donnée, combien de fois un client a-t-il acheté ou interagi avec la marque ?</a:t>
            </a:r>
            <a:endParaRPr/>
          </a:p>
        </p:txBody>
      </p:sp>
      <p:sp>
        <p:nvSpPr>
          <p:cNvPr id="86" name="Google Shape;86;p16"/>
          <p:cNvSpPr txBox="1"/>
          <p:nvPr/>
        </p:nvSpPr>
        <p:spPr>
          <a:xfrm>
            <a:off x="5537325" y="3635375"/>
            <a:ext cx="2511300" cy="1108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fr" sz="1200">
                <a:solidFill>
                  <a:srgbClr val="363636"/>
                </a:solidFill>
                <a:highlight>
                  <a:schemeClr val="accent4"/>
                </a:highlight>
              </a:rPr>
              <a:t>Montant</a:t>
            </a:r>
            <a:endParaRPr sz="1200">
              <a:solidFill>
                <a:srgbClr val="261C43"/>
              </a:solidFill>
              <a:highlight>
                <a:schemeClr val="accent4"/>
              </a:highlight>
            </a:endParaRPr>
          </a:p>
          <a:p>
            <a:pPr indent="0" lvl="0" marL="0" rtl="0" algn="l">
              <a:lnSpc>
                <a:spcPct val="100000"/>
              </a:lnSpc>
              <a:spcBef>
                <a:spcPts val="0"/>
              </a:spcBef>
              <a:spcAft>
                <a:spcPts val="0"/>
              </a:spcAft>
              <a:buNone/>
            </a:pPr>
            <a:r>
              <a:t/>
            </a:r>
            <a:endParaRPr sz="1200">
              <a:solidFill>
                <a:srgbClr val="261C43"/>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fr" sz="1200">
                <a:solidFill>
                  <a:srgbClr val="261C43"/>
                </a:solidFill>
                <a:highlight>
                  <a:schemeClr val="lt1"/>
                </a:highlight>
              </a:rPr>
              <a:t>Combien un client a-t-il dépensé d’argent au cours d’une période de temps donnée ?</a:t>
            </a:r>
            <a:endParaRPr/>
          </a:p>
        </p:txBody>
      </p:sp>
      <p:sp>
        <p:nvSpPr>
          <p:cNvPr id="87" name="Google Shape;87;p16"/>
          <p:cNvSpPr/>
          <p:nvPr/>
        </p:nvSpPr>
        <p:spPr>
          <a:xfrm>
            <a:off x="0" y="1349725"/>
            <a:ext cx="322200" cy="22563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8832300" y="1357525"/>
            <a:ext cx="322200" cy="22407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p:nvPr/>
        </p:nvSpPr>
        <p:spPr>
          <a:xfrm>
            <a:off x="0" y="3559175"/>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rot="-5400000">
            <a:off x="7606650" y="3606150"/>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17"/>
          <p:cNvPicPr preferRelativeResize="0"/>
          <p:nvPr/>
        </p:nvPicPr>
        <p:blipFill>
          <a:blip r:embed="rId3">
            <a:alphaModFix/>
          </a:blip>
          <a:stretch>
            <a:fillRect/>
          </a:stretch>
        </p:blipFill>
        <p:spPr>
          <a:xfrm>
            <a:off x="1557489" y="0"/>
            <a:ext cx="6029035"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p:nvPr/>
        </p:nvSpPr>
        <p:spPr>
          <a:xfrm>
            <a:off x="0" y="3559175"/>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rot="-5400000">
            <a:off x="7606650" y="3606150"/>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8"/>
          <p:cNvPicPr preferRelativeResize="0"/>
          <p:nvPr/>
        </p:nvPicPr>
        <p:blipFill>
          <a:blip r:embed="rId3">
            <a:alphaModFix/>
          </a:blip>
          <a:stretch>
            <a:fillRect/>
          </a:stretch>
        </p:blipFill>
        <p:spPr>
          <a:xfrm>
            <a:off x="1442874" y="0"/>
            <a:ext cx="6258251"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p:nvPr/>
        </p:nvSpPr>
        <p:spPr>
          <a:xfrm>
            <a:off x="0" y="3559175"/>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rot="-5400000">
            <a:off x="7606650" y="3606150"/>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 name="Google Shape;109;p19"/>
          <p:cNvPicPr preferRelativeResize="0"/>
          <p:nvPr/>
        </p:nvPicPr>
        <p:blipFill>
          <a:blip r:embed="rId3">
            <a:alphaModFix/>
          </a:blip>
          <a:stretch>
            <a:fillRect/>
          </a:stretch>
        </p:blipFill>
        <p:spPr>
          <a:xfrm>
            <a:off x="1643100" y="25525"/>
            <a:ext cx="6069300" cy="5053032"/>
          </a:xfrm>
          <a:prstGeom prst="rect">
            <a:avLst/>
          </a:prstGeom>
          <a:noFill/>
          <a:ln>
            <a:noFill/>
          </a:ln>
        </p:spPr>
      </p:pic>
      <p:pic>
        <p:nvPicPr>
          <p:cNvPr id="110" name="Google Shape;110;p19"/>
          <p:cNvPicPr preferRelativeResize="0"/>
          <p:nvPr/>
        </p:nvPicPr>
        <p:blipFill>
          <a:blip r:embed="rId4">
            <a:alphaModFix/>
          </a:blip>
          <a:stretch>
            <a:fillRect/>
          </a:stretch>
        </p:blipFill>
        <p:spPr>
          <a:xfrm>
            <a:off x="250050" y="1666875"/>
            <a:ext cx="990600" cy="1809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1918350" y="114475"/>
            <a:ext cx="6069300" cy="4914549"/>
          </a:xfrm>
          <a:prstGeom prst="rect">
            <a:avLst/>
          </a:prstGeom>
          <a:noFill/>
          <a:ln>
            <a:noFill/>
          </a:ln>
        </p:spPr>
      </p:pic>
      <p:pic>
        <p:nvPicPr>
          <p:cNvPr id="116" name="Google Shape;116;p20"/>
          <p:cNvPicPr preferRelativeResize="0"/>
          <p:nvPr/>
        </p:nvPicPr>
        <p:blipFill>
          <a:blip r:embed="rId4">
            <a:alphaModFix/>
          </a:blip>
          <a:stretch>
            <a:fillRect/>
          </a:stretch>
        </p:blipFill>
        <p:spPr>
          <a:xfrm>
            <a:off x="76200" y="1593175"/>
            <a:ext cx="1600200" cy="1200150"/>
          </a:xfrm>
          <a:prstGeom prst="rect">
            <a:avLst/>
          </a:prstGeom>
          <a:noFill/>
          <a:ln>
            <a:noFill/>
          </a:ln>
        </p:spPr>
      </p:pic>
      <p:sp>
        <p:nvSpPr>
          <p:cNvPr id="117" name="Google Shape;117;p20"/>
          <p:cNvSpPr/>
          <p:nvPr/>
        </p:nvSpPr>
        <p:spPr>
          <a:xfrm>
            <a:off x="0" y="3559175"/>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7606650" y="3606150"/>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p:nvPr/>
        </p:nvSpPr>
        <p:spPr>
          <a:xfrm>
            <a:off x="0" y="3559175"/>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rot="-5400000">
            <a:off x="7606650" y="3606150"/>
            <a:ext cx="1490700" cy="15840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21"/>
          <p:cNvPicPr preferRelativeResize="0"/>
          <p:nvPr/>
        </p:nvPicPr>
        <p:blipFill>
          <a:blip r:embed="rId3">
            <a:alphaModFix/>
          </a:blip>
          <a:stretch>
            <a:fillRect/>
          </a:stretch>
        </p:blipFill>
        <p:spPr>
          <a:xfrm>
            <a:off x="0" y="152400"/>
            <a:ext cx="9144001" cy="48993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