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74" r:id="rId11"/>
    <p:sldId id="266" r:id="rId12"/>
    <p:sldId id="268" r:id="rId13"/>
    <p:sldId id="267" r:id="rId14"/>
    <p:sldId id="270" r:id="rId15"/>
    <p:sldId id="271" r:id="rId16"/>
    <p:sldId id="272" r:id="rId17"/>
    <p:sldId id="275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69" d="100"/>
          <a:sy n="69" d="100"/>
        </p:scale>
        <p:origin x="-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D995-06FB-4182-BECF-E5B329522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E1F61-CCCD-46F9-B286-1F4CFC88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7.wmf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>
            <a:noAutofit/>
          </a:bodyPr>
          <a:lstStyle/>
          <a:p>
            <a:pPr eaLnBrk="1" hangingPunct="1"/>
            <a:r>
              <a:rPr lang="bg-BG" sz="3600" dirty="0" smtClean="0"/>
              <a:t>Епидемиологични модели: Податливи </a:t>
            </a:r>
            <a:r>
              <a:rPr lang="en-US" sz="3600" dirty="0" smtClean="0"/>
              <a:t>(S)</a:t>
            </a:r>
            <a:r>
              <a:rPr lang="bg-BG" sz="3600" dirty="0" smtClean="0"/>
              <a:t>,</a:t>
            </a:r>
            <a:br>
              <a:rPr lang="bg-BG" sz="3600" dirty="0" smtClean="0"/>
            </a:br>
            <a:r>
              <a:rPr lang="bg-BG" sz="3600" dirty="0" smtClean="0"/>
              <a:t>Инфектирани</a:t>
            </a:r>
            <a:r>
              <a:rPr lang="en-US" sz="3600" dirty="0" smtClean="0"/>
              <a:t> (I)</a:t>
            </a:r>
            <a:r>
              <a:rPr lang="bg-BG" sz="3600" dirty="0" smtClean="0"/>
              <a:t>, Излекувани</a:t>
            </a:r>
            <a:r>
              <a:rPr lang="en-US" sz="3600" dirty="0" smtClean="0"/>
              <a:t> (R)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94" y="3429000"/>
            <a:ext cx="5040560" cy="2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313612" cy="1143000"/>
          </a:xfrm>
        </p:spPr>
        <p:txBody>
          <a:bodyPr/>
          <a:lstStyle/>
          <a:p>
            <a:r>
              <a:rPr lang="bg-BG" dirty="0" smtClean="0"/>
              <a:t>Числени методи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78414"/>
              </p:ext>
            </p:extLst>
          </p:nvPr>
        </p:nvGraphicFramePr>
        <p:xfrm>
          <a:off x="5580112" y="3356992"/>
          <a:ext cx="3205096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2147040" imgH="1928520" progId="Equation.DSMT4">
                  <p:embed/>
                </p:oleObj>
              </mc:Choice>
              <mc:Fallback>
                <p:oleObj name="Equation" r:id="rId3" imgW="2147040" imgH="19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112" y="3356992"/>
                        <a:ext cx="3205096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8064" y="1124744"/>
            <a:ext cx="3816424" cy="2376263"/>
          </a:xfrm>
        </p:spPr>
        <p:txBody>
          <a:bodyPr>
            <a:normAutofit/>
          </a:bodyPr>
          <a:lstStyle/>
          <a:p>
            <a:r>
              <a:rPr lang="bg-BG" sz="2200" dirty="0" smtClean="0"/>
              <a:t>Четириетапен едностъпков метод на Рунге-Кута</a:t>
            </a:r>
          </a:p>
          <a:p>
            <a:r>
              <a:rPr lang="bg-BG" sz="2200" dirty="0" smtClean="0"/>
              <a:t>Грешка на опроксимацията – </a:t>
            </a:r>
            <a:r>
              <a:rPr lang="en-US" sz="2200" i="1" dirty="0" smtClean="0"/>
              <a:t>O</a:t>
            </a:r>
            <a:r>
              <a:rPr lang="en-US" sz="2200" dirty="0" smtClean="0"/>
              <a:t>(</a:t>
            </a:r>
            <a:r>
              <a:rPr lang="en-US" sz="2200" i="1" dirty="0" smtClean="0"/>
              <a:t>h</a:t>
            </a:r>
            <a:r>
              <a:rPr lang="en-US" sz="2200" i="1" baseline="30000" dirty="0" smtClean="0"/>
              <a:t>4</a:t>
            </a:r>
            <a:r>
              <a:rPr lang="en-US" sz="2200" dirty="0" smtClean="0"/>
              <a:t>)</a:t>
            </a:r>
            <a:endParaRPr lang="bg-BG" sz="2200" dirty="0" smtClean="0"/>
          </a:p>
          <a:p>
            <a:r>
              <a:rPr lang="bg-BG" sz="2200" dirty="0" smtClean="0"/>
              <a:t>Постоянна стъпка </a:t>
            </a:r>
            <a:r>
              <a:rPr lang="en-US" sz="2200" i="1" dirty="0" smtClean="0"/>
              <a:t>h</a:t>
            </a:r>
            <a:endParaRPr lang="bg-BG" sz="2200" i="1" dirty="0" smtClean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256" y="1202013"/>
            <a:ext cx="4139976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Развитие в ред на Тейлор</a:t>
            </a:r>
          </a:p>
          <a:p>
            <a:r>
              <a:rPr lang="bg-BG" sz="2800" dirty="0"/>
              <a:t>Грешка на опроксимацията –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h</a:t>
            </a:r>
            <a:r>
              <a:rPr lang="en-US" sz="2800" i="1" baseline="30000" dirty="0" smtClean="0"/>
              <a:t>4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2800" dirty="0"/>
              <a:t>Постоянна стъпка </a:t>
            </a:r>
            <a:r>
              <a:rPr lang="en-US" sz="2800" i="1" dirty="0" smtClean="0"/>
              <a:t>h</a:t>
            </a:r>
            <a:endParaRPr lang="bg-BG" sz="2800" i="1" dirty="0" smtClean="0"/>
          </a:p>
          <a:p>
            <a:endParaRPr lang="bg-BG" sz="2200" i="1" dirty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endParaRPr lang="en-US" sz="2200" b="0" i="1" dirty="0" smtClean="0"/>
          </a:p>
          <a:p>
            <a:pPr marL="0" indent="0">
              <a:buNone/>
            </a:pPr>
            <a:endParaRPr lang="en-US" sz="2200" i="1" dirty="0" smtClean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bg-BG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6681" y="6021288"/>
                <a:ext cx="4860056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6021288"/>
                <a:ext cx="4860056" cy="6182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6681" y="5428737"/>
                <a:ext cx="403899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5428737"/>
                <a:ext cx="4038990" cy="618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6681" y="4808477"/>
                <a:ext cx="3310137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4808477"/>
                <a:ext cx="3310137" cy="6182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6681" y="4439145"/>
                <a:ext cx="1483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4439145"/>
                <a:ext cx="148354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2852936"/>
                <a:ext cx="4392488" cy="144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)′+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′′′′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2936"/>
                <a:ext cx="4392488" cy="144789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78098"/>
          </a:xfrm>
        </p:spPr>
        <p:txBody>
          <a:bodyPr>
            <a:normAutofit/>
          </a:bodyPr>
          <a:lstStyle/>
          <a:p>
            <a:r>
              <a:rPr lang="bg-BG" sz="4000" dirty="0"/>
              <a:t>Ясно изразена епидемия</a:t>
            </a:r>
            <a:endParaRPr lang="en-US" sz="40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2" name="Rectangle 1"/>
          <p:cNvSpPr/>
          <p:nvPr/>
        </p:nvSpPr>
        <p:spPr>
          <a:xfrm>
            <a:off x="755576" y="143086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Начално условие и параметри:</a:t>
            </a:r>
          </a:p>
          <a:p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= 763, </a:t>
            </a:r>
            <a:r>
              <a:rPr lang="en-US" i="1" dirty="0" smtClean="0"/>
              <a:t>I</a:t>
            </a:r>
            <a:r>
              <a:rPr lang="en-US" i="1" baseline="-25000" dirty="0" smtClean="0"/>
              <a:t>0</a:t>
            </a:r>
            <a:r>
              <a:rPr lang="en-US" dirty="0" smtClean="0"/>
              <a:t> = 1</a:t>
            </a:r>
            <a:r>
              <a:rPr lang="bg-BG" dirty="0" smtClean="0"/>
              <a:t>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en-US" dirty="0" smtClean="0"/>
              <a:t> = 202,</a:t>
            </a:r>
            <a:r>
              <a:rPr lang="bg-BG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= 2.18*10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147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78098"/>
          </a:xfrm>
        </p:spPr>
        <p:txBody>
          <a:bodyPr>
            <a:normAutofit/>
          </a:bodyPr>
          <a:lstStyle/>
          <a:p>
            <a:r>
              <a:rPr lang="bg-BG" sz="4000" dirty="0"/>
              <a:t>Ясно изразена 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5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755576" y="1556792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Начално условие и параметри:</a:t>
            </a:r>
          </a:p>
          <a:p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= 76</a:t>
            </a:r>
            <a:r>
              <a:rPr lang="bg-BG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i="1" baseline="-25000" dirty="0" smtClean="0"/>
              <a:t>0</a:t>
            </a:r>
            <a:r>
              <a:rPr lang="en-US" dirty="0" smtClean="0"/>
              <a:t> = </a:t>
            </a:r>
            <a:r>
              <a:rPr lang="bg-BG" dirty="0" smtClean="0"/>
              <a:t>4,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en-US" dirty="0" smtClean="0"/>
              <a:t> = </a:t>
            </a:r>
            <a:r>
              <a:rPr lang="bg-BG" dirty="0" smtClean="0"/>
              <a:t>740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= 2.18*10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64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06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58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052736"/>
            <a:ext cx="5343525" cy="40005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51520" y="4981781"/>
                <a:ext cx="8640960" cy="1876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bg-BG" sz="2200" dirty="0" smtClean="0"/>
                  <a:t>Разликата е представена в процентна форма: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 </m:t>
                    </m:r>
                  </m:oMath>
                </a14:m>
                <a:endParaRPr lang="bg-BG" sz="2200" b="0" i="0" dirty="0" smtClean="0">
                  <a:latin typeface="Cambria Math"/>
                </a:endParaRPr>
              </a:p>
              <a:p>
                <a:endParaRPr lang="en-US" sz="2200" b="0" i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bg-BG" sz="2200" b="0" i="1" smtClean="0">
                        <a:latin typeface="Cambria Math"/>
                      </a:rPr>
                      <m:t>100 </m:t>
                    </m:r>
                    <m:r>
                      <a:rPr lang="en-US" sz="2200" b="0" i="1" smtClean="0">
                        <a:latin typeface="Cambria Math"/>
                      </a:rPr>
                      <m:t>𝑎𝑏𝑠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/>
                                              </a:rPr>
                                              <m:t>𝑑𝑅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</m:e>
                                  <m:sub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/>
                                          </a:rPr>
                                          <m:t>𝑑𝑅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𝑑𝑅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h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</m:den>
                        </m:f>
                        <m:r>
                          <m:rPr>
                            <m:nor/>
                          </m:rPr>
                          <a:rPr lang="bg-BG" sz="2200" dirty="0"/>
                          <m:t> </m:t>
                        </m:r>
                      </m:e>
                    </m:d>
                  </m:oMath>
                </a14:m>
                <a:r>
                  <a:rPr lang="en-US" sz="2200" baseline="30000" dirty="0" smtClean="0"/>
                  <a:t>,</a:t>
                </a:r>
                <a:endParaRPr lang="bg-BG" sz="2200" baseline="30000" dirty="0" smtClean="0"/>
              </a:p>
              <a:p>
                <a:pPr algn="ctr"/>
                <a:endParaRPr lang="en-US" sz="2200" baseline="30000" dirty="0" smtClean="0"/>
              </a:p>
              <a:p>
                <a:r>
                  <a:rPr lang="bg-BG" sz="2200" dirty="0" smtClean="0"/>
                  <a:t>където </a:t>
                </a:r>
                <a:r>
                  <a:rPr lang="en-US" sz="2200" i="1" dirty="0" smtClean="0"/>
                  <a:t>R</a:t>
                </a:r>
                <a:r>
                  <a:rPr lang="en-US" sz="2200" i="1" baseline="-25000" dirty="0" smtClean="0"/>
                  <a:t>h </a:t>
                </a:r>
                <a:r>
                  <a:rPr lang="bg-BG" sz="2200" i="1" dirty="0" smtClean="0"/>
                  <a:t>е</a:t>
                </a:r>
                <a:r>
                  <a:rPr lang="en-US" sz="2200" i="1" dirty="0" smtClean="0"/>
                  <a:t> </a:t>
                </a:r>
                <a:r>
                  <a:rPr lang="bg-BG" sz="2200" i="1" dirty="0" smtClean="0"/>
                  <a:t>численото решение, а </a:t>
                </a:r>
                <a:r>
                  <a:rPr lang="en-US" sz="2200" i="1" dirty="0" smtClean="0"/>
                  <a:t>R</a:t>
                </a:r>
                <a:r>
                  <a:rPr lang="en-US" sz="2200" i="1" baseline="-25000" dirty="0" smtClean="0"/>
                  <a:t>a</a:t>
                </a:r>
                <a:r>
                  <a:rPr lang="bg-BG" sz="2200" i="1" dirty="0" smtClean="0"/>
                  <a:t> е апроксимацията.</a:t>
                </a:r>
                <a:endParaRPr lang="en-US" sz="2200" i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981781"/>
                <a:ext cx="8640960" cy="1876219"/>
              </a:xfrm>
              <a:prstGeom prst="rect">
                <a:avLst/>
              </a:prstGeom>
              <a:blipFill rotWithShape="1">
                <a:blip r:embed="rId3"/>
                <a:stretch>
                  <a:fillRect l="-846" t="-1948" b="-5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bg-BG" dirty="0" smtClean="0"/>
              <a:t>Резултати - Заключение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4454529"/>
                  </p:ext>
                </p:extLst>
              </p:nvPr>
            </p:nvGraphicFramePr>
            <p:xfrm>
              <a:off x="467544" y="1412776"/>
              <a:ext cx="8229600" cy="4067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7432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Рунге Кута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Тейлор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Сходимост</a:t>
                          </a:r>
                          <a:r>
                            <a:rPr lang="bg-BG" baseline="0" dirty="0" smtClean="0"/>
                            <a:t> ( 2ри пример)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h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/2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/2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/4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⁡(2)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h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baseline="0" dirty="0" smtClean="0"/>
                            <a:t>= 0.08, 0.04, 0.02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4.5022</a:t>
                          </a:r>
                        </a:p>
                        <a:p>
                          <a:r>
                            <a:rPr lang="en-US" i="1" dirty="0" smtClean="0"/>
                            <a:t>h </a:t>
                          </a:r>
                          <a:r>
                            <a:rPr lang="en-US" dirty="0" smtClean="0"/>
                            <a:t>= </a:t>
                          </a:r>
                          <a:r>
                            <a:rPr lang="en-US" baseline="0" dirty="0" smtClean="0"/>
                            <a:t>0.04, 0.02, 0.01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4.5095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4.0006</a:t>
                          </a:r>
                        </a:p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4.0075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Положителни</a:t>
                          </a:r>
                          <a:r>
                            <a:rPr lang="bg-BG" baseline="0" dirty="0" smtClean="0"/>
                            <a:t> страни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Възможност да изчисли</a:t>
                          </a:r>
                        </a:p>
                        <a:p>
                          <a:r>
                            <a:rPr lang="bg-BG" dirty="0" smtClean="0"/>
                            <a:t>функцията в</a:t>
                          </a:r>
                          <a:r>
                            <a:rPr lang="bg-BG" baseline="0" dirty="0" smtClean="0"/>
                            <a:t> точка извън мрежата</a:t>
                          </a:r>
                          <a:br>
                            <a:rPr lang="bg-BG" baseline="0" dirty="0" smtClean="0"/>
                          </a:b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Положителни</a:t>
                          </a:r>
                          <a:r>
                            <a:rPr lang="bg-BG" baseline="0" dirty="0" smtClean="0"/>
                            <a:t> страни</a:t>
                          </a:r>
                          <a:endParaRPr lang="en-US" dirty="0" smtClean="0"/>
                        </a:p>
                        <a:p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По-малко</a:t>
                          </a:r>
                          <a:r>
                            <a:rPr lang="bg-BG" baseline="0" dirty="0" smtClean="0"/>
                            <a:t> изчислителни пресмятания  при нелинейни модели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По-малко</a:t>
                          </a:r>
                          <a:r>
                            <a:rPr lang="bg-BG" baseline="0" dirty="0" smtClean="0"/>
                            <a:t> изчислителни пресмятания  при линейни модели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4454529"/>
                  </p:ext>
                </p:extLst>
              </p:nvPr>
            </p:nvGraphicFramePr>
            <p:xfrm>
              <a:off x="467544" y="1412776"/>
              <a:ext cx="8229600" cy="4067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7432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Рунге Кута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Тейлор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3190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2" t="-30556" r="-200000" b="-18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h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baseline="0" dirty="0" smtClean="0"/>
                            <a:t>= 0.08, 0.04, 0.02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4.5022</a:t>
                          </a:r>
                        </a:p>
                        <a:p>
                          <a:r>
                            <a:rPr lang="en-US" i="1" dirty="0" smtClean="0"/>
                            <a:t>h </a:t>
                          </a:r>
                          <a:r>
                            <a:rPr lang="en-US" dirty="0" smtClean="0"/>
                            <a:t>= </a:t>
                          </a:r>
                          <a:r>
                            <a:rPr lang="en-US" baseline="0" dirty="0" smtClean="0"/>
                            <a:t>0.04, 0.02, 0.01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4.5095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4.0006</a:t>
                          </a:r>
                        </a:p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4.0075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Положителни</a:t>
                          </a:r>
                          <a:r>
                            <a:rPr lang="bg-BG" baseline="0" dirty="0" smtClean="0"/>
                            <a:t> страни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Възможност да изчисли</a:t>
                          </a:r>
                        </a:p>
                        <a:p>
                          <a:r>
                            <a:rPr lang="bg-BG" dirty="0" smtClean="0"/>
                            <a:t>функцията в</a:t>
                          </a:r>
                          <a:r>
                            <a:rPr lang="bg-BG" baseline="0" dirty="0" smtClean="0"/>
                            <a:t> точка извън мрежата</a:t>
                          </a:r>
                          <a:br>
                            <a:rPr lang="bg-BG" baseline="0" dirty="0" smtClean="0"/>
                          </a:br>
                          <a:endParaRPr lang="en-US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Положителни</a:t>
                          </a:r>
                          <a:r>
                            <a:rPr lang="bg-BG" baseline="0" dirty="0" smtClean="0"/>
                            <a:t> страни</a:t>
                          </a:r>
                          <a:endParaRPr lang="en-US" dirty="0" smtClean="0"/>
                        </a:p>
                        <a:p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По-малко</a:t>
                          </a:r>
                          <a:r>
                            <a:rPr lang="bg-BG" baseline="0" dirty="0" smtClean="0"/>
                            <a:t> изчислителни пресмятания  при нелинейни модели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По-малко</a:t>
                          </a:r>
                          <a:r>
                            <a:rPr lang="bg-BG" baseline="0" dirty="0" smtClean="0"/>
                            <a:t> изчислителни пресмятания  при линейни модели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8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143000"/>
          </a:xfrm>
        </p:spPr>
        <p:txBody>
          <a:bodyPr/>
          <a:lstStyle/>
          <a:p>
            <a:r>
              <a:rPr lang="bg-BG" dirty="0" smtClean="0"/>
              <a:t>Благодаря за вниманието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SIR </a:t>
            </a:r>
            <a:r>
              <a:rPr lang="bg-BG" dirty="0" smtClean="0"/>
              <a:t>епидемиологичен модел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313612" cy="4497387"/>
          </a:xfrm>
        </p:spPr>
        <p:txBody>
          <a:bodyPr>
            <a:normAutofit fontScale="92500"/>
          </a:bodyPr>
          <a:lstStyle/>
          <a:p>
            <a:r>
              <a:rPr lang="bg-BG" sz="2400" dirty="0" smtClean="0"/>
              <a:t>Изследван първоначално от Кермак  и Маккендрик, 1927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Разглеждаме болест,  която се разпространява при контакт с инфектиран индивид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Инфектираните се възстановяват след боледуване и получават имунитет.</a:t>
            </a:r>
          </a:p>
          <a:p>
            <a:pPr eaLnBrk="1" hangingPunct="1"/>
            <a:r>
              <a:rPr lang="bg-BG" sz="2400" dirty="0" smtClean="0"/>
              <a:t>В една равномерно разпределена популация имаме:</a:t>
            </a:r>
          </a:p>
          <a:p>
            <a:pPr lvl="1"/>
            <a:r>
              <a:rPr lang="en-US" sz="2000" i="1" dirty="0"/>
              <a:t>S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податливите</a:t>
            </a:r>
          </a:p>
          <a:p>
            <a:pPr lvl="1"/>
            <a:r>
              <a:rPr lang="en-US" sz="2000" i="1" dirty="0"/>
              <a:t>I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заразените</a:t>
            </a:r>
          </a:p>
          <a:p>
            <a:pPr lvl="1"/>
            <a:r>
              <a:rPr lang="en-US" sz="2000" i="1" dirty="0"/>
              <a:t>R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възстановените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i="1" dirty="0" smtClean="0"/>
              <a:t>S</a:t>
            </a:r>
            <a:r>
              <a:rPr lang="en-US" sz="2400" dirty="0" smtClean="0"/>
              <a:t> + </a:t>
            </a:r>
            <a:r>
              <a:rPr lang="en-US" sz="2400" i="1" dirty="0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R</a:t>
            </a:r>
            <a:r>
              <a:rPr lang="en-US" sz="2400" dirty="0" smtClean="0"/>
              <a:t> = </a:t>
            </a:r>
            <a:r>
              <a:rPr lang="en-US" sz="2400" dirty="0"/>
              <a:t>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2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76121136"/>
              </p:ext>
            </p:extLst>
          </p:nvPr>
        </p:nvGraphicFramePr>
        <p:xfrm>
          <a:off x="2816225" y="3124200"/>
          <a:ext cx="3814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Équation" r:id="rId3" imgW="2463480" imgH="393480" progId="Equation.3">
                  <p:embed/>
                </p:oleObj>
              </mc:Choice>
              <mc:Fallback>
                <p:oleObj name="Équation" r:id="rId3" imgW="246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3124200"/>
                        <a:ext cx="3814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SIR </a:t>
            </a:r>
            <a:r>
              <a:rPr lang="bg-BG" smtClean="0"/>
              <a:t>епидемиологичен модел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01" y="4005064"/>
            <a:ext cx="5561998" cy="2520280"/>
          </a:xfrm>
          <a:prstGeom prst="rect">
            <a:avLst/>
          </a:prstGeom>
        </p:spPr>
      </p:pic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9" y="1827213"/>
            <a:ext cx="7643192" cy="4114800"/>
          </a:xfrm>
        </p:spPr>
        <p:txBody>
          <a:bodyPr/>
          <a:lstStyle/>
          <a:p>
            <a:pPr eaLnBrk="1" hangingPunct="1"/>
            <a:r>
              <a:rPr lang="bg-BG" sz="2400" dirty="0" smtClean="0"/>
              <a:t>Системата от </a:t>
            </a:r>
            <a:r>
              <a:rPr lang="bg-BG" sz="2400" i="1" dirty="0" smtClean="0"/>
              <a:t>диференциални у-ния </a:t>
            </a:r>
            <a:r>
              <a:rPr lang="bg-BG" sz="2400" dirty="0" smtClean="0"/>
              <a:t>описваща поведението на променливите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, </a:t>
            </a:r>
            <a:r>
              <a:rPr lang="en-US" sz="2400" i="1" dirty="0" smtClean="0"/>
              <a:t>I</a:t>
            </a:r>
            <a:r>
              <a:rPr lang="en-US" sz="2400" dirty="0" smtClean="0"/>
              <a:t> </a:t>
            </a:r>
            <a:r>
              <a:rPr lang="bg-BG" sz="2400" dirty="0" smtClean="0"/>
              <a:t>и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bg-BG" sz="2400" dirty="0" smtClean="0"/>
              <a:t>във времето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bg-BG" sz="2400" dirty="0" smtClean="0"/>
              <a:t>се дава чрез: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bg-BG" sz="2400" dirty="0" smtClean="0"/>
              <a:t>Еквивалентна </a:t>
            </a:r>
            <a:r>
              <a:rPr lang="bg-BG" sz="2400" i="1" dirty="0" smtClean="0"/>
              <a:t>диаграма</a:t>
            </a:r>
            <a:r>
              <a:rPr lang="bg-BG" sz="2400" dirty="0" smtClean="0"/>
              <a:t> разпределена по категории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67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3612" cy="982216"/>
          </a:xfrm>
        </p:spPr>
        <p:txBody>
          <a:bodyPr/>
          <a:lstStyle/>
          <a:p>
            <a:pPr eaLnBrk="1" hangingPunct="1"/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828800"/>
            <a:ext cx="7545388" cy="45720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r</a:t>
            </a:r>
            <a:r>
              <a:rPr lang="en-US" sz="2400" dirty="0" smtClean="0">
                <a:latin typeface="Symbol" pitchFamily="18" charset="2"/>
              </a:rPr>
              <a:t>  =  </a:t>
            </a:r>
            <a:r>
              <a:rPr lang="bg-BG" sz="2400" i="1" dirty="0" smtClean="0"/>
              <a:t>темпо на заразяване</a:t>
            </a:r>
            <a:endParaRPr lang="en-US" sz="2400" i="1" dirty="0" smtClean="0"/>
          </a:p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a</a:t>
            </a:r>
            <a:r>
              <a:rPr lang="en-US" sz="2400" i="1" dirty="0" smtClean="0">
                <a:latin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</a:rPr>
              <a:t> =  </a:t>
            </a:r>
            <a:r>
              <a:rPr lang="bg-BG" sz="2400" i="1" dirty="0" smtClean="0"/>
              <a:t>темпо </a:t>
            </a:r>
            <a:r>
              <a:rPr lang="bg-BG" sz="2400" i="1" dirty="0"/>
              <a:t>на </a:t>
            </a:r>
            <a:r>
              <a:rPr lang="bg-BG" sz="2400" i="1" dirty="0" smtClean="0"/>
              <a:t>оздравяване</a:t>
            </a:r>
            <a:endParaRPr lang="en-US" sz="2400" i="1" dirty="0" smtClean="0"/>
          </a:p>
          <a:p>
            <a:pPr eaLnBrk="1" hangingPunct="1">
              <a:buFont typeface="Wingdings" pitchFamily="2" charset="2"/>
              <a:buNone/>
            </a:pPr>
            <a:endParaRPr lang="en-US" sz="800" i="1" dirty="0" smtClean="0"/>
          </a:p>
          <a:p>
            <a:pPr eaLnBrk="1" hangingPunct="1"/>
            <a:r>
              <a:rPr lang="bg-BG" sz="2400" i="1" dirty="0" smtClean="0"/>
              <a:t>Граничен феномен</a:t>
            </a:r>
            <a:r>
              <a:rPr lang="bg-BG" sz="2400" dirty="0" smtClean="0"/>
              <a:t> при </a:t>
            </a:r>
            <a:r>
              <a:rPr lang="en-US" sz="2400" dirty="0" smtClean="0"/>
              <a:t>S =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= a/r:</a:t>
            </a:r>
          </a:p>
          <a:p>
            <a:pPr lvl="1"/>
            <a:r>
              <a:rPr lang="bg-BG" sz="2200" dirty="0" smtClean="0"/>
              <a:t>Ако</a:t>
            </a:r>
            <a:r>
              <a:rPr lang="en-US" sz="2200" dirty="0" smtClean="0"/>
              <a:t> </a:t>
            </a:r>
            <a:r>
              <a:rPr lang="en-US" sz="2200" i="1" dirty="0"/>
              <a:t>S</a:t>
            </a:r>
            <a:r>
              <a:rPr lang="en-US" sz="2200" i="1" baseline="-25000" dirty="0"/>
              <a:t>0</a:t>
            </a:r>
            <a:r>
              <a:rPr lang="en-US" sz="2200" i="1" dirty="0"/>
              <a:t>&gt;</a:t>
            </a:r>
            <a:r>
              <a:rPr lang="en-US" sz="2200" i="1" dirty="0" err="1"/>
              <a:t>S</a:t>
            </a:r>
            <a:r>
              <a:rPr lang="en-US" sz="2200" i="1" baseline="-25000" dirty="0" err="1"/>
              <a:t>c</a:t>
            </a:r>
            <a:r>
              <a:rPr lang="en-US" sz="2200" baseline="-25000" dirty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има епидемия</a:t>
            </a:r>
            <a:endParaRPr lang="en-US" sz="2200" dirty="0"/>
          </a:p>
          <a:p>
            <a:pPr lvl="1"/>
            <a:r>
              <a:rPr lang="bg-BG" sz="2200" dirty="0" smtClean="0"/>
              <a:t>Ако </a:t>
            </a:r>
            <a:r>
              <a:rPr lang="en-US" sz="2200" i="1" dirty="0" smtClean="0"/>
              <a:t>S</a:t>
            </a:r>
            <a:r>
              <a:rPr lang="en-US" sz="2200" i="1" baseline="-25000" dirty="0" smtClean="0"/>
              <a:t>0</a:t>
            </a:r>
            <a:r>
              <a:rPr lang="en-US" sz="2200" i="1" dirty="0" smtClean="0"/>
              <a:t>&lt;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c</a:t>
            </a:r>
            <a:r>
              <a:rPr lang="en-US" sz="2200" baseline="-25000" dirty="0" smtClean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няма епидемия</a:t>
            </a:r>
            <a:endParaRPr lang="en-US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i="1" dirty="0" smtClean="0"/>
              <a:t>Апогей </a:t>
            </a:r>
            <a:r>
              <a:rPr lang="en-US" sz="2400" dirty="0" smtClean="0"/>
              <a:t>(</a:t>
            </a:r>
            <a:r>
              <a:rPr lang="bg-BG" sz="2400" dirty="0" smtClean="0"/>
              <a:t>връхна точка</a:t>
            </a:r>
            <a:r>
              <a:rPr lang="en-US" sz="2400" dirty="0" smtClean="0"/>
              <a:t>) </a:t>
            </a:r>
            <a:r>
              <a:rPr lang="bg-BG" sz="2400" dirty="0" smtClean="0"/>
              <a:t>на епидемията при</a:t>
            </a:r>
            <a:r>
              <a:rPr lang="en-US" sz="2400" dirty="0" smtClean="0"/>
              <a:t>:</a:t>
            </a:r>
          </a:p>
          <a:p>
            <a:pPr marL="0" lvl="1" indent="0">
              <a:buNone/>
            </a:pPr>
            <a:r>
              <a:rPr lang="en-US" sz="2400" i="1" dirty="0" smtClean="0"/>
              <a:t>		 I</a:t>
            </a:r>
            <a:r>
              <a:rPr lang="en-US" sz="2400" i="1" baseline="-25000" dirty="0" smtClean="0"/>
              <a:t>max</a:t>
            </a:r>
            <a:r>
              <a:rPr lang="en-US" sz="2400" i="1" dirty="0" smtClean="0"/>
              <a:t> = I(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</a:t>
            </a:r>
            <a:r>
              <a:rPr lang="en-US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dirty="0" smtClean="0"/>
              <a:t>Ако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&gt;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bg-BG" sz="2400" i="1" dirty="0" smtClean="0"/>
              <a:t>и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 ≈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, </a:t>
            </a:r>
            <a:r>
              <a:rPr lang="bg-BG" sz="2400" dirty="0" smtClean="0"/>
              <a:t>то тогава съществува </a:t>
            </a:r>
            <a:r>
              <a:rPr lang="bg-BG" sz="2400" i="1" dirty="0" smtClean="0"/>
              <a:t>апроксимация</a:t>
            </a:r>
            <a:r>
              <a:rPr lang="en-US" sz="2400" dirty="0" smtClean="0"/>
              <a:t> </a:t>
            </a:r>
            <a:r>
              <a:rPr lang="bg-BG" sz="2400" dirty="0" smtClean="0"/>
              <a:t>за динамиката на Излекуваните </a:t>
            </a:r>
            <a:r>
              <a:rPr lang="en-US" sz="2400" i="1" dirty="0" smtClean="0"/>
              <a:t>R</a:t>
            </a:r>
            <a:r>
              <a:rPr lang="bg-BG" sz="2400" dirty="0" smtClean="0"/>
              <a:t> в популацията</a:t>
            </a:r>
            <a:endParaRPr lang="en-US" sz="2400" baseline="-25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30" y="1016732"/>
            <a:ext cx="7578109" cy="612068"/>
          </a:xfrm>
        </p:spPr>
        <p:txBody>
          <a:bodyPr>
            <a:normAutofit fontScale="90000"/>
          </a:bodyPr>
          <a:lstStyle/>
          <a:p>
            <a:r>
              <a:rPr lang="bg-BG" sz="3300" i="1" dirty="0"/>
              <a:t>Граничен феномен</a:t>
            </a:r>
            <a:r>
              <a:rPr lang="bg-BG" sz="3300" dirty="0"/>
              <a:t> при </a:t>
            </a:r>
            <a:r>
              <a:rPr lang="en-US" sz="3300" dirty="0"/>
              <a:t>S = </a:t>
            </a:r>
            <a:r>
              <a:rPr lang="en-US" sz="3300" i="1" dirty="0" err="1" smtClean="0"/>
              <a:t>S</a:t>
            </a:r>
            <a:r>
              <a:rPr lang="en-US" sz="3300" i="1" baseline="-25000" dirty="0" err="1" smtClean="0"/>
              <a:t>c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25600" y="1484784"/>
                <a:ext cx="6689075" cy="5268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bg-BG" sz="2400" dirty="0" smtClean="0">
                    <a:latin typeface="+mj-lt"/>
                  </a:rPr>
                  <a:t>От второто у-ние получаваме:</a:t>
                </a:r>
                <a:endParaRPr lang="en-US" sz="2400" b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𝑟𝑆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(1.1)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(1.2)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𝑟𝑆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  <m:r>
                          <a:rPr lang="en-US" sz="2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baseline="-2500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400" b="0" i="1" baseline="-25000" smtClean="0"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𝑆𝑐</m:t>
                            </m:r>
                          </m:e>
                        </m:eqArr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e>
                    </m:d>
                  </m:oMath>
                </a14:m>
                <a:endParaRPr lang="bg-BG" sz="2400" dirty="0" smtClean="0"/>
              </a:p>
              <a:p>
                <a:endParaRPr lang="bg-BG" sz="2400" dirty="0"/>
              </a:p>
              <a:p>
                <a:pPr marL="457200" indent="-457200">
                  <a:buAutoNum type="arabicParenBoth" startAt="2"/>
                </a:pPr>
                <a:r>
                  <a:rPr lang="en-US" sz="2400" dirty="0" smtClean="0"/>
                  <a:t>0 &lt; </a:t>
                </a:r>
                <a:r>
                  <a:rPr lang="en-US" sz="2400" i="1" dirty="0" smtClean="0"/>
                  <a:t>S </a:t>
                </a:r>
                <a:r>
                  <a:rPr lang="en-US" sz="2400" dirty="0" smtClean="0"/>
                  <a:t>&lt;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dirty="0" smtClean="0"/>
                  <a:t>, 0 &lt; </a:t>
                </a:r>
                <a:r>
                  <a:rPr lang="en-US" sz="2400" i="1" dirty="0" smtClean="0"/>
                  <a:t>I</a:t>
                </a:r>
              </a:p>
              <a:p>
                <a:endParaRPr lang="en-US" sz="2400" i="1" dirty="0"/>
              </a:p>
              <a:p>
                <a:r>
                  <a:rPr lang="en-US" sz="2400" b="0" dirty="0" smtClean="0"/>
                  <a:t>(1.2) &amp; (2)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⇒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𝑟𝑆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&lt;0,   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sz="2400" b="0" i="1" dirty="0" smtClean="0"/>
              </a:p>
              <a:p>
                <a:r>
                  <a:rPr lang="bg-BG" sz="2400" i="1" dirty="0" smtClean="0"/>
                  <a:t>Така стигаме до извода че заболяването много </a:t>
                </a:r>
              </a:p>
              <a:p>
                <a:r>
                  <a:rPr lang="bg-BG" sz="2400" i="1" dirty="0"/>
                  <a:t>б</a:t>
                </a:r>
                <a:r>
                  <a:rPr lang="bg-BG" sz="2400" i="1" dirty="0" smtClean="0"/>
                  <a:t>ързо изчезва в случаите при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i="1" dirty="0" smtClean="0"/>
                  <a:t>&lt;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bg-BG" sz="2400" i="1" dirty="0" smtClean="0"/>
                  <a:t>.</a:t>
                </a:r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00" y="1484784"/>
                <a:ext cx="6689075" cy="5268302"/>
              </a:xfrm>
              <a:prstGeom prst="rect">
                <a:avLst/>
              </a:prstGeom>
              <a:blipFill rotWithShape="1">
                <a:blip r:embed="rId2"/>
                <a:stretch>
                  <a:fillRect l="-1459" t="-926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2" y="764704"/>
            <a:ext cx="7313612" cy="1143000"/>
          </a:xfrm>
        </p:spPr>
        <p:txBody>
          <a:bodyPr>
            <a:normAutofit fontScale="90000"/>
          </a:bodyPr>
          <a:lstStyle/>
          <a:p>
            <a:r>
              <a:rPr lang="en-US" sz="3300" i="1" dirty="0" smtClean="0"/>
              <a:t>I-S </a:t>
            </a:r>
            <a:r>
              <a:rPr lang="bg-BG" sz="3300" i="1" dirty="0" smtClean="0"/>
              <a:t>Завизимост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3960440" cy="4108859"/>
          </a:xfrm>
        </p:spPr>
      </p:pic>
      <p:sp>
        <p:nvSpPr>
          <p:cNvPr id="6" name="Rectangle 5"/>
          <p:cNvSpPr/>
          <p:nvPr/>
        </p:nvSpPr>
        <p:spPr>
          <a:xfrm>
            <a:off x="992002" y="5811560"/>
            <a:ext cx="74168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bg-BG" sz="2200" dirty="0" smtClean="0"/>
              <a:t>Фазови траектории на Податливите </a:t>
            </a:r>
            <a:r>
              <a:rPr lang="en-US" sz="2200" dirty="0" smtClean="0"/>
              <a:t>(</a:t>
            </a:r>
            <a:r>
              <a:rPr lang="en-US" sz="2200" i="1" dirty="0" smtClean="0"/>
              <a:t>S</a:t>
            </a:r>
            <a:r>
              <a:rPr lang="en-US" sz="2200" dirty="0" smtClean="0"/>
              <a:t>)</a:t>
            </a:r>
            <a:r>
              <a:rPr lang="bg-BG" sz="2200" dirty="0" smtClean="0"/>
              <a:t> и Инфектираните </a:t>
            </a:r>
            <a:r>
              <a:rPr lang="en-US" sz="2200" dirty="0" smtClean="0"/>
              <a:t>(</a:t>
            </a:r>
            <a:r>
              <a:rPr lang="en-US" sz="2200" i="1" dirty="0" smtClean="0"/>
              <a:t>I</a:t>
            </a:r>
            <a:r>
              <a:rPr lang="en-US" sz="2200" dirty="0" smtClean="0"/>
              <a:t>)</a:t>
            </a:r>
            <a:r>
              <a:rPr lang="bg-BG" sz="2200" dirty="0" smtClean="0"/>
              <a:t> а </a:t>
            </a:r>
            <a:r>
              <a:rPr lang="bg-BG" sz="2200" i="1" dirty="0" smtClean="0"/>
              <a:t>апогей </a:t>
            </a:r>
            <a:r>
              <a:rPr lang="en-US" sz="2200" dirty="0"/>
              <a:t>(</a:t>
            </a:r>
            <a:r>
              <a:rPr lang="bg-BG" sz="2200" dirty="0"/>
              <a:t>връхна точка</a:t>
            </a:r>
            <a:r>
              <a:rPr lang="en-US" sz="2200" dirty="0"/>
              <a:t>) </a:t>
            </a:r>
            <a:r>
              <a:rPr lang="bg-BG" sz="2200" dirty="0"/>
              <a:t>на епидемията </a:t>
            </a:r>
            <a:r>
              <a:rPr lang="bg-BG" sz="2200" dirty="0" smtClean="0"/>
              <a:t>при </a:t>
            </a:r>
            <a:r>
              <a:rPr lang="en-US" sz="2200" i="1" dirty="0"/>
              <a:t>I</a:t>
            </a:r>
            <a:r>
              <a:rPr lang="en-US" sz="2200" i="1" baseline="-25000" dirty="0"/>
              <a:t>max</a:t>
            </a:r>
            <a:r>
              <a:rPr lang="en-US" sz="2200" i="1" dirty="0"/>
              <a:t> = </a:t>
            </a:r>
            <a:r>
              <a:rPr lang="en-US" sz="2200" i="1" dirty="0" smtClean="0"/>
              <a:t>I(S=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c</a:t>
            </a:r>
            <a:r>
              <a:rPr lang="en-US" sz="2200" i="1" dirty="0" smtClean="0"/>
              <a:t> </a:t>
            </a:r>
            <a:r>
              <a:rPr lang="en-US" sz="2200" dirty="0" smtClean="0"/>
              <a:t>)</a:t>
            </a:r>
            <a:r>
              <a:rPr lang="bg-BG" sz="2200" dirty="0" smtClean="0"/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60032" y="1916832"/>
                <a:ext cx="3325141" cy="2902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 baseline="-25000">
                          <a:latin typeface="Cambria Math"/>
                        </a:rPr>
                        <m:t>𝑐</m:t>
                      </m:r>
                      <m:r>
                        <a:rPr lang="en-US" b="0" i="1" baseline="-2500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 baseline="-25000">
                          <a:latin typeface="Cambria Math"/>
                        </a:rPr>
                        <m:t>𝑐</m:t>
                      </m:r>
                      <m:r>
                        <a:rPr lang="en-US" b="0" i="1" baseline="-2500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𝐼𝑚𝑎𝑥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 baseline="-2500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 baseline="-25000">
                          <a:latin typeface="Cambria Math"/>
                        </a:rPr>
                        <m:t>𝑐</m:t>
                      </m:r>
                      <m:r>
                        <a:rPr lang="en-US" b="0" i="0" baseline="-2500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ln</m:t>
                      </m:r>
                      <m:r>
                        <a:rPr lang="en-US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16832"/>
                <a:ext cx="3325141" cy="2902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79512" y="2132856"/>
                <a:ext cx="8964488" cy="46085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aseline="-25000" dirty="0" smtClean="0"/>
                  <a:t/>
                </a:r>
                <a:br>
                  <a:rPr lang="en-US" baseline="-25000" dirty="0" smtClean="0"/>
                </a:br>
                <a:r>
                  <a:rPr lang="bg-BG" sz="3300" dirty="0" smtClean="0"/>
                  <a:t>От първото и третото у-ния получаваме: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𝑑𝑆</m:t>
                          </m:r>
                        </m:num>
                        <m:den>
                          <m:r>
                            <a:rPr lang="en-US" sz="3300" b="0" i="1" smtClean="0">
                              <a:latin typeface="Cambria Math"/>
                            </a:rPr>
                            <m:t>𝑑𝑅</m:t>
                          </m:r>
                        </m:den>
                      </m:f>
                      <m:r>
                        <a:rPr lang="en-US" sz="330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𝑆</m:t>
                          </m:r>
                          <m:r>
                            <a:rPr lang="en-US" sz="3300" i="1" baseline="-2500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33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0" smtClean="0">
                          <a:latin typeface="Cambria Math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baseline="-25000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3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300" b="0" i="1" baseline="-25000" smtClean="0"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33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3300" dirty="0" smtClean="0"/>
              </a:p>
              <a:p>
                <a:pPr/>
                <a:endParaRPr lang="en-US" sz="3300" dirty="0" smtClean="0"/>
              </a:p>
              <a:p>
                <a:r>
                  <a:rPr lang="bg-BG" sz="3300" dirty="0" smtClean="0"/>
                  <a:t>От третото у-ние имаме</a:t>
                </a:r>
                <a:r>
                  <a:rPr lang="bg-BG" sz="3300" dirty="0" smtClean="0"/>
                  <a:t>:</a:t>
                </a:r>
                <a:endParaRPr lang="en-US" sz="3300" dirty="0" smtClean="0"/>
              </a:p>
              <a:p>
                <a:endParaRPr lang="en-US" sz="3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𝑑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3300" i="1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𝑎𝐼</m:t>
                      </m:r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𝑁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a:rPr lang="en-US" sz="3300" i="1">
                              <a:latin typeface="Cambria Math"/>
                            </a:rPr>
                            <m:t>𝑅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S</m:t>
                          </m:r>
                          <m:r>
                            <a:rPr lang="en-US" sz="3300" baseline="-25000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300" i="1"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3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33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3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300" baseline="-25000" dirty="0" smtClean="0"/>
              </a:p>
              <a:p>
                <a:endParaRPr lang="en-US" sz="3300" dirty="0"/>
              </a:p>
              <a:p>
                <a:endParaRPr lang="en-US" sz="3300" dirty="0"/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8964488" cy="4608512"/>
              </a:xfrm>
              <a:prstGeom prst="rect">
                <a:avLst/>
              </a:prstGeom>
              <a:blipFill rotWithShape="1">
                <a:blip r:embed="rId2"/>
                <a:stretch>
                  <a:fillRect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bg-BG" sz="2400" dirty="0" smtClean="0"/>
                  <a:t>В случаите когато епидемията не е голяма т.е.</a:t>
                </a:r>
                <a:r>
                  <a:rPr lang="en-US" sz="2400" dirty="0" smtClean="0"/>
                  <a:t> </a:t>
                </a:r>
                <a:r>
                  <a:rPr lang="bg-BG" sz="2400" dirty="0" smtClean="0"/>
                  <a:t>когато </a:t>
                </a:r>
                <a:r>
                  <a:rPr lang="en-US" sz="2400" i="1" dirty="0" smtClean="0"/>
                  <a:t>R/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en-US" sz="2400" dirty="0" smtClean="0"/>
                  <a:t> &lt; 1 </a:t>
                </a:r>
                <a:r>
                  <a:rPr lang="bg-BG" sz="2400" dirty="0" smtClean="0"/>
                  <a:t>то (според Кермак  </a:t>
                </a:r>
                <a:r>
                  <a:rPr lang="bg-BG" sz="2400" dirty="0"/>
                  <a:t>и </a:t>
                </a:r>
                <a:r>
                  <a:rPr lang="bg-BG" sz="2400" dirty="0" smtClean="0"/>
                  <a:t>Маккендрик) може да апроксимираме последното уравнение с: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</m:t>
                          </m:r>
                          <m:r>
                            <a:rPr lang="en-US" sz="2400" baseline="-25000">
                              <a:latin typeface="Cambria Math"/>
                            </a:rPr>
                            <m:t>0</m:t>
                          </m:r>
                          <m:r>
                            <a:rPr lang="bg-BG" sz="2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z="2400" baseline="-2500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400" baseline="-2500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endParaRPr lang="en-US" sz="2400" b="0" i="1" dirty="0" smtClean="0">
                  <a:latin typeface="Cambria Math"/>
                </a:endParaRPr>
              </a:p>
              <a:p>
                <a:r>
                  <a:rPr lang="bg-BG" sz="2400" dirty="0" smtClean="0"/>
                  <a:t>Това уравнение има аналитично решение с помощта на което получаваме: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bg-BG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α</m:t>
                          </m:r>
                          <m:r>
                            <a:rPr lang="bg-BG" sz="2400" b="0" i="1" baseline="30000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baseline="-25000" smtClean="0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𝑠𝑒𝑐h</m:t>
                      </m:r>
                      <m:r>
                        <a:rPr lang="en-US" sz="2400" b="0" i="1" baseline="30000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α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α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400" i="1" baseline="3000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type m:val="noBar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1/2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𝑡𝑎𝑛h</m:t>
                        </m:r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</a:rPr>
                          <m:t>α</m:t>
                        </m:r>
                      </m:den>
                    </m:f>
                  </m:oMath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  <a:blipFill rotWithShape="1">
                <a:blip r:embed="rId2"/>
                <a:stretch>
                  <a:fillRect l="-800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Експерименти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2" y="1827213"/>
            <a:ext cx="7090419" cy="411480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Модел с ясно изразена епидемия</a:t>
            </a:r>
          </a:p>
          <a:p>
            <a:pPr lvl="1"/>
            <a:r>
              <a:rPr lang="bg-BG" dirty="0" smtClean="0"/>
              <a:t>Рунге </a:t>
            </a:r>
            <a:r>
              <a:rPr lang="bg-BG" dirty="0"/>
              <a:t>Кута </a:t>
            </a:r>
            <a:endParaRPr lang="en-US" dirty="0" smtClean="0"/>
          </a:p>
          <a:p>
            <a:pPr lvl="1"/>
            <a:r>
              <a:rPr lang="bg-BG" dirty="0" smtClean="0"/>
              <a:t>Ред на сходимост</a:t>
            </a:r>
            <a:endParaRPr lang="en-US" dirty="0"/>
          </a:p>
          <a:p>
            <a:r>
              <a:rPr lang="bg-BG" dirty="0" smtClean="0"/>
              <a:t>Модел с бързо затихваща (лека) епидемия 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&gt;</a:t>
            </a:r>
            <a:r>
              <a:rPr lang="en-US" i="1" dirty="0" err="1"/>
              <a:t>S</a:t>
            </a:r>
            <a:r>
              <a:rPr lang="en-US" i="1" baseline="-25000" dirty="0" err="1"/>
              <a:t>c</a:t>
            </a:r>
            <a:r>
              <a:rPr lang="en-US" i="1" baseline="-25000" dirty="0"/>
              <a:t> </a:t>
            </a:r>
            <a:r>
              <a:rPr lang="bg-BG" i="1" dirty="0"/>
              <a:t>и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 ≈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Рунге Кута </a:t>
            </a:r>
          </a:p>
          <a:p>
            <a:pPr lvl="1"/>
            <a:r>
              <a:rPr lang="bg-BG" dirty="0" smtClean="0"/>
              <a:t>Тейлор</a:t>
            </a:r>
          </a:p>
          <a:p>
            <a:pPr lvl="1"/>
            <a:r>
              <a:rPr lang="bg-BG" dirty="0"/>
              <a:t>Ред на сходимост</a:t>
            </a:r>
            <a:endParaRPr lang="bg-BG" dirty="0" smtClean="0"/>
          </a:p>
          <a:p>
            <a:pPr lvl="1"/>
            <a:r>
              <a:rPr lang="bg-BG" dirty="0" smtClean="0"/>
              <a:t>Апроксимация на Излекуваните </a:t>
            </a:r>
            <a:r>
              <a:rPr lang="en-US" i="1" dirty="0" smtClean="0"/>
              <a:t>R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84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847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Thème Office</vt:lpstr>
      <vt:lpstr>Équation</vt:lpstr>
      <vt:lpstr>Equation</vt:lpstr>
      <vt:lpstr>Епидемиологични модели: Податливи (S), Инфектирани (I), Излекувани (R)</vt:lpstr>
      <vt:lpstr>SIR епидемиологичен модел</vt:lpstr>
      <vt:lpstr>PowerPoint Presentation</vt:lpstr>
      <vt:lpstr>Параметричен Анализ</vt:lpstr>
      <vt:lpstr>Граничен феномен при S = Sc </vt:lpstr>
      <vt:lpstr>I-S Завизимост </vt:lpstr>
      <vt:lpstr> Aпроксимация за динамиката на Излекуваните R при S0&gt;Sc и S0 ≈ Sc </vt:lpstr>
      <vt:lpstr> Aпроксимация за динамиката на Излекуваните R при S0&gt;Sc и S0 ≈ Sc </vt:lpstr>
      <vt:lpstr>Числени Експерименти</vt:lpstr>
      <vt:lpstr>Числени методи</vt:lpstr>
      <vt:lpstr>Ясно изразена епидемия</vt:lpstr>
      <vt:lpstr>Ясно изразена епидемия</vt:lpstr>
      <vt:lpstr>Слабо изразена епидемия</vt:lpstr>
      <vt:lpstr>Слабо изразена епидемия</vt:lpstr>
      <vt:lpstr>Слабо изразена епидемия</vt:lpstr>
      <vt:lpstr>Слабо изразена епидемия</vt:lpstr>
      <vt:lpstr>Резултати - Заключение</vt:lpstr>
      <vt:lpstr>Благодаря за вниманието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Епидемиологични модели: Податливи (S), Инфектирани (I), Излекувани (R)</dc:title>
  <dc:creator>ANGELOW Krassimir</dc:creator>
  <cp:lastModifiedBy>Admin</cp:lastModifiedBy>
  <cp:revision>43</cp:revision>
  <dcterms:created xsi:type="dcterms:W3CDTF">2015-09-04T09:05:49Z</dcterms:created>
  <dcterms:modified xsi:type="dcterms:W3CDTF">2015-09-08T04:33:13Z</dcterms:modified>
</cp:coreProperties>
</file>