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  <p:embeddedFont>
      <p:font typeface="Fira Sans Extra Condensed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Inter-bold.fntdata"/><Relationship Id="rId10" Type="http://schemas.openxmlformats.org/officeDocument/2006/relationships/slide" Target="slides/slide6.xml"/><Relationship Id="rId32" Type="http://schemas.openxmlformats.org/officeDocument/2006/relationships/font" Target="fonts/Inter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ca6b9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ca6b9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2ca6b9a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2ca6b9a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2ca6b9a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2ca6b9a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2ca6b9a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2ca6b9a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2ca6b9a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2ca6b9a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ca6b9a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ca6b9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13a3751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13a3751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2d0161948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2d0161948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2d0161948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2d0161948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2ca6b9a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2ca6b9a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2ca6b9a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2ca6b9a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ca6b9a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ca6b9a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13a3751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13a375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ca6b9a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2ca6b9a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2ca6b9a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2ca6b9a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313a3751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313a3751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d01619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2d01619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2d01619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2d01619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313a3751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313a375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-42825" y="450202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YouTube Content-Based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rgbClr val="4A8CFF"/>
                </a:solidFill>
              </a:rPr>
              <a:t>Stock Prediction</a:t>
            </a:r>
            <a:endParaRPr>
              <a:solidFill>
                <a:srgbClr val="4A8CFF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2: Blue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Dapo Adegbile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Sutianyi Wen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Jiaman Betty Wu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Yiwen Wang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Oblak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23280" l="0" r="0" t="28580"/>
          <a:stretch/>
        </p:blipFill>
        <p:spPr>
          <a:xfrm>
            <a:off x="1096325" y="4114800"/>
            <a:ext cx="2785850" cy="7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00" y="3119100"/>
            <a:ext cx="1180011" cy="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/>
        </p:nvSpPr>
        <p:spPr>
          <a:xfrm>
            <a:off x="1472250" y="704725"/>
            <a:ext cx="7494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Model: LightGBM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Hyperparameter tuning: Grid Search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Best hyperparameters: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{'path_smooth': 3.0, 'num_leaves': 7, 'max_depth': 13, 'max_bin': 21, 'learning_rate': 1.0, 'feature_fraction': 0.9, 'extra_trees': True,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'bagging_freq': 15}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1257300" y="476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00"/>
          </a:p>
        </p:txBody>
      </p:sp>
      <p:sp>
        <p:nvSpPr>
          <p:cNvPr id="324" name="Google Shape;324;p37"/>
          <p:cNvSpPr txBox="1"/>
          <p:nvPr/>
        </p:nvSpPr>
        <p:spPr>
          <a:xfrm>
            <a:off x="1566275" y="3327425"/>
            <a:ext cx="63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 is a variation of tree-based gradient boosting algorithm. It is optimized for computational efficiency.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4294967295" type="title"/>
          </p:nvPr>
        </p:nvSpPr>
        <p:spPr>
          <a:xfrm>
            <a:off x="1320125" y="76050"/>
            <a:ext cx="6852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ROC Curve</a:t>
            </a:r>
            <a:endParaRPr sz="3200"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75" y="714625"/>
            <a:ext cx="6789550" cy="4118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4294967295" type="title"/>
          </p:nvPr>
        </p:nvSpPr>
        <p:spPr>
          <a:xfrm>
            <a:off x="53300" y="261922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Validation</a:t>
            </a:r>
            <a:r>
              <a:rPr lang="en" sz="3200"/>
              <a:t> Confusion</a:t>
            </a:r>
            <a:endParaRPr sz="3200"/>
          </a:p>
        </p:txBody>
      </p:sp>
      <p:pic>
        <p:nvPicPr>
          <p:cNvPr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75" y="316851"/>
            <a:ext cx="5044025" cy="4575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39"/>
          <p:cNvSpPr txBox="1"/>
          <p:nvPr/>
        </p:nvSpPr>
        <p:spPr>
          <a:xfrm>
            <a:off x="248900" y="3792750"/>
            <a:ext cx="29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accuracy: 80.4%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accuracy: 84.6%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Sell accuracy: 62.9%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3" name="Google Shape;343;p4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idx="4294967295" type="title"/>
          </p:nvPr>
        </p:nvSpPr>
        <p:spPr>
          <a:xfrm>
            <a:off x="53300" y="261922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Test Confusion</a:t>
            </a:r>
            <a:endParaRPr sz="3200"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050" y="407050"/>
            <a:ext cx="5004051" cy="441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41"/>
          <p:cNvSpPr txBox="1"/>
          <p:nvPr/>
        </p:nvSpPr>
        <p:spPr>
          <a:xfrm>
            <a:off x="196900" y="36797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Buy accuracy: 60%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Hold accuracy: 68%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 accuracy: Not Applicable</a:t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196900" y="3307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 data: Apr 1st - Apr 11th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357" name="Google Shape;357;p42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6925" y="108375"/>
            <a:ext cx="48825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our project </a:t>
            </a:r>
            <a:endParaRPr/>
          </a:p>
        </p:txBody>
      </p:sp>
      <p:sp>
        <p:nvSpPr>
          <p:cNvPr id="363" name="Google Shape;363;p43"/>
          <p:cNvSpPr txBox="1"/>
          <p:nvPr>
            <p:ph idx="1" type="subTitle"/>
          </p:nvPr>
        </p:nvSpPr>
        <p:spPr>
          <a:xfrm>
            <a:off x="3626350" y="3395575"/>
            <a:ext cx="5601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Non-sequential time series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treating time as </a:t>
            </a:r>
            <a:r>
              <a:rPr lang="en"/>
              <a:t>independent</a:t>
            </a:r>
            <a:r>
              <a:rPr lang="en"/>
              <a:t> data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solution_a: Prescribe actions based on  consecutive </a:t>
            </a:r>
            <a:r>
              <a:rPr lang="en"/>
              <a:t>previous action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Buy, buy, buy,buy, __sell___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solution_b: collect sequential time series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43"/>
          <p:cNvGrpSpPr/>
          <p:nvPr/>
        </p:nvGrpSpPr>
        <p:grpSpPr>
          <a:xfrm>
            <a:off x="3423000" y="808883"/>
            <a:ext cx="4166440" cy="2503114"/>
            <a:chOff x="0" y="169401"/>
            <a:chExt cx="4059276" cy="2404298"/>
          </a:xfrm>
        </p:grpSpPr>
        <p:pic>
          <p:nvPicPr>
            <p:cNvPr id="365" name="Google Shape;365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69401"/>
              <a:ext cx="4059276" cy="240429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66" name="Google Shape;366;p43"/>
            <p:cNvCxnSpPr/>
            <p:nvPr/>
          </p:nvCxnSpPr>
          <p:spPr>
            <a:xfrm flipH="1">
              <a:off x="2113750" y="287200"/>
              <a:ext cx="6900" cy="216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7" name="Google Shape;367;p43"/>
          <p:cNvSpPr txBox="1"/>
          <p:nvPr/>
        </p:nvSpPr>
        <p:spPr>
          <a:xfrm>
            <a:off x="1022100" y="33955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Overfitting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Problem: Small dataset(~800 data points)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Future solution: Collect more data in the future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713225" y="1630925"/>
            <a:ext cx="54738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https://github.com/Cloblak/youtube_content_based_stock_prediction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50" y="918050"/>
            <a:ext cx="7461725" cy="39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45"/>
          <p:cNvSpPr txBox="1"/>
          <p:nvPr>
            <p:ph idx="4294967295" type="title"/>
          </p:nvPr>
        </p:nvSpPr>
        <p:spPr>
          <a:xfrm>
            <a:off x="1320125" y="76050"/>
            <a:ext cx="6852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Training Error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idx="4294967295" type="title"/>
          </p:nvPr>
        </p:nvSpPr>
        <p:spPr>
          <a:xfrm>
            <a:off x="1320125" y="76050"/>
            <a:ext cx="6852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Importance</a:t>
            </a:r>
            <a:endParaRPr sz="3200"/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238" y="799050"/>
            <a:ext cx="5964815" cy="40396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17900" y="13242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0" name="Google Shape;190;p29"/>
          <p:cNvSpPr txBox="1"/>
          <p:nvPr>
            <p:ph idx="2" type="ctrTitle"/>
          </p:nvPr>
        </p:nvSpPr>
        <p:spPr>
          <a:xfrm>
            <a:off x="1971325" y="70512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Idea!</a:t>
            </a:r>
            <a:endParaRPr/>
          </a:p>
        </p:txBody>
      </p:sp>
      <p:sp>
        <p:nvSpPr>
          <p:cNvPr id="191" name="Google Shape;191;p29"/>
          <p:cNvSpPr txBox="1"/>
          <p:nvPr>
            <p:ph idx="3" type="title"/>
          </p:nvPr>
        </p:nvSpPr>
        <p:spPr>
          <a:xfrm>
            <a:off x="165225" y="779338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1971325" y="111718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 Creators and the Influence on the market...captions!</a:t>
            </a:r>
            <a:endParaRPr/>
          </a:p>
        </p:txBody>
      </p:sp>
      <p:sp>
        <p:nvSpPr>
          <p:cNvPr id="193" name="Google Shape;193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Data/Process</a:t>
            </a:r>
            <a:endParaRPr/>
          </a:p>
        </p:txBody>
      </p:sp>
      <p:sp>
        <p:nvSpPr>
          <p:cNvPr id="194" name="Google Shape;194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" name="Google Shape;195;p29"/>
          <p:cNvSpPr txBox="1"/>
          <p:nvPr>
            <p:ph idx="6" type="subTitle"/>
          </p:nvPr>
        </p:nvSpPr>
        <p:spPr>
          <a:xfrm>
            <a:off x="6275800" y="18043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scrapping, Issues, and how we </a:t>
            </a:r>
            <a:r>
              <a:rPr lang="en"/>
              <a:t>overcame</a:t>
            </a:r>
            <a:r>
              <a:rPr lang="en"/>
              <a:t> them...mostly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7" type="ctrTitle"/>
          </p:nvPr>
        </p:nvSpPr>
        <p:spPr>
          <a:xfrm>
            <a:off x="1971325" y="199622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</a:t>
            </a:r>
            <a:endParaRPr/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328050" y="20333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" name="Google Shape;198;p29"/>
          <p:cNvSpPr txBox="1"/>
          <p:nvPr>
            <p:ph idx="9" type="subTitle"/>
          </p:nvPr>
        </p:nvSpPr>
        <p:spPr>
          <a:xfrm>
            <a:off x="1920600" y="23712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</a:t>
            </a:r>
            <a:r>
              <a:rPr lang="en"/>
              <a:t>building, response variables, and </a:t>
            </a:r>
            <a:r>
              <a:rPr i="1" lang="en"/>
              <a:t>THE MODEL!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0" name="Google Shape;200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1" name="Google Shape;201;p29"/>
          <p:cNvSpPr txBox="1"/>
          <p:nvPr>
            <p:ph idx="15" type="subTitle"/>
          </p:nvPr>
        </p:nvSpPr>
        <p:spPr>
          <a:xfrm>
            <a:off x="6275800" y="32527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make money???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7" type="ctrTitle"/>
          </p:nvPr>
        </p:nvSpPr>
        <p:spPr>
          <a:xfrm>
            <a:off x="1920600" y="3326952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r>
              <a:rPr lang="en"/>
              <a:t> </a:t>
            </a:r>
            <a:endParaRPr/>
          </a:p>
        </p:txBody>
      </p:sp>
      <p:sp>
        <p:nvSpPr>
          <p:cNvPr id="203" name="Google Shape;203;p29"/>
          <p:cNvSpPr txBox="1"/>
          <p:nvPr>
            <p:ph idx="8" type="title"/>
          </p:nvPr>
        </p:nvSpPr>
        <p:spPr>
          <a:xfrm>
            <a:off x="328050" y="34186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4" name="Google Shape;204;p29"/>
          <p:cNvSpPr txBox="1"/>
          <p:nvPr>
            <p:ph idx="9" type="subTitle"/>
          </p:nvPr>
        </p:nvSpPr>
        <p:spPr>
          <a:xfrm>
            <a:off x="1920600" y="37509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the model can’t resolve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0" name="Google Shape;210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67600" y="2379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Idea</a:t>
            </a:r>
            <a:endParaRPr sz="3200"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1253950" y="2655450"/>
            <a:ext cx="7328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YouTube Content seems to </a:t>
            </a:r>
            <a:r>
              <a:rPr lang="en" sz="1600"/>
              <a:t>correlate</a:t>
            </a:r>
            <a:r>
              <a:rPr lang="en" sz="1600"/>
              <a:t> with stock fluctuations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Improvements to YouTube’s auto captions has grown significantly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3361081" y="450223"/>
            <a:ext cx="549888" cy="390777"/>
            <a:chOff x="3476576" y="2633631"/>
            <a:chExt cx="417024" cy="293244"/>
          </a:xfrm>
        </p:grpSpPr>
        <p:sp>
          <p:nvSpPr>
            <p:cNvPr id="218" name="Google Shape;218;p31"/>
            <p:cNvSpPr/>
            <p:nvPr/>
          </p:nvSpPr>
          <p:spPr>
            <a:xfrm>
              <a:off x="3476576" y="2633631"/>
              <a:ext cx="417024" cy="293244"/>
            </a:xfrm>
            <a:custGeom>
              <a:rect b="b" l="l" r="r" t="t"/>
              <a:pathLst>
                <a:path extrusionOk="0" h="14051" w="19982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636206" y="2706945"/>
              <a:ext cx="122194" cy="146633"/>
            </a:xfrm>
            <a:custGeom>
              <a:rect b="b" l="l" r="r" t="t"/>
              <a:pathLst>
                <a:path extrusionOk="0" h="7026" w="5855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6439671" y="309060"/>
            <a:ext cx="673198" cy="673135"/>
            <a:chOff x="-61783350" y="2297100"/>
            <a:chExt cx="316650" cy="316650"/>
          </a:xfrm>
        </p:grpSpPr>
        <p:sp>
          <p:nvSpPr>
            <p:cNvPr id="221" name="Google Shape;221;p31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4902325" y="407122"/>
            <a:ext cx="549900" cy="477000"/>
            <a:chOff x="3776625" y="663784"/>
            <a:chExt cx="549900" cy="477000"/>
          </a:xfrm>
        </p:grpSpPr>
        <p:sp>
          <p:nvSpPr>
            <p:cNvPr id="224" name="Google Shape;224;p31"/>
            <p:cNvSpPr/>
            <p:nvPr/>
          </p:nvSpPr>
          <p:spPr>
            <a:xfrm>
              <a:off x="3776631" y="706898"/>
              <a:ext cx="549888" cy="390777"/>
            </a:xfrm>
            <a:custGeom>
              <a:rect b="b" l="l" r="r" t="t"/>
              <a:pathLst>
                <a:path extrusionOk="0" h="14051" w="19982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3776625" y="663784"/>
              <a:ext cx="549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869FB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CC</a:t>
              </a:r>
              <a:endParaRPr b="1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6" name="Google Shape;226;p31"/>
          <p:cNvSpPr txBox="1"/>
          <p:nvPr/>
        </p:nvSpPr>
        <p:spPr>
          <a:xfrm>
            <a:off x="2921125" y="764950"/>
            <a:ext cx="142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289338" y="407122"/>
            <a:ext cx="54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157575" y="751250"/>
            <a:ext cx="203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Closed 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Captions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(Auto Generated)</a:t>
            </a:r>
            <a:endParaRPr b="1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831113" y="401709"/>
            <a:ext cx="54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69FB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1900">
              <a:solidFill>
                <a:srgbClr val="869F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7276298" y="166350"/>
            <a:ext cx="157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Buy?</a:t>
            </a:r>
            <a:endParaRPr b="1" sz="1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Hold??</a:t>
            </a:r>
            <a:endParaRPr b="1" sz="1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Sell???</a:t>
            </a:r>
            <a:endParaRPr b="1" sz="1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 rot="8100000">
            <a:off x="7355360" y="1281757"/>
            <a:ext cx="661578" cy="49762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232" name="Google Shape;232;p31"/>
          <p:cNvGrpSpPr/>
          <p:nvPr/>
        </p:nvGrpSpPr>
        <p:grpSpPr>
          <a:xfrm>
            <a:off x="6686716" y="1598713"/>
            <a:ext cx="629090" cy="722995"/>
            <a:chOff x="-62496925" y="1931475"/>
            <a:chExt cx="275675" cy="316825"/>
          </a:xfrm>
        </p:grpSpPr>
        <p:sp>
          <p:nvSpPr>
            <p:cNvPr id="233" name="Google Shape;233;p31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1"/>
          <p:cNvSpPr txBox="1"/>
          <p:nvPr/>
        </p:nvSpPr>
        <p:spPr>
          <a:xfrm>
            <a:off x="5088313" y="1885950"/>
            <a:ext cx="203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Financial Security?</a:t>
            </a:r>
            <a:endParaRPr b="1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351000" y="3657275"/>
            <a:ext cx="750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 we take these ideas and turn them into a predictive model for predicting stock fluctuations?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Note: These was built and trained on Nvidia, a bullish stock that fluctuates frequently due to investors skittish tendencies.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Nvidia Potential for </a:t>
            </a:r>
            <a:r>
              <a:rPr lang="en"/>
              <a:t>Prediction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319475"/>
            <a:ext cx="6877049" cy="33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7162800" y="44481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Source: Google Finance</a:t>
            </a:r>
            <a:endParaRPr sz="900"/>
          </a:p>
        </p:txBody>
      </p:sp>
      <p:sp>
        <p:nvSpPr>
          <p:cNvPr id="244" name="Google Shape;244;p32"/>
          <p:cNvSpPr/>
          <p:nvPr/>
        </p:nvSpPr>
        <p:spPr>
          <a:xfrm>
            <a:off x="2895600" y="2133600"/>
            <a:ext cx="352500" cy="93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5181600" y="2533650"/>
            <a:ext cx="200100" cy="47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2914650" y="1802650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200" u="sng">
              <a:solidFill>
                <a:srgbClr val="FF0000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6610350" y="1857375"/>
            <a:ext cx="676200" cy="148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5124450" y="2202850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200" u="sng">
              <a:solidFill>
                <a:srgbClr val="FF0000"/>
              </a:solidFill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800850" y="1507375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200" u="sng">
              <a:solidFill>
                <a:srgbClr val="FF0000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33350" y="1269100"/>
            <a:ext cx="1895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A: + 15%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       B: - 6%   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       C: - 24%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Nvidia has many opportunities to buy and sell in order to beat the market average returns.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 want to catch as many of these as we can…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6" name="Google Shape;256;p33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9050" y="0"/>
            <a:ext cx="11430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342325" y="1335700"/>
            <a:ext cx="29451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3287250" y="10242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5856650" y="7212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 rot="5400000">
            <a:off x="3034400" y="1179975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 rot="5400000">
            <a:off x="5605200" y="872025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>
            <a:off x="671350" y="889575"/>
            <a:ext cx="23166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Scrap Raw Data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8" name="Google Shape;268;p34"/>
          <p:cNvSpPr txBox="1"/>
          <p:nvPr>
            <p:ph idx="4294967295" type="subTitle"/>
          </p:nvPr>
        </p:nvSpPr>
        <p:spPr>
          <a:xfrm>
            <a:off x="3601500" y="542775"/>
            <a:ext cx="19410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Build Features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9" name="Google Shape;269;p34"/>
          <p:cNvSpPr txBox="1"/>
          <p:nvPr>
            <p:ph idx="4294967295" type="subTitle"/>
          </p:nvPr>
        </p:nvSpPr>
        <p:spPr>
          <a:xfrm>
            <a:off x="6370850" y="26385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Aggregate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0" name="Google Shape;270;p34"/>
          <p:cNvSpPr txBox="1"/>
          <p:nvPr>
            <p:ph idx="4294967295" type="subTitle"/>
          </p:nvPr>
        </p:nvSpPr>
        <p:spPr>
          <a:xfrm>
            <a:off x="3198600" y="2255950"/>
            <a:ext cx="25695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Sentiment scores of titles and captions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Number of days since publication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Weighted like/dislikes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Percent of price change in 96 hrs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1" name="Google Shape;271;p3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2514376"/>
            <a:ext cx="1404526" cy="114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1924250" y="2082425"/>
            <a:ext cx="140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video title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publication date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924250" y="2807775"/>
            <a:ext cx="1143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 count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likes/dislikes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caption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34"/>
          <p:cNvCxnSpPr>
            <a:stCxn id="273" idx="2"/>
            <a:endCxn id="275" idx="2"/>
          </p:cNvCxnSpPr>
          <p:nvPr/>
        </p:nvCxnSpPr>
        <p:spPr>
          <a:xfrm rot="-5400000">
            <a:off x="1682113" y="2844451"/>
            <a:ext cx="106800" cy="1520400"/>
          </a:xfrm>
          <a:prstGeom prst="bentConnector3">
            <a:avLst>
              <a:gd fmla="val -22296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4"/>
          <p:cNvCxnSpPr>
            <a:endCxn id="274" idx="1"/>
          </p:cNvCxnSpPr>
          <p:nvPr/>
        </p:nvCxnSpPr>
        <p:spPr>
          <a:xfrm flipH="1" rot="10800000">
            <a:off x="804950" y="2356775"/>
            <a:ext cx="1119300" cy="463500"/>
          </a:xfrm>
          <a:prstGeom prst="bentConnector3">
            <a:avLst>
              <a:gd fmla="val -55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4"/>
          <p:cNvSpPr txBox="1"/>
          <p:nvPr/>
        </p:nvSpPr>
        <p:spPr>
          <a:xfrm>
            <a:off x="342325" y="1500713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aily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25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search results related to Nvidia on YouTube by AWS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 b="24122" l="19881" r="19887" t="26323"/>
          <a:stretch/>
        </p:blipFill>
        <p:spPr>
          <a:xfrm>
            <a:off x="3742844" y="1517225"/>
            <a:ext cx="1621031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>
            <p:ph idx="4294967295" type="subTitle"/>
          </p:nvPr>
        </p:nvSpPr>
        <p:spPr>
          <a:xfrm>
            <a:off x="5764400" y="1393975"/>
            <a:ext cx="27981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Aggregate features by hour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Predict actions based on price change :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Buy</a:t>
            </a:r>
            <a:r>
              <a:rPr lang="en" sz="1200">
                <a:solidFill>
                  <a:schemeClr val="dk1"/>
                </a:solidFill>
              </a:rPr>
              <a:t> - &gt; 3%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Sell</a:t>
            </a:r>
            <a:r>
              <a:rPr lang="en" sz="1200">
                <a:solidFill>
                  <a:schemeClr val="dk1"/>
                </a:solidFill>
              </a:rPr>
              <a:t> - &lt; 3%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Hold</a:t>
            </a:r>
            <a:r>
              <a:rPr lang="en" sz="1200">
                <a:solidFill>
                  <a:schemeClr val="dk1"/>
                </a:solidFill>
              </a:rPr>
              <a:t> - others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6078650" y="951375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797 Lines, 24 Columns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025" y="2731575"/>
            <a:ext cx="2757864" cy="20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3116664" y="3251556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3116664" y="1512272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135339" y="3251556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135339" y="1512272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116585" y="2902405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3116664" y="1149858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135339" y="2902405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135339" y="1149858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712925" y="30030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Prior to Model Building</a:t>
            </a:r>
            <a:endParaRPr/>
          </a:p>
        </p:txBody>
      </p:sp>
      <p:sp>
        <p:nvSpPr>
          <p:cNvPr id="296" name="Google Shape;296;p35"/>
          <p:cNvSpPr txBox="1"/>
          <p:nvPr>
            <p:ph idx="1" type="subTitle"/>
          </p:nvPr>
        </p:nvSpPr>
        <p:spPr>
          <a:xfrm>
            <a:off x="135150" y="1149850"/>
            <a:ext cx="2924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Stock Market Trading Hours</a:t>
            </a:r>
            <a:endParaRPr sz="1300"/>
          </a:p>
        </p:txBody>
      </p:sp>
      <p:sp>
        <p:nvSpPr>
          <p:cNvPr id="297" name="Google Shape;297;p35"/>
          <p:cNvSpPr txBox="1"/>
          <p:nvPr>
            <p:ph idx="2" type="subTitle"/>
          </p:nvPr>
        </p:nvSpPr>
        <p:spPr>
          <a:xfrm>
            <a:off x="77450" y="1622258"/>
            <a:ext cx="2924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From 9:30 a.m. to 4 p.m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 weekdays </a:t>
            </a:r>
            <a:r>
              <a:rPr lang="en" sz="1300"/>
              <a:t>excluding</a:t>
            </a:r>
            <a:r>
              <a:rPr lang="en" sz="1300"/>
              <a:t> holidays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8" name="Google Shape;298;p35"/>
          <p:cNvSpPr txBox="1"/>
          <p:nvPr>
            <p:ph idx="3" type="subTitle"/>
          </p:nvPr>
        </p:nvSpPr>
        <p:spPr>
          <a:xfrm>
            <a:off x="3116625" y="1105275"/>
            <a:ext cx="2924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Caption Sentiment</a:t>
            </a:r>
            <a:endParaRPr sz="1300"/>
          </a:p>
        </p:txBody>
      </p:sp>
      <p:sp>
        <p:nvSpPr>
          <p:cNvPr id="299" name="Google Shape;299;p35"/>
          <p:cNvSpPr txBox="1"/>
          <p:nvPr>
            <p:ph idx="4" type="subTitle"/>
          </p:nvPr>
        </p:nvSpPr>
        <p:spPr>
          <a:xfrm>
            <a:off x="3116577" y="1659650"/>
            <a:ext cx="2924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Long strings with much noise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</a:t>
            </a:r>
            <a:r>
              <a:rPr lang="en" sz="1300"/>
              <a:t>formatted</a:t>
            </a:r>
            <a:r>
              <a:rPr lang="en" sz="1300"/>
              <a:t> for normal NLP</a:t>
            </a:r>
            <a:endParaRPr sz="1300"/>
          </a:p>
        </p:txBody>
      </p:sp>
      <p:sp>
        <p:nvSpPr>
          <p:cNvPr id="300" name="Google Shape;300;p35"/>
          <p:cNvSpPr txBox="1"/>
          <p:nvPr>
            <p:ph idx="5" type="subTitle"/>
          </p:nvPr>
        </p:nvSpPr>
        <p:spPr>
          <a:xfrm>
            <a:off x="1063562" y="2859260"/>
            <a:ext cx="106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Solution</a:t>
            </a:r>
            <a:endParaRPr sz="1100"/>
          </a:p>
        </p:txBody>
      </p:sp>
      <p:sp>
        <p:nvSpPr>
          <p:cNvPr id="301" name="Google Shape;301;p35"/>
          <p:cNvSpPr txBox="1"/>
          <p:nvPr>
            <p:ph idx="6" type="subTitle"/>
          </p:nvPr>
        </p:nvSpPr>
        <p:spPr>
          <a:xfrm>
            <a:off x="87653" y="3374038"/>
            <a:ext cx="3020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Aggregate features by hour starting at 9:30 a.m.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96 hr percent change </a:t>
            </a:r>
            <a:endParaRPr sz="1300"/>
          </a:p>
        </p:txBody>
      </p:sp>
      <p:sp>
        <p:nvSpPr>
          <p:cNvPr id="302" name="Google Shape;302;p35"/>
          <p:cNvSpPr txBox="1"/>
          <p:nvPr>
            <p:ph idx="8" type="subTitle"/>
          </p:nvPr>
        </p:nvSpPr>
        <p:spPr>
          <a:xfrm>
            <a:off x="3116664" y="3384056"/>
            <a:ext cx="2924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Extract</a:t>
            </a:r>
            <a:r>
              <a:rPr lang="en"/>
              <a:t> </a:t>
            </a:r>
            <a:r>
              <a:rPr lang="en" sz="1300"/>
              <a:t>10, 20, and 35 words surrounding the key word (“nvidia”) from caption for sentiment tests </a:t>
            </a:r>
            <a:endParaRPr sz="1200"/>
          </a:p>
        </p:txBody>
      </p:sp>
      <p:sp>
        <p:nvSpPr>
          <p:cNvPr id="303" name="Google Shape;303;p35"/>
          <p:cNvSpPr txBox="1"/>
          <p:nvPr>
            <p:ph idx="5" type="subTitle"/>
          </p:nvPr>
        </p:nvSpPr>
        <p:spPr>
          <a:xfrm>
            <a:off x="4044808" y="2864254"/>
            <a:ext cx="106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Solution</a:t>
            </a:r>
            <a:endParaRPr sz="1100"/>
          </a:p>
        </p:txBody>
      </p:sp>
      <p:sp>
        <p:nvSpPr>
          <p:cNvPr id="304" name="Google Shape;304;p35"/>
          <p:cNvSpPr/>
          <p:nvPr/>
        </p:nvSpPr>
        <p:spPr>
          <a:xfrm>
            <a:off x="6098088" y="3251556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6098088" y="1512272"/>
            <a:ext cx="2924700" cy="11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6098010" y="2902405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6098088" y="1149858"/>
            <a:ext cx="29247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 txBox="1"/>
          <p:nvPr>
            <p:ph idx="3" type="subTitle"/>
          </p:nvPr>
        </p:nvSpPr>
        <p:spPr>
          <a:xfrm>
            <a:off x="6098100" y="1105275"/>
            <a:ext cx="2924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Inconsistent</a:t>
            </a:r>
            <a:r>
              <a:rPr lang="en" sz="1500"/>
              <a:t> Intervals</a:t>
            </a:r>
            <a:endParaRPr sz="1300"/>
          </a:p>
        </p:txBody>
      </p:sp>
      <p:sp>
        <p:nvSpPr>
          <p:cNvPr id="309" name="Google Shape;309;p35"/>
          <p:cNvSpPr txBox="1"/>
          <p:nvPr>
            <p:ph idx="4" type="subTitle"/>
          </p:nvPr>
        </p:nvSpPr>
        <p:spPr>
          <a:xfrm>
            <a:off x="6098002" y="1659650"/>
            <a:ext cx="2924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for videos were not collected in a time </a:t>
            </a:r>
            <a:r>
              <a:rPr lang="en" sz="1300"/>
              <a:t>series</a:t>
            </a:r>
            <a:r>
              <a:rPr lang="en" sz="1300"/>
              <a:t> fashion (incorrect event triggers)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10" name="Google Shape;310;p35"/>
          <p:cNvSpPr txBox="1"/>
          <p:nvPr>
            <p:ph idx="8" type="subTitle"/>
          </p:nvPr>
        </p:nvSpPr>
        <p:spPr>
          <a:xfrm>
            <a:off x="6098088" y="3384056"/>
            <a:ext cx="2924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Treat each </a:t>
            </a:r>
            <a:r>
              <a:rPr lang="en" sz="1200"/>
              <a:t>observation</a:t>
            </a:r>
            <a:r>
              <a:rPr lang="en" sz="1200"/>
              <a:t> as a stand alone event with a </a:t>
            </a:r>
            <a:r>
              <a:rPr lang="en" sz="1200"/>
              <a:t>response variable 96 hrs post data pull</a:t>
            </a:r>
            <a:endParaRPr sz="1200"/>
          </a:p>
        </p:txBody>
      </p:sp>
      <p:sp>
        <p:nvSpPr>
          <p:cNvPr id="311" name="Google Shape;311;p35"/>
          <p:cNvSpPr txBox="1"/>
          <p:nvPr>
            <p:ph idx="5" type="subTitle"/>
          </p:nvPr>
        </p:nvSpPr>
        <p:spPr>
          <a:xfrm>
            <a:off x="7026232" y="2864254"/>
            <a:ext cx="106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Solution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17" name="Google Shape;317;p3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