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993366"/>
    <a:srgbClr val="6666FF"/>
    <a:srgbClr val="3366FF"/>
    <a:srgbClr val="660066"/>
    <a:srgbClr val="000066"/>
    <a:srgbClr val="0000FF"/>
    <a:srgbClr val="333399"/>
    <a:srgbClr val="9900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45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1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6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6A896-44FB-46A6-819B-60E134E9B4AE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376D6-586B-4355-9272-2D1D2DE51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7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963" y="-96981"/>
            <a:ext cx="9947563" cy="71212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7571509" y="3151910"/>
            <a:ext cx="6289963" cy="58327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453745" y="-1336963"/>
            <a:ext cx="6289963" cy="6334991"/>
            <a:chOff x="7453745" y="-1336963"/>
            <a:chExt cx="6289963" cy="6334991"/>
          </a:xfrm>
        </p:grpSpPr>
        <p:sp>
          <p:nvSpPr>
            <p:cNvPr id="3" name="Oval 2"/>
            <p:cNvSpPr/>
            <p:nvPr/>
          </p:nvSpPr>
          <p:spPr>
            <a:xfrm>
              <a:off x="7453745" y="-1336963"/>
              <a:ext cx="6289963" cy="58327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07927" y="2443483"/>
              <a:ext cx="468283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Hugh Herr </a:t>
              </a:r>
              <a:b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</a:br>
              <a:r>
                <a:rPr lang="en-US" sz="4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The man who walked again</a:t>
              </a:r>
            </a:p>
            <a:p>
              <a:pPr algn="ctr"/>
              <a:endParaRPr 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6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981" y="470853"/>
            <a:ext cx="891048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Bionic Man</a:t>
            </a:r>
          </a:p>
          <a:p>
            <a:r>
              <a:rPr lang="en-US" sz="3200" b="1" dirty="0" smtClean="0">
                <a:latin typeface="Agency FB" panose="020B0503020202020204" pitchFamily="34" charset="0"/>
              </a:rPr>
              <a:t>Cracking the code to physical impairment</a:t>
            </a:r>
          </a:p>
          <a:p>
            <a:endParaRPr lang="en-US" sz="7200" b="1" dirty="0" smtClean="0">
              <a:latin typeface="Agency FB" panose="020B0503020202020204" pitchFamily="34" charset="0"/>
            </a:endParaRPr>
          </a:p>
          <a:p>
            <a:endParaRPr lang="en-US" sz="8000" b="1" dirty="0">
              <a:latin typeface="Agency FB" panose="020B05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6981" y="2470355"/>
            <a:ext cx="6017342" cy="29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80" y="2965488"/>
            <a:ext cx="6817211" cy="3782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Oval 9"/>
          <p:cNvSpPr/>
          <p:nvPr/>
        </p:nvSpPr>
        <p:spPr>
          <a:xfrm rot="19925125">
            <a:off x="8790708" y="-1258975"/>
            <a:ext cx="5410200" cy="47489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25125">
            <a:off x="-1759364" y="3374225"/>
            <a:ext cx="5410200" cy="47489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4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57709" cy="67394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5473" y="2493818"/>
            <a:ext cx="935182" cy="3816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597422" cy="6934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03909" y="0"/>
            <a:ext cx="12801600" cy="7100454"/>
          </a:xfrm>
          <a:prstGeom prst="rect">
            <a:avLst/>
          </a:prstGeom>
          <a:solidFill>
            <a:schemeClr val="tx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232531"/>
            <a:ext cx="3738834" cy="21019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55" y="4197927"/>
            <a:ext cx="3546764" cy="2660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179043"/>
            <a:ext cx="3771900" cy="22128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022854" y="794048"/>
            <a:ext cx="289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Tissue Integrated and muscle sensor</a:t>
            </a:r>
          </a:p>
          <a:p>
            <a:pPr algn="ctr"/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072746" y="651164"/>
            <a:ext cx="13854" cy="142009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95605" y="2803800"/>
            <a:ext cx="2313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Mind wave controlled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100250" y="2673927"/>
            <a:ext cx="13854" cy="142009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9836" y="5114278"/>
            <a:ext cx="1810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Gesture controlled</a:t>
            </a:r>
            <a:endParaRPr lang="en-US" sz="2800" b="1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719250" y="5027259"/>
            <a:ext cx="13854" cy="1420091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6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" y="990601"/>
            <a:ext cx="5867399" cy="5867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 rot="19604270">
            <a:off x="7094783" y="-3301361"/>
            <a:ext cx="7098777" cy="117258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97983" y="1641763"/>
            <a:ext cx="4156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Neurosky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5400" b="1" dirty="0" err="1" smtClean="0">
                <a:solidFill>
                  <a:schemeClr val="bg1"/>
                </a:solidFill>
                <a:latin typeface="Agency FB" panose="020B0503020202020204" pitchFamily="34" charset="0"/>
              </a:rPr>
              <a:t>mindwave</a:t>
            </a:r>
            <a:r>
              <a:rPr lang="en-US" sz="5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 mobile 2</a:t>
            </a:r>
            <a:endParaRPr lang="en-US" sz="54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32" y="3602587"/>
            <a:ext cx="6699759" cy="3182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90053"/>
            <a:ext cx="4283637" cy="3385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 rot="5400000">
            <a:off x="1865281" y="1687253"/>
            <a:ext cx="741871" cy="4399470"/>
          </a:xfrm>
          <a:prstGeom prst="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" y="6581001"/>
            <a:ext cx="3795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courtesy: </a:t>
            </a:r>
            <a:r>
              <a:rPr lang="en-US" sz="1200" dirty="0" err="1" smtClean="0"/>
              <a:t>Instructables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0692" y="3602587"/>
            <a:ext cx="3559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gency FB" panose="020B0503020202020204" pitchFamily="34" charset="0"/>
              </a:rPr>
              <a:t>Proposed EEG circuit 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84167" y="2739918"/>
            <a:ext cx="6517988" cy="732866"/>
          </a:xfrm>
          <a:prstGeom prst="rect">
            <a:avLst/>
          </a:prstGeom>
          <a:gradFill flip="none" rotWithShape="1">
            <a:gsLst>
              <a:gs pos="0">
                <a:srgbClr val="993366">
                  <a:shade val="30000"/>
                  <a:satMod val="115000"/>
                </a:srgbClr>
              </a:gs>
              <a:gs pos="50000">
                <a:srgbClr val="993366">
                  <a:shade val="67500"/>
                  <a:satMod val="115000"/>
                </a:srgbClr>
              </a:gs>
              <a:gs pos="100000">
                <a:srgbClr val="993366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9449" y="2783186"/>
            <a:ext cx="424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Simulation Graph</a:t>
            </a:r>
            <a:endParaRPr lang="en-US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7389" y="2281287"/>
            <a:ext cx="11839805" cy="2323705"/>
            <a:chOff x="509048" y="2106884"/>
            <a:chExt cx="10759128" cy="2111609"/>
          </a:xfrm>
        </p:grpSpPr>
        <p:sp>
          <p:nvSpPr>
            <p:cNvPr id="18" name="Rectangle 17"/>
            <p:cNvSpPr/>
            <p:nvPr/>
          </p:nvSpPr>
          <p:spPr>
            <a:xfrm>
              <a:off x="9090584" y="2106884"/>
              <a:ext cx="2177592" cy="211160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  <a:shade val="30000"/>
                    <a:satMod val="115000"/>
                  </a:schemeClr>
                </a:gs>
                <a:gs pos="50000">
                  <a:schemeClr val="bg2">
                    <a:lumMod val="75000"/>
                    <a:shade val="67500"/>
                    <a:satMod val="115000"/>
                  </a:schemeClr>
                </a:gs>
                <a:gs pos="100000">
                  <a:schemeClr val="bg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7041824" y="2106886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14" name="Right Arrow 13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864232" y="2106886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6666FF">
                    <a:shade val="30000"/>
                    <a:satMod val="115000"/>
                  </a:srgbClr>
                </a:gs>
                <a:gs pos="50000">
                  <a:srgbClr val="6666FF">
                    <a:shade val="67500"/>
                    <a:satMod val="115000"/>
                  </a:srgbClr>
                </a:gs>
                <a:gs pos="100000">
                  <a:srgbClr val="6666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11" name="Right Arrow 10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86640" y="2106886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993366">
                    <a:shade val="30000"/>
                    <a:satMod val="115000"/>
                  </a:srgbClr>
                </a:gs>
                <a:gs pos="50000">
                  <a:srgbClr val="993366">
                    <a:shade val="67500"/>
                    <a:satMod val="115000"/>
                  </a:srgbClr>
                </a:gs>
                <a:gs pos="100000">
                  <a:srgbClr val="99336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8" name="Right Arrow 7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09048" y="2106888"/>
              <a:ext cx="3101416" cy="2111605"/>
              <a:chOff x="273378" y="1710963"/>
              <a:chExt cx="3101416" cy="2111605"/>
            </a:xfrm>
            <a:gradFill flip="none" rotWithShape="1">
              <a:gsLst>
                <a:gs pos="0">
                  <a:srgbClr val="990033">
                    <a:shade val="30000"/>
                    <a:satMod val="115000"/>
                  </a:srgbClr>
                </a:gs>
                <a:gs pos="50000">
                  <a:srgbClr val="990033">
                    <a:shade val="67500"/>
                    <a:satMod val="115000"/>
                  </a:srgbClr>
                </a:gs>
                <a:gs pos="100000">
                  <a:srgbClr val="990033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</p:grpSpPr>
          <p:sp>
            <p:nvSpPr>
              <p:cNvPr id="4" name="Right Arrow 3"/>
              <p:cNvSpPr/>
              <p:nvPr/>
            </p:nvSpPr>
            <p:spPr>
              <a:xfrm>
                <a:off x="2262431" y="2384979"/>
                <a:ext cx="1112363" cy="763571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273378" y="1710963"/>
                <a:ext cx="2177592" cy="211160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283457" y="2904528"/>
            <a:ext cx="2462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Instrumentation and amplifier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2509" y="2901529"/>
            <a:ext cx="166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50Hz Notch filter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10597" y="2880749"/>
            <a:ext cx="1354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5Hz high pass filter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64408" y="2880749"/>
            <a:ext cx="1364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30Hz low pass filter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49036" y="2901529"/>
            <a:ext cx="119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Gain stage</a:t>
            </a:r>
            <a:endParaRPr lang="en-US" sz="2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1491" y="523905"/>
            <a:ext cx="8373374" cy="1015663"/>
          </a:xfrm>
          <a:prstGeom prst="rect">
            <a:avLst/>
          </a:prstGeom>
          <a:gradFill flip="none" rotWithShape="1">
            <a:gsLst>
              <a:gs pos="0">
                <a:srgbClr val="008080">
                  <a:shade val="30000"/>
                  <a:satMod val="115000"/>
                </a:srgbClr>
              </a:gs>
              <a:gs pos="50000">
                <a:srgbClr val="008080">
                  <a:shade val="67500"/>
                  <a:satMod val="115000"/>
                </a:srgbClr>
              </a:gs>
              <a:gs pos="100000">
                <a:srgbClr val="00808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Flow chart of EEG circuit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1514818"/>
            <a:ext cx="8686800" cy="5791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8935435" y="6042712"/>
            <a:ext cx="1552754" cy="1167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37818" y="199103"/>
            <a:ext cx="5574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Eye tracking headset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7" y="3861758"/>
            <a:ext cx="12086022" cy="29962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876" y="0"/>
            <a:ext cx="6299744" cy="3525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9" y="-77026"/>
            <a:ext cx="5520207" cy="3602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2757949" y="3031824"/>
            <a:ext cx="7329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gency FB" panose="020B0503020202020204" pitchFamily="34" charset="0"/>
              </a:rPr>
              <a:t>Bionic limb design</a:t>
            </a:r>
            <a:endParaRPr lang="en-US" sz="8000" b="1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51619" y="-77026"/>
            <a:ext cx="13177684" cy="744384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36722" y="2278915"/>
            <a:ext cx="88121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Thank You</a:t>
            </a:r>
            <a:endParaRPr lang="en-US" sz="16600" dirty="0">
              <a:solidFill>
                <a:schemeClr val="accent4">
                  <a:lumMod val="40000"/>
                  <a:lumOff val="6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0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62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2018-10-11T10:36:40Z</dcterms:created>
  <dcterms:modified xsi:type="dcterms:W3CDTF">2018-10-11T16:40:35Z</dcterms:modified>
</cp:coreProperties>
</file>