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67" r:id="rId4"/>
    <p:sldId id="266" r:id="rId5"/>
    <p:sldId id="274" r:id="rId6"/>
    <p:sldId id="275" r:id="rId7"/>
    <p:sldId id="280" r:id="rId8"/>
    <p:sldId id="282" r:id="rId9"/>
    <p:sldId id="281"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268" autoAdjust="0"/>
  </p:normalViewPr>
  <p:slideViewPr>
    <p:cSldViewPr snapToGrid="0">
      <p:cViewPr varScale="1">
        <p:scale>
          <a:sx n="87" d="100"/>
          <a:sy n="87" d="100"/>
        </p:scale>
        <p:origin x="2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2082B-1C29-4804-99DD-246674A55DF9}"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E84B-E594-4DC7-9C67-2F5A45A50CE3}" type="slidenum">
              <a:rPr lang="en-US" smtClean="0"/>
              <a:t>‹#›</a:t>
            </a:fld>
            <a:endParaRPr lang="en-US"/>
          </a:p>
        </p:txBody>
      </p:sp>
    </p:spTree>
    <p:extLst>
      <p:ext uri="{BB962C8B-B14F-4D97-AF65-F5344CB8AC3E}">
        <p14:creationId xmlns:p14="http://schemas.microsoft.com/office/powerpoint/2010/main" val="197006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5</a:t>
            </a:fld>
            <a:endParaRPr lang="en-US"/>
          </a:p>
        </p:txBody>
      </p:sp>
    </p:spTree>
    <p:extLst>
      <p:ext uri="{BB962C8B-B14F-4D97-AF65-F5344CB8AC3E}">
        <p14:creationId xmlns:p14="http://schemas.microsoft.com/office/powerpoint/2010/main" val="44550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6</a:t>
            </a:fld>
            <a:endParaRPr lang="en-US"/>
          </a:p>
        </p:txBody>
      </p:sp>
    </p:spTree>
    <p:extLst>
      <p:ext uri="{BB962C8B-B14F-4D97-AF65-F5344CB8AC3E}">
        <p14:creationId xmlns:p14="http://schemas.microsoft.com/office/powerpoint/2010/main" val="99495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7</a:t>
            </a:fld>
            <a:endParaRPr lang="en-US"/>
          </a:p>
        </p:txBody>
      </p:sp>
    </p:spTree>
    <p:extLst>
      <p:ext uri="{BB962C8B-B14F-4D97-AF65-F5344CB8AC3E}">
        <p14:creationId xmlns:p14="http://schemas.microsoft.com/office/powerpoint/2010/main" val="52769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8</a:t>
            </a:fld>
            <a:endParaRPr lang="en-US"/>
          </a:p>
        </p:txBody>
      </p:sp>
    </p:spTree>
    <p:extLst>
      <p:ext uri="{BB962C8B-B14F-4D97-AF65-F5344CB8AC3E}">
        <p14:creationId xmlns:p14="http://schemas.microsoft.com/office/powerpoint/2010/main" val="422975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9</a:t>
            </a:fld>
            <a:endParaRPr lang="en-US"/>
          </a:p>
        </p:txBody>
      </p:sp>
    </p:spTree>
    <p:extLst>
      <p:ext uri="{BB962C8B-B14F-4D97-AF65-F5344CB8AC3E}">
        <p14:creationId xmlns:p14="http://schemas.microsoft.com/office/powerpoint/2010/main" val="232384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E84B-E594-4DC7-9C67-2F5A45A50CE3}" type="slidenum">
              <a:rPr lang="en-US" smtClean="0"/>
              <a:t>10</a:t>
            </a:fld>
            <a:endParaRPr lang="en-US"/>
          </a:p>
        </p:txBody>
      </p:sp>
    </p:spTree>
    <p:extLst>
      <p:ext uri="{BB962C8B-B14F-4D97-AF65-F5344CB8AC3E}">
        <p14:creationId xmlns:p14="http://schemas.microsoft.com/office/powerpoint/2010/main" val="26985825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98992-F9BC-4325-BDEC-D59B877EF259}"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DEEA1D4A-79A7-42A2-B3F3-C2AB2B0B8607}" type="slidenum">
              <a:rPr lang="en-US" smtClean="0"/>
              <a:t>‹#›</a:t>
            </a:fld>
            <a:endParaRPr lang="en-US"/>
          </a:p>
        </p:txBody>
      </p:sp>
    </p:spTree>
    <p:extLst>
      <p:ext uri="{BB962C8B-B14F-4D97-AF65-F5344CB8AC3E}">
        <p14:creationId xmlns:p14="http://schemas.microsoft.com/office/powerpoint/2010/main" val="42634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98992-F9BC-4325-BDEC-D59B877EF259}"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37733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98992-F9BC-4325-BDEC-D59B877EF259}"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142439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98992-F9BC-4325-BDEC-D59B877EF259}"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229734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7E98992-F9BC-4325-BDEC-D59B877EF259}" type="datetimeFigureOut">
              <a:rPr lang="en-US" smtClean="0"/>
              <a:t>1/31/2023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EEA1D4A-79A7-42A2-B3F3-C2AB2B0B8607}" type="slidenum">
              <a:rPr lang="en-US" smtClean="0"/>
              <a:t>‹#›</a:t>
            </a:fld>
            <a:endParaRPr lang="en-US"/>
          </a:p>
        </p:txBody>
      </p:sp>
    </p:spTree>
    <p:extLst>
      <p:ext uri="{BB962C8B-B14F-4D97-AF65-F5344CB8AC3E}">
        <p14:creationId xmlns:p14="http://schemas.microsoft.com/office/powerpoint/2010/main" val="288178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98992-F9BC-4325-BDEC-D59B877EF259}"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4391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98992-F9BC-4325-BDEC-D59B877EF259}"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271498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98992-F9BC-4325-BDEC-D59B877EF259}"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251546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98992-F9BC-4325-BDEC-D59B877EF259}"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98204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98992-F9BC-4325-BDEC-D59B877EF259}"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343531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98992-F9BC-4325-BDEC-D59B877EF259}" type="datetimeFigureOut">
              <a:rPr lang="en-US" smtClean="0"/>
              <a:t>1/31/2023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EEA1D4A-79A7-42A2-B3F3-C2AB2B0B8607}" type="slidenum">
              <a:rPr lang="en-US" smtClean="0"/>
              <a:t>‹#›</a:t>
            </a:fld>
            <a:endParaRPr lang="en-US"/>
          </a:p>
        </p:txBody>
      </p:sp>
    </p:spTree>
    <p:extLst>
      <p:ext uri="{BB962C8B-B14F-4D97-AF65-F5344CB8AC3E}">
        <p14:creationId xmlns:p14="http://schemas.microsoft.com/office/powerpoint/2010/main" val="6671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7E98992-F9BC-4325-BDEC-D59B877EF259}" type="datetimeFigureOut">
              <a:rPr lang="en-US" smtClean="0"/>
              <a:t>1/31/2023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DEEA1D4A-79A7-42A2-B3F3-C2AB2B0B8607}" type="slidenum">
              <a:rPr lang="en-US" smtClean="0"/>
              <a:t>‹#›</a:t>
            </a:fld>
            <a:endParaRPr lang="en-US"/>
          </a:p>
        </p:txBody>
      </p:sp>
    </p:spTree>
    <p:extLst>
      <p:ext uri="{BB962C8B-B14F-4D97-AF65-F5344CB8AC3E}">
        <p14:creationId xmlns:p14="http://schemas.microsoft.com/office/powerpoint/2010/main" val="35528047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oppeliarobotics.com/helpFiles/en/remoteApiFunctionsPython.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ppeliarobotics.com/helpFiles/en/remoteApiConstants.htm#functionErrorCod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oppeliarobotics.com/helpFiles/en/remoteApiConstants.htm#operationMo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687" y="1769381"/>
            <a:ext cx="10036626" cy="2387600"/>
          </a:xfrm>
        </p:spPr>
        <p:txBody>
          <a:bodyPr/>
          <a:lstStyle/>
          <a:p>
            <a:r>
              <a:rPr lang="en-US" dirty="0"/>
              <a:t>Workshop on </a:t>
            </a:r>
            <a:br>
              <a:rPr lang="en-US" dirty="0"/>
            </a:br>
            <a:r>
              <a:rPr lang="en-US" dirty="0"/>
              <a:t>Robotic Simulation</a:t>
            </a:r>
          </a:p>
        </p:txBody>
      </p:sp>
      <p:sp>
        <p:nvSpPr>
          <p:cNvPr id="3" name="Subtitle 2"/>
          <p:cNvSpPr>
            <a:spLocks noGrp="1"/>
          </p:cNvSpPr>
          <p:nvPr>
            <p:ph type="subTitle" idx="1"/>
          </p:nvPr>
        </p:nvSpPr>
        <p:spPr>
          <a:xfrm>
            <a:off x="7367450" y="5747656"/>
            <a:ext cx="3840481" cy="803365"/>
          </a:xfrm>
        </p:spPr>
        <p:txBody>
          <a:bodyPr>
            <a:normAutofit/>
          </a:bodyPr>
          <a:lstStyle/>
          <a:p>
            <a:pPr algn="r"/>
            <a:r>
              <a:rPr lang="en-US" sz="2800" dirty="0" err="1">
                <a:latin typeface="Algerian" panose="04020705040A02060702" pitchFamily="82" charset="0"/>
              </a:rPr>
              <a:t>Robo</a:t>
            </a:r>
            <a:r>
              <a:rPr lang="en-US" sz="2800" dirty="0">
                <a:latin typeface="Algerian" panose="04020705040A02060702" pitchFamily="82" charset="0"/>
              </a:rPr>
              <a:t> Carnival 2023</a:t>
            </a:r>
          </a:p>
        </p:txBody>
      </p:sp>
      <p:pic>
        <p:nvPicPr>
          <p:cNvPr id="1026" name="Picture 2" descr="CoppeliaSim User Manu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87" y="4444364"/>
            <a:ext cx="57150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66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F0F3-1719-2780-C62C-9B940F424FBC}"/>
              </a:ext>
            </a:extLst>
          </p:cNvPr>
          <p:cNvSpPr>
            <a:spLocks noGrp="1"/>
          </p:cNvSpPr>
          <p:nvPr>
            <p:ph type="title"/>
          </p:nvPr>
        </p:nvSpPr>
        <p:spPr/>
        <p:txBody>
          <a:bodyPr/>
          <a:lstStyle/>
          <a:p>
            <a:r>
              <a:rPr lang="en-US" dirty="0"/>
              <a:t>Head Over to the Code!</a:t>
            </a:r>
          </a:p>
        </p:txBody>
      </p:sp>
      <p:sp>
        <p:nvSpPr>
          <p:cNvPr id="3" name="Content Placeholder 2">
            <a:extLst>
              <a:ext uri="{FF2B5EF4-FFF2-40B4-BE49-F238E27FC236}">
                <a16:creationId xmlns:a16="http://schemas.microsoft.com/office/drawing/2014/main" id="{25EC3A3A-EAF6-6E13-A57B-9EB5FD5E4832}"/>
              </a:ext>
            </a:extLst>
          </p:cNvPr>
          <p:cNvSpPr>
            <a:spLocks noGrp="1"/>
          </p:cNvSpPr>
          <p:nvPr>
            <p:ph idx="1"/>
          </p:nvPr>
        </p:nvSpPr>
        <p:spPr>
          <a:xfrm>
            <a:off x="1063751" y="1972118"/>
            <a:ext cx="9952591" cy="4401250"/>
          </a:xfrm>
        </p:spPr>
        <p:txBody>
          <a:bodyPr>
            <a:normAutofit/>
          </a:bodyPr>
          <a:lstStyle/>
          <a:p>
            <a:r>
              <a:rPr lang="en-US" b="1" dirty="0" err="1"/>
              <a:t>Line_follower.ipynb</a:t>
            </a:r>
            <a:r>
              <a:rPr lang="en-US" b="1" dirty="0"/>
              <a:t> </a:t>
            </a:r>
            <a:r>
              <a:rPr lang="en-US" dirty="0"/>
              <a:t>notebook contains the code for controlling the LFR in the </a:t>
            </a:r>
            <a:r>
              <a:rPr lang="en-US" b="1" dirty="0"/>
              <a:t>part3_LFR_python.ttt</a:t>
            </a:r>
          </a:p>
          <a:p>
            <a:r>
              <a:rPr lang="en-US" dirty="0"/>
              <a:t>To open the notebook:</a:t>
            </a:r>
          </a:p>
          <a:p>
            <a:pPr lvl="1"/>
            <a:r>
              <a:rPr lang="en-US" dirty="0"/>
              <a:t>Open the command line (cmd.exe - windows)/ terminal window (</a:t>
            </a:r>
            <a:r>
              <a:rPr lang="en-US" dirty="0" err="1"/>
              <a:t>linux</a:t>
            </a:r>
            <a:r>
              <a:rPr lang="en-US" dirty="0"/>
              <a:t>) in the notebook directory</a:t>
            </a:r>
          </a:p>
          <a:p>
            <a:pPr lvl="1"/>
            <a:r>
              <a:rPr lang="en-US" dirty="0"/>
              <a:t>Activate the </a:t>
            </a:r>
            <a:r>
              <a:rPr lang="en-US" dirty="0" err="1"/>
              <a:t>conda</a:t>
            </a:r>
            <a:r>
              <a:rPr lang="en-US" dirty="0"/>
              <a:t> environment by typing “</a:t>
            </a:r>
            <a:r>
              <a:rPr lang="en-US" dirty="0" err="1"/>
              <a:t>conda</a:t>
            </a:r>
            <a:r>
              <a:rPr lang="en-US" dirty="0"/>
              <a:t> activate </a:t>
            </a:r>
            <a:r>
              <a:rPr lang="en-US" dirty="0" err="1">
                <a:solidFill>
                  <a:srgbClr val="00B050"/>
                </a:solidFill>
              </a:rPr>
              <a:t>env_name</a:t>
            </a:r>
            <a:r>
              <a:rPr lang="en-US" dirty="0"/>
              <a:t>”</a:t>
            </a:r>
          </a:p>
          <a:p>
            <a:pPr lvl="1"/>
            <a:r>
              <a:rPr lang="en-US" dirty="0"/>
              <a:t>Start </a:t>
            </a:r>
            <a:r>
              <a:rPr lang="en-US" dirty="0" err="1"/>
              <a:t>jupyter</a:t>
            </a:r>
            <a:r>
              <a:rPr lang="en-US" dirty="0"/>
              <a:t> notebook by typing “</a:t>
            </a:r>
            <a:r>
              <a:rPr lang="en-US" dirty="0" err="1"/>
              <a:t>jupyter</a:t>
            </a:r>
            <a:r>
              <a:rPr lang="en-US" dirty="0"/>
              <a:t> notebook”</a:t>
            </a:r>
          </a:p>
          <a:p>
            <a:r>
              <a:rPr lang="en-US" dirty="0"/>
              <a:t>If you do not wish to use </a:t>
            </a:r>
            <a:r>
              <a:rPr lang="en-US" dirty="0" err="1"/>
              <a:t>jupyter</a:t>
            </a:r>
            <a:r>
              <a:rPr lang="en-US" dirty="0"/>
              <a:t> notebook, you can open the notebook in any other software (visual studio code/</a:t>
            </a:r>
            <a:r>
              <a:rPr lang="en-US" dirty="0" err="1"/>
              <a:t>PyCharm</a:t>
            </a:r>
            <a:r>
              <a:rPr lang="en-US" dirty="0"/>
              <a:t>) and copy the code to a .</a:t>
            </a:r>
            <a:r>
              <a:rPr lang="en-US" dirty="0" err="1"/>
              <a:t>py</a:t>
            </a:r>
            <a:r>
              <a:rPr lang="en-US" dirty="0"/>
              <a:t> file first.</a:t>
            </a:r>
          </a:p>
          <a:p>
            <a:r>
              <a:rPr lang="en-US" dirty="0"/>
              <a:t>Run the simulation first, and then run the python notebook / script to take control of the robot inside the simulation.</a:t>
            </a:r>
          </a:p>
        </p:txBody>
      </p:sp>
    </p:spTree>
    <p:extLst>
      <p:ext uri="{BB962C8B-B14F-4D97-AF65-F5344CB8AC3E}">
        <p14:creationId xmlns:p14="http://schemas.microsoft.com/office/powerpoint/2010/main" val="367750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APIs</a:t>
            </a:r>
          </a:p>
        </p:txBody>
      </p:sp>
      <p:sp>
        <p:nvSpPr>
          <p:cNvPr id="3" name="Content Placeholder 2"/>
          <p:cNvSpPr>
            <a:spLocks noGrp="1"/>
          </p:cNvSpPr>
          <p:nvPr>
            <p:ph idx="1"/>
          </p:nvPr>
        </p:nvSpPr>
        <p:spPr/>
        <p:txBody>
          <a:bodyPr/>
          <a:lstStyle/>
          <a:p>
            <a:r>
              <a:rPr lang="en-US" dirty="0" err="1"/>
              <a:t>CoppeliaSim</a:t>
            </a:r>
            <a:r>
              <a:rPr lang="en-US" dirty="0"/>
              <a:t> has support for web-socket based remote APIs for Python, MATLAB, C/C++, Java, Octave</a:t>
            </a:r>
          </a:p>
          <a:p>
            <a:r>
              <a:rPr lang="en-US" dirty="0"/>
              <a:t>We can use remote APIs to run external code scripts to control robots via these languages</a:t>
            </a:r>
          </a:p>
          <a:p>
            <a:r>
              <a:rPr lang="en-US" dirty="0"/>
              <a:t>This is useful because Python has rich libraries for planning, computer vision and machine learning / deep learning</a:t>
            </a:r>
          </a:p>
          <a:p>
            <a:r>
              <a:rPr lang="en-US" dirty="0"/>
              <a:t>Remote APIs can work in the two modes:</a:t>
            </a:r>
          </a:p>
          <a:p>
            <a:pPr lvl="1"/>
            <a:r>
              <a:rPr lang="en-US" b="1" dirty="0"/>
              <a:t>Asynchronous mode</a:t>
            </a:r>
            <a:r>
              <a:rPr lang="en-US" dirty="0"/>
              <a:t>: Simulation and scripts run independently. Recommended for realistic simulations.</a:t>
            </a:r>
          </a:p>
          <a:p>
            <a:pPr lvl="1"/>
            <a:r>
              <a:rPr lang="en-US" b="1" dirty="0"/>
              <a:t>Synchronous mode</a:t>
            </a:r>
            <a:r>
              <a:rPr lang="en-US" dirty="0"/>
              <a:t>: Remote script will send commands to the simulator for stepping the simulation. Recommended for slower systems where data transfer between simulator and API is slow.</a:t>
            </a:r>
          </a:p>
        </p:txBody>
      </p:sp>
    </p:spTree>
    <p:extLst>
      <p:ext uri="{BB962C8B-B14F-4D97-AF65-F5344CB8AC3E}">
        <p14:creationId xmlns:p14="http://schemas.microsoft.com/office/powerpoint/2010/main" val="61764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Python Remote API</a:t>
            </a:r>
          </a:p>
        </p:txBody>
      </p:sp>
      <p:sp>
        <p:nvSpPr>
          <p:cNvPr id="3" name="Content Placeholder 2"/>
          <p:cNvSpPr>
            <a:spLocks noGrp="1"/>
          </p:cNvSpPr>
          <p:nvPr>
            <p:ph idx="1"/>
          </p:nvPr>
        </p:nvSpPr>
        <p:spPr>
          <a:xfrm>
            <a:off x="1069847" y="2121407"/>
            <a:ext cx="10294839" cy="4366019"/>
          </a:xfrm>
        </p:spPr>
        <p:txBody>
          <a:bodyPr>
            <a:normAutofit/>
          </a:bodyPr>
          <a:lstStyle/>
          <a:p>
            <a:r>
              <a:rPr lang="en-US" dirty="0"/>
              <a:t>Python remote API documentation is a mandatory reference for us to find the necessary functions: </a:t>
            </a:r>
            <a:r>
              <a:rPr lang="en-US" dirty="0">
                <a:hlinkClick r:id="rId2"/>
              </a:rPr>
              <a:t>https://www.coppeliarobotics.com/helpFiles/en/remoteApiFunctionsPython.htm</a:t>
            </a:r>
            <a:r>
              <a:rPr lang="en-US" dirty="0"/>
              <a:t> </a:t>
            </a:r>
          </a:p>
          <a:p>
            <a:r>
              <a:rPr lang="en-US" dirty="0"/>
              <a:t>We need to copy some files to the source directory of the python script/notebook</a:t>
            </a:r>
          </a:p>
          <a:p>
            <a:pPr lvl="2"/>
            <a:r>
              <a:rPr lang="en-US" sz="1800" dirty="0">
                <a:solidFill>
                  <a:srgbClr val="0070C0"/>
                </a:solidFill>
              </a:rPr>
              <a:t>C:\Program Files\</a:t>
            </a:r>
            <a:r>
              <a:rPr lang="en-US" sz="1800" dirty="0" err="1">
                <a:solidFill>
                  <a:srgbClr val="0070C0"/>
                </a:solidFill>
              </a:rPr>
              <a:t>CoppeliaRobotics</a:t>
            </a:r>
            <a:r>
              <a:rPr lang="en-US" sz="1800" dirty="0">
                <a:solidFill>
                  <a:srgbClr val="0070C0"/>
                </a:solidFill>
              </a:rPr>
              <a:t>\</a:t>
            </a:r>
            <a:r>
              <a:rPr lang="en-US" sz="1800" dirty="0" err="1">
                <a:solidFill>
                  <a:srgbClr val="0070C0"/>
                </a:solidFill>
              </a:rPr>
              <a:t>CoppeliaSimEdu</a:t>
            </a:r>
            <a:r>
              <a:rPr lang="en-US" sz="1800" dirty="0">
                <a:solidFill>
                  <a:srgbClr val="0070C0"/>
                </a:solidFill>
              </a:rPr>
              <a:t>\programming\</a:t>
            </a:r>
            <a:r>
              <a:rPr lang="en-US" sz="1800" dirty="0" err="1">
                <a:solidFill>
                  <a:srgbClr val="0070C0"/>
                </a:solidFill>
              </a:rPr>
              <a:t>legacyRemoteApi</a:t>
            </a:r>
            <a:r>
              <a:rPr lang="en-US" sz="1800" dirty="0">
                <a:solidFill>
                  <a:srgbClr val="0070C0"/>
                </a:solidFill>
              </a:rPr>
              <a:t>\</a:t>
            </a:r>
            <a:r>
              <a:rPr lang="en-US" sz="1800" dirty="0" err="1">
                <a:solidFill>
                  <a:srgbClr val="0070C0"/>
                </a:solidFill>
              </a:rPr>
              <a:t>remoteApiBindings</a:t>
            </a:r>
            <a:r>
              <a:rPr lang="en-US" sz="1800" dirty="0">
                <a:solidFill>
                  <a:srgbClr val="0070C0"/>
                </a:solidFill>
              </a:rPr>
              <a:t>\lib\lib\Windows\remoteApi.dll</a:t>
            </a:r>
          </a:p>
          <a:p>
            <a:pPr lvl="2"/>
            <a:r>
              <a:rPr lang="en-US" sz="1800" dirty="0">
                <a:solidFill>
                  <a:srgbClr val="0070C0"/>
                </a:solidFill>
              </a:rPr>
              <a:t>C:\Program Files\CoppeliaRobotics\CoppeliaSimEdu\programming\legacyRemoteApi\remoteApiBindings\python\python\sim.py</a:t>
            </a:r>
          </a:p>
          <a:p>
            <a:pPr lvl="2"/>
            <a:r>
              <a:rPr lang="en-US" sz="1800" dirty="0">
                <a:solidFill>
                  <a:srgbClr val="0070C0"/>
                </a:solidFill>
              </a:rPr>
              <a:t>C:\Program Files\CoppeliaRobotics\CoppeliaSimEdu\programming\legacyRemoteApi\remoteApiBindings\python\python\simConst.py</a:t>
            </a:r>
          </a:p>
          <a:p>
            <a:pPr lvl="2"/>
            <a:endParaRPr lang="en-US" sz="1800" dirty="0"/>
          </a:p>
          <a:p>
            <a:pPr lvl="2"/>
            <a:endParaRPr lang="en-US" sz="1800" dirty="0"/>
          </a:p>
          <a:p>
            <a:pPr lvl="2"/>
            <a:endParaRPr lang="en-US" sz="1200" dirty="0"/>
          </a:p>
        </p:txBody>
      </p:sp>
    </p:spTree>
    <p:extLst>
      <p:ext uri="{BB962C8B-B14F-4D97-AF65-F5344CB8AC3E}">
        <p14:creationId xmlns:p14="http://schemas.microsoft.com/office/powerpoint/2010/main" val="425026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F0F3-1719-2780-C62C-9B940F424FBC}"/>
              </a:ext>
            </a:extLst>
          </p:cNvPr>
          <p:cNvSpPr>
            <a:spLocks noGrp="1"/>
          </p:cNvSpPr>
          <p:nvPr>
            <p:ph type="title"/>
          </p:nvPr>
        </p:nvSpPr>
        <p:spPr/>
        <p:txBody>
          <a:bodyPr/>
          <a:lstStyle/>
          <a:p>
            <a:r>
              <a:rPr lang="en-US" dirty="0"/>
              <a:t>Python Remote API Example</a:t>
            </a:r>
          </a:p>
        </p:txBody>
      </p:sp>
      <p:sp>
        <p:nvSpPr>
          <p:cNvPr id="3" name="Content Placeholder 2">
            <a:extLst>
              <a:ext uri="{FF2B5EF4-FFF2-40B4-BE49-F238E27FC236}">
                <a16:creationId xmlns:a16="http://schemas.microsoft.com/office/drawing/2014/main" id="{25EC3A3A-EAF6-6E13-A57B-9EB5FD5E4832}"/>
              </a:ext>
            </a:extLst>
          </p:cNvPr>
          <p:cNvSpPr>
            <a:spLocks noGrp="1"/>
          </p:cNvSpPr>
          <p:nvPr>
            <p:ph idx="1"/>
          </p:nvPr>
        </p:nvSpPr>
        <p:spPr>
          <a:xfrm>
            <a:off x="970384" y="2121408"/>
            <a:ext cx="10571583" cy="4584192"/>
          </a:xfrm>
        </p:spPr>
        <p:txBody>
          <a:bodyPr>
            <a:normAutofit/>
          </a:bodyPr>
          <a:lstStyle/>
          <a:p>
            <a:pPr lvl="1"/>
            <a:r>
              <a:rPr lang="en-US" sz="2000" dirty="0"/>
              <a:t>The following file contains an example code on how to use the Python API for controlling a simulation-</a:t>
            </a:r>
          </a:p>
          <a:p>
            <a:pPr marL="274320" lvl="1" indent="0">
              <a:buNone/>
            </a:pPr>
            <a:r>
              <a:rPr lang="en-US" sz="2000" dirty="0">
                <a:solidFill>
                  <a:srgbClr val="0070C0"/>
                </a:solidFill>
              </a:rPr>
              <a:t>C:\Program Files\CoppeliaRobotics\CoppeliaSimEdu\programming\legacyRemoteApi\remoteApiBindings\python\python\simpleTest.py</a:t>
            </a:r>
          </a:p>
          <a:p>
            <a:pPr marL="274320" lvl="1" indent="0">
              <a:buNone/>
            </a:pPr>
            <a:endParaRPr lang="en-US" sz="2000" dirty="0">
              <a:solidFill>
                <a:srgbClr val="0070C0"/>
              </a:solidFill>
            </a:endParaRPr>
          </a:p>
          <a:p>
            <a:pPr lvl="1"/>
            <a:r>
              <a:rPr lang="en-US" sz="2000" dirty="0"/>
              <a:t>The simulation has to be set up for socket connection. Add a child script to any of the objects inside the simulation and open a port for communication with a remote API:</a:t>
            </a:r>
          </a:p>
          <a:p>
            <a:pPr marL="548640" lvl="2" indent="0">
              <a:buNone/>
            </a:pPr>
            <a:r>
              <a:rPr lang="en-US" dirty="0" err="1">
                <a:solidFill>
                  <a:srgbClr val="00B050"/>
                </a:solidFill>
              </a:rPr>
              <a:t>simRemoteApi.start</a:t>
            </a:r>
            <a:r>
              <a:rPr lang="en-US" dirty="0">
                <a:solidFill>
                  <a:srgbClr val="00B050"/>
                </a:solidFill>
              </a:rPr>
              <a:t>(19999)	// asynchronous mode</a:t>
            </a:r>
          </a:p>
          <a:p>
            <a:pPr marL="548640" lvl="2" indent="0">
              <a:buNone/>
            </a:pPr>
            <a:endParaRPr lang="en-US" dirty="0">
              <a:solidFill>
                <a:srgbClr val="00B050"/>
              </a:solidFill>
            </a:endParaRPr>
          </a:p>
          <a:p>
            <a:pPr marL="548640" lvl="2" indent="0">
              <a:buNone/>
            </a:pPr>
            <a:r>
              <a:rPr lang="en-US" dirty="0"/>
              <a:t>19999 is the port number. The remote API will connect to this port. If running multiple simulations, each should have a separate port number.</a:t>
            </a:r>
          </a:p>
          <a:p>
            <a:pPr marL="548640" lvl="2" indent="0">
              <a:buNone/>
            </a:pPr>
            <a:endParaRPr lang="en-US" dirty="0">
              <a:solidFill>
                <a:srgbClr val="00B050"/>
              </a:solidFill>
            </a:endParaRPr>
          </a:p>
          <a:p>
            <a:pPr marL="548640" lvl="2" indent="0">
              <a:buNone/>
            </a:pPr>
            <a:endParaRPr lang="en-US" dirty="0">
              <a:solidFill>
                <a:srgbClr val="00B050"/>
              </a:solidFill>
            </a:endParaRPr>
          </a:p>
        </p:txBody>
      </p:sp>
    </p:spTree>
    <p:extLst>
      <p:ext uri="{BB962C8B-B14F-4D97-AF65-F5344CB8AC3E}">
        <p14:creationId xmlns:p14="http://schemas.microsoft.com/office/powerpoint/2010/main" val="186509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F0F3-1719-2780-C62C-9B940F424FBC}"/>
              </a:ext>
            </a:extLst>
          </p:cNvPr>
          <p:cNvSpPr>
            <a:spLocks noGrp="1"/>
          </p:cNvSpPr>
          <p:nvPr>
            <p:ph type="title"/>
          </p:nvPr>
        </p:nvSpPr>
        <p:spPr/>
        <p:txBody>
          <a:bodyPr/>
          <a:lstStyle/>
          <a:p>
            <a:r>
              <a:rPr lang="en-US" dirty="0"/>
              <a:t>Code Structure</a:t>
            </a:r>
          </a:p>
        </p:txBody>
      </p:sp>
      <p:sp>
        <p:nvSpPr>
          <p:cNvPr id="3" name="Content Placeholder 2">
            <a:extLst>
              <a:ext uri="{FF2B5EF4-FFF2-40B4-BE49-F238E27FC236}">
                <a16:creationId xmlns:a16="http://schemas.microsoft.com/office/drawing/2014/main" id="{25EC3A3A-EAF6-6E13-A57B-9EB5FD5E4832}"/>
              </a:ext>
            </a:extLst>
          </p:cNvPr>
          <p:cNvSpPr>
            <a:spLocks noGrp="1"/>
          </p:cNvSpPr>
          <p:nvPr>
            <p:ph idx="1"/>
          </p:nvPr>
        </p:nvSpPr>
        <p:spPr>
          <a:xfrm>
            <a:off x="1063751" y="1972118"/>
            <a:ext cx="6949651" cy="4401250"/>
          </a:xfrm>
        </p:spPr>
        <p:txBody>
          <a:bodyPr>
            <a:normAutofit/>
          </a:bodyPr>
          <a:lstStyle/>
          <a:p>
            <a:r>
              <a:rPr lang="en-US" dirty="0"/>
              <a:t>Python script needs the </a:t>
            </a:r>
            <a:r>
              <a:rPr lang="en-US" b="1" dirty="0">
                <a:solidFill>
                  <a:srgbClr val="0070C0"/>
                </a:solidFill>
              </a:rPr>
              <a:t>sim.py</a:t>
            </a:r>
            <a:r>
              <a:rPr lang="en-US" dirty="0">
                <a:solidFill>
                  <a:srgbClr val="0070C0"/>
                </a:solidFill>
              </a:rPr>
              <a:t> </a:t>
            </a:r>
            <a:r>
              <a:rPr lang="en-US" dirty="0"/>
              <a:t>module to access the API</a:t>
            </a:r>
          </a:p>
          <a:p>
            <a:r>
              <a:rPr lang="en-US" dirty="0"/>
              <a:t>First we establish a socket connection with the simulator on the designated port</a:t>
            </a:r>
          </a:p>
          <a:p>
            <a:pPr marL="0" indent="0">
              <a:buNone/>
            </a:pPr>
            <a:r>
              <a:rPr lang="en-US" sz="1600" dirty="0">
                <a:solidFill>
                  <a:srgbClr val="00B050"/>
                </a:solidFill>
              </a:rPr>
              <a:t>	</a:t>
            </a:r>
            <a:r>
              <a:rPr lang="en-US" sz="1600" dirty="0" err="1">
                <a:solidFill>
                  <a:srgbClr val="00B050"/>
                </a:solidFill>
              </a:rPr>
              <a:t>clientID</a:t>
            </a:r>
            <a:r>
              <a:rPr lang="en-US" sz="1600" dirty="0">
                <a:solidFill>
                  <a:srgbClr val="00B050"/>
                </a:solidFill>
              </a:rPr>
              <a:t>=</a:t>
            </a:r>
            <a:r>
              <a:rPr lang="en-US" sz="1600" dirty="0" err="1">
                <a:solidFill>
                  <a:srgbClr val="00B050"/>
                </a:solidFill>
              </a:rPr>
              <a:t>sim.simxStart</a:t>
            </a:r>
            <a:r>
              <a:rPr lang="en-US" sz="1600" dirty="0">
                <a:solidFill>
                  <a:srgbClr val="00B050"/>
                </a:solidFill>
              </a:rPr>
              <a:t>('127.0.0.1',19999,True,True,5000,5)</a:t>
            </a:r>
          </a:p>
          <a:p>
            <a:r>
              <a:rPr lang="en-US" dirty="0"/>
              <a:t>The </a:t>
            </a:r>
            <a:r>
              <a:rPr lang="en-US" dirty="0" err="1">
                <a:solidFill>
                  <a:srgbClr val="0070C0"/>
                </a:solidFill>
              </a:rPr>
              <a:t>clientID</a:t>
            </a:r>
            <a:r>
              <a:rPr lang="en-US" dirty="0">
                <a:solidFill>
                  <a:srgbClr val="0070C0"/>
                </a:solidFill>
              </a:rPr>
              <a:t> </a:t>
            </a:r>
            <a:r>
              <a:rPr lang="en-US" dirty="0"/>
              <a:t>will be required for further use</a:t>
            </a:r>
          </a:p>
          <a:p>
            <a:r>
              <a:rPr lang="en-US" dirty="0"/>
              <a:t>Next we need to fetch the handles for the robot joints and sensors</a:t>
            </a:r>
          </a:p>
          <a:p>
            <a:r>
              <a:rPr lang="en-US" dirty="0"/>
              <a:t>After initialization, we will receive sensor data and send actuator commands using the remote API to run the robot</a:t>
            </a:r>
          </a:p>
        </p:txBody>
      </p:sp>
      <p:sp>
        <p:nvSpPr>
          <p:cNvPr id="4" name="Rectangle: Rounded Corners 3">
            <a:extLst>
              <a:ext uri="{FF2B5EF4-FFF2-40B4-BE49-F238E27FC236}">
                <a16:creationId xmlns:a16="http://schemas.microsoft.com/office/drawing/2014/main" id="{D0E3D91C-A7F3-26E8-B4E6-66A1BA8EC267}"/>
              </a:ext>
            </a:extLst>
          </p:cNvPr>
          <p:cNvSpPr/>
          <p:nvPr/>
        </p:nvSpPr>
        <p:spPr>
          <a:xfrm>
            <a:off x="8854747" y="1085891"/>
            <a:ext cx="1819470" cy="811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Initialization</a:t>
            </a:r>
          </a:p>
        </p:txBody>
      </p:sp>
      <p:sp>
        <p:nvSpPr>
          <p:cNvPr id="6" name="Rectangle: Rounded Corners 5">
            <a:extLst>
              <a:ext uri="{FF2B5EF4-FFF2-40B4-BE49-F238E27FC236}">
                <a16:creationId xmlns:a16="http://schemas.microsoft.com/office/drawing/2014/main" id="{D21A45A6-BF32-61C3-1EA0-56DC218BB8D0}"/>
              </a:ext>
            </a:extLst>
          </p:cNvPr>
          <p:cNvSpPr/>
          <p:nvPr/>
        </p:nvSpPr>
        <p:spPr>
          <a:xfrm>
            <a:off x="8854747" y="2615930"/>
            <a:ext cx="1819470" cy="811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Sensing</a:t>
            </a:r>
          </a:p>
        </p:txBody>
      </p:sp>
      <p:sp>
        <p:nvSpPr>
          <p:cNvPr id="7" name="Rectangle: Rounded Corners 6">
            <a:extLst>
              <a:ext uri="{FF2B5EF4-FFF2-40B4-BE49-F238E27FC236}">
                <a16:creationId xmlns:a16="http://schemas.microsoft.com/office/drawing/2014/main" id="{6086A2FF-FCE7-3179-54D8-4BB9A978CAD5}"/>
              </a:ext>
            </a:extLst>
          </p:cNvPr>
          <p:cNvSpPr/>
          <p:nvPr/>
        </p:nvSpPr>
        <p:spPr>
          <a:xfrm>
            <a:off x="8853161" y="3804650"/>
            <a:ext cx="1819470" cy="811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Actuation</a:t>
            </a:r>
          </a:p>
        </p:txBody>
      </p:sp>
      <p:sp>
        <p:nvSpPr>
          <p:cNvPr id="8" name="Rectangle: Rounded Corners 7">
            <a:extLst>
              <a:ext uri="{FF2B5EF4-FFF2-40B4-BE49-F238E27FC236}">
                <a16:creationId xmlns:a16="http://schemas.microsoft.com/office/drawing/2014/main" id="{0CABEA6A-B0B4-D535-56C0-7D1093CF5128}"/>
              </a:ext>
            </a:extLst>
          </p:cNvPr>
          <p:cNvSpPr/>
          <p:nvPr/>
        </p:nvSpPr>
        <p:spPr>
          <a:xfrm>
            <a:off x="8853161" y="5335052"/>
            <a:ext cx="1819470" cy="811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Termination</a:t>
            </a:r>
          </a:p>
        </p:txBody>
      </p:sp>
      <p:sp>
        <p:nvSpPr>
          <p:cNvPr id="9" name="Arrow: Down 8">
            <a:extLst>
              <a:ext uri="{FF2B5EF4-FFF2-40B4-BE49-F238E27FC236}">
                <a16:creationId xmlns:a16="http://schemas.microsoft.com/office/drawing/2014/main" id="{C9A00614-B6E3-B536-966B-B886978E3752}"/>
              </a:ext>
            </a:extLst>
          </p:cNvPr>
          <p:cNvSpPr/>
          <p:nvPr/>
        </p:nvSpPr>
        <p:spPr>
          <a:xfrm>
            <a:off x="9576283" y="2037807"/>
            <a:ext cx="373225" cy="476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2EF04832-61E0-040E-8C5B-0393C52DC064}"/>
              </a:ext>
            </a:extLst>
          </p:cNvPr>
          <p:cNvSpPr/>
          <p:nvPr/>
        </p:nvSpPr>
        <p:spPr>
          <a:xfrm>
            <a:off x="9576282" y="4745829"/>
            <a:ext cx="373225" cy="476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Curved Left 11">
            <a:extLst>
              <a:ext uri="{FF2B5EF4-FFF2-40B4-BE49-F238E27FC236}">
                <a16:creationId xmlns:a16="http://schemas.microsoft.com/office/drawing/2014/main" id="{B03CDFF7-0878-B97D-9FE3-43737BA2C8C2}"/>
              </a:ext>
            </a:extLst>
          </p:cNvPr>
          <p:cNvSpPr/>
          <p:nvPr/>
        </p:nvSpPr>
        <p:spPr>
          <a:xfrm>
            <a:off x="10792345" y="2935594"/>
            <a:ext cx="609662" cy="14218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5146C0CE-011B-AEB5-F161-52A0FD001A23}"/>
              </a:ext>
            </a:extLst>
          </p:cNvPr>
          <p:cNvSpPr/>
          <p:nvPr/>
        </p:nvSpPr>
        <p:spPr>
          <a:xfrm rot="10800000">
            <a:off x="8133116" y="2879608"/>
            <a:ext cx="609662" cy="142180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699BC8D1-B8C3-5CA8-DA6B-8A13ED76217B}"/>
              </a:ext>
            </a:extLst>
          </p:cNvPr>
          <p:cNvSpPr txBox="1"/>
          <p:nvPr/>
        </p:nvSpPr>
        <p:spPr>
          <a:xfrm>
            <a:off x="7732319" y="661789"/>
            <a:ext cx="4061149" cy="307777"/>
          </a:xfrm>
          <a:prstGeom prst="rect">
            <a:avLst/>
          </a:prstGeom>
          <a:noFill/>
        </p:spPr>
        <p:txBody>
          <a:bodyPr wrap="square">
            <a:spAutoFit/>
          </a:bodyPr>
          <a:lstStyle/>
          <a:p>
            <a:pPr algn="ctr"/>
            <a:r>
              <a:rPr lang="en-US" sz="1400" dirty="0"/>
              <a:t>General system flow for any robot</a:t>
            </a:r>
          </a:p>
        </p:txBody>
      </p:sp>
    </p:spTree>
    <p:extLst>
      <p:ext uri="{BB962C8B-B14F-4D97-AF65-F5344CB8AC3E}">
        <p14:creationId xmlns:p14="http://schemas.microsoft.com/office/powerpoint/2010/main" val="369140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F0F3-1719-2780-C62C-9B940F424FBC}"/>
              </a:ext>
            </a:extLst>
          </p:cNvPr>
          <p:cNvSpPr>
            <a:spLocks noGrp="1"/>
          </p:cNvSpPr>
          <p:nvPr>
            <p:ph type="title"/>
          </p:nvPr>
        </p:nvSpPr>
        <p:spPr/>
        <p:txBody>
          <a:bodyPr/>
          <a:lstStyle/>
          <a:p>
            <a:r>
              <a:rPr lang="en-US" dirty="0"/>
              <a:t>Object Handles</a:t>
            </a:r>
          </a:p>
        </p:txBody>
      </p:sp>
      <p:sp>
        <p:nvSpPr>
          <p:cNvPr id="3" name="Content Placeholder 2">
            <a:extLst>
              <a:ext uri="{FF2B5EF4-FFF2-40B4-BE49-F238E27FC236}">
                <a16:creationId xmlns:a16="http://schemas.microsoft.com/office/drawing/2014/main" id="{25EC3A3A-EAF6-6E13-A57B-9EB5FD5E4832}"/>
              </a:ext>
            </a:extLst>
          </p:cNvPr>
          <p:cNvSpPr>
            <a:spLocks noGrp="1"/>
          </p:cNvSpPr>
          <p:nvPr>
            <p:ph idx="1"/>
          </p:nvPr>
        </p:nvSpPr>
        <p:spPr>
          <a:xfrm>
            <a:off x="1063752" y="1972118"/>
            <a:ext cx="10064496" cy="4401250"/>
          </a:xfrm>
        </p:spPr>
        <p:txBody>
          <a:bodyPr>
            <a:normAutofit lnSpcReduction="10000"/>
          </a:bodyPr>
          <a:lstStyle/>
          <a:p>
            <a:pPr marL="0" indent="0">
              <a:buNone/>
            </a:pPr>
            <a:r>
              <a:rPr lang="en-US" dirty="0"/>
              <a:t>For getting general object handles:</a:t>
            </a:r>
          </a:p>
          <a:p>
            <a:pPr marL="0" indent="0">
              <a:buNone/>
            </a:pPr>
            <a:r>
              <a:rPr lang="en-US" dirty="0" err="1">
                <a:solidFill>
                  <a:srgbClr val="00B050"/>
                </a:solidFill>
              </a:rPr>
              <a:t>returnCode</a:t>
            </a:r>
            <a:r>
              <a:rPr lang="en-US" dirty="0">
                <a:solidFill>
                  <a:srgbClr val="00B050"/>
                </a:solidFill>
              </a:rPr>
              <a:t>, handle = </a:t>
            </a:r>
            <a:r>
              <a:rPr lang="en-US" dirty="0" err="1">
                <a:solidFill>
                  <a:srgbClr val="00B050"/>
                </a:solidFill>
              </a:rPr>
              <a:t>sim.simxGetObjectHandle</a:t>
            </a:r>
            <a:r>
              <a:rPr lang="en-US" dirty="0">
                <a:solidFill>
                  <a:srgbClr val="00B050"/>
                </a:solidFill>
              </a:rPr>
              <a:t>(</a:t>
            </a:r>
            <a:r>
              <a:rPr lang="en-US" dirty="0" err="1">
                <a:solidFill>
                  <a:srgbClr val="00B050"/>
                </a:solidFill>
              </a:rPr>
              <a:t>clientID</a:t>
            </a:r>
            <a:r>
              <a:rPr lang="en-US" dirty="0">
                <a:solidFill>
                  <a:srgbClr val="00B050"/>
                </a:solidFill>
              </a:rPr>
              <a:t>, </a:t>
            </a:r>
            <a:r>
              <a:rPr lang="en-US" dirty="0" err="1">
                <a:solidFill>
                  <a:srgbClr val="00B050"/>
                </a:solidFill>
              </a:rPr>
              <a:t>objectPath</a:t>
            </a:r>
            <a:r>
              <a:rPr lang="en-US" dirty="0">
                <a:solidFill>
                  <a:srgbClr val="00B050"/>
                </a:solidFill>
              </a:rPr>
              <a:t>, </a:t>
            </a:r>
            <a:r>
              <a:rPr lang="en-US" dirty="0" err="1">
                <a:solidFill>
                  <a:srgbClr val="00B050"/>
                </a:solidFill>
              </a:rPr>
              <a:t>operationMode</a:t>
            </a:r>
            <a:r>
              <a:rPr lang="en-US" dirty="0">
                <a:solidFill>
                  <a:srgbClr val="00B050"/>
                </a:solidFill>
              </a:rPr>
              <a:t>)</a:t>
            </a:r>
          </a:p>
          <a:p>
            <a:pPr marL="0" indent="0">
              <a:buNone/>
            </a:pPr>
            <a:r>
              <a:rPr lang="en-US" b="1" dirty="0"/>
              <a:t>  - </a:t>
            </a:r>
            <a:r>
              <a:rPr lang="en-US" b="1" dirty="0" err="1"/>
              <a:t>returnCode</a:t>
            </a:r>
            <a:r>
              <a:rPr lang="en-US" b="1" dirty="0"/>
              <a:t> : </a:t>
            </a:r>
            <a:r>
              <a:rPr lang="en-US" dirty="0"/>
              <a:t>A return code on whether the operation was successful. Successful operations will return 0. Further details can be found here: </a:t>
            </a:r>
            <a:r>
              <a:rPr lang="en-US" dirty="0">
                <a:hlinkClick r:id="rId3"/>
              </a:rPr>
              <a:t>https://www.coppeliarobotics.com/helpFiles/en/remoteApiConstants.htm#functionErrorCodes</a:t>
            </a:r>
            <a:r>
              <a:rPr lang="en-US" dirty="0"/>
              <a:t> </a:t>
            </a:r>
          </a:p>
          <a:p>
            <a:pPr marL="0" indent="0">
              <a:buNone/>
            </a:pPr>
            <a:r>
              <a:rPr lang="en-US" b="1" dirty="0"/>
              <a:t>  - handle</a:t>
            </a:r>
            <a:r>
              <a:rPr lang="en-US" dirty="0"/>
              <a:t>: Reference for accessing the object</a:t>
            </a:r>
          </a:p>
          <a:p>
            <a:pPr marL="0" indent="0">
              <a:buNone/>
            </a:pPr>
            <a:r>
              <a:rPr lang="en-US" b="1" dirty="0"/>
              <a:t>  - </a:t>
            </a:r>
            <a:r>
              <a:rPr lang="en-US" b="1" dirty="0" err="1"/>
              <a:t>clientID</a:t>
            </a:r>
            <a:r>
              <a:rPr lang="en-US" dirty="0"/>
              <a:t>: Reference to the remote connection to the simulation</a:t>
            </a:r>
          </a:p>
          <a:p>
            <a:pPr marL="0" indent="0">
              <a:buNone/>
            </a:pPr>
            <a:r>
              <a:rPr lang="en-US" dirty="0"/>
              <a:t>  - </a:t>
            </a:r>
            <a:r>
              <a:rPr lang="en-US" dirty="0" err="1"/>
              <a:t>objectPath</a:t>
            </a:r>
            <a:r>
              <a:rPr lang="en-US" dirty="0"/>
              <a:t>: Name of the object inside the simulation, should be a string</a:t>
            </a:r>
          </a:p>
          <a:p>
            <a:pPr marL="0" indent="0">
              <a:buNone/>
            </a:pPr>
            <a:r>
              <a:rPr lang="en-US" b="1" dirty="0"/>
              <a:t>  - </a:t>
            </a:r>
            <a:r>
              <a:rPr lang="en-US" b="1" dirty="0" err="1"/>
              <a:t>operationMode</a:t>
            </a:r>
            <a:r>
              <a:rPr lang="en-US" dirty="0"/>
              <a:t>: How the function will communicate with the simulator. Will be discussed in details later. The documentation on operation modes: </a:t>
            </a:r>
            <a:r>
              <a:rPr lang="en-US" dirty="0">
                <a:hlinkClick r:id="rId4"/>
              </a:rPr>
              <a:t>https://www.coppeliarobotics.com/helpFiles/en/remoteApiConstants.htm#operationModes</a:t>
            </a:r>
            <a:r>
              <a:rPr lang="en-US" dirty="0"/>
              <a:t>  </a:t>
            </a:r>
          </a:p>
          <a:p>
            <a:endParaRPr lang="en-US" dirty="0"/>
          </a:p>
          <a:p>
            <a:pPr lvl="1"/>
            <a:endParaRPr lang="en-US" b="1" dirty="0"/>
          </a:p>
          <a:p>
            <a:pPr lvl="2"/>
            <a:endParaRPr lang="en-US" dirty="0"/>
          </a:p>
        </p:txBody>
      </p:sp>
    </p:spTree>
    <p:extLst>
      <p:ext uri="{BB962C8B-B14F-4D97-AF65-F5344CB8AC3E}">
        <p14:creationId xmlns:p14="http://schemas.microsoft.com/office/powerpoint/2010/main" val="261209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F0F3-1719-2780-C62C-9B940F424FBC}"/>
              </a:ext>
            </a:extLst>
          </p:cNvPr>
          <p:cNvSpPr>
            <a:spLocks noGrp="1"/>
          </p:cNvSpPr>
          <p:nvPr>
            <p:ph type="title"/>
          </p:nvPr>
        </p:nvSpPr>
        <p:spPr/>
        <p:txBody>
          <a:bodyPr/>
          <a:lstStyle/>
          <a:p>
            <a:r>
              <a:rPr lang="en-US" dirty="0"/>
              <a:t>Actuator Objects</a:t>
            </a:r>
          </a:p>
        </p:txBody>
      </p:sp>
      <p:sp>
        <p:nvSpPr>
          <p:cNvPr id="4" name="Rectangle 3"/>
          <p:cNvSpPr/>
          <p:nvPr/>
        </p:nvSpPr>
        <p:spPr>
          <a:xfrm>
            <a:off x="464458" y="1941133"/>
            <a:ext cx="11364685" cy="5078313"/>
          </a:xfrm>
          <a:prstGeom prst="rect">
            <a:avLst/>
          </a:prstGeom>
        </p:spPr>
        <p:txBody>
          <a:bodyPr wrap="square">
            <a:spAutoFit/>
          </a:bodyPr>
          <a:lstStyle/>
          <a:p>
            <a:r>
              <a:rPr lang="en-US" b="1" dirty="0"/>
              <a:t>Getting the actuator handle:</a:t>
            </a:r>
          </a:p>
          <a:p>
            <a:endParaRPr lang="en-US" dirty="0"/>
          </a:p>
          <a:p>
            <a:r>
              <a:rPr lang="en-US" dirty="0">
                <a:solidFill>
                  <a:srgbClr val="00B050"/>
                </a:solidFill>
              </a:rPr>
              <a:t>	err, leftMotor1 =</a:t>
            </a:r>
            <a:r>
              <a:rPr lang="en-US" dirty="0" err="1">
                <a:solidFill>
                  <a:srgbClr val="00B050"/>
                </a:solidFill>
              </a:rPr>
              <a:t>sim.simxGetObjectHandle</a:t>
            </a:r>
            <a:r>
              <a:rPr lang="en-US" dirty="0">
                <a:solidFill>
                  <a:srgbClr val="00B050"/>
                </a:solidFill>
              </a:rPr>
              <a:t>(</a:t>
            </a:r>
            <a:r>
              <a:rPr lang="en-US" dirty="0" err="1">
                <a:solidFill>
                  <a:srgbClr val="00B050"/>
                </a:solidFill>
              </a:rPr>
              <a:t>clientID</a:t>
            </a:r>
            <a:r>
              <a:rPr lang="en-US" dirty="0">
                <a:solidFill>
                  <a:srgbClr val="00B050"/>
                </a:solidFill>
              </a:rPr>
              <a:t>, '/</a:t>
            </a:r>
            <a:r>
              <a:rPr lang="en-US" dirty="0" err="1">
                <a:solidFill>
                  <a:srgbClr val="00B050"/>
                </a:solidFill>
              </a:rPr>
              <a:t>Motor_FL</a:t>
            </a:r>
            <a:r>
              <a:rPr lang="en-US" dirty="0">
                <a:solidFill>
                  <a:srgbClr val="00B050"/>
                </a:solidFill>
              </a:rPr>
              <a:t>', </a:t>
            </a:r>
            <a:r>
              <a:rPr lang="en-US" dirty="0" err="1">
                <a:solidFill>
                  <a:srgbClr val="00B050"/>
                </a:solidFill>
              </a:rPr>
              <a:t>sim.simx_opmode_blocking</a:t>
            </a:r>
            <a:r>
              <a:rPr lang="en-US" dirty="0">
                <a:solidFill>
                  <a:srgbClr val="00B050"/>
                </a:solidFill>
              </a:rPr>
              <a:t>)</a:t>
            </a:r>
          </a:p>
          <a:p>
            <a:endParaRPr lang="en-US" dirty="0"/>
          </a:p>
          <a:p>
            <a:r>
              <a:rPr lang="en-US" dirty="0"/>
              <a:t>		- We set operating mode to </a:t>
            </a:r>
            <a:r>
              <a:rPr lang="en-US" dirty="0" err="1"/>
              <a:t>simx_opmode_blocking</a:t>
            </a:r>
            <a:r>
              <a:rPr lang="en-US" dirty="0"/>
              <a:t>. This means the function will halt the simulation until the function returns the desired information. We use blocking mode for functions that will be called only once during the simulation</a:t>
            </a:r>
          </a:p>
          <a:p>
            <a:endParaRPr lang="en-US" dirty="0"/>
          </a:p>
          <a:p>
            <a:endParaRPr lang="en-US" dirty="0"/>
          </a:p>
          <a:p>
            <a:r>
              <a:rPr lang="en-US" b="1" dirty="0"/>
              <a:t>Sending commands to actuator:</a:t>
            </a:r>
            <a:endParaRPr lang="en-US" dirty="0"/>
          </a:p>
          <a:p>
            <a:r>
              <a:rPr lang="en-US" b="1" dirty="0"/>
              <a:t>	</a:t>
            </a:r>
          </a:p>
          <a:p>
            <a:r>
              <a:rPr lang="en-US" dirty="0">
                <a:solidFill>
                  <a:srgbClr val="00B050"/>
                </a:solidFill>
              </a:rPr>
              <a:t>	</a:t>
            </a:r>
            <a:r>
              <a:rPr lang="en-US" dirty="0" err="1">
                <a:solidFill>
                  <a:srgbClr val="00B050"/>
                </a:solidFill>
              </a:rPr>
              <a:t>sim.simxSetJointTargetVelocity</a:t>
            </a:r>
            <a:r>
              <a:rPr lang="en-US" dirty="0">
                <a:solidFill>
                  <a:srgbClr val="00B050"/>
                </a:solidFill>
              </a:rPr>
              <a:t>(</a:t>
            </a:r>
            <a:r>
              <a:rPr lang="en-US" dirty="0" err="1">
                <a:solidFill>
                  <a:srgbClr val="00B050"/>
                </a:solidFill>
              </a:rPr>
              <a:t>clientID</a:t>
            </a:r>
            <a:r>
              <a:rPr lang="en-US" dirty="0">
                <a:solidFill>
                  <a:srgbClr val="00B050"/>
                </a:solidFill>
              </a:rPr>
              <a:t>, leftMotor1, </a:t>
            </a:r>
            <a:r>
              <a:rPr lang="en-US" dirty="0" err="1">
                <a:solidFill>
                  <a:srgbClr val="00B050"/>
                </a:solidFill>
              </a:rPr>
              <a:t>leftV</a:t>
            </a:r>
            <a:r>
              <a:rPr lang="en-US" dirty="0">
                <a:solidFill>
                  <a:srgbClr val="00B050"/>
                </a:solidFill>
              </a:rPr>
              <a:t>, </a:t>
            </a:r>
            <a:r>
              <a:rPr lang="en-US" dirty="0" err="1">
                <a:solidFill>
                  <a:srgbClr val="00B050"/>
                </a:solidFill>
              </a:rPr>
              <a:t>sim.simx_opmode_oneshot</a:t>
            </a:r>
            <a:r>
              <a:rPr lang="en-US" dirty="0">
                <a:solidFill>
                  <a:srgbClr val="00B050"/>
                </a:solidFill>
              </a:rPr>
              <a:t>)</a:t>
            </a:r>
          </a:p>
          <a:p>
            <a:endParaRPr lang="en-US" dirty="0">
              <a:solidFill>
                <a:srgbClr val="00B050"/>
              </a:solidFill>
            </a:endParaRPr>
          </a:p>
          <a:p>
            <a:r>
              <a:rPr lang="en-US" dirty="0">
                <a:solidFill>
                  <a:srgbClr val="00B050"/>
                </a:solidFill>
              </a:rPr>
              <a:t>		</a:t>
            </a:r>
            <a:r>
              <a:rPr lang="en-US" dirty="0"/>
              <a:t>- </a:t>
            </a:r>
            <a:r>
              <a:rPr lang="en-US" dirty="0" err="1"/>
              <a:t>simx_opmode_oneshot</a:t>
            </a:r>
            <a:r>
              <a:rPr lang="en-US" dirty="0"/>
              <a:t> is used for sending commands to the simulator. The simulator does not send any acknowledgement of whether the command was received. Sending joint data in the blocking mode is not recommended since we will be continuously sending this.</a:t>
            </a:r>
            <a:endParaRPr lang="en-US" dirty="0">
              <a:solidFill>
                <a:srgbClr val="00B050"/>
              </a:solidFill>
            </a:endParaRPr>
          </a:p>
          <a:p>
            <a:endParaRPr lang="en-US" dirty="0"/>
          </a:p>
          <a:p>
            <a:endParaRPr lang="en-US" dirty="0"/>
          </a:p>
        </p:txBody>
      </p:sp>
    </p:spTree>
    <p:extLst>
      <p:ext uri="{BB962C8B-B14F-4D97-AF65-F5344CB8AC3E}">
        <p14:creationId xmlns:p14="http://schemas.microsoft.com/office/powerpoint/2010/main" val="24662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F0F3-1719-2780-C62C-9B940F424FBC}"/>
              </a:ext>
            </a:extLst>
          </p:cNvPr>
          <p:cNvSpPr>
            <a:spLocks noGrp="1"/>
          </p:cNvSpPr>
          <p:nvPr>
            <p:ph type="title"/>
          </p:nvPr>
        </p:nvSpPr>
        <p:spPr/>
        <p:txBody>
          <a:bodyPr/>
          <a:lstStyle/>
          <a:p>
            <a:r>
              <a:rPr lang="en-US" dirty="0"/>
              <a:t>Vision Sensor Functions</a:t>
            </a:r>
          </a:p>
        </p:txBody>
      </p:sp>
      <p:sp>
        <p:nvSpPr>
          <p:cNvPr id="4" name="Rectangle 3"/>
          <p:cNvSpPr/>
          <p:nvPr/>
        </p:nvSpPr>
        <p:spPr>
          <a:xfrm>
            <a:off x="464458" y="1839535"/>
            <a:ext cx="11364685" cy="5262979"/>
          </a:xfrm>
          <a:prstGeom prst="rect">
            <a:avLst/>
          </a:prstGeom>
        </p:spPr>
        <p:txBody>
          <a:bodyPr wrap="square">
            <a:spAutoFit/>
          </a:bodyPr>
          <a:lstStyle/>
          <a:p>
            <a:r>
              <a:rPr lang="en-US" dirty="0" err="1">
                <a:solidFill>
                  <a:srgbClr val="00B050"/>
                </a:solidFill>
              </a:rPr>
              <a:t>returnCode</a:t>
            </a:r>
            <a:r>
              <a:rPr lang="en-US" dirty="0">
                <a:solidFill>
                  <a:srgbClr val="00B050"/>
                </a:solidFill>
              </a:rPr>
              <a:t>, resolution, image = </a:t>
            </a:r>
            <a:r>
              <a:rPr lang="en-US" dirty="0" err="1">
                <a:solidFill>
                  <a:srgbClr val="00B050"/>
                </a:solidFill>
              </a:rPr>
              <a:t>simxGetVisionSensorImage</a:t>
            </a:r>
            <a:r>
              <a:rPr lang="en-US" dirty="0">
                <a:solidFill>
                  <a:srgbClr val="00B050"/>
                </a:solidFill>
              </a:rPr>
              <a:t>(</a:t>
            </a:r>
            <a:r>
              <a:rPr lang="en-US" dirty="0" err="1">
                <a:solidFill>
                  <a:srgbClr val="00B050"/>
                </a:solidFill>
              </a:rPr>
              <a:t>clientID</a:t>
            </a:r>
            <a:r>
              <a:rPr lang="en-US" dirty="0">
                <a:solidFill>
                  <a:srgbClr val="00B050"/>
                </a:solidFill>
              </a:rPr>
              <a:t>, </a:t>
            </a:r>
            <a:r>
              <a:rPr lang="en-US" dirty="0" err="1">
                <a:solidFill>
                  <a:srgbClr val="00B050"/>
                </a:solidFill>
              </a:rPr>
              <a:t>sensorHandle</a:t>
            </a:r>
            <a:r>
              <a:rPr lang="en-US" dirty="0">
                <a:solidFill>
                  <a:srgbClr val="00B050"/>
                </a:solidFill>
              </a:rPr>
              <a:t>, options, </a:t>
            </a:r>
            <a:r>
              <a:rPr lang="en-US" dirty="0" err="1">
                <a:solidFill>
                  <a:srgbClr val="00B050"/>
                </a:solidFill>
              </a:rPr>
              <a:t>operationMode</a:t>
            </a:r>
            <a:r>
              <a:rPr lang="en-US" dirty="0">
                <a:solidFill>
                  <a:srgbClr val="00B050"/>
                </a:solidFill>
              </a:rPr>
              <a:t>)</a:t>
            </a:r>
            <a:endParaRPr lang="en-US" dirty="0"/>
          </a:p>
          <a:p>
            <a:r>
              <a:rPr lang="en-US" dirty="0"/>
              <a:t>	</a:t>
            </a:r>
          </a:p>
          <a:p>
            <a:r>
              <a:rPr lang="en-US" dirty="0"/>
              <a:t>  - This function will return the actual image sent by the sensor. Useful for full resolution images.</a:t>
            </a:r>
          </a:p>
          <a:p>
            <a:r>
              <a:rPr lang="en-US" dirty="0"/>
              <a:t>  - </a:t>
            </a:r>
            <a:r>
              <a:rPr lang="en-US" b="1" dirty="0"/>
              <a:t>resolution </a:t>
            </a:r>
            <a:r>
              <a:rPr lang="en-US" dirty="0"/>
              <a:t>is an array containing the resolution of the returned image as set in the simulation</a:t>
            </a:r>
          </a:p>
          <a:p>
            <a:r>
              <a:rPr lang="en-US" b="1" dirty="0"/>
              <a:t>  </a:t>
            </a:r>
            <a:r>
              <a:rPr lang="en-US" dirty="0"/>
              <a:t>- </a:t>
            </a:r>
            <a:r>
              <a:rPr lang="en-US" b="1" dirty="0"/>
              <a:t>image</a:t>
            </a:r>
            <a:r>
              <a:rPr lang="en-US" dirty="0"/>
              <a:t> is an array object that will contain the image data</a:t>
            </a:r>
          </a:p>
          <a:p>
            <a:r>
              <a:rPr lang="en-US" b="1" dirty="0"/>
              <a:t>  </a:t>
            </a:r>
            <a:r>
              <a:rPr lang="en-US" dirty="0"/>
              <a:t>- </a:t>
            </a:r>
            <a:r>
              <a:rPr lang="en-US" b="1" dirty="0"/>
              <a:t>options</a:t>
            </a:r>
            <a:r>
              <a:rPr lang="en-US" dirty="0"/>
              <a:t> for receiving image, grayscale/RGB</a:t>
            </a:r>
          </a:p>
          <a:p>
            <a:r>
              <a:rPr lang="en-US" b="1" dirty="0"/>
              <a:t>  </a:t>
            </a:r>
            <a:r>
              <a:rPr lang="en-US" dirty="0"/>
              <a:t>- </a:t>
            </a:r>
            <a:r>
              <a:rPr lang="en-US" dirty="0" err="1"/>
              <a:t>operationMode</a:t>
            </a:r>
            <a:r>
              <a:rPr lang="en-US" dirty="0"/>
              <a:t>: for the first time this function is called, it should be set in </a:t>
            </a:r>
            <a:r>
              <a:rPr lang="en-US" b="1" dirty="0"/>
              <a:t>streaming</a:t>
            </a:r>
            <a:r>
              <a:rPr lang="en-US" dirty="0"/>
              <a:t> mode to let the simulator know that we will be receiving stream of information. For the consecutive calls, it should be </a:t>
            </a:r>
            <a:r>
              <a:rPr lang="en-US" b="1" dirty="0"/>
              <a:t>buffer</a:t>
            </a:r>
            <a:r>
              <a:rPr lang="en-US" dirty="0"/>
              <a:t> mode. </a:t>
            </a:r>
          </a:p>
          <a:p>
            <a:pPr algn="ctr"/>
            <a:r>
              <a:rPr lang="en-US" sz="2400" b="1" dirty="0">
                <a:solidFill>
                  <a:srgbClr val="FF0000"/>
                </a:solidFill>
              </a:rPr>
              <a:t>Alternate Function	</a:t>
            </a:r>
          </a:p>
          <a:p>
            <a:pPr algn="ctr"/>
            <a:endParaRPr lang="en-US" sz="2400" b="1" dirty="0">
              <a:solidFill>
                <a:srgbClr val="FF0000"/>
              </a:solidFill>
            </a:endParaRPr>
          </a:p>
          <a:p>
            <a:r>
              <a:rPr lang="en-US" dirty="0" err="1">
                <a:solidFill>
                  <a:srgbClr val="00B050"/>
                </a:solidFill>
              </a:rPr>
              <a:t>returnCode</a:t>
            </a:r>
            <a:r>
              <a:rPr lang="en-US" dirty="0">
                <a:solidFill>
                  <a:srgbClr val="00B050"/>
                </a:solidFill>
              </a:rPr>
              <a:t>, </a:t>
            </a:r>
            <a:r>
              <a:rPr lang="en-US" dirty="0" err="1">
                <a:solidFill>
                  <a:srgbClr val="00B050"/>
                </a:solidFill>
              </a:rPr>
              <a:t>detectionState</a:t>
            </a:r>
            <a:r>
              <a:rPr lang="en-US" dirty="0">
                <a:solidFill>
                  <a:srgbClr val="00B050"/>
                </a:solidFill>
              </a:rPr>
              <a:t>, </a:t>
            </a:r>
            <a:r>
              <a:rPr lang="en-US" dirty="0" err="1">
                <a:solidFill>
                  <a:srgbClr val="00B050"/>
                </a:solidFill>
              </a:rPr>
              <a:t>auxPackets</a:t>
            </a:r>
            <a:r>
              <a:rPr lang="en-US" dirty="0">
                <a:solidFill>
                  <a:srgbClr val="00B050"/>
                </a:solidFill>
              </a:rPr>
              <a:t> = </a:t>
            </a:r>
            <a:r>
              <a:rPr lang="en-US" dirty="0" err="1">
                <a:solidFill>
                  <a:srgbClr val="00B050"/>
                </a:solidFill>
              </a:rPr>
              <a:t>simxReadVisionSensor</a:t>
            </a:r>
            <a:r>
              <a:rPr lang="en-US" dirty="0">
                <a:solidFill>
                  <a:srgbClr val="00B050"/>
                </a:solidFill>
              </a:rPr>
              <a:t>(</a:t>
            </a:r>
            <a:r>
              <a:rPr lang="en-US" dirty="0" err="1">
                <a:solidFill>
                  <a:srgbClr val="00B050"/>
                </a:solidFill>
              </a:rPr>
              <a:t>clientID</a:t>
            </a:r>
            <a:r>
              <a:rPr lang="en-US" dirty="0">
                <a:solidFill>
                  <a:srgbClr val="00B050"/>
                </a:solidFill>
              </a:rPr>
              <a:t>, </a:t>
            </a:r>
            <a:r>
              <a:rPr lang="en-US" dirty="0" err="1">
                <a:solidFill>
                  <a:srgbClr val="00B050"/>
                </a:solidFill>
              </a:rPr>
              <a:t>sensorHandle</a:t>
            </a:r>
            <a:r>
              <a:rPr lang="en-US" dirty="0">
                <a:solidFill>
                  <a:srgbClr val="00B050"/>
                </a:solidFill>
              </a:rPr>
              <a:t>, </a:t>
            </a:r>
            <a:r>
              <a:rPr lang="en-US" dirty="0" err="1">
                <a:solidFill>
                  <a:srgbClr val="00B050"/>
                </a:solidFill>
              </a:rPr>
              <a:t>operationMode</a:t>
            </a:r>
            <a:r>
              <a:rPr lang="en-US" dirty="0">
                <a:solidFill>
                  <a:srgbClr val="00B050"/>
                </a:solidFill>
              </a:rPr>
              <a:t>)</a:t>
            </a:r>
          </a:p>
          <a:p>
            <a:endParaRPr lang="en-US" dirty="0">
              <a:solidFill>
                <a:srgbClr val="00B050"/>
              </a:solidFill>
            </a:endParaRPr>
          </a:p>
          <a:p>
            <a:r>
              <a:rPr lang="en-US" dirty="0">
                <a:solidFill>
                  <a:srgbClr val="00B050"/>
                </a:solidFill>
              </a:rPr>
              <a:t>  </a:t>
            </a:r>
            <a:r>
              <a:rPr lang="en-US" dirty="0"/>
              <a:t>- This function will return image statistics such as average value, min, max etc.</a:t>
            </a:r>
            <a:endParaRPr lang="en-US" dirty="0">
              <a:solidFill>
                <a:srgbClr val="00B050"/>
              </a:solidFill>
            </a:endParaRPr>
          </a:p>
          <a:p>
            <a:r>
              <a:rPr lang="en-US" dirty="0"/>
              <a:t>  - </a:t>
            </a:r>
            <a:r>
              <a:rPr lang="en-US" b="1" dirty="0" err="1"/>
              <a:t>auxPackets</a:t>
            </a:r>
            <a:r>
              <a:rPr lang="en-US" dirty="0"/>
              <a:t>: by default </a:t>
            </a:r>
            <a:r>
              <a:rPr lang="en-US" dirty="0" err="1"/>
              <a:t>CoppeliaSim</a:t>
            </a:r>
            <a:r>
              <a:rPr lang="en-US" dirty="0"/>
              <a:t> returns one packet of 15 auxiliary </a:t>
            </a:r>
            <a:r>
              <a:rPr lang="en-US" dirty="0" err="1"/>
              <a:t>values:the</a:t>
            </a:r>
            <a:r>
              <a:rPr lang="en-US" dirty="0"/>
              <a:t> minimum of {intensity, red, green, blue, depth value}, the maximum of {intensity, red, green, blue, depth value}, and the average of {intensity, red, green, blue, depth value}</a:t>
            </a:r>
          </a:p>
          <a:p>
            <a:endParaRPr lang="en-US" dirty="0"/>
          </a:p>
        </p:txBody>
      </p:sp>
    </p:spTree>
    <p:extLst>
      <p:ext uri="{BB962C8B-B14F-4D97-AF65-F5344CB8AC3E}">
        <p14:creationId xmlns:p14="http://schemas.microsoft.com/office/powerpoint/2010/main" val="160589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F0F3-1719-2780-C62C-9B940F424FBC}"/>
              </a:ext>
            </a:extLst>
          </p:cNvPr>
          <p:cNvSpPr>
            <a:spLocks noGrp="1"/>
          </p:cNvSpPr>
          <p:nvPr>
            <p:ph type="title"/>
          </p:nvPr>
        </p:nvSpPr>
        <p:spPr>
          <a:xfrm>
            <a:off x="1069848" y="165324"/>
            <a:ext cx="10058400" cy="1609344"/>
          </a:xfrm>
        </p:spPr>
        <p:txBody>
          <a:bodyPr/>
          <a:lstStyle/>
          <a:p>
            <a:r>
              <a:rPr lang="en-US" dirty="0"/>
              <a:t>Vision Sensor Objects</a:t>
            </a:r>
          </a:p>
        </p:txBody>
      </p:sp>
      <p:sp>
        <p:nvSpPr>
          <p:cNvPr id="4" name="Rectangle 3"/>
          <p:cNvSpPr/>
          <p:nvPr/>
        </p:nvSpPr>
        <p:spPr>
          <a:xfrm>
            <a:off x="464458" y="1621825"/>
            <a:ext cx="11364685" cy="5355312"/>
          </a:xfrm>
          <a:prstGeom prst="rect">
            <a:avLst/>
          </a:prstGeom>
        </p:spPr>
        <p:txBody>
          <a:bodyPr wrap="square">
            <a:spAutoFit/>
          </a:bodyPr>
          <a:lstStyle/>
          <a:p>
            <a:r>
              <a:rPr lang="en-US" b="1" dirty="0"/>
              <a:t>Getting the vision sensor handle (run once):</a:t>
            </a:r>
          </a:p>
          <a:p>
            <a:r>
              <a:rPr lang="en-US" dirty="0">
                <a:solidFill>
                  <a:srgbClr val="00B050"/>
                </a:solidFill>
              </a:rPr>
              <a:t>	err, </a:t>
            </a:r>
            <a:r>
              <a:rPr lang="en-US" dirty="0" err="1">
                <a:solidFill>
                  <a:srgbClr val="00B050"/>
                </a:solidFill>
              </a:rPr>
              <a:t>sensorHandle</a:t>
            </a:r>
            <a:r>
              <a:rPr lang="en-US" dirty="0">
                <a:solidFill>
                  <a:srgbClr val="00B050"/>
                </a:solidFill>
              </a:rPr>
              <a:t>[0] = </a:t>
            </a:r>
            <a:r>
              <a:rPr lang="en-US" dirty="0" err="1">
                <a:solidFill>
                  <a:srgbClr val="00B050"/>
                </a:solidFill>
              </a:rPr>
              <a:t>sim.simxGetObjectHandle</a:t>
            </a:r>
            <a:r>
              <a:rPr lang="en-US" dirty="0">
                <a:solidFill>
                  <a:srgbClr val="00B050"/>
                </a:solidFill>
              </a:rPr>
              <a:t>(</a:t>
            </a:r>
            <a:r>
              <a:rPr lang="en-US" dirty="0" err="1">
                <a:solidFill>
                  <a:srgbClr val="00B050"/>
                </a:solidFill>
              </a:rPr>
              <a:t>clientID</a:t>
            </a:r>
            <a:r>
              <a:rPr lang="en-US" dirty="0">
                <a:solidFill>
                  <a:srgbClr val="00B050"/>
                </a:solidFill>
              </a:rPr>
              <a:t>, '/Vis_0', </a:t>
            </a:r>
            <a:r>
              <a:rPr lang="en-US" dirty="0" err="1">
                <a:solidFill>
                  <a:srgbClr val="00B050"/>
                </a:solidFill>
              </a:rPr>
              <a:t>sim.simx_opmode_blocking</a:t>
            </a:r>
            <a:r>
              <a:rPr lang="en-US" dirty="0">
                <a:solidFill>
                  <a:srgbClr val="00B050"/>
                </a:solidFill>
              </a:rPr>
              <a:t>)</a:t>
            </a:r>
          </a:p>
          <a:p>
            <a:endParaRPr lang="en-US" dirty="0"/>
          </a:p>
          <a:p>
            <a:r>
              <a:rPr lang="en-US" dirty="0"/>
              <a:t>		- We use blocking mode for getting vision sensor handle</a:t>
            </a:r>
          </a:p>
          <a:p>
            <a:endParaRPr lang="en-US" dirty="0"/>
          </a:p>
          <a:p>
            <a:r>
              <a:rPr lang="en-US" b="1" dirty="0"/>
              <a:t>Establish communication stream (run once): </a:t>
            </a:r>
          </a:p>
          <a:p>
            <a:r>
              <a:rPr lang="en-US" b="1" dirty="0">
                <a:solidFill>
                  <a:srgbClr val="00B050"/>
                </a:solidFill>
              </a:rPr>
              <a:t>	</a:t>
            </a:r>
            <a:r>
              <a:rPr lang="en-US" dirty="0">
                <a:solidFill>
                  <a:srgbClr val="00B050"/>
                </a:solidFill>
              </a:rPr>
              <a:t>err, _ , _ = </a:t>
            </a:r>
            <a:r>
              <a:rPr lang="en-US" dirty="0" err="1">
                <a:solidFill>
                  <a:srgbClr val="00B050"/>
                </a:solidFill>
              </a:rPr>
              <a:t>sim.simxReadVisionSensor</a:t>
            </a:r>
            <a:r>
              <a:rPr lang="en-US" dirty="0">
                <a:solidFill>
                  <a:srgbClr val="00B050"/>
                </a:solidFill>
              </a:rPr>
              <a:t>(</a:t>
            </a:r>
            <a:r>
              <a:rPr lang="en-US" dirty="0" err="1">
                <a:solidFill>
                  <a:srgbClr val="00B050"/>
                </a:solidFill>
              </a:rPr>
              <a:t>clientID</a:t>
            </a:r>
            <a:r>
              <a:rPr lang="en-US" dirty="0">
                <a:solidFill>
                  <a:srgbClr val="00B050"/>
                </a:solidFill>
              </a:rPr>
              <a:t>, </a:t>
            </a:r>
            <a:r>
              <a:rPr lang="en-US" dirty="0" err="1">
                <a:solidFill>
                  <a:srgbClr val="00B050"/>
                </a:solidFill>
              </a:rPr>
              <a:t>sensorHandle</a:t>
            </a:r>
            <a:r>
              <a:rPr lang="en-US" dirty="0">
                <a:solidFill>
                  <a:srgbClr val="00B050"/>
                </a:solidFill>
              </a:rPr>
              <a:t>[0], </a:t>
            </a:r>
            <a:r>
              <a:rPr lang="en-US" dirty="0" err="1">
                <a:solidFill>
                  <a:srgbClr val="FF0000"/>
                </a:solidFill>
              </a:rPr>
              <a:t>sim.simx_opmode_streaming</a:t>
            </a:r>
            <a:r>
              <a:rPr lang="en-US" dirty="0">
                <a:solidFill>
                  <a:srgbClr val="00B050"/>
                </a:solidFill>
              </a:rPr>
              <a:t>)</a:t>
            </a:r>
          </a:p>
          <a:p>
            <a:endParaRPr lang="en-US" dirty="0"/>
          </a:p>
          <a:p>
            <a:r>
              <a:rPr lang="en-US" dirty="0"/>
              <a:t>		- We are letting the simulator know that we will be streaming this data</a:t>
            </a:r>
          </a:p>
          <a:p>
            <a:r>
              <a:rPr lang="en-US" dirty="0"/>
              <a:t>		- Since the LFR is using one pixel only, knowing the average pixel intensity is good enough</a:t>
            </a:r>
          </a:p>
          <a:p>
            <a:r>
              <a:rPr lang="en-US" dirty="0"/>
              <a:t>		- So we use the </a:t>
            </a:r>
            <a:r>
              <a:rPr lang="en-US" dirty="0" err="1"/>
              <a:t>ReadVisionSensor</a:t>
            </a:r>
            <a:r>
              <a:rPr lang="en-US" dirty="0"/>
              <a:t>() function</a:t>
            </a:r>
          </a:p>
          <a:p>
            <a:endParaRPr lang="en-US" dirty="0"/>
          </a:p>
          <a:p>
            <a:r>
              <a:rPr lang="en-US" b="1" dirty="0"/>
              <a:t>Reading buffered vision sensor data from simulation:</a:t>
            </a:r>
            <a:endParaRPr lang="en-US" dirty="0"/>
          </a:p>
          <a:p>
            <a:r>
              <a:rPr lang="en-US" b="1" dirty="0"/>
              <a:t>	</a:t>
            </a:r>
            <a:r>
              <a:rPr lang="en-US" dirty="0">
                <a:solidFill>
                  <a:srgbClr val="00B050"/>
                </a:solidFill>
              </a:rPr>
              <a:t>err, _ , value = </a:t>
            </a:r>
            <a:r>
              <a:rPr lang="en-US" dirty="0" err="1">
                <a:solidFill>
                  <a:srgbClr val="00B050"/>
                </a:solidFill>
              </a:rPr>
              <a:t>sim.simxReadVisionSensor</a:t>
            </a:r>
            <a:r>
              <a:rPr lang="en-US" dirty="0">
                <a:solidFill>
                  <a:srgbClr val="00B050"/>
                </a:solidFill>
              </a:rPr>
              <a:t>(</a:t>
            </a:r>
            <a:r>
              <a:rPr lang="en-US" dirty="0" err="1">
                <a:solidFill>
                  <a:srgbClr val="00B050"/>
                </a:solidFill>
              </a:rPr>
              <a:t>clientID</a:t>
            </a:r>
            <a:r>
              <a:rPr lang="en-US" dirty="0">
                <a:solidFill>
                  <a:srgbClr val="00B050"/>
                </a:solidFill>
              </a:rPr>
              <a:t>, </a:t>
            </a:r>
            <a:r>
              <a:rPr lang="en-US" dirty="0" err="1">
                <a:solidFill>
                  <a:srgbClr val="00B050"/>
                </a:solidFill>
              </a:rPr>
              <a:t>sensorHandle</a:t>
            </a:r>
            <a:r>
              <a:rPr lang="en-US" dirty="0">
                <a:solidFill>
                  <a:srgbClr val="00B050"/>
                </a:solidFill>
              </a:rPr>
              <a:t>[0], </a:t>
            </a:r>
            <a:r>
              <a:rPr lang="en-US" dirty="0" err="1">
                <a:solidFill>
                  <a:srgbClr val="FF0000"/>
                </a:solidFill>
              </a:rPr>
              <a:t>sim.simx_opmode_buffer</a:t>
            </a:r>
            <a:r>
              <a:rPr lang="en-US" dirty="0">
                <a:solidFill>
                  <a:srgbClr val="00B050"/>
                </a:solidFill>
              </a:rPr>
              <a:t>) 	</a:t>
            </a:r>
            <a:r>
              <a:rPr lang="en-US" dirty="0" err="1">
                <a:solidFill>
                  <a:srgbClr val="00B050"/>
                </a:solidFill>
              </a:rPr>
              <a:t>sensorReading</a:t>
            </a:r>
            <a:r>
              <a:rPr lang="en-US" dirty="0">
                <a:solidFill>
                  <a:srgbClr val="00B050"/>
                </a:solidFill>
              </a:rPr>
              <a:t>[</a:t>
            </a:r>
            <a:r>
              <a:rPr lang="en-US" dirty="0" err="1">
                <a:solidFill>
                  <a:srgbClr val="00B050"/>
                </a:solidFill>
              </a:rPr>
              <a:t>i</a:t>
            </a:r>
            <a:r>
              <a:rPr lang="en-US" dirty="0">
                <a:solidFill>
                  <a:srgbClr val="00B050"/>
                </a:solidFill>
              </a:rPr>
              <a:t>] = value[0][11]&lt;0.5</a:t>
            </a:r>
          </a:p>
          <a:p>
            <a:endParaRPr lang="en-US" dirty="0">
              <a:solidFill>
                <a:srgbClr val="00B050"/>
              </a:solidFill>
            </a:endParaRPr>
          </a:p>
          <a:p>
            <a:r>
              <a:rPr lang="en-US" dirty="0">
                <a:solidFill>
                  <a:srgbClr val="00B050"/>
                </a:solidFill>
              </a:rPr>
              <a:t>		</a:t>
            </a:r>
            <a:r>
              <a:rPr lang="en-US" dirty="0"/>
              <a:t>- 11</a:t>
            </a:r>
            <a:r>
              <a:rPr lang="en-US" baseline="30000" dirty="0"/>
              <a:t>th</a:t>
            </a:r>
            <a:r>
              <a:rPr lang="en-US" dirty="0"/>
              <a:t> packed value is the average pixel intensity seen by the vision sensor</a:t>
            </a:r>
          </a:p>
          <a:p>
            <a:r>
              <a:rPr lang="en-US" dirty="0"/>
              <a:t>		- Threshold it with respect to 0.5 to know whether sensor on line</a:t>
            </a:r>
          </a:p>
          <a:p>
            <a:endParaRPr lang="en-US" dirty="0"/>
          </a:p>
        </p:txBody>
      </p:sp>
    </p:spTree>
    <p:extLst>
      <p:ext uri="{BB962C8B-B14F-4D97-AF65-F5344CB8AC3E}">
        <p14:creationId xmlns:p14="http://schemas.microsoft.com/office/powerpoint/2010/main" val="3486676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639</TotalTime>
  <Words>1313</Words>
  <Application>Microsoft Office PowerPoint</Application>
  <PresentationFormat>Widescreen</PresentationFormat>
  <Paragraphs>104</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Calibri</vt:lpstr>
      <vt:lpstr>Georgia</vt:lpstr>
      <vt:lpstr>Trebuchet MS</vt:lpstr>
      <vt:lpstr>Wingdings</vt:lpstr>
      <vt:lpstr>Wood Type</vt:lpstr>
      <vt:lpstr>Workshop on  Robotic Simulation</vt:lpstr>
      <vt:lpstr>Remote APIs</vt:lpstr>
      <vt:lpstr>Using Python Remote API</vt:lpstr>
      <vt:lpstr>Python Remote API Example</vt:lpstr>
      <vt:lpstr>Code Structure</vt:lpstr>
      <vt:lpstr>Object Handles</vt:lpstr>
      <vt:lpstr>Actuator Objects</vt:lpstr>
      <vt:lpstr>Vision Sensor Functions</vt:lpstr>
      <vt:lpstr>Vision Sensor Objects</vt:lpstr>
      <vt:lpstr>Head Over 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on  Robotic Simulation</dc:title>
  <dc:creator>Mir Sayeed Mohammad</dc:creator>
  <cp:lastModifiedBy>Mir Mahathir Mohammad</cp:lastModifiedBy>
  <cp:revision>29</cp:revision>
  <dcterms:created xsi:type="dcterms:W3CDTF">2023-01-19T06:45:47Z</dcterms:created>
  <dcterms:modified xsi:type="dcterms:W3CDTF">2023-01-31T06:29:09Z</dcterms:modified>
</cp:coreProperties>
</file>