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67" r:id="rId4"/>
    <p:sldId id="282" r:id="rId5"/>
    <p:sldId id="284" r:id="rId6"/>
    <p:sldId id="283" r:id="rId7"/>
    <p:sldId id="285" r:id="rId8"/>
    <p:sldId id="276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68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082B-1C29-4804-99DD-246674A55DF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E84B-E594-4DC7-9C67-2F5A45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3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4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8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E98992-F9BC-4325-BDEC-D59B877EF25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ppeliarobotics.com/helpFiles/en/remoteApiFunctionsPython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87" y="1769381"/>
            <a:ext cx="10036626" cy="2387600"/>
          </a:xfrm>
        </p:spPr>
        <p:txBody>
          <a:bodyPr/>
          <a:lstStyle/>
          <a:p>
            <a:r>
              <a:rPr lang="en-US" dirty="0"/>
              <a:t>Image Processing in</a:t>
            </a:r>
            <a:br>
              <a:rPr lang="en-US" dirty="0"/>
            </a:br>
            <a:r>
              <a:rPr lang="en-US" dirty="0"/>
              <a:t>Robotic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7450" y="5747656"/>
            <a:ext cx="3840481" cy="8033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latin typeface="Algerian" panose="04020705040A02060702" pitchFamily="82" charset="0"/>
              </a:rPr>
              <a:t>Robo</a:t>
            </a:r>
            <a:r>
              <a:rPr lang="en-US" sz="2800" dirty="0">
                <a:latin typeface="Algerian" panose="04020705040A02060702" pitchFamily="82" charset="0"/>
              </a:rPr>
              <a:t> Carnival 2023</a:t>
            </a:r>
          </a:p>
        </p:txBody>
      </p:sp>
      <p:pic>
        <p:nvPicPr>
          <p:cNvPr id="1026" name="Picture 2" descr="CoppeliaSim 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4444364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Goal-post and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9952591" cy="4401250"/>
          </a:xfrm>
        </p:spPr>
        <p:txBody>
          <a:bodyPr>
            <a:normAutofit/>
          </a:bodyPr>
          <a:lstStyle/>
          <a:p>
            <a:r>
              <a:rPr lang="en-US" dirty="0"/>
              <a:t>The red robot can see an orange ball and a red goal-post through the camera</a:t>
            </a:r>
          </a:p>
          <a:p>
            <a:r>
              <a:rPr lang="en-US" dirty="0"/>
              <a:t>We need to detect the ball first</a:t>
            </a:r>
          </a:p>
          <a:p>
            <a:r>
              <a:rPr lang="en-US" dirty="0"/>
              <a:t>Then we need to detect the goal-post</a:t>
            </a:r>
          </a:p>
          <a:p>
            <a:r>
              <a:rPr lang="en-US" dirty="0"/>
              <a:t>Finally, we need to push the ball towards the goal-post</a:t>
            </a:r>
          </a:p>
        </p:txBody>
      </p:sp>
    </p:spTree>
    <p:extLst>
      <p:ext uri="{BB962C8B-B14F-4D97-AF65-F5344CB8AC3E}">
        <p14:creationId xmlns:p14="http://schemas.microsoft.com/office/powerpoint/2010/main" val="360385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images have 3 color channels – Red, Green and Blue</a:t>
            </a:r>
          </a:p>
          <a:p>
            <a:r>
              <a:rPr lang="en-US" dirty="0"/>
              <a:t>Images are represented as 3 layers of 2D arrays</a:t>
            </a:r>
          </a:p>
          <a:p>
            <a:r>
              <a:rPr lang="en-US" dirty="0"/>
              <a:t>In each channel, higher color intensity appears bright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AA993-A892-1611-0087-CC272D9B4944}"/>
              </a:ext>
            </a:extLst>
          </p:cNvPr>
          <p:cNvSpPr/>
          <p:nvPr/>
        </p:nvSpPr>
        <p:spPr>
          <a:xfrm>
            <a:off x="9288379" y="381000"/>
            <a:ext cx="1241659" cy="11901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3BED4-1EAA-EADA-EDD9-74FB97A04EFA}"/>
              </a:ext>
            </a:extLst>
          </p:cNvPr>
          <p:cNvSpPr/>
          <p:nvPr/>
        </p:nvSpPr>
        <p:spPr>
          <a:xfrm>
            <a:off x="9440779" y="533400"/>
            <a:ext cx="1241659" cy="11901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7B390-B349-2A24-32DF-1EA2A6FB516A}"/>
              </a:ext>
            </a:extLst>
          </p:cNvPr>
          <p:cNvSpPr/>
          <p:nvPr/>
        </p:nvSpPr>
        <p:spPr>
          <a:xfrm>
            <a:off x="9593179" y="685800"/>
            <a:ext cx="1241659" cy="11901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77DB-1606-47BE-14DB-9BCE3414A7C0}"/>
              </a:ext>
            </a:extLst>
          </p:cNvPr>
          <p:cNvSpPr txBox="1"/>
          <p:nvPr/>
        </p:nvSpPr>
        <p:spPr>
          <a:xfrm>
            <a:off x="10682438" y="1128482"/>
            <a:ext cx="134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Height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731FE-F488-556B-50AE-234045A93DAC}"/>
              </a:ext>
            </a:extLst>
          </p:cNvPr>
          <p:cNvSpPr txBox="1"/>
          <p:nvPr/>
        </p:nvSpPr>
        <p:spPr>
          <a:xfrm>
            <a:off x="9593179" y="2013846"/>
            <a:ext cx="1089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13DFB-632A-C70C-DC93-81D58BE95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36214"/>
            <a:ext cx="2895784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E59691-47DA-E9B3-33E5-B7B211A0B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08" y="3636214"/>
            <a:ext cx="2895784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B02E51-443F-099D-496A-6238CD84CC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68" y="3636214"/>
            <a:ext cx="2895784" cy="21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7FFE07-5A24-79B3-F715-08C942443F42}"/>
              </a:ext>
            </a:extLst>
          </p:cNvPr>
          <p:cNvSpPr txBox="1"/>
          <p:nvPr/>
        </p:nvSpPr>
        <p:spPr>
          <a:xfrm>
            <a:off x="1468586" y="598753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Blue 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6D4D-125D-FAC5-0128-289CEB3C3EDF}"/>
              </a:ext>
            </a:extLst>
          </p:cNvPr>
          <p:cNvSpPr txBox="1"/>
          <p:nvPr/>
        </p:nvSpPr>
        <p:spPr>
          <a:xfrm>
            <a:off x="5046846" y="598753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Green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247CC-B1D2-A9C9-5E30-35701A3D678A}"/>
              </a:ext>
            </a:extLst>
          </p:cNvPr>
          <p:cNvSpPr txBox="1"/>
          <p:nvPr/>
        </p:nvSpPr>
        <p:spPr>
          <a:xfrm>
            <a:off x="8860054" y="598753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 Channel</a:t>
            </a:r>
          </a:p>
        </p:txBody>
      </p:sp>
    </p:spTree>
    <p:extLst>
      <p:ext uri="{BB962C8B-B14F-4D97-AF65-F5344CB8AC3E}">
        <p14:creationId xmlns:p14="http://schemas.microsoft.com/office/powerpoint/2010/main" val="198935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opponent appears brighter in the blue image</a:t>
            </a:r>
          </a:p>
          <a:p>
            <a:r>
              <a:rPr lang="en-US" dirty="0"/>
              <a:t>The orange ball appears brighter in the red channel</a:t>
            </a:r>
          </a:p>
          <a:p>
            <a:r>
              <a:rPr lang="en-US" dirty="0"/>
              <a:t>White walls appear brighter in all 3 channels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13DFB-632A-C70C-DC93-81D58BE95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36214"/>
            <a:ext cx="2895784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E59691-47DA-E9B3-33E5-B7B211A0B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08" y="3636214"/>
            <a:ext cx="2895784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B02E51-443F-099D-496A-6238CD84CC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68" y="3636214"/>
            <a:ext cx="2895784" cy="21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7FFE07-5A24-79B3-F715-08C942443F42}"/>
              </a:ext>
            </a:extLst>
          </p:cNvPr>
          <p:cNvSpPr txBox="1"/>
          <p:nvPr/>
        </p:nvSpPr>
        <p:spPr>
          <a:xfrm>
            <a:off x="1468586" y="598753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Blue 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6D4D-125D-FAC5-0128-289CEB3C3EDF}"/>
              </a:ext>
            </a:extLst>
          </p:cNvPr>
          <p:cNvSpPr txBox="1"/>
          <p:nvPr/>
        </p:nvSpPr>
        <p:spPr>
          <a:xfrm>
            <a:off x="5046846" y="598753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Green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247CC-B1D2-A9C9-5E30-35701A3D678A}"/>
              </a:ext>
            </a:extLst>
          </p:cNvPr>
          <p:cNvSpPr txBox="1"/>
          <p:nvPr/>
        </p:nvSpPr>
        <p:spPr>
          <a:xfrm>
            <a:off x="8860054" y="598753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 Channel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09E75-2613-B0B1-EEDD-2114CFBC0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368" y="932147"/>
            <a:ext cx="289447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0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and HSV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color channels are sensitive to image brightness (all three channels appear bright for white colors)</a:t>
            </a:r>
          </a:p>
          <a:p>
            <a:r>
              <a:rPr lang="en-US" dirty="0"/>
              <a:t>A better way to detect colors accurately regardless of illumination is the HSV color space.</a:t>
            </a:r>
          </a:p>
          <a:p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D3AE239-6E59-0F6F-A3CC-2CA31114C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30" y="3429000"/>
            <a:ext cx="80962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7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Color with Hue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color has a specific range of Hue value for it</a:t>
            </a:r>
          </a:p>
          <a:p>
            <a:r>
              <a:rPr lang="en-US" dirty="0"/>
              <a:t>We can find colors by checking which pixels fall in the given hue range</a:t>
            </a:r>
          </a:p>
          <a:p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D3AE239-6E59-0F6F-A3CC-2CA31114C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0"/>
          <a:stretch/>
        </p:blipFill>
        <p:spPr bwMode="auto">
          <a:xfrm>
            <a:off x="3660808" y="3268218"/>
            <a:ext cx="422138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3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Color with Hue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find the parts in the image where </a:t>
            </a:r>
          </a:p>
          <a:p>
            <a:pPr lvl="1"/>
            <a:r>
              <a:rPr lang="en-US" dirty="0"/>
              <a:t>Hue = 0 to 20</a:t>
            </a:r>
          </a:p>
          <a:p>
            <a:pPr lvl="1"/>
            <a:r>
              <a:rPr lang="en-US" dirty="0"/>
              <a:t>Saturation = 10 to 255</a:t>
            </a:r>
          </a:p>
          <a:p>
            <a:pPr lvl="1"/>
            <a:r>
              <a:rPr lang="en-US" dirty="0"/>
              <a:t>Value = 10 to 255</a:t>
            </a:r>
          </a:p>
          <a:p>
            <a:r>
              <a:rPr lang="en-US" dirty="0"/>
              <a:t>This is created as a mask (Binary image)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6C506-6956-E459-B4BE-E1F057660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08" y="4031300"/>
            <a:ext cx="2895783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1A17E-9498-D8C7-0DB5-11EA1650AE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91" y="4031300"/>
            <a:ext cx="2895783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46BEA-4A3E-91EE-B9C5-D7C244E83D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26" y="4031300"/>
            <a:ext cx="2895783" cy="21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BD78F-33AA-25E4-FF3B-4E398AFDA377}"/>
              </a:ext>
            </a:extLst>
          </p:cNvPr>
          <p:cNvSpPr txBox="1"/>
          <p:nvPr/>
        </p:nvSpPr>
        <p:spPr>
          <a:xfrm>
            <a:off x="1689363" y="620891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4627F-AC2C-8B9F-78A8-EA5945BE4184}"/>
              </a:ext>
            </a:extLst>
          </p:cNvPr>
          <p:cNvSpPr txBox="1"/>
          <p:nvPr/>
        </p:nvSpPr>
        <p:spPr>
          <a:xfrm>
            <a:off x="5046846" y="620891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Green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15BF3-5E14-D8DA-15BA-4C79D0355CB1}"/>
              </a:ext>
            </a:extLst>
          </p:cNvPr>
          <p:cNvSpPr txBox="1"/>
          <p:nvPr/>
        </p:nvSpPr>
        <p:spPr>
          <a:xfrm>
            <a:off x="8404329" y="6199632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 Channel</a:t>
            </a:r>
          </a:p>
        </p:txBody>
      </p:sp>
    </p:spTree>
    <p:extLst>
      <p:ext uri="{BB962C8B-B14F-4D97-AF65-F5344CB8AC3E}">
        <p14:creationId xmlns:p14="http://schemas.microsoft.com/office/powerpoint/2010/main" val="100149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Color with Hue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accurately finding the opposite goal post, opponent and the ball, some </a:t>
            </a:r>
            <a:r>
              <a:rPr lang="en-US" b="1" dirty="0"/>
              <a:t>experiment</a:t>
            </a:r>
            <a:r>
              <a:rPr lang="en-US" dirty="0"/>
              <a:t> is required</a:t>
            </a:r>
          </a:p>
          <a:p>
            <a:pPr lvl="1"/>
            <a:r>
              <a:rPr lang="en-US" dirty="0"/>
              <a:t>Goal Post 	Red 	= Hue: 0 to 5</a:t>
            </a:r>
          </a:p>
          <a:p>
            <a:pPr lvl="1"/>
            <a:r>
              <a:rPr lang="en-US" dirty="0"/>
              <a:t>Ball 		Orange	= Hue: 5 to 20</a:t>
            </a:r>
          </a:p>
          <a:p>
            <a:pPr lvl="1"/>
            <a:r>
              <a:rPr lang="en-US" dirty="0"/>
              <a:t>Opponent 	Blue	= Hue: 100 to 160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5BCD8-5D9D-1338-0E14-094E8E4173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08" y="3997153"/>
            <a:ext cx="2895784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3C980-1B5C-A723-6C94-FBD5966743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07" y="3997153"/>
            <a:ext cx="2895784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C8C8E8-B9D0-24A0-9A1D-DEE908D38F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09" y="3997153"/>
            <a:ext cx="2895784" cy="21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6663D1-44D0-BCD3-0EB7-C0F4D218CAA5}"/>
              </a:ext>
            </a:extLst>
          </p:cNvPr>
          <p:cNvSpPr txBox="1"/>
          <p:nvPr/>
        </p:nvSpPr>
        <p:spPr>
          <a:xfrm>
            <a:off x="1689363" y="620891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Goalpost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16FD6-7C91-D365-0952-FAF9CF1210CD}"/>
              </a:ext>
            </a:extLst>
          </p:cNvPr>
          <p:cNvSpPr txBox="1"/>
          <p:nvPr/>
        </p:nvSpPr>
        <p:spPr>
          <a:xfrm>
            <a:off x="5046846" y="6208914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341CE-0BAE-29C0-0489-64EC22CB6CF2}"/>
              </a:ext>
            </a:extLst>
          </p:cNvPr>
          <p:cNvSpPr txBox="1"/>
          <p:nvPr/>
        </p:nvSpPr>
        <p:spPr>
          <a:xfrm>
            <a:off x="8404329" y="6199632"/>
            <a:ext cx="209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Opponent</a:t>
            </a:r>
          </a:p>
        </p:txBody>
      </p:sp>
    </p:spTree>
    <p:extLst>
      <p:ext uri="{BB962C8B-B14F-4D97-AF65-F5344CB8AC3E}">
        <p14:creationId xmlns:p14="http://schemas.microsoft.com/office/powerpoint/2010/main" val="334681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8" y="1938532"/>
            <a:ext cx="5457524" cy="4434835"/>
          </a:xfrm>
        </p:spPr>
        <p:txBody>
          <a:bodyPr>
            <a:normAutofit/>
          </a:bodyPr>
          <a:lstStyle/>
          <a:p>
            <a:r>
              <a:rPr lang="en-US" dirty="0"/>
              <a:t>OpenCV has functions for </a:t>
            </a:r>
            <a:r>
              <a:rPr lang="en-US" b="1" dirty="0"/>
              <a:t>detecting</a:t>
            </a:r>
            <a:r>
              <a:rPr lang="en-US" dirty="0"/>
              <a:t> </a:t>
            </a:r>
            <a:r>
              <a:rPr lang="en-US" b="1" dirty="0"/>
              <a:t>contours</a:t>
            </a:r>
            <a:r>
              <a:rPr lang="en-US" dirty="0"/>
              <a:t> inside an image mask.</a:t>
            </a:r>
          </a:p>
          <a:p>
            <a:pPr marL="274320" lvl="1" indent="0">
              <a:buNone/>
            </a:pPr>
            <a:r>
              <a:rPr lang="fr-FR" dirty="0">
                <a:highlight>
                  <a:srgbClr val="FFFF00"/>
                </a:highlight>
              </a:rPr>
              <a:t>contours = cv2.findContours(</a:t>
            </a:r>
            <a:r>
              <a:rPr lang="fr-FR" dirty="0" err="1">
                <a:highlight>
                  <a:srgbClr val="FFFF00"/>
                </a:highlight>
              </a:rPr>
              <a:t>mask</a:t>
            </a:r>
            <a:r>
              <a:rPr lang="fr-FR" dirty="0">
                <a:highlight>
                  <a:srgbClr val="FFFF00"/>
                </a:highlight>
              </a:rPr>
              <a:t>, cv2.RETR_EXTERNAL, cv2.CHAIN_APPROX_SIMPLE)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Sometimes random small pixels can be detected. We apply denoising to remove them (</a:t>
            </a:r>
            <a:r>
              <a:rPr lang="en-US" b="1" dirty="0"/>
              <a:t>morphological</a:t>
            </a:r>
            <a:r>
              <a:rPr lang="en-US" dirty="0"/>
              <a:t> </a:t>
            </a:r>
            <a:r>
              <a:rPr lang="en-US" b="1" dirty="0"/>
              <a:t>opening</a:t>
            </a:r>
            <a:r>
              <a:rPr lang="en-US" dirty="0"/>
              <a:t> – next slide)</a:t>
            </a:r>
          </a:p>
          <a:p>
            <a:r>
              <a:rPr lang="en-US" dirty="0"/>
              <a:t>Applying this function on all three masks (goalpost, ball, opponent) – we can find out their corresponding </a:t>
            </a:r>
            <a:r>
              <a:rPr lang="en-US" dirty="0" err="1"/>
              <a:t>boundingboxes</a:t>
            </a:r>
            <a:r>
              <a:rPr lang="en-US" dirty="0"/>
              <a:t> – letting us know their locations in frame</a:t>
            </a:r>
          </a:p>
          <a:p>
            <a:r>
              <a:rPr lang="en-US" dirty="0"/>
              <a:t>Now that we can find all these, time to make our robot approach the ball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056B-9197-0A20-3EEE-49D9426D3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72" y="1938533"/>
            <a:ext cx="5183047" cy="38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Mophological</a:t>
            </a:r>
            <a:r>
              <a:rPr lang="en-US" sz="3200" dirty="0"/>
              <a:t> Transformations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57215D-2CB4-0B48-1FB3-E6540BA6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29" y="2093976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1A9C40B-33AD-A73B-6FFB-72278DC0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6" y="4290583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9CD8EA3-88FE-C055-455F-198FC3F7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61" y="4290583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359EE55-0AFA-062B-B7FA-1113FCA8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157" y="2215231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11C787-26C4-80B6-18FD-ED66F4E9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157" y="4261787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7FEBAA-A4B2-B56C-F0B7-92F793AF21B7}"/>
              </a:ext>
            </a:extLst>
          </p:cNvPr>
          <p:cNvCxnSpPr>
            <a:cxnSpLocks/>
          </p:cNvCxnSpPr>
          <p:nvPr/>
        </p:nvCxnSpPr>
        <p:spPr>
          <a:xfrm flipH="1">
            <a:off x="2772076" y="3647975"/>
            <a:ext cx="333675" cy="48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FA1E9C-7354-729D-EB8D-88D212267D8B}"/>
              </a:ext>
            </a:extLst>
          </p:cNvPr>
          <p:cNvCxnSpPr>
            <a:cxnSpLocks/>
          </p:cNvCxnSpPr>
          <p:nvPr/>
        </p:nvCxnSpPr>
        <p:spPr>
          <a:xfrm>
            <a:off x="4416392" y="3647974"/>
            <a:ext cx="333675" cy="48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52442-D81A-2C3D-5373-1199FA8E9CBE}"/>
              </a:ext>
            </a:extLst>
          </p:cNvPr>
          <p:cNvSpPr txBox="1"/>
          <p:nvPr/>
        </p:nvSpPr>
        <p:spPr>
          <a:xfrm>
            <a:off x="3021931" y="1724644"/>
            <a:ext cx="14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D7549-B105-F411-9323-AD363258335E}"/>
              </a:ext>
            </a:extLst>
          </p:cNvPr>
          <p:cNvSpPr txBox="1"/>
          <p:nvPr/>
        </p:nvSpPr>
        <p:spPr>
          <a:xfrm>
            <a:off x="1393658" y="3892455"/>
            <a:ext cx="14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A1E3-6B66-E719-FC68-F927340C1E80}"/>
              </a:ext>
            </a:extLst>
          </p:cNvPr>
          <p:cNvSpPr txBox="1"/>
          <p:nvPr/>
        </p:nvSpPr>
        <p:spPr>
          <a:xfrm>
            <a:off x="4750067" y="3883792"/>
            <a:ext cx="14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2683-630F-5970-8D25-9985F6329CC0}"/>
              </a:ext>
            </a:extLst>
          </p:cNvPr>
          <p:cNvSpPr txBox="1"/>
          <p:nvPr/>
        </p:nvSpPr>
        <p:spPr>
          <a:xfrm>
            <a:off x="7286324" y="1821213"/>
            <a:ext cx="366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Opening = Erosion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Dilation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CDAA5-82FD-59A2-C763-9031EE735995}"/>
              </a:ext>
            </a:extLst>
          </p:cNvPr>
          <p:cNvSpPr txBox="1"/>
          <p:nvPr/>
        </p:nvSpPr>
        <p:spPr>
          <a:xfrm>
            <a:off x="7294344" y="3884594"/>
            <a:ext cx="366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Closing = Dilation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Erosion</a:t>
            </a:r>
          </a:p>
        </p:txBody>
      </p:sp>
    </p:spTree>
    <p:extLst>
      <p:ext uri="{BB962C8B-B14F-4D97-AF65-F5344CB8AC3E}">
        <p14:creationId xmlns:p14="http://schemas.microsoft.com/office/powerpoint/2010/main" val="391113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push the ball towards the goal-post</a:t>
            </a:r>
          </a:p>
          <a:p>
            <a:r>
              <a:rPr lang="en-US" dirty="0"/>
              <a:t>Robot can reach the ball by going forward while keeping it in the middle of the frame</a:t>
            </a:r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B77544-978F-563E-F3A5-D1D278590D8B}"/>
              </a:ext>
            </a:extLst>
          </p:cNvPr>
          <p:cNvSpPr/>
          <p:nvPr/>
        </p:nvSpPr>
        <p:spPr>
          <a:xfrm>
            <a:off x="703998" y="5038812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FED65F-43F6-AC99-D79B-F5D0781331E5}"/>
              </a:ext>
            </a:extLst>
          </p:cNvPr>
          <p:cNvSpPr/>
          <p:nvPr/>
        </p:nvSpPr>
        <p:spPr>
          <a:xfrm rot="10800000">
            <a:off x="9324278" y="4553199"/>
            <a:ext cx="947294" cy="42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ECC1BA66-FE2F-672A-C6A2-55691A375513}"/>
              </a:ext>
            </a:extLst>
          </p:cNvPr>
          <p:cNvSpPr/>
          <p:nvPr/>
        </p:nvSpPr>
        <p:spPr>
          <a:xfrm rot="6610042">
            <a:off x="2468251" y="3321652"/>
            <a:ext cx="702645" cy="14230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13CDE-9459-1FA9-1055-57BFD626A9DD}"/>
              </a:ext>
            </a:extLst>
          </p:cNvPr>
          <p:cNvSpPr/>
          <p:nvPr/>
        </p:nvSpPr>
        <p:spPr>
          <a:xfrm>
            <a:off x="4807206" y="4663186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2DDB8DE1-E04B-BC54-8D05-D2BB5E4FEB75}"/>
              </a:ext>
            </a:extLst>
          </p:cNvPr>
          <p:cNvSpPr/>
          <p:nvPr/>
        </p:nvSpPr>
        <p:spPr>
          <a:xfrm rot="14989958" flipV="1">
            <a:off x="6286238" y="5460666"/>
            <a:ext cx="702645" cy="14230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10505F-B102-2A30-53C4-443F8EBAA5E3}"/>
              </a:ext>
            </a:extLst>
          </p:cNvPr>
          <p:cNvSpPr/>
          <p:nvPr/>
        </p:nvSpPr>
        <p:spPr>
          <a:xfrm>
            <a:off x="8679315" y="4545490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6B00DB-BF23-0740-075A-40284EA3A071}"/>
              </a:ext>
            </a:extLst>
          </p:cNvPr>
          <p:cNvGrpSpPr/>
          <p:nvPr/>
        </p:nvGrpSpPr>
        <p:grpSpPr>
          <a:xfrm rot="19425363">
            <a:off x="2039862" y="4941672"/>
            <a:ext cx="1456000" cy="1085372"/>
            <a:chOff x="462013" y="4200835"/>
            <a:chExt cx="1456000" cy="1085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32E8FC-CE0C-F19C-46A5-E67934A33353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FF8852-E4CC-5677-C41D-2959A70DFABD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7B2445F-B025-B41B-2495-82CB807C0759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2F4715D-A102-83D6-DC7F-3DE5E3E88BE8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A26FC5-F20F-E0C6-2082-C9C990252C28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042586-67F3-695A-B160-3559EB3572EC}"/>
              </a:ext>
            </a:extLst>
          </p:cNvPr>
          <p:cNvGrpSpPr/>
          <p:nvPr/>
        </p:nvGrpSpPr>
        <p:grpSpPr>
          <a:xfrm rot="13412358">
            <a:off x="6023663" y="4103015"/>
            <a:ext cx="1456000" cy="1085372"/>
            <a:chOff x="462013" y="4200835"/>
            <a:chExt cx="1456000" cy="108537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0E03E-1B09-A30F-290A-17DFC8047EA8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E3C6C2C-8EF3-C89D-EFE5-6B6851FF3F0B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CE2949-6ABF-65F2-1E03-00E28C4B63AA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E7D90B4-A2C7-6360-8CB3-3F0B9181DD8C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4FCC4BA-3073-4FE2-0B31-6DB90C5057B8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DE5696-1F9D-F185-5CBF-A7653D7D770F}"/>
              </a:ext>
            </a:extLst>
          </p:cNvPr>
          <p:cNvGrpSpPr/>
          <p:nvPr/>
        </p:nvGrpSpPr>
        <p:grpSpPr>
          <a:xfrm rot="16200000">
            <a:off x="10234549" y="4218126"/>
            <a:ext cx="1456000" cy="1085372"/>
            <a:chOff x="462013" y="4200835"/>
            <a:chExt cx="1456000" cy="10853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588607-4565-681A-A4E4-3817AAE8B63A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7C5221-1613-5ED4-BB35-A2B3C9F28F05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CE705D3-8B22-0D5B-4A8B-437B49A01B30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CC69D9A-F054-DB5D-33A4-D65C4AFD38FB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7CCA9B5-F583-8002-C8D0-2E98BCF34398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0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09344" cy="1609344"/>
          </a:xfrm>
        </p:spPr>
        <p:txBody>
          <a:bodyPr/>
          <a:lstStyle/>
          <a:p>
            <a:r>
              <a:rPr lang="en-US" dirty="0"/>
              <a:t>Remote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CoppeliaSim</a:t>
            </a:r>
            <a:r>
              <a:rPr lang="en-US" dirty="0"/>
              <a:t> has support for web-socket based remote APIs for Python, MATLAB, C/C++, Java, Octave</a:t>
            </a:r>
          </a:p>
          <a:p>
            <a:r>
              <a:rPr lang="en-US" dirty="0"/>
              <a:t>We can use remote APIs to run external code scripts to control robots via these languages</a:t>
            </a:r>
          </a:p>
          <a:p>
            <a:r>
              <a:rPr lang="en-US" dirty="0"/>
              <a:t>This is useful because Python has rich libraries for planning, computer vision and machine learning / deep learning</a:t>
            </a:r>
          </a:p>
          <a:p>
            <a:r>
              <a:rPr lang="en-US" dirty="0"/>
              <a:t>In this part, we will see the use of OpenCV in Python for making a vision based robot that will be able to play soccer.</a:t>
            </a:r>
          </a:p>
        </p:txBody>
      </p:sp>
    </p:spTree>
    <p:extLst>
      <p:ext uri="{BB962C8B-B14F-4D97-AF65-F5344CB8AC3E}">
        <p14:creationId xmlns:p14="http://schemas.microsoft.com/office/powerpoint/2010/main" val="6176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the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first rotate only left or right to track the ball</a:t>
            </a:r>
          </a:p>
          <a:p>
            <a:r>
              <a:rPr lang="en-US" dirty="0"/>
              <a:t>Tracking is done by rotating motors in opposite directions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A53859-FFB3-F135-142B-2A34598521CA}"/>
              </a:ext>
            </a:extLst>
          </p:cNvPr>
          <p:cNvSpPr/>
          <p:nvPr/>
        </p:nvSpPr>
        <p:spPr>
          <a:xfrm>
            <a:off x="2378794" y="4664886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1C2E2215-DBD6-A525-29C2-5839952D5384}"/>
              </a:ext>
            </a:extLst>
          </p:cNvPr>
          <p:cNvSpPr/>
          <p:nvPr/>
        </p:nvSpPr>
        <p:spPr>
          <a:xfrm rot="6610042">
            <a:off x="4143047" y="2947726"/>
            <a:ext cx="702645" cy="14230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4FB75C-5826-C043-0044-4FCB8295475F}"/>
              </a:ext>
            </a:extLst>
          </p:cNvPr>
          <p:cNvSpPr/>
          <p:nvPr/>
        </p:nvSpPr>
        <p:spPr>
          <a:xfrm>
            <a:off x="6482002" y="4289260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5153DBF-4263-7B23-F5DC-8BC7ABB151F9}"/>
              </a:ext>
            </a:extLst>
          </p:cNvPr>
          <p:cNvSpPr/>
          <p:nvPr/>
        </p:nvSpPr>
        <p:spPr>
          <a:xfrm rot="14989958" flipV="1">
            <a:off x="7961034" y="5086740"/>
            <a:ext cx="702645" cy="14230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EBD921-B07C-43A7-DEA0-65D05CE2D17C}"/>
              </a:ext>
            </a:extLst>
          </p:cNvPr>
          <p:cNvGrpSpPr/>
          <p:nvPr/>
        </p:nvGrpSpPr>
        <p:grpSpPr>
          <a:xfrm rot="19425363">
            <a:off x="3714658" y="4567746"/>
            <a:ext cx="1456000" cy="1085372"/>
            <a:chOff x="462013" y="4200835"/>
            <a:chExt cx="1456000" cy="10853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8FB39E-01E6-B39F-AC64-CAC7DA9F1061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530C54B-FE7C-2506-1F7B-F93BF1F41FB1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5747ACF-B7F0-6094-BBBF-E0C847798326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06952C2-CB9B-5E8E-91CD-0DCC871372E2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A7A71CD-66BC-86B5-2E3E-27E971FBC89A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FB078D-4AC4-5126-D4C9-8B9B2214FE27}"/>
              </a:ext>
            </a:extLst>
          </p:cNvPr>
          <p:cNvGrpSpPr/>
          <p:nvPr/>
        </p:nvGrpSpPr>
        <p:grpSpPr>
          <a:xfrm rot="13412358">
            <a:off x="7698459" y="3729089"/>
            <a:ext cx="1456000" cy="1085372"/>
            <a:chOff x="462013" y="4200835"/>
            <a:chExt cx="1456000" cy="10853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CAE9F7-CBC5-E534-ADA2-20A7ECD69B6D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5D9998-F0E0-D1BB-A260-DE5D4C737CD8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EF5320-3E7E-87FD-C161-42EB5ACBC572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C50DCE-9508-94B4-560C-5C5DEF141B4A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C1A7E1D-A90C-20DE-4EC7-6C91BF0E183E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46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the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tracking the ball, we will move towards it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818380-BE96-F1B8-5726-BC1FCEF2F105}"/>
              </a:ext>
            </a:extLst>
          </p:cNvPr>
          <p:cNvSpPr/>
          <p:nvPr/>
        </p:nvSpPr>
        <p:spPr>
          <a:xfrm rot="10800000">
            <a:off x="4203638" y="3773552"/>
            <a:ext cx="947294" cy="42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308C35-CDB7-2ECA-B0D5-4581C5242B9D}"/>
              </a:ext>
            </a:extLst>
          </p:cNvPr>
          <p:cNvSpPr/>
          <p:nvPr/>
        </p:nvSpPr>
        <p:spPr>
          <a:xfrm>
            <a:off x="3558675" y="3765843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50299D-AA43-0980-8E32-262B2CDF66E3}"/>
              </a:ext>
            </a:extLst>
          </p:cNvPr>
          <p:cNvGrpSpPr/>
          <p:nvPr/>
        </p:nvGrpSpPr>
        <p:grpSpPr>
          <a:xfrm rot="16200000">
            <a:off x="5113909" y="3438479"/>
            <a:ext cx="1456000" cy="1085372"/>
            <a:chOff x="462013" y="4200835"/>
            <a:chExt cx="1456000" cy="10853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DBB15B-89E4-9D73-7FD5-A34D95895571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F6408D-E798-4313-1E9A-26F408152627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6194A-B3A0-9885-221C-0BEE4370ED6C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F38A9EE-0D2E-B27E-25D6-6E4692B3440C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6B6B22-B244-9BC4-1399-F7075706D0A2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2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4B-5842-499A-AE2D-91DF245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Towards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432-1AE6-1381-8CC4-5EE5C50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ball, goalpost and the robot are in line, we can push it to the goal</a:t>
            </a:r>
          </a:p>
          <a:p>
            <a:pPr lvl="1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FED65F-43F6-AC99-D79B-F5D0781331E5}"/>
              </a:ext>
            </a:extLst>
          </p:cNvPr>
          <p:cNvSpPr/>
          <p:nvPr/>
        </p:nvSpPr>
        <p:spPr>
          <a:xfrm rot="12534794">
            <a:off x="7597656" y="4997539"/>
            <a:ext cx="947294" cy="42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10505F-B102-2A30-53C4-443F8EBAA5E3}"/>
              </a:ext>
            </a:extLst>
          </p:cNvPr>
          <p:cNvSpPr/>
          <p:nvPr/>
        </p:nvSpPr>
        <p:spPr>
          <a:xfrm rot="1734794">
            <a:off x="7061289" y="4557064"/>
            <a:ext cx="450000" cy="45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DE5696-1F9D-F185-5CBF-A7653D7D770F}"/>
              </a:ext>
            </a:extLst>
          </p:cNvPr>
          <p:cNvGrpSpPr/>
          <p:nvPr/>
        </p:nvGrpSpPr>
        <p:grpSpPr>
          <a:xfrm rot="17934794">
            <a:off x="8364649" y="5226031"/>
            <a:ext cx="1456000" cy="1085372"/>
            <a:chOff x="462013" y="4200835"/>
            <a:chExt cx="1456000" cy="10853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588607-4565-681A-A4E4-3817AAE8B63A}"/>
                </a:ext>
              </a:extLst>
            </p:cNvPr>
            <p:cNvSpPr/>
            <p:nvPr/>
          </p:nvSpPr>
          <p:spPr>
            <a:xfrm>
              <a:off x="648851" y="4248961"/>
              <a:ext cx="1097280" cy="933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7C5221-1613-5ED4-BB35-A2B3C9F28F05}"/>
                </a:ext>
              </a:extLst>
            </p:cNvPr>
            <p:cNvSpPr/>
            <p:nvPr/>
          </p:nvSpPr>
          <p:spPr>
            <a:xfrm>
              <a:off x="462013" y="4200836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CE705D3-8B22-0D5B-4A8B-437B49A01B30}"/>
                </a:ext>
              </a:extLst>
            </p:cNvPr>
            <p:cNvSpPr/>
            <p:nvPr/>
          </p:nvSpPr>
          <p:spPr>
            <a:xfrm>
              <a:off x="470463" y="4857290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CC69D9A-F054-DB5D-33A4-D65C4AFD38FB}"/>
                </a:ext>
              </a:extLst>
            </p:cNvPr>
            <p:cNvSpPr/>
            <p:nvPr/>
          </p:nvSpPr>
          <p:spPr>
            <a:xfrm>
              <a:off x="1739625" y="4200835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7CCA9B5-F583-8002-C8D0-2E98BCF34398}"/>
                </a:ext>
              </a:extLst>
            </p:cNvPr>
            <p:cNvSpPr/>
            <p:nvPr/>
          </p:nvSpPr>
          <p:spPr>
            <a:xfrm>
              <a:off x="1733119" y="4857289"/>
              <a:ext cx="178388" cy="4289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F96099D-BC7C-B881-2A92-92618C366353}"/>
              </a:ext>
            </a:extLst>
          </p:cNvPr>
          <p:cNvSpPr/>
          <p:nvPr/>
        </p:nvSpPr>
        <p:spPr>
          <a:xfrm>
            <a:off x="4880009" y="3282215"/>
            <a:ext cx="1780673" cy="14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B8CE89-DBDE-E8BC-6905-9ABC6B27E307}"/>
              </a:ext>
            </a:extLst>
          </p:cNvPr>
          <p:cNvSpPr/>
          <p:nvPr/>
        </p:nvSpPr>
        <p:spPr>
          <a:xfrm rot="12534794">
            <a:off x="5921529" y="4071910"/>
            <a:ext cx="947294" cy="42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Remote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294839" cy="4366019"/>
          </a:xfrm>
        </p:spPr>
        <p:txBody>
          <a:bodyPr>
            <a:normAutofit/>
          </a:bodyPr>
          <a:lstStyle/>
          <a:p>
            <a:r>
              <a:rPr lang="en-US" dirty="0"/>
              <a:t>Python remote API documentation is a mandatory reference for us to find the necessary functions: </a:t>
            </a:r>
            <a:r>
              <a:rPr lang="en-US" dirty="0">
                <a:hlinkClick r:id="rId2"/>
              </a:rPr>
              <a:t>https://www.coppeliarobotics.com/helpFiles/en/remoteApiFunctionsPython.htm</a:t>
            </a:r>
            <a:r>
              <a:rPr lang="en-US" dirty="0"/>
              <a:t> </a:t>
            </a:r>
          </a:p>
          <a:p>
            <a:r>
              <a:rPr lang="en-US" dirty="0"/>
              <a:t>We need to copy some files to the source directory of the python script/notebook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</a:t>
            </a:r>
            <a:r>
              <a:rPr lang="en-US" sz="1800" dirty="0" err="1">
                <a:solidFill>
                  <a:srgbClr val="0070C0"/>
                </a:solidFill>
              </a:rPr>
              <a:t>CoppeliaRobotics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CoppeliaSimEdu</a:t>
            </a:r>
            <a:r>
              <a:rPr lang="en-US" sz="1800" dirty="0">
                <a:solidFill>
                  <a:srgbClr val="0070C0"/>
                </a:solidFill>
              </a:rPr>
              <a:t>\programming\</a:t>
            </a:r>
            <a:r>
              <a:rPr lang="en-US" sz="1800" dirty="0" err="1">
                <a:solidFill>
                  <a:srgbClr val="0070C0"/>
                </a:solidFill>
              </a:rPr>
              <a:t>legacyRemoteApi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remoteApiBindings</a:t>
            </a:r>
            <a:r>
              <a:rPr lang="en-US" sz="1800" dirty="0">
                <a:solidFill>
                  <a:srgbClr val="0070C0"/>
                </a:solidFill>
              </a:rPr>
              <a:t>\lib\lib\Windows\remoteApi.dll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Files\CoppeliaRobotics\CoppeliaSimEdu\programming\legacyRemoteApi\remoteApiBindings\python\python\sim.py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Files\CoppeliaRobotics\CoppeliaSimEdu\programming\legacyRemoteApi\remoteApiBindings\python\python\simConst.py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026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Sensor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58" y="1839535"/>
            <a:ext cx="11364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returnCode</a:t>
            </a:r>
            <a:r>
              <a:rPr lang="en-US" dirty="0">
                <a:solidFill>
                  <a:srgbClr val="00B050"/>
                </a:solidFill>
              </a:rPr>
              <a:t>, resolution, image = </a:t>
            </a:r>
            <a:r>
              <a:rPr lang="en-US" dirty="0" err="1">
                <a:solidFill>
                  <a:srgbClr val="00B050"/>
                </a:solidFill>
              </a:rPr>
              <a:t>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sensorHandle</a:t>
            </a:r>
            <a:r>
              <a:rPr lang="en-US" dirty="0">
                <a:solidFill>
                  <a:srgbClr val="00B050"/>
                </a:solidFill>
              </a:rPr>
              <a:t>, options, </a:t>
            </a:r>
            <a:r>
              <a:rPr lang="en-US" dirty="0" err="1">
                <a:solidFill>
                  <a:srgbClr val="00B050"/>
                </a:solidFill>
              </a:rPr>
              <a:t>operationMode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- This function will return the actual image sent by the sensor. Useful for full resolution images.</a:t>
            </a:r>
          </a:p>
          <a:p>
            <a:r>
              <a:rPr lang="en-US" dirty="0"/>
              <a:t>  - </a:t>
            </a:r>
            <a:r>
              <a:rPr lang="en-US" b="1" dirty="0"/>
              <a:t>resolution </a:t>
            </a:r>
            <a:r>
              <a:rPr lang="en-US" dirty="0"/>
              <a:t>is an array containing the resolution of the returned image as set in the simulation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/>
              <a:t>image</a:t>
            </a:r>
            <a:r>
              <a:rPr lang="en-US" dirty="0"/>
              <a:t> is an array object that will contain the image data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/>
              <a:t>options</a:t>
            </a:r>
            <a:r>
              <a:rPr lang="en-US" dirty="0"/>
              <a:t> for receiving image, grayscale/RGB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dirty="0" err="1"/>
              <a:t>operationMode</a:t>
            </a:r>
            <a:r>
              <a:rPr lang="en-US" dirty="0"/>
              <a:t>: for the first time this function is called, it should be set in </a:t>
            </a:r>
            <a:r>
              <a:rPr lang="en-US" b="1" dirty="0"/>
              <a:t>streaming</a:t>
            </a:r>
            <a:r>
              <a:rPr lang="en-US" dirty="0"/>
              <a:t> mode to let the simulator know that we will be receiving stream of information. For the consecutive calls, it should be </a:t>
            </a:r>
            <a:r>
              <a:rPr lang="en-US" b="1" dirty="0"/>
              <a:t>buffer</a:t>
            </a:r>
            <a:r>
              <a:rPr lang="en-US" dirty="0"/>
              <a:t> mode.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ED5E-2977-71E8-7B26-FDED14A7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Soccer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DC17E-7542-0B56-EDA9-60A4AEF7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88" y="1949597"/>
            <a:ext cx="641882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Images from Robot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A54C3-7B6C-30BC-6223-598BD2B6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initialization, </a:t>
            </a:r>
            <a:r>
              <a:rPr lang="en-US" dirty="0" err="1"/>
              <a:t>simxGetVisionSensorImage</a:t>
            </a:r>
            <a:r>
              <a:rPr lang="en-US" dirty="0"/>
              <a:t>() has to be called with “streaming” option once: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err, res, image = </a:t>
            </a:r>
            <a:r>
              <a:rPr lang="en-US" dirty="0" err="1">
                <a:solidFill>
                  <a:srgbClr val="00B050"/>
                </a:solidFill>
              </a:rPr>
              <a:t>sim.simxGetVisionSensorImage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 </a:t>
            </a:r>
            <a:r>
              <a:rPr lang="en-US" dirty="0" err="1">
                <a:solidFill>
                  <a:srgbClr val="00B050"/>
                </a:solidFill>
              </a:rPr>
              <a:t>camHandle</a:t>
            </a:r>
            <a:r>
              <a:rPr lang="en-US" dirty="0">
                <a:solidFill>
                  <a:srgbClr val="00B050"/>
                </a:solidFill>
              </a:rPr>
              <a:t>, 0, </a:t>
            </a:r>
            <a:r>
              <a:rPr lang="en-US" dirty="0" err="1">
                <a:solidFill>
                  <a:srgbClr val="00B050"/>
                </a:solidFill>
              </a:rPr>
              <a:t>sim.simx_opmode_streaming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579429" y="3236685"/>
            <a:ext cx="290285" cy="449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54305" y="3823638"/>
            <a:ext cx="226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for color image</a:t>
            </a:r>
          </a:p>
          <a:p>
            <a:r>
              <a:rPr lang="en-US" dirty="0"/>
              <a:t>1 for grayscale</a:t>
            </a:r>
          </a:p>
        </p:txBody>
      </p:sp>
    </p:spTree>
    <p:extLst>
      <p:ext uri="{BB962C8B-B14F-4D97-AF65-F5344CB8AC3E}">
        <p14:creationId xmlns:p14="http://schemas.microsoft.com/office/powerpoint/2010/main" val="144746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Images from Robot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A54C3-7B6C-30BC-6223-598BD2B6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loop, </a:t>
            </a:r>
            <a:r>
              <a:rPr lang="en-US" dirty="0" err="1"/>
              <a:t>simxGetVisionSensorImage</a:t>
            </a:r>
            <a:r>
              <a:rPr lang="en-US" dirty="0"/>
              <a:t>() has to be called with “buffer” option: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err, res, </a:t>
            </a:r>
            <a:r>
              <a:rPr lang="en-US" dirty="0" err="1">
                <a:solidFill>
                  <a:srgbClr val="00B050"/>
                </a:solidFill>
              </a:rPr>
              <a:t>image_raw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sim.simxGetVisionSensorImage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 </a:t>
            </a:r>
            <a:r>
              <a:rPr lang="en-US" dirty="0" err="1">
                <a:solidFill>
                  <a:srgbClr val="00B050"/>
                </a:solidFill>
              </a:rPr>
              <a:t>camHandle</a:t>
            </a:r>
            <a:r>
              <a:rPr lang="en-US" dirty="0">
                <a:solidFill>
                  <a:srgbClr val="00B050"/>
                </a:solidFill>
              </a:rPr>
              <a:t>, 0, </a:t>
            </a:r>
            <a:r>
              <a:rPr lang="en-US" dirty="0" err="1">
                <a:solidFill>
                  <a:srgbClr val="00B050"/>
                </a:solidFill>
              </a:rPr>
              <a:t>sim.simx_opmode_buffer</a:t>
            </a:r>
            <a:r>
              <a:rPr lang="en-US" dirty="0">
                <a:solidFill>
                  <a:srgbClr val="00B050"/>
                </a:solidFill>
              </a:rPr>
              <a:t>) </a:t>
            </a:r>
          </a:p>
          <a:p>
            <a:r>
              <a:rPr lang="en-US" dirty="0"/>
              <a:t>The raw image data is an unpacked array of pixel values in the red, green and blue channels.</a:t>
            </a:r>
          </a:p>
          <a:p>
            <a:r>
              <a:rPr lang="en-US" dirty="0"/>
              <a:t>Resolution is a list of image dimensions (width, height)</a:t>
            </a:r>
          </a:p>
          <a:p>
            <a:r>
              <a:rPr lang="en-US" dirty="0"/>
              <a:t>We need to reshape the unpacked array into the dimensions to get a proper image.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image_raw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dtype</a:t>
            </a:r>
            <a:r>
              <a:rPr lang="en-US" dirty="0">
                <a:solidFill>
                  <a:srgbClr val="00B050"/>
                </a:solidFill>
              </a:rPr>
              <a:t>=np.uint8)  	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 data type conversion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	</a:t>
            </a:r>
            <a:r>
              <a:rPr lang="en-US" dirty="0" err="1">
                <a:solidFill>
                  <a:srgbClr val="00B050"/>
                </a:solidFill>
              </a:rPr>
              <a:t>img.resize</a:t>
            </a:r>
            <a:r>
              <a:rPr lang="en-US" dirty="0">
                <a:solidFill>
                  <a:srgbClr val="00B050"/>
                </a:solidFill>
              </a:rPr>
              <a:t>([res[1], res[0], 3])			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 reshaping array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	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[::-1,:, :]				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 flip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4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Over to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9952591" cy="4401250"/>
          </a:xfrm>
        </p:spPr>
        <p:txBody>
          <a:bodyPr>
            <a:normAutofit/>
          </a:bodyPr>
          <a:lstStyle/>
          <a:p>
            <a:r>
              <a:rPr lang="en-US" b="1" dirty="0" err="1"/>
              <a:t>Soccerbot.ipynb</a:t>
            </a:r>
            <a:r>
              <a:rPr lang="en-US" b="1" dirty="0"/>
              <a:t> </a:t>
            </a:r>
            <a:r>
              <a:rPr lang="en-US" dirty="0"/>
              <a:t>notebook contains the code for soccer bots in </a:t>
            </a:r>
            <a:r>
              <a:rPr lang="en-US" b="1" dirty="0" err="1"/>
              <a:t>soccerbot.ttt</a:t>
            </a:r>
            <a:endParaRPr lang="en-US" b="1" dirty="0"/>
          </a:p>
          <a:p>
            <a:r>
              <a:rPr lang="en-US" b="1" dirty="0" err="1"/>
              <a:t>ImageProcessing.ipynb</a:t>
            </a:r>
            <a:r>
              <a:rPr lang="en-US" b="1" dirty="0"/>
              <a:t> </a:t>
            </a:r>
            <a:r>
              <a:rPr lang="en-US" dirty="0"/>
              <a:t>notebook contains the code for image processing tutorial</a:t>
            </a:r>
            <a:endParaRPr lang="en-US" b="1" dirty="0"/>
          </a:p>
          <a:p>
            <a:r>
              <a:rPr lang="en-US" dirty="0"/>
              <a:t>To open the notebook:</a:t>
            </a:r>
          </a:p>
          <a:p>
            <a:pPr lvl="1"/>
            <a:r>
              <a:rPr lang="en-US" dirty="0"/>
              <a:t>Open the command line (cmd.exe - windows)/ terminal window (</a:t>
            </a:r>
            <a:r>
              <a:rPr lang="en-US" dirty="0" err="1"/>
              <a:t>linux</a:t>
            </a:r>
            <a:r>
              <a:rPr lang="en-US" dirty="0"/>
              <a:t>) in the notebook directory</a:t>
            </a:r>
          </a:p>
          <a:p>
            <a:pPr lvl="1"/>
            <a:r>
              <a:rPr lang="en-US" dirty="0"/>
              <a:t>Activate the </a:t>
            </a:r>
            <a:r>
              <a:rPr lang="en-US" dirty="0" err="1"/>
              <a:t>conda</a:t>
            </a:r>
            <a:r>
              <a:rPr lang="en-US" dirty="0"/>
              <a:t> environment by typing “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>
                <a:solidFill>
                  <a:srgbClr val="00B050"/>
                </a:solidFill>
              </a:rPr>
              <a:t>env_name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notebook by typing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  <a:p>
            <a:r>
              <a:rPr lang="en-US" dirty="0"/>
              <a:t>If you do not wish to use </a:t>
            </a:r>
            <a:r>
              <a:rPr lang="en-US" dirty="0" err="1"/>
              <a:t>jupyter</a:t>
            </a:r>
            <a:r>
              <a:rPr lang="en-US" dirty="0"/>
              <a:t> notebook, you can open the notebook in any other software (visual studio code/</a:t>
            </a:r>
            <a:r>
              <a:rPr lang="en-US" dirty="0" err="1"/>
              <a:t>PyCharm</a:t>
            </a:r>
            <a:r>
              <a:rPr lang="en-US" dirty="0"/>
              <a:t>) and copy the code to a .</a:t>
            </a:r>
            <a:r>
              <a:rPr lang="en-US" dirty="0" err="1"/>
              <a:t>py</a:t>
            </a:r>
            <a:r>
              <a:rPr lang="en-US" dirty="0"/>
              <a:t> file first.</a:t>
            </a:r>
          </a:p>
          <a:p>
            <a:r>
              <a:rPr lang="en-US" dirty="0"/>
              <a:t>Run the simulation first, and then run the python notebook / script to take control of the robot inside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36775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Through the Eyes of a Robot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8EE02-B571-2221-5007-FBA04085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0138" y="1971675"/>
            <a:ext cx="5899012" cy="4402138"/>
          </a:xfrm>
        </p:spPr>
      </p:pic>
    </p:spTree>
    <p:extLst>
      <p:ext uri="{BB962C8B-B14F-4D97-AF65-F5344CB8AC3E}">
        <p14:creationId xmlns:p14="http://schemas.microsoft.com/office/powerpoint/2010/main" val="309825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1212</TotalTime>
  <Words>1198</Words>
  <Application>Microsoft Office PowerPoint</Application>
  <PresentationFormat>Widescreen</PresentationFormat>
  <Paragraphs>131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Georgia</vt:lpstr>
      <vt:lpstr>Trebuchet MS</vt:lpstr>
      <vt:lpstr>Wingdings</vt:lpstr>
      <vt:lpstr>Wood Type</vt:lpstr>
      <vt:lpstr>Image Processing in Robotic Simulation</vt:lpstr>
      <vt:lpstr>Remote API</vt:lpstr>
      <vt:lpstr>Using Python Remote API</vt:lpstr>
      <vt:lpstr>Vision Sensor Functions</vt:lpstr>
      <vt:lpstr>Soccer Bot</vt:lpstr>
      <vt:lpstr>Getting Images from Robot</vt:lpstr>
      <vt:lpstr>Getting Images from Robot</vt:lpstr>
      <vt:lpstr>Head Over to the Code!</vt:lpstr>
      <vt:lpstr>Through the Eyes of a Robot</vt:lpstr>
      <vt:lpstr>Detecting Goal-post and Ball</vt:lpstr>
      <vt:lpstr>Color Channels</vt:lpstr>
      <vt:lpstr>Color Channels</vt:lpstr>
      <vt:lpstr>RGB and HSV space</vt:lpstr>
      <vt:lpstr>Detecting Color with Hue</vt:lpstr>
      <vt:lpstr>Detecting Color with Hue</vt:lpstr>
      <vt:lpstr>Detecting Color with Hue</vt:lpstr>
      <vt:lpstr>Detecting Contours</vt:lpstr>
      <vt:lpstr>Mophological Transformations</vt:lpstr>
      <vt:lpstr>Robot Control</vt:lpstr>
      <vt:lpstr>Tracking the Ball</vt:lpstr>
      <vt:lpstr>Getting to the Ball</vt:lpstr>
      <vt:lpstr>Pushing Towards the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Robotic Simulation</dc:title>
  <dc:creator>Mir Sayeed Mohammad</dc:creator>
  <cp:lastModifiedBy>Mir Mahathir Mohammad</cp:lastModifiedBy>
  <cp:revision>34</cp:revision>
  <dcterms:created xsi:type="dcterms:W3CDTF">2023-01-19T06:45:47Z</dcterms:created>
  <dcterms:modified xsi:type="dcterms:W3CDTF">2023-02-03T12:01:38Z</dcterms:modified>
</cp:coreProperties>
</file>