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0" r:id="rId9"/>
    <p:sldId id="262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6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68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082B-1C29-4804-99DD-246674A55DF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E84B-E594-4DC7-9C67-2F5A45A5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E98992-F9BC-4325-BDEC-D59B877EF259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ppeliarobotics.com/helpFiles/en/lineFollowingBubbleRobTutorial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ppeliarobotics.com/helpFiles/en/remoteApiFunctionsPython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687" y="1769381"/>
            <a:ext cx="10036626" cy="2387600"/>
          </a:xfrm>
        </p:spPr>
        <p:txBody>
          <a:bodyPr/>
          <a:lstStyle/>
          <a:p>
            <a:r>
              <a:rPr lang="en-US" dirty="0"/>
              <a:t>Workshop on </a:t>
            </a:r>
            <a:br>
              <a:rPr lang="en-US" dirty="0"/>
            </a:br>
            <a:r>
              <a:rPr lang="en-US" dirty="0"/>
              <a:t>Robotic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7450" y="5747656"/>
            <a:ext cx="3840481" cy="803365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latin typeface="Algerian" panose="04020705040A02060702" pitchFamily="82" charset="0"/>
              </a:rPr>
              <a:t>Robo</a:t>
            </a:r>
            <a:r>
              <a:rPr lang="en-US" sz="2800" dirty="0">
                <a:latin typeface="Algerian" panose="04020705040A02060702" pitchFamily="82" charset="0"/>
              </a:rPr>
              <a:t> Carnival 2023</a:t>
            </a:r>
          </a:p>
        </p:txBody>
      </p:sp>
      <p:pic>
        <p:nvPicPr>
          <p:cNvPr id="1026" name="Picture 2" descr="CoppeliaSim User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7" y="4444364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6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Double click cuboid icon </a:t>
            </a:r>
          </a:p>
          <a:p>
            <a:r>
              <a:rPr lang="en-US" b="1" dirty="0"/>
              <a:t>Object Properties &gt; Color</a:t>
            </a:r>
          </a:p>
          <a:p>
            <a:r>
              <a:rPr lang="en-US" b="1" dirty="0"/>
              <a:t>Shape &gt; Ambient/diffuse </a:t>
            </a:r>
          </a:p>
          <a:p>
            <a:pPr marL="0" indent="0">
              <a:buNone/>
            </a:pPr>
            <a:r>
              <a:rPr lang="en-US" b="1" dirty="0"/>
              <a:t>Components</a:t>
            </a:r>
          </a:p>
          <a:p>
            <a:r>
              <a:rPr lang="en-US" dirty="0"/>
              <a:t>Adjust color parameters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08C8-08FA-CE84-4AF1-366E73A1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361" y="373533"/>
            <a:ext cx="7474277" cy="579866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7F42-417E-235B-89F8-C32500ADCADB}"/>
              </a:ext>
            </a:extLst>
          </p:cNvPr>
          <p:cNvSpPr/>
          <p:nvPr/>
        </p:nvSpPr>
        <p:spPr>
          <a:xfrm>
            <a:off x="4292867" y="1309036"/>
            <a:ext cx="250258" cy="24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3582047" y="1414914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678616-D8A3-8720-33B6-F7A4F1D217E5}"/>
              </a:ext>
            </a:extLst>
          </p:cNvPr>
          <p:cNvCxnSpPr>
            <a:cxnSpLocks/>
          </p:cNvCxnSpPr>
          <p:nvPr/>
        </p:nvCxnSpPr>
        <p:spPr>
          <a:xfrm>
            <a:off x="4543125" y="1636295"/>
            <a:ext cx="1251283" cy="1973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5794408" y="3676851"/>
            <a:ext cx="808523" cy="259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7B0419-09F1-5899-53ED-B3099B344F52}"/>
              </a:ext>
            </a:extLst>
          </p:cNvPr>
          <p:cNvCxnSpPr>
            <a:cxnSpLocks/>
          </p:cNvCxnSpPr>
          <p:nvPr/>
        </p:nvCxnSpPr>
        <p:spPr>
          <a:xfrm flipV="1">
            <a:off x="6710332" y="3272866"/>
            <a:ext cx="1692523" cy="489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C8169-FFC0-BC5C-B16F-6F5FB4C930A0}"/>
              </a:ext>
            </a:extLst>
          </p:cNvPr>
          <p:cNvSpPr/>
          <p:nvPr/>
        </p:nvSpPr>
        <p:spPr>
          <a:xfrm>
            <a:off x="8568008" y="3169118"/>
            <a:ext cx="1692523" cy="259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0D2B66-3442-0B1D-F91C-75E2553BE42C}"/>
              </a:ext>
            </a:extLst>
          </p:cNvPr>
          <p:cNvCxnSpPr>
            <a:cxnSpLocks/>
          </p:cNvCxnSpPr>
          <p:nvPr/>
        </p:nvCxnSpPr>
        <p:spPr>
          <a:xfrm>
            <a:off x="10058400" y="3545786"/>
            <a:ext cx="522735" cy="1218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D4FC029-0A24-FD84-6DE0-05DE8C159A89}"/>
              </a:ext>
            </a:extLst>
          </p:cNvPr>
          <p:cNvSpPr/>
          <p:nvPr/>
        </p:nvSpPr>
        <p:spPr>
          <a:xfrm>
            <a:off x="9095793" y="4880810"/>
            <a:ext cx="2367895" cy="499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47C89-3F7C-6869-ADA4-E09E0C76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65" y="484632"/>
            <a:ext cx="4869538" cy="5799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Double click joint icon </a:t>
            </a:r>
          </a:p>
          <a:p>
            <a:r>
              <a:rPr lang="en-US" b="1" dirty="0"/>
              <a:t>Object Properties &gt; Visual Properties</a:t>
            </a:r>
          </a:p>
          <a:p>
            <a:r>
              <a:rPr lang="en-US" dirty="0"/>
              <a:t>Adjust the values</a:t>
            </a:r>
          </a:p>
          <a:p>
            <a:r>
              <a:rPr lang="en-US" dirty="0"/>
              <a:t>This changes appearance only, </a:t>
            </a:r>
          </a:p>
          <a:p>
            <a:pPr marL="0" indent="0">
              <a:buNone/>
            </a:pPr>
            <a:r>
              <a:rPr lang="en-US" dirty="0"/>
              <a:t>no effect on joint behavior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7F42-417E-235B-89F8-C32500ADCADB}"/>
              </a:ext>
            </a:extLst>
          </p:cNvPr>
          <p:cNvSpPr/>
          <p:nvPr/>
        </p:nvSpPr>
        <p:spPr>
          <a:xfrm>
            <a:off x="5356157" y="1906283"/>
            <a:ext cx="250258" cy="240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4621576" y="2026599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678616-D8A3-8720-33B6-F7A4F1D217E5}"/>
              </a:ext>
            </a:extLst>
          </p:cNvPr>
          <p:cNvCxnSpPr>
            <a:cxnSpLocks/>
          </p:cNvCxnSpPr>
          <p:nvPr/>
        </p:nvCxnSpPr>
        <p:spPr>
          <a:xfrm>
            <a:off x="5637040" y="2146915"/>
            <a:ext cx="1265798" cy="2733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6718434" y="5000723"/>
            <a:ext cx="1482291" cy="572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5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AA53D-B3A4-C65A-14F4-99361AC5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76" y="2146915"/>
            <a:ext cx="7305675" cy="3838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Double click on name of object</a:t>
            </a:r>
          </a:p>
          <a:p>
            <a:r>
              <a:rPr lang="en-US" dirty="0"/>
              <a:t>Set appropriate name</a:t>
            </a:r>
          </a:p>
          <a:p>
            <a:r>
              <a:rPr lang="en-US" dirty="0"/>
              <a:t>Hit enter to set name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4390569" y="3682144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5112387" y="3564152"/>
            <a:ext cx="874527" cy="240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Drag and drop objects to set the appropriate object hierarchy.</a:t>
            </a:r>
          </a:p>
          <a:p>
            <a:r>
              <a:rPr lang="en-US" dirty="0"/>
              <a:t>Body should be first link</a:t>
            </a:r>
          </a:p>
          <a:p>
            <a:r>
              <a:rPr lang="en-US" dirty="0"/>
              <a:t>Joints are child of body</a:t>
            </a:r>
          </a:p>
          <a:p>
            <a:r>
              <a:rPr lang="en-US" dirty="0"/>
              <a:t>Each wheel is child of a joint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Link-Joint-Link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5B889-57FE-4169-AA32-AEE97405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52" y="2907982"/>
            <a:ext cx="14478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B08BA-31A4-96AD-68B0-3D43BABF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34" y="1866113"/>
            <a:ext cx="5905150" cy="4795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4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Select a joint/object</a:t>
            </a:r>
          </a:p>
          <a:p>
            <a:r>
              <a:rPr lang="en-US" dirty="0"/>
              <a:t>Click on translation icon</a:t>
            </a:r>
          </a:p>
          <a:p>
            <a:r>
              <a:rPr lang="en-US" dirty="0"/>
              <a:t>With mouse translation tab active,</a:t>
            </a:r>
          </a:p>
          <a:p>
            <a:pPr marL="0" indent="0">
              <a:buNone/>
            </a:pPr>
            <a:r>
              <a:rPr lang="en-US" dirty="0"/>
              <a:t> drag the object around</a:t>
            </a:r>
          </a:p>
          <a:p>
            <a:r>
              <a:rPr lang="en-US" dirty="0"/>
              <a:t>Child objects will move with parent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4960219" y="2022022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5703654" y="1866111"/>
            <a:ext cx="302511" cy="327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FC20-CF54-EF0F-78E1-599FF1DD005A}"/>
              </a:ext>
            </a:extLst>
          </p:cNvPr>
          <p:cNvSpPr/>
          <p:nvPr/>
        </p:nvSpPr>
        <p:spPr>
          <a:xfrm>
            <a:off x="7382576" y="5255390"/>
            <a:ext cx="952901" cy="250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8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8F5D8-EBA4-6F98-B63A-BB739EAC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33" y="1866111"/>
            <a:ext cx="5833336" cy="4795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4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Select a joint/object</a:t>
            </a:r>
          </a:p>
          <a:p>
            <a:r>
              <a:rPr lang="en-US" dirty="0"/>
              <a:t>Click on rotation icon</a:t>
            </a:r>
          </a:p>
          <a:p>
            <a:r>
              <a:rPr lang="en-US" dirty="0"/>
              <a:t>Go to </a:t>
            </a:r>
            <a:r>
              <a:rPr lang="en-US" b="1" dirty="0"/>
              <a:t>Rotation</a:t>
            </a:r>
            <a:r>
              <a:rPr lang="en-US" dirty="0"/>
              <a:t> </a:t>
            </a:r>
            <a:r>
              <a:rPr lang="en-US" b="1" dirty="0"/>
              <a:t>tab</a:t>
            </a:r>
          </a:p>
          <a:p>
            <a:r>
              <a:rPr lang="en-US" dirty="0"/>
              <a:t>Select </a:t>
            </a:r>
            <a:r>
              <a:rPr lang="en-US" b="1" dirty="0"/>
              <a:t>Own frame</a:t>
            </a:r>
          </a:p>
          <a:p>
            <a:r>
              <a:rPr lang="en-US" b="1" dirty="0"/>
              <a:t>Around X [deg] &gt; 90</a:t>
            </a:r>
          </a:p>
          <a:p>
            <a:r>
              <a:rPr lang="en-US" b="1" dirty="0"/>
              <a:t>Click X-rotate </a:t>
            </a:r>
            <a:r>
              <a:rPr lang="en-US" b="1" dirty="0" err="1"/>
              <a:t>sel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4960219" y="2022022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5703654" y="1866111"/>
            <a:ext cx="302511" cy="327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4FC20-CF54-EF0F-78E1-599FF1DD005A}"/>
              </a:ext>
            </a:extLst>
          </p:cNvPr>
          <p:cNvSpPr/>
          <p:nvPr/>
        </p:nvSpPr>
        <p:spPr>
          <a:xfrm>
            <a:off x="8527982" y="5216890"/>
            <a:ext cx="510141" cy="202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4AB9A-B54C-7E7B-E1B3-195EE153AFCF}"/>
              </a:ext>
            </a:extLst>
          </p:cNvPr>
          <p:cNvSpPr/>
          <p:nvPr/>
        </p:nvSpPr>
        <p:spPr>
          <a:xfrm>
            <a:off x="9161645" y="5419024"/>
            <a:ext cx="762001" cy="298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3C121-E4C3-90A7-6057-BA4D074B13C6}"/>
              </a:ext>
            </a:extLst>
          </p:cNvPr>
          <p:cNvSpPr/>
          <p:nvPr/>
        </p:nvSpPr>
        <p:spPr>
          <a:xfrm>
            <a:off x="7167611" y="5638801"/>
            <a:ext cx="1620254" cy="298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45111-5902-9C80-7057-81B72DB5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566" y="1289304"/>
            <a:ext cx="4299110" cy="49918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4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Double click joint icon</a:t>
            </a:r>
          </a:p>
          <a:p>
            <a:r>
              <a:rPr lang="en-US" dirty="0"/>
              <a:t>Dynamic properties dialog</a:t>
            </a:r>
          </a:p>
          <a:p>
            <a:r>
              <a:rPr lang="en-US" dirty="0"/>
              <a:t>Control mode &gt; Velocity</a:t>
            </a:r>
          </a:p>
          <a:p>
            <a:r>
              <a:rPr lang="en-US" dirty="0"/>
              <a:t>Set velocity to 0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D0EC6-089C-400E-E45A-32B4167A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Motor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B8B4A-E7BB-012A-499C-E1E72E74459A}"/>
              </a:ext>
            </a:extLst>
          </p:cNvPr>
          <p:cNvCxnSpPr>
            <a:cxnSpLocks/>
          </p:cNvCxnSpPr>
          <p:nvPr/>
        </p:nvCxnSpPr>
        <p:spPr>
          <a:xfrm>
            <a:off x="5691740" y="2330030"/>
            <a:ext cx="633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D0602-6FD8-E578-CD08-D3DDF4BCDA70}"/>
              </a:ext>
            </a:extLst>
          </p:cNvPr>
          <p:cNvSpPr/>
          <p:nvPr/>
        </p:nvSpPr>
        <p:spPr>
          <a:xfrm>
            <a:off x="6423261" y="2223437"/>
            <a:ext cx="227798" cy="220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4A662-9D89-06A7-1511-8CBA03D3048A}"/>
              </a:ext>
            </a:extLst>
          </p:cNvPr>
          <p:cNvSpPr/>
          <p:nvPr/>
        </p:nvSpPr>
        <p:spPr>
          <a:xfrm>
            <a:off x="7711442" y="4119371"/>
            <a:ext cx="2731234" cy="308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2FCD8-0604-1F99-52DC-6639466F2719}"/>
              </a:ext>
            </a:extLst>
          </p:cNvPr>
          <p:cNvSpPr/>
          <p:nvPr/>
        </p:nvSpPr>
        <p:spPr>
          <a:xfrm>
            <a:off x="9519260" y="4744775"/>
            <a:ext cx="913791" cy="173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F2CFE1-227D-5188-3F62-B09BC02DE925}"/>
              </a:ext>
            </a:extLst>
          </p:cNvPr>
          <p:cNvCxnSpPr>
            <a:cxnSpLocks/>
          </p:cNvCxnSpPr>
          <p:nvPr/>
        </p:nvCxnSpPr>
        <p:spPr>
          <a:xfrm>
            <a:off x="6728060" y="2548430"/>
            <a:ext cx="914400" cy="1474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11D9B-0F9B-C0DD-9549-7E3564DA83A3}"/>
              </a:ext>
            </a:extLst>
          </p:cNvPr>
          <p:cNvCxnSpPr>
            <a:cxnSpLocks/>
          </p:cNvCxnSpPr>
          <p:nvPr/>
        </p:nvCxnSpPr>
        <p:spPr>
          <a:xfrm>
            <a:off x="9077059" y="4542880"/>
            <a:ext cx="336449" cy="240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4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Following Robot -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https://www.coppeliarobotics.com/helpFiles/en/lineFollowingBubbleRobTutorial.htm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Following Robot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https://www.coppeliarobotics.com/helpFiles/en/remoteApiFunctionsPython.htm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0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r>
              <a:rPr lang="en-US" dirty="0"/>
              <a:t>Scene, navigation (Pan, rotate, zoom)</a:t>
            </a:r>
          </a:p>
          <a:p>
            <a:r>
              <a:rPr lang="en-US" dirty="0"/>
              <a:t>Placing basic objects (Move, rotate, scale)</a:t>
            </a:r>
          </a:p>
          <a:p>
            <a:r>
              <a:rPr lang="en-US" dirty="0"/>
              <a:t>Object properties (Static, Dynamic, </a:t>
            </a:r>
            <a:r>
              <a:rPr lang="en-US" dirty="0" err="1"/>
              <a:t>Respondable</a:t>
            </a:r>
            <a:r>
              <a:rPr lang="en-US" dirty="0"/>
              <a:t>, Non-</a:t>
            </a:r>
            <a:r>
              <a:rPr lang="en-US" dirty="0" err="1"/>
              <a:t>respondable</a:t>
            </a:r>
            <a:r>
              <a:rPr lang="en-US" dirty="0"/>
              <a:t>)</a:t>
            </a:r>
          </a:p>
          <a:p>
            <a:r>
              <a:rPr lang="en-US" dirty="0"/>
              <a:t>Model Browser – pick and place (Mobile robot, Stationary robot)</a:t>
            </a:r>
          </a:p>
          <a:p>
            <a:r>
              <a:rPr lang="en-US" dirty="0"/>
              <a:t>Scene Hierarchy</a:t>
            </a:r>
          </a:p>
          <a:p>
            <a:r>
              <a:rPr lang="en-U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61764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763409" cy="4050792"/>
          </a:xfrm>
        </p:spPr>
        <p:txBody>
          <a:bodyPr/>
          <a:lstStyle/>
          <a:p>
            <a:r>
              <a:rPr lang="en-US" dirty="0"/>
              <a:t>Mobile Robot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25185-9070-CB4E-302A-D859F3E4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07" y="2595432"/>
            <a:ext cx="3498000" cy="39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DBC90-953D-B5F8-7F2B-032B39B2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8" y="2595432"/>
            <a:ext cx="3619121" cy="396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BF5147-993A-68C8-AD4F-BB03C62BE869}"/>
              </a:ext>
            </a:extLst>
          </p:cNvPr>
          <p:cNvSpPr txBox="1">
            <a:spLocks/>
          </p:cNvSpPr>
          <p:nvPr/>
        </p:nvSpPr>
        <p:spPr>
          <a:xfrm>
            <a:off x="6384607" y="2121408"/>
            <a:ext cx="376340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Non-mobile Robot</a:t>
            </a:r>
          </a:p>
        </p:txBody>
      </p:sp>
    </p:spTree>
    <p:extLst>
      <p:ext uri="{BB962C8B-B14F-4D97-AF65-F5344CB8AC3E}">
        <p14:creationId xmlns:p14="http://schemas.microsoft.com/office/powerpoint/2010/main" val="152954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Structure</a:t>
            </a:r>
          </a:p>
        </p:txBody>
      </p:sp>
      <p:pic>
        <p:nvPicPr>
          <p:cNvPr id="1026" name="Picture 2" descr="NAO V5 STANDARD EDITION Robotics Bangladesh">
            <a:extLst>
              <a:ext uri="{FF2B5EF4-FFF2-40B4-BE49-F238E27FC236}">
                <a16:creationId xmlns:a16="http://schemas.microsoft.com/office/drawing/2014/main" id="{FC79E6EE-A1D0-9999-EC77-42DA1276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41" y="2093976"/>
            <a:ext cx="4061854" cy="40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BC4C9-E3B9-0255-D8A7-812B23F0E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812" y="1205006"/>
            <a:ext cx="2700000" cy="50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E5129-F6F5-315D-2C07-10C2C1B6A01D}"/>
              </a:ext>
            </a:extLst>
          </p:cNvPr>
          <p:cNvSpPr txBox="1"/>
          <p:nvPr/>
        </p:nvSpPr>
        <p:spPr>
          <a:xfrm>
            <a:off x="5072633" y="2260395"/>
            <a:ext cx="75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E756B-3A5A-CC9E-9C0A-B40CCCCC62DB}"/>
              </a:ext>
            </a:extLst>
          </p:cNvPr>
          <p:cNvCxnSpPr/>
          <p:nvPr/>
        </p:nvCxnSpPr>
        <p:spPr>
          <a:xfrm flipH="1">
            <a:off x="4390360" y="2589192"/>
            <a:ext cx="639097" cy="550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D068BB-15A2-D4F8-4398-127744E70B59}"/>
              </a:ext>
            </a:extLst>
          </p:cNvPr>
          <p:cNvSpPr txBox="1"/>
          <p:nvPr/>
        </p:nvSpPr>
        <p:spPr>
          <a:xfrm>
            <a:off x="5671349" y="3124074"/>
            <a:ext cx="75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C24FB2-DA05-4884-75C9-D1DD071A9850}"/>
              </a:ext>
            </a:extLst>
          </p:cNvPr>
          <p:cNvCxnSpPr>
            <a:cxnSpLocks/>
          </p:cNvCxnSpPr>
          <p:nvPr/>
        </p:nvCxnSpPr>
        <p:spPr>
          <a:xfrm flipH="1">
            <a:off x="4573632" y="3359859"/>
            <a:ext cx="998001" cy="27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1E114A-3BED-CCAB-0126-4EBB239292B2}"/>
              </a:ext>
            </a:extLst>
          </p:cNvPr>
          <p:cNvSpPr txBox="1"/>
          <p:nvPr/>
        </p:nvSpPr>
        <p:spPr>
          <a:xfrm>
            <a:off x="7629385" y="709791"/>
            <a:ext cx="242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Scene Hierarchy</a:t>
            </a:r>
          </a:p>
        </p:txBody>
      </p:sp>
    </p:spTree>
    <p:extLst>
      <p:ext uri="{BB962C8B-B14F-4D97-AF65-F5344CB8AC3E}">
        <p14:creationId xmlns:p14="http://schemas.microsoft.com/office/powerpoint/2010/main" val="91170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botic Database - Robotic platform | TERRINet">
            <a:extLst>
              <a:ext uri="{FF2B5EF4-FFF2-40B4-BE49-F238E27FC236}">
                <a16:creationId xmlns:a16="http://schemas.microsoft.com/office/drawing/2014/main" id="{8347FFDA-3421-4AB1-C464-0A1AC4EB4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6" r="22241"/>
          <a:stretch/>
        </p:blipFill>
        <p:spPr bwMode="auto">
          <a:xfrm>
            <a:off x="1938933" y="2261080"/>
            <a:ext cx="3574970" cy="389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E5129-F6F5-315D-2C07-10C2C1B6A01D}"/>
              </a:ext>
            </a:extLst>
          </p:cNvPr>
          <p:cNvSpPr txBox="1"/>
          <p:nvPr/>
        </p:nvSpPr>
        <p:spPr>
          <a:xfrm>
            <a:off x="691319" y="4560588"/>
            <a:ext cx="75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E756B-3A5A-CC9E-9C0A-B40CCCCC62DB}"/>
              </a:ext>
            </a:extLst>
          </p:cNvPr>
          <p:cNvCxnSpPr>
            <a:cxnSpLocks/>
          </p:cNvCxnSpPr>
          <p:nvPr/>
        </p:nvCxnSpPr>
        <p:spPr>
          <a:xfrm>
            <a:off x="1303541" y="4745254"/>
            <a:ext cx="11841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D068BB-15A2-D4F8-4398-127744E70B59}"/>
              </a:ext>
            </a:extLst>
          </p:cNvPr>
          <p:cNvSpPr txBox="1"/>
          <p:nvPr/>
        </p:nvSpPr>
        <p:spPr>
          <a:xfrm>
            <a:off x="1147267" y="3142616"/>
            <a:ext cx="75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C24FB2-DA05-4884-75C9-D1DD071A9850}"/>
              </a:ext>
            </a:extLst>
          </p:cNvPr>
          <p:cNvCxnSpPr>
            <a:cxnSpLocks/>
          </p:cNvCxnSpPr>
          <p:nvPr/>
        </p:nvCxnSpPr>
        <p:spPr>
          <a:xfrm>
            <a:off x="1869716" y="3429000"/>
            <a:ext cx="717592" cy="572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1E114A-3BED-CCAB-0126-4EBB239292B2}"/>
              </a:ext>
            </a:extLst>
          </p:cNvPr>
          <p:cNvSpPr txBox="1"/>
          <p:nvPr/>
        </p:nvSpPr>
        <p:spPr>
          <a:xfrm>
            <a:off x="7629384" y="1808196"/>
            <a:ext cx="242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Scene Hierarchy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EFB73-747D-47F6-EDE1-C8C93985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031" y="2331955"/>
            <a:ext cx="2700000" cy="37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Joints</a:t>
            </a:r>
          </a:p>
        </p:txBody>
      </p:sp>
      <p:pic>
        <p:nvPicPr>
          <p:cNvPr id="1028" name="Picture 4" descr="Revolute (1 DOF) Joint | Download Scientific Diagram">
            <a:extLst>
              <a:ext uri="{FF2B5EF4-FFF2-40B4-BE49-F238E27FC236}">
                <a16:creationId xmlns:a16="http://schemas.microsoft.com/office/drawing/2014/main" id="{80E3C7B1-7107-8C0E-7655-2FBD7255B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r="21916"/>
          <a:stretch/>
        </p:blipFill>
        <p:spPr bwMode="auto">
          <a:xfrm>
            <a:off x="1051435" y="2996214"/>
            <a:ext cx="2983832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67A419-A736-53EF-9BC6-0E299CDF91F2}"/>
              </a:ext>
            </a:extLst>
          </p:cNvPr>
          <p:cNvSpPr txBox="1"/>
          <p:nvPr/>
        </p:nvSpPr>
        <p:spPr>
          <a:xfrm>
            <a:off x="1377491" y="2271562"/>
            <a:ext cx="233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Revolute Joint (Rotational- 1 Axis)</a:t>
            </a:r>
          </a:p>
        </p:txBody>
      </p:sp>
      <p:pic>
        <p:nvPicPr>
          <p:cNvPr id="1030" name="Picture 6" descr="Prismatic Joint">
            <a:extLst>
              <a:ext uri="{FF2B5EF4-FFF2-40B4-BE49-F238E27FC236}">
                <a16:creationId xmlns:a16="http://schemas.microsoft.com/office/drawing/2014/main" id="{380EAF75-FB46-2886-B5A6-8ADB8812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567" y="3086700"/>
            <a:ext cx="28098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D5828-0DAD-9F9E-1531-BBFA59A42485}"/>
              </a:ext>
            </a:extLst>
          </p:cNvPr>
          <p:cNvSpPr txBox="1"/>
          <p:nvPr/>
        </p:nvSpPr>
        <p:spPr>
          <a:xfrm>
            <a:off x="4767308" y="2271561"/>
            <a:ext cx="2651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Prismatic Joint (Translational – 1 Axis)</a:t>
            </a:r>
          </a:p>
        </p:txBody>
      </p:sp>
      <p:pic>
        <p:nvPicPr>
          <p:cNvPr id="1032" name="Picture 8" descr="Three Degrees of Freedom (Spherical) Joint Multi-degrees-of-freedom... |  Download Scientific Diagram">
            <a:extLst>
              <a:ext uri="{FF2B5EF4-FFF2-40B4-BE49-F238E27FC236}">
                <a16:creationId xmlns:a16="http://schemas.microsoft.com/office/drawing/2014/main" id="{53450984-335C-FD37-BE22-DF5CCEF0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85" y="3291487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8D9195-1DA8-B154-7D57-91009654C452}"/>
              </a:ext>
            </a:extLst>
          </p:cNvPr>
          <p:cNvSpPr txBox="1"/>
          <p:nvPr/>
        </p:nvSpPr>
        <p:spPr>
          <a:xfrm>
            <a:off x="8107628" y="2271560"/>
            <a:ext cx="233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Spherical Joint</a:t>
            </a:r>
          </a:p>
          <a:p>
            <a:pPr algn="ctr"/>
            <a:r>
              <a:rPr lang="en-US" dirty="0"/>
              <a:t>(Rotational- 3 Axis)</a:t>
            </a:r>
          </a:p>
        </p:txBody>
      </p:sp>
    </p:spTree>
    <p:extLst>
      <p:ext uri="{BB962C8B-B14F-4D97-AF65-F5344CB8AC3E}">
        <p14:creationId xmlns:p14="http://schemas.microsoft.com/office/powerpoint/2010/main" val="424133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139" y="2358190"/>
            <a:ext cx="5157697" cy="4620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Position Control</a:t>
            </a:r>
          </a:p>
        </p:txBody>
      </p:sp>
      <p:pic>
        <p:nvPicPr>
          <p:cNvPr id="3074" name="Picture 2" descr="Coordinate frames and CM positions for revolute joints The effective CM...  | Download Scientific Diagram">
            <a:extLst>
              <a:ext uri="{FF2B5EF4-FFF2-40B4-BE49-F238E27FC236}">
                <a16:creationId xmlns:a16="http://schemas.microsoft.com/office/drawing/2014/main" id="{D1CB0159-A965-1B63-E420-D7D9E47E1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012707"/>
            <a:ext cx="5546280" cy="25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329D26-DE4D-EDD9-096A-52E6E7C11DA7}"/>
              </a:ext>
            </a:extLst>
          </p:cNvPr>
          <p:cNvSpPr txBox="1">
            <a:spLocks/>
          </p:cNvSpPr>
          <p:nvPr/>
        </p:nvSpPr>
        <p:spPr>
          <a:xfrm>
            <a:off x="7401827" y="2358190"/>
            <a:ext cx="2459566" cy="46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Velocity Control</a:t>
            </a:r>
          </a:p>
        </p:txBody>
      </p:sp>
      <p:pic>
        <p:nvPicPr>
          <p:cNvPr id="3076" name="Picture 4" descr="Schematic view of two wheeled mobile robot. u 1 expresses torque of... |  Download Scientific Diagram">
            <a:extLst>
              <a:ext uri="{FF2B5EF4-FFF2-40B4-BE49-F238E27FC236}">
                <a16:creationId xmlns:a16="http://schemas.microsoft.com/office/drawing/2014/main" id="{9B687A17-079D-F4E3-84E4-5696D8AF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6" y="2935404"/>
            <a:ext cx="2570907" cy="25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A9BB4-26FA-9AD7-E4E0-B9CC62800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7" y="2829576"/>
            <a:ext cx="5400675" cy="2238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19073-79B4-8260-0A2C-327DDDEF1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05" y="2410400"/>
            <a:ext cx="3028950" cy="1657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3BD57A-71A0-7F36-571E-9640B117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05" y="4394334"/>
            <a:ext cx="2933700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10E0A4-D696-6235-0279-B5E0CBBA2238}"/>
              </a:ext>
            </a:extLst>
          </p:cNvPr>
          <p:cNvSpPr txBox="1"/>
          <p:nvPr/>
        </p:nvSpPr>
        <p:spPr>
          <a:xfrm>
            <a:off x="391527" y="2166022"/>
            <a:ext cx="5704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Proximity/Distance Sensor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8A1C2-E458-070B-6EB8-B6A9D621B88F}"/>
              </a:ext>
            </a:extLst>
          </p:cNvPr>
          <p:cNvSpPr txBox="1"/>
          <p:nvPr/>
        </p:nvSpPr>
        <p:spPr>
          <a:xfrm>
            <a:off x="391526" y="5595304"/>
            <a:ext cx="5704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Equivalent to Ultrasound/IR proximity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66AEF-03EE-9AA7-D88B-F3F5EEA86B4A}"/>
              </a:ext>
            </a:extLst>
          </p:cNvPr>
          <p:cNvSpPr txBox="1"/>
          <p:nvPr/>
        </p:nvSpPr>
        <p:spPr>
          <a:xfrm>
            <a:off x="6593205" y="1848862"/>
            <a:ext cx="30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Vision Sensor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AF631-9BF3-5C86-3588-BCD44CF03780}"/>
              </a:ext>
            </a:extLst>
          </p:cNvPr>
          <p:cNvSpPr txBox="1"/>
          <p:nvPr/>
        </p:nvSpPr>
        <p:spPr>
          <a:xfrm>
            <a:off x="9815362" y="3059668"/>
            <a:ext cx="1773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Orthographic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6C647-5143-A33E-D488-816EF2E43B29}"/>
              </a:ext>
            </a:extLst>
          </p:cNvPr>
          <p:cNvSpPr txBox="1"/>
          <p:nvPr/>
        </p:nvSpPr>
        <p:spPr>
          <a:xfrm>
            <a:off x="9815361" y="5067951"/>
            <a:ext cx="1773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Perspective</a:t>
            </a:r>
          </a:p>
        </p:txBody>
      </p:sp>
    </p:spTree>
    <p:extLst>
      <p:ext uri="{BB962C8B-B14F-4D97-AF65-F5344CB8AC3E}">
        <p14:creationId xmlns:p14="http://schemas.microsoft.com/office/powerpoint/2010/main" val="100779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Following Robot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Body of the Robot (1 Cuboid)</a:t>
            </a:r>
          </a:p>
          <a:p>
            <a:pPr lvl="1"/>
            <a:r>
              <a:rPr lang="en-US" b="1" dirty="0"/>
              <a:t>Add &gt; Primitive shape &gt; Cuboid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Dimension (10cm x 10cm x 0.5cm)</a:t>
            </a:r>
          </a:p>
          <a:p>
            <a:pPr lvl="1"/>
            <a:r>
              <a:rPr lang="en-US" i="1" dirty="0"/>
              <a:t>Default unit is in meters</a:t>
            </a:r>
          </a:p>
          <a:p>
            <a:pPr lvl="1"/>
            <a:endParaRPr lang="en-US" dirty="0"/>
          </a:p>
          <a:p>
            <a:r>
              <a:rPr lang="en-US" dirty="0"/>
              <a:t>Wheels of the Robot (4 Cylinder)</a:t>
            </a:r>
          </a:p>
          <a:p>
            <a:pPr lvl="1"/>
            <a:r>
              <a:rPr lang="en-US" b="1" dirty="0"/>
              <a:t>Add &gt; Primitive shape &gt; Cylinder</a:t>
            </a:r>
          </a:p>
          <a:p>
            <a:pPr lvl="1"/>
            <a:r>
              <a:rPr lang="en-US" dirty="0"/>
              <a:t>Dimension (5cm x 2cm)</a:t>
            </a:r>
          </a:p>
          <a:p>
            <a:pPr lvl="1"/>
            <a:endParaRPr lang="en-US" dirty="0"/>
          </a:p>
          <a:p>
            <a:r>
              <a:rPr lang="en-US" dirty="0"/>
              <a:t>Motors of the Robot (4 Joints)</a:t>
            </a:r>
          </a:p>
          <a:p>
            <a:pPr lvl="1"/>
            <a:r>
              <a:rPr lang="en-US" b="1" dirty="0"/>
              <a:t>Add &gt; Joint &gt; Revolute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6C933-68C1-569D-DD24-F4405C33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41" y="2093976"/>
            <a:ext cx="71723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4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361</TotalTime>
  <Words>389</Words>
  <Application>Microsoft Office PowerPoint</Application>
  <PresentationFormat>Widescreen</PresentationFormat>
  <Paragraphs>95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Calibri</vt:lpstr>
      <vt:lpstr>Georgia</vt:lpstr>
      <vt:lpstr>Trebuchet MS</vt:lpstr>
      <vt:lpstr>Wingdings</vt:lpstr>
      <vt:lpstr>Wood Type</vt:lpstr>
      <vt:lpstr>Workshop on  Robotic Simulation</vt:lpstr>
      <vt:lpstr>Introduction to the software</vt:lpstr>
      <vt:lpstr>Types of Robots</vt:lpstr>
      <vt:lpstr>Robot Structure</vt:lpstr>
      <vt:lpstr>Robot Structure</vt:lpstr>
      <vt:lpstr>Robot Joints</vt:lpstr>
      <vt:lpstr>Actuators</vt:lpstr>
      <vt:lpstr>Sensors</vt:lpstr>
      <vt:lpstr>Line Following Robot Build</vt:lpstr>
      <vt:lpstr>Colors</vt:lpstr>
      <vt:lpstr>Joints</vt:lpstr>
      <vt:lpstr>Renaming</vt:lpstr>
      <vt:lpstr>Link-Joint-Link</vt:lpstr>
      <vt:lpstr>Moving Objects</vt:lpstr>
      <vt:lpstr>Rotating Objects</vt:lpstr>
      <vt:lpstr>Enable Motor</vt:lpstr>
      <vt:lpstr>Line Following Robot - Lua</vt:lpstr>
      <vt:lpstr>Line Following Robot -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 Robotic Simulation</dc:title>
  <dc:creator>Mir Sayeed Mohammad</dc:creator>
  <cp:lastModifiedBy>Mir Mahathir Mohammad</cp:lastModifiedBy>
  <cp:revision>10</cp:revision>
  <dcterms:created xsi:type="dcterms:W3CDTF">2023-01-19T06:45:47Z</dcterms:created>
  <dcterms:modified xsi:type="dcterms:W3CDTF">2023-01-20T06:48:09Z</dcterms:modified>
</cp:coreProperties>
</file>