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68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082B-1C29-4804-99DD-246674A55DF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E84B-E594-4DC7-9C67-2F5A45A50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7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4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5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3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82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E84B-E594-4DC7-9C67-2F5A45A50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1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4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E98992-F9BC-4325-BDEC-D59B877EF25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DEEA1D4A-79A7-42A2-B3F3-C2AB2B0B8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oppeliarobotics.com/helpFiles/en/lineFollowingBubbleRobTutorial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ppeliarobotics.com/helpFiles/en/lineFollowingBubbleRobTutorial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7687" y="1769381"/>
            <a:ext cx="10036626" cy="2387600"/>
          </a:xfrm>
        </p:spPr>
        <p:txBody>
          <a:bodyPr/>
          <a:lstStyle/>
          <a:p>
            <a:r>
              <a:rPr lang="en-US" dirty="0"/>
              <a:t>Workshop on </a:t>
            </a:r>
            <a:br>
              <a:rPr lang="en-US" dirty="0"/>
            </a:br>
            <a:r>
              <a:rPr lang="en-US" dirty="0"/>
              <a:t>Robotic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67450" y="5747656"/>
            <a:ext cx="3840481" cy="80336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latin typeface="Algerian" panose="04020705040A02060702" pitchFamily="82" charset="0"/>
              </a:rPr>
              <a:t>Robo</a:t>
            </a:r>
            <a:r>
              <a:rPr lang="en-US" sz="2800" dirty="0">
                <a:latin typeface="Algerian" panose="04020705040A02060702" pitchFamily="82" charset="0"/>
              </a:rPr>
              <a:t> Carnival 2023</a:t>
            </a:r>
          </a:p>
        </p:txBody>
      </p:sp>
      <p:pic>
        <p:nvPicPr>
          <p:cNvPr id="1026" name="Picture 2" descr="CoppeliaSim User Man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7" y="4444364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6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Code -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72118"/>
            <a:ext cx="5442918" cy="4050792"/>
          </a:xfrm>
        </p:spPr>
        <p:txBody>
          <a:bodyPr>
            <a:normAutofit/>
          </a:bodyPr>
          <a:lstStyle/>
          <a:p>
            <a:r>
              <a:rPr lang="en-US" dirty="0"/>
              <a:t>To create a script for our robot, </a:t>
            </a:r>
            <a:r>
              <a:rPr lang="en-US" b="1" dirty="0"/>
              <a:t>select object &gt; right click &gt; Add &gt; Associated child script &gt; Non-threaded &gt; Lua</a:t>
            </a:r>
          </a:p>
          <a:p>
            <a:r>
              <a:rPr lang="en-US" dirty="0"/>
              <a:t>We will copy and paste the example LFR script from the last part of the documentation page and modify it for our robot: </a:t>
            </a:r>
            <a:r>
              <a:rPr lang="en-US" dirty="0">
                <a:hlinkClick r:id="rId2"/>
              </a:rPr>
              <a:t>https://www.coppeliarobotics.com/helpFiles/en/lineFollowingBubbleRobTutorial.htm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following slides are based on the provided </a:t>
            </a:r>
            <a:r>
              <a:rPr lang="en-US" b="1" dirty="0">
                <a:highlight>
                  <a:srgbClr val="FFFF00"/>
                </a:highlight>
              </a:rPr>
              <a:t>part2_LFR_LUA.ttt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05542-A40E-0F35-CE88-33DDF7AA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84" y="2020170"/>
            <a:ext cx="4770425" cy="33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972118"/>
            <a:ext cx="9899717" cy="4401250"/>
          </a:xfrm>
        </p:spPr>
        <p:txBody>
          <a:bodyPr>
            <a:normAutofit/>
          </a:bodyPr>
          <a:lstStyle/>
          <a:p>
            <a:r>
              <a:rPr lang="en-US" dirty="0"/>
              <a:t>An empty non-threaded script has the following parts: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 </a:t>
            </a:r>
            <a:r>
              <a:rPr lang="en-US" dirty="0" err="1">
                <a:highlight>
                  <a:srgbClr val="FFFF00"/>
                </a:highlight>
              </a:rPr>
              <a:t>sysCall_init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pPr lvl="2"/>
            <a:r>
              <a:rPr lang="en-US" dirty="0"/>
              <a:t>Does all the initialization for the associated object</a:t>
            </a:r>
          </a:p>
          <a:p>
            <a:pPr lvl="2"/>
            <a:r>
              <a:rPr lang="en-US" dirty="0"/>
              <a:t>Runs once after starting simulation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 </a:t>
            </a:r>
            <a:r>
              <a:rPr lang="en-US" dirty="0" err="1">
                <a:highlight>
                  <a:srgbClr val="FFFF00"/>
                </a:highlight>
              </a:rPr>
              <a:t>sysCall_sensing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pPr lvl="2"/>
            <a:r>
              <a:rPr lang="en-US" dirty="0"/>
              <a:t>Called during each loop to collect sensor data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 </a:t>
            </a:r>
            <a:r>
              <a:rPr lang="en-US" dirty="0" err="1">
                <a:highlight>
                  <a:srgbClr val="FFFF00"/>
                </a:highlight>
              </a:rPr>
              <a:t>sysCall_actuation</a:t>
            </a:r>
            <a:r>
              <a:rPr lang="en-US" dirty="0">
                <a:highlight>
                  <a:srgbClr val="FFFF00"/>
                </a:highlight>
              </a:rPr>
              <a:t>() </a:t>
            </a:r>
          </a:p>
          <a:p>
            <a:pPr lvl="2"/>
            <a:r>
              <a:rPr lang="en-US" dirty="0"/>
              <a:t>Called during each loop after sensor data is received</a:t>
            </a:r>
          </a:p>
          <a:p>
            <a:pPr lvl="2"/>
            <a:r>
              <a:rPr lang="en-US" dirty="0"/>
              <a:t>Sends commands to the actuators for moving the robot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function </a:t>
            </a:r>
            <a:r>
              <a:rPr lang="en-US" dirty="0" err="1">
                <a:highlight>
                  <a:srgbClr val="FFFF00"/>
                </a:highlight>
              </a:rPr>
              <a:t>sysCall_cleanup</a:t>
            </a:r>
            <a:r>
              <a:rPr lang="en-US" dirty="0">
                <a:highlight>
                  <a:srgbClr val="FFFF00"/>
                </a:highlight>
              </a:rPr>
              <a:t>() </a:t>
            </a:r>
          </a:p>
          <a:p>
            <a:pPr lvl="2"/>
            <a:r>
              <a:rPr lang="en-US" dirty="0"/>
              <a:t>Called after end of simulation</a:t>
            </a:r>
          </a:p>
          <a:p>
            <a:pPr lvl="2"/>
            <a:endParaRPr lang="en-US" dirty="0"/>
          </a:p>
          <a:p>
            <a:r>
              <a:rPr lang="en-US" dirty="0"/>
              <a:t>Any custom function can be added for ease of coding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E3D91C-A7F3-26E8-B4E6-66A1BA8EC267}"/>
              </a:ext>
            </a:extLst>
          </p:cNvPr>
          <p:cNvSpPr/>
          <p:nvPr/>
        </p:nvSpPr>
        <p:spPr>
          <a:xfrm>
            <a:off x="8854747" y="1085891"/>
            <a:ext cx="1819470" cy="81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1A45A6-BF32-61C3-1EA0-56DC218BB8D0}"/>
              </a:ext>
            </a:extLst>
          </p:cNvPr>
          <p:cNvSpPr/>
          <p:nvPr/>
        </p:nvSpPr>
        <p:spPr>
          <a:xfrm>
            <a:off x="8854747" y="2615930"/>
            <a:ext cx="1819470" cy="81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86A2FF-FCE7-3179-54D8-4BB9A978CAD5}"/>
              </a:ext>
            </a:extLst>
          </p:cNvPr>
          <p:cNvSpPr/>
          <p:nvPr/>
        </p:nvSpPr>
        <p:spPr>
          <a:xfrm>
            <a:off x="8853161" y="3804650"/>
            <a:ext cx="1819470" cy="81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ABEA6A-B0B4-D535-56C0-7D1093CF5128}"/>
              </a:ext>
            </a:extLst>
          </p:cNvPr>
          <p:cNvSpPr/>
          <p:nvPr/>
        </p:nvSpPr>
        <p:spPr>
          <a:xfrm>
            <a:off x="8853161" y="5335052"/>
            <a:ext cx="1819470" cy="811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9A00614-B6E3-B536-966B-B886978E3752}"/>
              </a:ext>
            </a:extLst>
          </p:cNvPr>
          <p:cNvSpPr/>
          <p:nvPr/>
        </p:nvSpPr>
        <p:spPr>
          <a:xfrm>
            <a:off x="9576283" y="2037807"/>
            <a:ext cx="373225" cy="47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EF04832-61E0-040E-8C5B-0393C52DC064}"/>
              </a:ext>
            </a:extLst>
          </p:cNvPr>
          <p:cNvSpPr/>
          <p:nvPr/>
        </p:nvSpPr>
        <p:spPr>
          <a:xfrm>
            <a:off x="9576282" y="4745829"/>
            <a:ext cx="373225" cy="47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B03CDFF7-0878-B97D-9FE3-43737BA2C8C2}"/>
              </a:ext>
            </a:extLst>
          </p:cNvPr>
          <p:cNvSpPr/>
          <p:nvPr/>
        </p:nvSpPr>
        <p:spPr>
          <a:xfrm>
            <a:off x="10792345" y="2935594"/>
            <a:ext cx="609662" cy="14218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5146C0CE-011B-AEB5-F161-52A0FD001A23}"/>
              </a:ext>
            </a:extLst>
          </p:cNvPr>
          <p:cNvSpPr/>
          <p:nvPr/>
        </p:nvSpPr>
        <p:spPr>
          <a:xfrm rot="10800000">
            <a:off x="8133116" y="2879608"/>
            <a:ext cx="609662" cy="14218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BC8D1-B8C3-5CA8-DA6B-8A13ED76217B}"/>
              </a:ext>
            </a:extLst>
          </p:cNvPr>
          <p:cNvSpPr txBox="1"/>
          <p:nvPr/>
        </p:nvSpPr>
        <p:spPr>
          <a:xfrm>
            <a:off x="7732319" y="661789"/>
            <a:ext cx="4061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General system flow for any robot</a:t>
            </a:r>
          </a:p>
        </p:txBody>
      </p:sp>
    </p:spTree>
    <p:extLst>
      <p:ext uri="{BB962C8B-B14F-4D97-AF65-F5344CB8AC3E}">
        <p14:creationId xmlns:p14="http://schemas.microsoft.com/office/powerpoint/2010/main" val="369140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72118"/>
            <a:ext cx="6783294" cy="4401250"/>
          </a:xfrm>
        </p:spPr>
        <p:txBody>
          <a:bodyPr>
            <a:normAutofit/>
          </a:bodyPr>
          <a:lstStyle/>
          <a:p>
            <a:r>
              <a:rPr lang="en-US" dirty="0"/>
              <a:t>During </a:t>
            </a:r>
            <a:r>
              <a:rPr lang="en-US" dirty="0" err="1"/>
              <a:t>sysCall_init</a:t>
            </a:r>
            <a:r>
              <a:rPr lang="en-US" dirty="0"/>
              <a:t>(), we need to find the references for motors and sensors. </a:t>
            </a:r>
          </a:p>
          <a:p>
            <a:r>
              <a:rPr lang="en-US" dirty="0"/>
              <a:t>In real hardware, we initialize the microcontroller pins in this stage.</a:t>
            </a:r>
          </a:p>
          <a:p>
            <a:r>
              <a:rPr lang="en-US" dirty="0"/>
              <a:t>In simulation, we fetch the object handles</a:t>
            </a:r>
          </a:p>
          <a:p>
            <a:r>
              <a:rPr lang="en-US" dirty="0"/>
              <a:t>For our simulation, we first find the 4 motors by their exact name in the scene hierarchy (duplicate names are not allowed in simulation)</a:t>
            </a:r>
          </a:p>
          <a:p>
            <a:endParaRPr lang="en-US" dirty="0"/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leftMotor1=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</a:t>
            </a:r>
            <a:r>
              <a:rPr lang="en-US" sz="1300" dirty="0" err="1">
                <a:highlight>
                  <a:srgbClr val="FFFF00"/>
                </a:highlight>
              </a:rPr>
              <a:t>Motor_FL</a:t>
            </a:r>
            <a:r>
              <a:rPr lang="en-US" sz="1300" dirty="0">
                <a:highlight>
                  <a:srgbClr val="FFFF00"/>
                </a:highlight>
              </a:rPr>
              <a:t>")</a:t>
            </a:r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leftMotor2=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</a:t>
            </a:r>
            <a:r>
              <a:rPr lang="en-US" sz="1300" dirty="0" err="1">
                <a:highlight>
                  <a:srgbClr val="FFFF00"/>
                </a:highlight>
              </a:rPr>
              <a:t>Motor_BL</a:t>
            </a:r>
            <a:r>
              <a:rPr lang="en-US" sz="1300" dirty="0">
                <a:highlight>
                  <a:srgbClr val="FFFF00"/>
                </a:highlight>
              </a:rPr>
              <a:t>")</a:t>
            </a:r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rightMotor1=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</a:t>
            </a:r>
            <a:r>
              <a:rPr lang="en-US" sz="1300" dirty="0" err="1">
                <a:highlight>
                  <a:srgbClr val="FFFF00"/>
                </a:highlight>
              </a:rPr>
              <a:t>Motor_FR</a:t>
            </a:r>
            <a:r>
              <a:rPr lang="en-US" sz="1300" dirty="0">
                <a:highlight>
                  <a:srgbClr val="FFFF00"/>
                </a:highlight>
              </a:rPr>
              <a:t>")</a:t>
            </a:r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rightMotor2=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</a:t>
            </a:r>
            <a:r>
              <a:rPr lang="en-US" sz="1300" dirty="0" err="1">
                <a:highlight>
                  <a:srgbClr val="FFFF00"/>
                </a:highlight>
              </a:rPr>
              <a:t>Motor_BR</a:t>
            </a:r>
            <a:r>
              <a:rPr lang="en-US" sz="1300" dirty="0">
                <a:highlight>
                  <a:srgbClr val="FFFF00"/>
                </a:highlight>
              </a:rPr>
              <a:t>")</a:t>
            </a:r>
          </a:p>
          <a:p>
            <a:pPr lvl="2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70AD-EE9E-C243-78CC-E0696F39BA1F}"/>
              </a:ext>
            </a:extLst>
          </p:cNvPr>
          <p:cNvSpPr/>
          <p:nvPr/>
        </p:nvSpPr>
        <p:spPr>
          <a:xfrm>
            <a:off x="8061649" y="2699906"/>
            <a:ext cx="3797560" cy="2562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76EE6-83CC-6290-A1C4-FEC23F479A75}"/>
              </a:ext>
            </a:extLst>
          </p:cNvPr>
          <p:cNvSpPr/>
          <p:nvPr/>
        </p:nvSpPr>
        <p:spPr>
          <a:xfrm>
            <a:off x="8061649" y="3303037"/>
            <a:ext cx="1688841" cy="63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leftMotor1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3F579-AC49-6E87-5414-37D9D021EBE9}"/>
              </a:ext>
            </a:extLst>
          </p:cNvPr>
          <p:cNvSpPr/>
          <p:nvPr/>
        </p:nvSpPr>
        <p:spPr>
          <a:xfrm>
            <a:off x="10170368" y="3303037"/>
            <a:ext cx="1688841" cy="63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rightMotor1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2F2DF-E0E6-0128-8026-D45669009CA4}"/>
              </a:ext>
            </a:extLst>
          </p:cNvPr>
          <p:cNvSpPr/>
          <p:nvPr/>
        </p:nvSpPr>
        <p:spPr>
          <a:xfrm>
            <a:off x="8061648" y="4376058"/>
            <a:ext cx="1688841" cy="63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leftMotor2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1356D4-6610-6FE3-86DD-1E2AAA6EBEC1}"/>
              </a:ext>
            </a:extLst>
          </p:cNvPr>
          <p:cNvSpPr/>
          <p:nvPr/>
        </p:nvSpPr>
        <p:spPr>
          <a:xfrm>
            <a:off x="10170368" y="4376058"/>
            <a:ext cx="1688841" cy="63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rightMotor2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C11F3-9FCC-8201-192B-0B0AC109E965}"/>
              </a:ext>
            </a:extLst>
          </p:cNvPr>
          <p:cNvSpPr txBox="1"/>
          <p:nvPr/>
        </p:nvSpPr>
        <p:spPr>
          <a:xfrm>
            <a:off x="8699630" y="5402426"/>
            <a:ext cx="252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Robot structure</a:t>
            </a:r>
          </a:p>
        </p:txBody>
      </p:sp>
    </p:spTree>
    <p:extLst>
      <p:ext uri="{BB962C8B-B14F-4D97-AF65-F5344CB8AC3E}">
        <p14:creationId xmlns:p14="http://schemas.microsoft.com/office/powerpoint/2010/main" val="261209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72118"/>
            <a:ext cx="6783294" cy="4401250"/>
          </a:xfrm>
        </p:spPr>
        <p:txBody>
          <a:bodyPr>
            <a:normAutofit/>
          </a:bodyPr>
          <a:lstStyle/>
          <a:p>
            <a:r>
              <a:rPr lang="en-US" dirty="0"/>
              <a:t>We find the 5 vision sensors, and save the handles to an array for easy access</a:t>
            </a:r>
          </a:p>
          <a:p>
            <a:endParaRPr lang="en-US" dirty="0"/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</a:t>
            </a:r>
            <a:r>
              <a:rPr lang="en-US" sz="1300" dirty="0" err="1">
                <a:highlight>
                  <a:srgbClr val="FFFF00"/>
                </a:highlight>
              </a:rPr>
              <a:t>line_sensor_handle</a:t>
            </a:r>
            <a:r>
              <a:rPr lang="en-US" sz="1300" dirty="0">
                <a:highlight>
                  <a:srgbClr val="FFFF00"/>
                </a:highlight>
              </a:rPr>
              <a:t>={-1,-1,-1,-1,-1}</a:t>
            </a:r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</a:t>
            </a:r>
            <a:r>
              <a:rPr lang="en-US" sz="1300" dirty="0" err="1">
                <a:highlight>
                  <a:srgbClr val="FFFF00"/>
                </a:highlight>
              </a:rPr>
              <a:t>line_sensor_handle</a:t>
            </a:r>
            <a:r>
              <a:rPr lang="en-US" sz="1300" dirty="0">
                <a:highlight>
                  <a:srgbClr val="FFFF00"/>
                </a:highlight>
              </a:rPr>
              <a:t>[1]=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("./Vis[4]")</a:t>
            </a:r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</a:t>
            </a:r>
            <a:r>
              <a:rPr lang="en-US" sz="1300" dirty="0" err="1">
                <a:highlight>
                  <a:srgbClr val="FFFF00"/>
                </a:highlight>
              </a:rPr>
              <a:t>line_sensor_handle</a:t>
            </a:r>
            <a:r>
              <a:rPr lang="en-US" sz="1300" dirty="0">
                <a:highlight>
                  <a:srgbClr val="FFFF00"/>
                </a:highlight>
              </a:rPr>
              <a:t>[2]=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("./Vis[3]")</a:t>
            </a:r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</a:t>
            </a:r>
            <a:r>
              <a:rPr lang="en-US" sz="1300" dirty="0" err="1">
                <a:highlight>
                  <a:srgbClr val="FFFF00"/>
                </a:highlight>
              </a:rPr>
              <a:t>line_sensor_handle</a:t>
            </a:r>
            <a:r>
              <a:rPr lang="en-US" sz="1300" dirty="0">
                <a:highlight>
                  <a:srgbClr val="FFFF00"/>
                </a:highlight>
              </a:rPr>
              <a:t>[3]=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("./Vis[2]")</a:t>
            </a:r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</a:t>
            </a:r>
            <a:r>
              <a:rPr lang="en-US" sz="1300" dirty="0" err="1">
                <a:highlight>
                  <a:srgbClr val="FFFF00"/>
                </a:highlight>
              </a:rPr>
              <a:t>line_sensor_handle</a:t>
            </a:r>
            <a:r>
              <a:rPr lang="en-US" sz="1300" dirty="0">
                <a:highlight>
                  <a:srgbClr val="FFFF00"/>
                </a:highlight>
              </a:rPr>
              <a:t>[4]=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("./Vis[1]")</a:t>
            </a:r>
          </a:p>
          <a:p>
            <a:pPr marL="548640" lvl="2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</a:t>
            </a:r>
            <a:r>
              <a:rPr lang="en-US" sz="1300" dirty="0" err="1">
                <a:highlight>
                  <a:srgbClr val="FFFF00"/>
                </a:highlight>
              </a:rPr>
              <a:t>line_sensor_handle</a:t>
            </a:r>
            <a:r>
              <a:rPr lang="en-US" sz="1300" dirty="0">
                <a:highlight>
                  <a:srgbClr val="FFFF00"/>
                </a:highlight>
              </a:rPr>
              <a:t>[5]=</a:t>
            </a:r>
            <a:r>
              <a:rPr lang="en-US" sz="1300" dirty="0" err="1">
                <a:highlight>
                  <a:srgbClr val="FFFF00"/>
                </a:highlight>
              </a:rPr>
              <a:t>sim.getObject</a:t>
            </a:r>
            <a:r>
              <a:rPr lang="en-US" sz="1300" dirty="0">
                <a:highlight>
                  <a:srgbClr val="FFFF00"/>
                </a:highlight>
              </a:rPr>
              <a:t>("./Vis[0]")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E570AD-EE9E-C243-78CC-E0696F39BA1F}"/>
              </a:ext>
            </a:extLst>
          </p:cNvPr>
          <p:cNvSpPr/>
          <p:nvPr/>
        </p:nvSpPr>
        <p:spPr>
          <a:xfrm>
            <a:off x="8061649" y="2699906"/>
            <a:ext cx="3797560" cy="2562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76EE6-83CC-6290-A1C4-FEC23F479A75}"/>
              </a:ext>
            </a:extLst>
          </p:cNvPr>
          <p:cNvSpPr/>
          <p:nvPr/>
        </p:nvSpPr>
        <p:spPr>
          <a:xfrm>
            <a:off x="8061649" y="3303037"/>
            <a:ext cx="1688841" cy="63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leftMotor1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3F579-AC49-6E87-5414-37D9D021EBE9}"/>
              </a:ext>
            </a:extLst>
          </p:cNvPr>
          <p:cNvSpPr/>
          <p:nvPr/>
        </p:nvSpPr>
        <p:spPr>
          <a:xfrm>
            <a:off x="10170368" y="3303037"/>
            <a:ext cx="1688841" cy="63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rightMotor1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2F2DF-E0E6-0128-8026-D45669009CA4}"/>
              </a:ext>
            </a:extLst>
          </p:cNvPr>
          <p:cNvSpPr/>
          <p:nvPr/>
        </p:nvSpPr>
        <p:spPr>
          <a:xfrm>
            <a:off x="8061648" y="4376058"/>
            <a:ext cx="1688841" cy="63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leftMotor2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1356D4-6610-6FE3-86DD-1E2AAA6EBEC1}"/>
              </a:ext>
            </a:extLst>
          </p:cNvPr>
          <p:cNvSpPr/>
          <p:nvPr/>
        </p:nvSpPr>
        <p:spPr>
          <a:xfrm>
            <a:off x="10170368" y="4376058"/>
            <a:ext cx="1688841" cy="6344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rightMotor2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C11F3-9FCC-8201-192B-0B0AC109E965}"/>
              </a:ext>
            </a:extLst>
          </p:cNvPr>
          <p:cNvSpPr txBox="1"/>
          <p:nvPr/>
        </p:nvSpPr>
        <p:spPr>
          <a:xfrm>
            <a:off x="8699630" y="5402426"/>
            <a:ext cx="252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Robot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DBEEB-59CE-433F-286C-C852C9341442}"/>
              </a:ext>
            </a:extLst>
          </p:cNvPr>
          <p:cNvSpPr/>
          <p:nvPr/>
        </p:nvSpPr>
        <p:spPr>
          <a:xfrm>
            <a:off x="9783147" y="2699906"/>
            <a:ext cx="354564" cy="35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978E7-B61A-53AD-17AB-716E616B53A5}"/>
              </a:ext>
            </a:extLst>
          </p:cNvPr>
          <p:cNvSpPr/>
          <p:nvPr/>
        </p:nvSpPr>
        <p:spPr>
          <a:xfrm>
            <a:off x="9185211" y="2699906"/>
            <a:ext cx="354564" cy="35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5AE33-4419-D9AA-CB2A-82321DDC0325}"/>
              </a:ext>
            </a:extLst>
          </p:cNvPr>
          <p:cNvSpPr/>
          <p:nvPr/>
        </p:nvSpPr>
        <p:spPr>
          <a:xfrm>
            <a:off x="8582218" y="2697107"/>
            <a:ext cx="354564" cy="35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EA3B9-B829-62D3-2BD4-8792E92C3E4D}"/>
              </a:ext>
            </a:extLst>
          </p:cNvPr>
          <p:cNvSpPr/>
          <p:nvPr/>
        </p:nvSpPr>
        <p:spPr>
          <a:xfrm>
            <a:off x="10381083" y="2699906"/>
            <a:ext cx="354564" cy="35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6F562-15BF-12B9-ACA5-A00FD811AC40}"/>
              </a:ext>
            </a:extLst>
          </p:cNvPr>
          <p:cNvSpPr/>
          <p:nvPr/>
        </p:nvSpPr>
        <p:spPr>
          <a:xfrm>
            <a:off x="10979019" y="2699906"/>
            <a:ext cx="354564" cy="35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972118"/>
            <a:ext cx="10468885" cy="4401250"/>
          </a:xfrm>
        </p:spPr>
        <p:txBody>
          <a:bodyPr>
            <a:normAutofit/>
          </a:bodyPr>
          <a:lstStyle/>
          <a:p>
            <a:r>
              <a:rPr lang="en-US" dirty="0"/>
              <a:t>After initialization, the code enters a loop of reading sensors and acting based on the readings</a:t>
            </a:r>
          </a:p>
          <a:p>
            <a:r>
              <a:rPr lang="en-US" dirty="0"/>
              <a:t>In a smaller loop, the code takes the reading of each sensor one by one by the following function:	</a:t>
            </a:r>
            <a:r>
              <a:rPr lang="en-US" sz="1400" dirty="0" err="1">
                <a:highlight>
                  <a:srgbClr val="FFFF00"/>
                </a:highlight>
              </a:rPr>
              <a:t>result,data</a:t>
            </a:r>
            <a:r>
              <a:rPr lang="en-US" sz="1400" dirty="0">
                <a:highlight>
                  <a:srgbClr val="FFFF00"/>
                </a:highlight>
              </a:rPr>
              <a:t>=</a:t>
            </a:r>
            <a:r>
              <a:rPr lang="en-US" sz="1400" dirty="0" err="1">
                <a:highlight>
                  <a:srgbClr val="FFFF00"/>
                </a:highlight>
              </a:rPr>
              <a:t>sim.readVisionSensor</a:t>
            </a:r>
            <a:r>
              <a:rPr lang="en-US" sz="1400" dirty="0">
                <a:highlight>
                  <a:srgbClr val="FFFF00"/>
                </a:highlight>
              </a:rPr>
              <a:t>(</a:t>
            </a:r>
            <a:r>
              <a:rPr lang="en-US" sz="1400" dirty="0" err="1">
                <a:highlight>
                  <a:srgbClr val="FFFF00"/>
                </a:highlight>
              </a:rPr>
              <a:t>line_sensor_handle</a:t>
            </a:r>
            <a:r>
              <a:rPr lang="en-US" sz="1400" dirty="0">
                <a:highlight>
                  <a:srgbClr val="FFFF00"/>
                </a:highlight>
              </a:rPr>
              <a:t>[</a:t>
            </a:r>
            <a:r>
              <a:rPr lang="en-US" sz="1400" dirty="0" err="1">
                <a:highlight>
                  <a:srgbClr val="FFFF00"/>
                </a:highlight>
              </a:rPr>
              <a:t>i</a:t>
            </a:r>
            <a:r>
              <a:rPr lang="en-US" sz="1400" dirty="0">
                <a:highlight>
                  <a:srgbClr val="FFFF00"/>
                </a:highlight>
              </a:rPr>
              <a:t>])</a:t>
            </a:r>
            <a:endParaRPr lang="en-US" sz="1400" dirty="0"/>
          </a:p>
          <a:p>
            <a:r>
              <a:rPr lang="en-US" dirty="0"/>
              <a:t>‘result’ tells us whether the sensor was properly read</a:t>
            </a:r>
          </a:p>
          <a:p>
            <a:r>
              <a:rPr lang="en-US" dirty="0"/>
              <a:t>‘data’ contains the actual reading</a:t>
            </a:r>
          </a:p>
          <a:p>
            <a:r>
              <a:rPr lang="en-US" dirty="0"/>
              <a:t>‘data’ is a list of values, data[11] contains the average pixel value, so we use that information for detecting lines</a:t>
            </a:r>
          </a:p>
          <a:p>
            <a:r>
              <a:rPr lang="en-US" dirty="0"/>
              <a:t>data[11] is </a:t>
            </a:r>
            <a:r>
              <a:rPr lang="en-US" dirty="0" err="1"/>
              <a:t>thresholded</a:t>
            </a:r>
            <a:r>
              <a:rPr lang="en-US" dirty="0"/>
              <a:t> by comparing to 0.5 	</a:t>
            </a:r>
            <a:r>
              <a:rPr lang="en-US" sz="1400" dirty="0" err="1">
                <a:highlight>
                  <a:srgbClr val="FFFF00"/>
                </a:highlight>
              </a:rPr>
              <a:t>sensorReading</a:t>
            </a:r>
            <a:r>
              <a:rPr lang="en-US" sz="1400" dirty="0">
                <a:highlight>
                  <a:srgbClr val="FFFF00"/>
                </a:highlight>
              </a:rPr>
              <a:t>[</a:t>
            </a:r>
            <a:r>
              <a:rPr lang="en-US" sz="1400" dirty="0" err="1">
                <a:highlight>
                  <a:srgbClr val="FFFF00"/>
                </a:highlight>
              </a:rPr>
              <a:t>i</a:t>
            </a:r>
            <a:r>
              <a:rPr lang="en-US" sz="1400" dirty="0">
                <a:highlight>
                  <a:srgbClr val="FFFF00"/>
                </a:highlight>
              </a:rPr>
              <a:t>]=(data[11]&lt;0.5)</a:t>
            </a:r>
          </a:p>
          <a:p>
            <a:pPr lvl="1"/>
            <a:r>
              <a:rPr lang="en-US" dirty="0"/>
              <a:t>If data[11] &lt; 0.5; sensor is on black line</a:t>
            </a:r>
          </a:p>
          <a:p>
            <a:pPr lvl="1"/>
            <a:r>
              <a:rPr lang="en-US" dirty="0"/>
              <a:t>If data[11] &gt; 0.5; sensor is not on black line</a:t>
            </a:r>
          </a:p>
          <a:p>
            <a:endParaRPr lang="en-US" dirty="0"/>
          </a:p>
          <a:p>
            <a:pPr marL="548640" lvl="2" indent="0">
              <a:buNone/>
            </a:pPr>
            <a:endParaRPr lang="en-US" sz="13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2750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2951944-7A0E-1061-96B8-808F46A40AD8}"/>
              </a:ext>
            </a:extLst>
          </p:cNvPr>
          <p:cNvSpPr/>
          <p:nvPr/>
        </p:nvSpPr>
        <p:spPr>
          <a:xfrm>
            <a:off x="1823260" y="1844475"/>
            <a:ext cx="832957" cy="4385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3374"/>
            <a:ext cx="10058400" cy="1609344"/>
          </a:xfrm>
        </p:spPr>
        <p:txBody>
          <a:bodyPr/>
          <a:lstStyle/>
          <a:p>
            <a:r>
              <a:rPr lang="en-US" dirty="0"/>
              <a:t>Adjusting Motor Velocities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A689BD-40F2-DF35-A9A6-28E7B3380A6E}"/>
              </a:ext>
            </a:extLst>
          </p:cNvPr>
          <p:cNvGrpSpPr/>
          <p:nvPr/>
        </p:nvGrpSpPr>
        <p:grpSpPr>
          <a:xfrm>
            <a:off x="1096741" y="2753090"/>
            <a:ext cx="3689867" cy="2565359"/>
            <a:chOff x="947447" y="2650453"/>
            <a:chExt cx="4207324" cy="25653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18EDFF-998F-23F4-A2A8-C15A1BA89FB1}"/>
                </a:ext>
              </a:extLst>
            </p:cNvPr>
            <p:cNvSpPr/>
            <p:nvPr/>
          </p:nvSpPr>
          <p:spPr>
            <a:xfrm>
              <a:off x="1464906" y="2653252"/>
              <a:ext cx="3172408" cy="25625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06DAFE-F167-D3C3-CF22-26F036810631}"/>
                </a:ext>
              </a:extLst>
            </p:cNvPr>
            <p:cNvSpPr/>
            <p:nvPr/>
          </p:nvSpPr>
          <p:spPr>
            <a:xfrm>
              <a:off x="1464906" y="3256383"/>
              <a:ext cx="1410825" cy="6344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leftMotor1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BE959-2054-F4EF-ED7D-4C46C30D385A}"/>
                </a:ext>
              </a:extLst>
            </p:cNvPr>
            <p:cNvSpPr/>
            <p:nvPr/>
          </p:nvSpPr>
          <p:spPr>
            <a:xfrm>
              <a:off x="3226489" y="3256383"/>
              <a:ext cx="1410825" cy="6344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rightMotor1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14B85-12E6-68DD-21C2-0900711496CF}"/>
                </a:ext>
              </a:extLst>
            </p:cNvPr>
            <p:cNvSpPr/>
            <p:nvPr/>
          </p:nvSpPr>
          <p:spPr>
            <a:xfrm>
              <a:off x="1464905" y="4329404"/>
              <a:ext cx="1410825" cy="6344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leftMotor2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2A6FB9-E487-352E-4B44-04243DFC2ACD}"/>
                </a:ext>
              </a:extLst>
            </p:cNvPr>
            <p:cNvSpPr/>
            <p:nvPr/>
          </p:nvSpPr>
          <p:spPr>
            <a:xfrm>
              <a:off x="3226489" y="4329404"/>
              <a:ext cx="1410825" cy="6344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rightMotor2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7C0254-7B15-0D78-CF88-057F1D13C3BE}"/>
                </a:ext>
              </a:extLst>
            </p:cNvPr>
            <p:cNvSpPr/>
            <p:nvPr/>
          </p:nvSpPr>
          <p:spPr>
            <a:xfrm>
              <a:off x="2903012" y="2653252"/>
              <a:ext cx="296196" cy="351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A87A0-9225-CD45-F121-9B6D8850054F}"/>
                </a:ext>
              </a:extLst>
            </p:cNvPr>
            <p:cNvSpPr/>
            <p:nvPr/>
          </p:nvSpPr>
          <p:spPr>
            <a:xfrm>
              <a:off x="2403508" y="2653252"/>
              <a:ext cx="296196" cy="3512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F8032D-6956-3C4A-CEC4-1E6CE307FC90}"/>
                </a:ext>
              </a:extLst>
            </p:cNvPr>
            <p:cNvSpPr/>
            <p:nvPr/>
          </p:nvSpPr>
          <p:spPr>
            <a:xfrm>
              <a:off x="1899779" y="2650453"/>
              <a:ext cx="296196" cy="3512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5B77A7-6B48-7B22-14A3-1029C12F613C}"/>
                </a:ext>
              </a:extLst>
            </p:cNvPr>
            <p:cNvSpPr/>
            <p:nvPr/>
          </p:nvSpPr>
          <p:spPr>
            <a:xfrm>
              <a:off x="3402516" y="2653252"/>
              <a:ext cx="296196" cy="351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95F68D-4706-4492-F586-ADF07E606782}"/>
                </a:ext>
              </a:extLst>
            </p:cNvPr>
            <p:cNvSpPr/>
            <p:nvPr/>
          </p:nvSpPr>
          <p:spPr>
            <a:xfrm>
              <a:off x="3902020" y="2653252"/>
              <a:ext cx="296196" cy="351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1A0854C-B3DB-4FFC-E916-F3D5769F3481}"/>
                </a:ext>
              </a:extLst>
            </p:cNvPr>
            <p:cNvSpPr/>
            <p:nvPr/>
          </p:nvSpPr>
          <p:spPr>
            <a:xfrm>
              <a:off x="947448" y="3107093"/>
              <a:ext cx="517457" cy="9330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9E8D8C-0016-D423-ADC5-5D402555A930}"/>
                </a:ext>
              </a:extLst>
            </p:cNvPr>
            <p:cNvSpPr/>
            <p:nvPr/>
          </p:nvSpPr>
          <p:spPr>
            <a:xfrm>
              <a:off x="947447" y="4176755"/>
              <a:ext cx="517457" cy="9330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4860939-128B-B73E-466E-D47B1EB9F8FC}"/>
                </a:ext>
              </a:extLst>
            </p:cNvPr>
            <p:cNvSpPr/>
            <p:nvPr/>
          </p:nvSpPr>
          <p:spPr>
            <a:xfrm>
              <a:off x="4637314" y="3107093"/>
              <a:ext cx="517457" cy="9330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5C9DC7E-616E-A16A-2C51-821FAC78DB96}"/>
                </a:ext>
              </a:extLst>
            </p:cNvPr>
            <p:cNvSpPr/>
            <p:nvPr/>
          </p:nvSpPr>
          <p:spPr>
            <a:xfrm>
              <a:off x="4637314" y="4176755"/>
              <a:ext cx="517457" cy="9330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3BAF47-C49B-23A2-A856-62CB8B402A5A}"/>
              </a:ext>
            </a:extLst>
          </p:cNvPr>
          <p:cNvSpPr txBox="1"/>
          <p:nvPr/>
        </p:nvSpPr>
        <p:spPr>
          <a:xfrm>
            <a:off x="2865277" y="1945220"/>
            <a:ext cx="2583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Line is on left of robot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3BED5F68-898F-5FB8-D430-C9D0EBFD2890}"/>
              </a:ext>
            </a:extLst>
          </p:cNvPr>
          <p:cNvSpPr/>
          <p:nvPr/>
        </p:nvSpPr>
        <p:spPr>
          <a:xfrm>
            <a:off x="4907820" y="2996993"/>
            <a:ext cx="655045" cy="23233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62150195-2E7C-5443-D715-0A18748370EF}"/>
              </a:ext>
            </a:extLst>
          </p:cNvPr>
          <p:cNvSpPr/>
          <p:nvPr/>
        </p:nvSpPr>
        <p:spPr>
          <a:xfrm>
            <a:off x="337166" y="3706585"/>
            <a:ext cx="655045" cy="8724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B4B3F-7DA5-8C22-8137-127085A4DA6F}"/>
              </a:ext>
            </a:extLst>
          </p:cNvPr>
          <p:cNvSpPr txBox="1"/>
          <p:nvPr/>
        </p:nvSpPr>
        <p:spPr>
          <a:xfrm>
            <a:off x="4196543" y="5475223"/>
            <a:ext cx="1507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Right motors speed increase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0F636F-2C6C-9F1D-D6BE-518AADF6B353}"/>
              </a:ext>
            </a:extLst>
          </p:cNvPr>
          <p:cNvSpPr txBox="1"/>
          <p:nvPr/>
        </p:nvSpPr>
        <p:spPr>
          <a:xfrm>
            <a:off x="260095" y="5467739"/>
            <a:ext cx="156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Left motors speed decrease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298B35-B55A-531E-2F7D-A37DEA078DB2}"/>
              </a:ext>
            </a:extLst>
          </p:cNvPr>
          <p:cNvSpPr/>
          <p:nvPr/>
        </p:nvSpPr>
        <p:spPr>
          <a:xfrm>
            <a:off x="9456170" y="1800808"/>
            <a:ext cx="832957" cy="43853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5096F0-947C-29FA-ABE2-A40BFB92D294}"/>
              </a:ext>
            </a:extLst>
          </p:cNvPr>
          <p:cNvGrpSpPr/>
          <p:nvPr/>
        </p:nvGrpSpPr>
        <p:grpSpPr>
          <a:xfrm>
            <a:off x="7343135" y="2709423"/>
            <a:ext cx="3689867" cy="2565359"/>
            <a:chOff x="947447" y="2650453"/>
            <a:chExt cx="4207324" cy="256535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53945F-600D-3936-0995-03EFBA17C1F7}"/>
                </a:ext>
              </a:extLst>
            </p:cNvPr>
            <p:cNvSpPr/>
            <p:nvPr/>
          </p:nvSpPr>
          <p:spPr>
            <a:xfrm>
              <a:off x="1464906" y="2653252"/>
              <a:ext cx="3172408" cy="25625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B7D2CAE-663E-EBD3-7C3E-6FE25E5C8060}"/>
                </a:ext>
              </a:extLst>
            </p:cNvPr>
            <p:cNvSpPr/>
            <p:nvPr/>
          </p:nvSpPr>
          <p:spPr>
            <a:xfrm>
              <a:off x="1464906" y="3256383"/>
              <a:ext cx="1410825" cy="6344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leftMotor1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389516-C119-78FB-9CEE-8310798ACEEE}"/>
                </a:ext>
              </a:extLst>
            </p:cNvPr>
            <p:cNvSpPr/>
            <p:nvPr/>
          </p:nvSpPr>
          <p:spPr>
            <a:xfrm>
              <a:off x="3226489" y="3256383"/>
              <a:ext cx="1410825" cy="6344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rightMotor1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8E19BC-CD0A-39BB-F2B2-ABC183277096}"/>
                </a:ext>
              </a:extLst>
            </p:cNvPr>
            <p:cNvSpPr/>
            <p:nvPr/>
          </p:nvSpPr>
          <p:spPr>
            <a:xfrm>
              <a:off x="1464905" y="4329404"/>
              <a:ext cx="1410825" cy="6344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leftMotor2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481B31-19E6-A497-5F19-EE479AA47682}"/>
                </a:ext>
              </a:extLst>
            </p:cNvPr>
            <p:cNvSpPr/>
            <p:nvPr/>
          </p:nvSpPr>
          <p:spPr>
            <a:xfrm>
              <a:off x="3226489" y="4329404"/>
              <a:ext cx="1410825" cy="6344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rightMotor2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DB4BBD-3B69-E765-47A1-632394261E8B}"/>
                </a:ext>
              </a:extLst>
            </p:cNvPr>
            <p:cNvSpPr/>
            <p:nvPr/>
          </p:nvSpPr>
          <p:spPr>
            <a:xfrm>
              <a:off x="2903012" y="2653252"/>
              <a:ext cx="296196" cy="351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627802F-0EAB-6442-1858-E0DE8A08F0B9}"/>
                </a:ext>
              </a:extLst>
            </p:cNvPr>
            <p:cNvSpPr/>
            <p:nvPr/>
          </p:nvSpPr>
          <p:spPr>
            <a:xfrm>
              <a:off x="2403508" y="2653252"/>
              <a:ext cx="296196" cy="351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E0428D-0883-FBD6-1F17-8F232242520C}"/>
                </a:ext>
              </a:extLst>
            </p:cNvPr>
            <p:cNvSpPr/>
            <p:nvPr/>
          </p:nvSpPr>
          <p:spPr>
            <a:xfrm>
              <a:off x="1899779" y="2650453"/>
              <a:ext cx="296196" cy="351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1DE15F-9463-0E81-F04D-F2B576504DD3}"/>
                </a:ext>
              </a:extLst>
            </p:cNvPr>
            <p:cNvSpPr/>
            <p:nvPr/>
          </p:nvSpPr>
          <p:spPr>
            <a:xfrm>
              <a:off x="3402516" y="2653252"/>
              <a:ext cx="296196" cy="3512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C319BF8-88F9-46AD-3A66-3FB52F28FFFA}"/>
                </a:ext>
              </a:extLst>
            </p:cNvPr>
            <p:cNvSpPr/>
            <p:nvPr/>
          </p:nvSpPr>
          <p:spPr>
            <a:xfrm>
              <a:off x="3902020" y="2653252"/>
              <a:ext cx="296196" cy="3512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6C4604B-9C3D-8995-A9E8-98AF70FF5BB5}"/>
                </a:ext>
              </a:extLst>
            </p:cNvPr>
            <p:cNvSpPr/>
            <p:nvPr/>
          </p:nvSpPr>
          <p:spPr>
            <a:xfrm>
              <a:off x="947448" y="3107093"/>
              <a:ext cx="517457" cy="9330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5D326C5-0B4C-B41C-7C8F-CD0B989CAB0B}"/>
                </a:ext>
              </a:extLst>
            </p:cNvPr>
            <p:cNvSpPr/>
            <p:nvPr/>
          </p:nvSpPr>
          <p:spPr>
            <a:xfrm>
              <a:off x="947447" y="4176755"/>
              <a:ext cx="517457" cy="9330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CEA596B6-A7DB-2F4E-D5FB-635A5749B2C6}"/>
                </a:ext>
              </a:extLst>
            </p:cNvPr>
            <p:cNvSpPr/>
            <p:nvPr/>
          </p:nvSpPr>
          <p:spPr>
            <a:xfrm>
              <a:off x="4637314" y="3107093"/>
              <a:ext cx="517457" cy="9330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60B6959-F000-0CDE-F4BB-2D3302F8E40F}"/>
                </a:ext>
              </a:extLst>
            </p:cNvPr>
            <p:cNvSpPr/>
            <p:nvPr/>
          </p:nvSpPr>
          <p:spPr>
            <a:xfrm>
              <a:off x="4637314" y="4176755"/>
              <a:ext cx="517457" cy="9330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FF00273-329C-F9C7-69A2-91D2537F6AFE}"/>
              </a:ext>
            </a:extLst>
          </p:cNvPr>
          <p:cNvSpPr txBox="1"/>
          <p:nvPr/>
        </p:nvSpPr>
        <p:spPr>
          <a:xfrm>
            <a:off x="6596747" y="1945220"/>
            <a:ext cx="2859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Line is on right of robot</a:t>
            </a:r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08567F2D-534E-49CC-BA14-61E068D8F075}"/>
              </a:ext>
            </a:extLst>
          </p:cNvPr>
          <p:cNvSpPr/>
          <p:nvPr/>
        </p:nvSpPr>
        <p:spPr>
          <a:xfrm>
            <a:off x="6528477" y="2995126"/>
            <a:ext cx="655045" cy="23233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B2C616DC-AFF1-FE2D-0190-9AC7ADE277B2}"/>
              </a:ext>
            </a:extLst>
          </p:cNvPr>
          <p:cNvSpPr/>
          <p:nvPr/>
        </p:nvSpPr>
        <p:spPr>
          <a:xfrm>
            <a:off x="11192615" y="3610946"/>
            <a:ext cx="655045" cy="8724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F89B8C-6C93-DDC8-82A3-CEBF2AD5574E}"/>
              </a:ext>
            </a:extLst>
          </p:cNvPr>
          <p:cNvSpPr txBox="1"/>
          <p:nvPr/>
        </p:nvSpPr>
        <p:spPr>
          <a:xfrm>
            <a:off x="10442937" y="5431556"/>
            <a:ext cx="1507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Right motors speed decrease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D701C0-CE87-BE5D-3083-7996C8999B46}"/>
              </a:ext>
            </a:extLst>
          </p:cNvPr>
          <p:cNvSpPr txBox="1"/>
          <p:nvPr/>
        </p:nvSpPr>
        <p:spPr>
          <a:xfrm>
            <a:off x="6506489" y="5424072"/>
            <a:ext cx="156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Left motors speed increase</a:t>
            </a:r>
          </a:p>
        </p:txBody>
      </p:sp>
    </p:spTree>
    <p:extLst>
      <p:ext uri="{BB962C8B-B14F-4D97-AF65-F5344CB8AC3E}">
        <p14:creationId xmlns:p14="http://schemas.microsoft.com/office/powerpoint/2010/main" val="128379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Motor Velocities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972118"/>
            <a:ext cx="10468885" cy="4401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sensor readings give us an idea of where the line is relative to the robot</a:t>
            </a:r>
          </a:p>
          <a:p>
            <a:pPr lvl="1"/>
            <a:r>
              <a:rPr lang="en-US" dirty="0"/>
              <a:t>If the </a:t>
            </a:r>
            <a:r>
              <a:rPr lang="en-US" dirty="0">
                <a:highlight>
                  <a:srgbClr val="C0C0C0"/>
                </a:highlight>
              </a:rPr>
              <a:t>right-most</a:t>
            </a:r>
            <a:r>
              <a:rPr lang="en-US" dirty="0"/>
              <a:t> sensor is on line, then the robot is on the </a:t>
            </a:r>
            <a:r>
              <a:rPr lang="en-US" dirty="0">
                <a:highlight>
                  <a:srgbClr val="C0C0C0"/>
                </a:highlight>
              </a:rPr>
              <a:t>left</a:t>
            </a:r>
            <a:r>
              <a:rPr lang="en-US" dirty="0"/>
              <a:t>, and we need to go </a:t>
            </a:r>
            <a:r>
              <a:rPr lang="en-US" dirty="0">
                <a:highlight>
                  <a:srgbClr val="C0C0C0"/>
                </a:highlight>
              </a:rPr>
              <a:t>right</a:t>
            </a:r>
          </a:p>
          <a:p>
            <a:pPr lvl="2"/>
            <a:r>
              <a:rPr lang="en-US" dirty="0"/>
              <a:t>Increase speed of left motors</a:t>
            </a:r>
          </a:p>
          <a:p>
            <a:pPr marL="548640" lvl="2" indent="0">
              <a:buNone/>
            </a:pPr>
            <a:r>
              <a:rPr lang="en-GB" dirty="0">
                <a:highlight>
                  <a:srgbClr val="FFFF00"/>
                </a:highlight>
              </a:rPr>
              <a:t> if </a:t>
            </a:r>
            <a:r>
              <a:rPr lang="en-GB" dirty="0" err="1">
                <a:highlight>
                  <a:srgbClr val="FFFF00"/>
                </a:highlight>
              </a:rPr>
              <a:t>sensorReading</a:t>
            </a:r>
            <a:r>
              <a:rPr lang="en-GB" dirty="0">
                <a:highlight>
                  <a:srgbClr val="FFFF00"/>
                </a:highlight>
              </a:rPr>
              <a:t>[1] then</a:t>
            </a:r>
          </a:p>
          <a:p>
            <a:pPr marL="548640" lvl="2" indent="0">
              <a:buNone/>
            </a:pPr>
            <a:r>
              <a:rPr lang="en-GB" dirty="0">
                <a:highlight>
                  <a:srgbClr val="FFFF00"/>
                </a:highlight>
              </a:rPr>
              <a:t>        </a:t>
            </a:r>
            <a:r>
              <a:rPr lang="en-GB" dirty="0" err="1">
                <a:highlight>
                  <a:srgbClr val="FFFF00"/>
                </a:highlight>
              </a:rPr>
              <a:t>leftV</a:t>
            </a:r>
            <a:r>
              <a:rPr lang="en-GB" dirty="0">
                <a:highlight>
                  <a:srgbClr val="FFFF00"/>
                </a:highlight>
              </a:rPr>
              <a:t>=0.03*speed</a:t>
            </a:r>
          </a:p>
          <a:p>
            <a:pPr marL="548640" lvl="2" indent="0">
              <a:buNone/>
            </a:pPr>
            <a:r>
              <a:rPr lang="en-GB" dirty="0">
                <a:highlight>
                  <a:srgbClr val="FFFF00"/>
                </a:highlight>
              </a:rPr>
              <a:t>    end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If the </a:t>
            </a:r>
            <a:r>
              <a:rPr lang="en-US" dirty="0">
                <a:highlight>
                  <a:srgbClr val="C0C0C0"/>
                </a:highlight>
              </a:rPr>
              <a:t>left-most</a:t>
            </a:r>
            <a:r>
              <a:rPr lang="en-US" dirty="0"/>
              <a:t> sensor is on line, then the robot is on the </a:t>
            </a:r>
            <a:r>
              <a:rPr lang="en-US" dirty="0">
                <a:highlight>
                  <a:srgbClr val="C0C0C0"/>
                </a:highlight>
              </a:rPr>
              <a:t>right</a:t>
            </a:r>
            <a:r>
              <a:rPr lang="en-US" dirty="0"/>
              <a:t>, and we need to go </a:t>
            </a:r>
            <a:r>
              <a:rPr lang="en-US" dirty="0">
                <a:highlight>
                  <a:srgbClr val="C0C0C0"/>
                </a:highlight>
              </a:rPr>
              <a:t>left</a:t>
            </a:r>
          </a:p>
          <a:p>
            <a:pPr lvl="2"/>
            <a:r>
              <a:rPr lang="en-US" dirty="0"/>
              <a:t>Increase speed of right motors</a:t>
            </a:r>
          </a:p>
          <a:p>
            <a:pPr marL="548640" lvl="2" indent="0">
              <a:buNone/>
            </a:pPr>
            <a:r>
              <a:rPr lang="en-GB" dirty="0">
                <a:highlight>
                  <a:srgbClr val="FFFF00"/>
                </a:highlight>
              </a:rPr>
              <a:t> if </a:t>
            </a:r>
            <a:r>
              <a:rPr lang="en-GB" dirty="0" err="1">
                <a:highlight>
                  <a:srgbClr val="FFFF00"/>
                </a:highlight>
              </a:rPr>
              <a:t>sensorReading</a:t>
            </a:r>
            <a:r>
              <a:rPr lang="en-GB" dirty="0">
                <a:highlight>
                  <a:srgbClr val="FFFF00"/>
                </a:highlight>
              </a:rPr>
              <a:t>[5] then</a:t>
            </a:r>
          </a:p>
          <a:p>
            <a:pPr marL="548640" lvl="2" indent="0">
              <a:buNone/>
            </a:pPr>
            <a:r>
              <a:rPr lang="en-GB" dirty="0">
                <a:highlight>
                  <a:srgbClr val="FFFF00"/>
                </a:highlight>
              </a:rPr>
              <a:t>        </a:t>
            </a:r>
            <a:r>
              <a:rPr lang="en-GB" dirty="0" err="1">
                <a:highlight>
                  <a:srgbClr val="FFFF00"/>
                </a:highlight>
              </a:rPr>
              <a:t>rightV</a:t>
            </a:r>
            <a:r>
              <a:rPr lang="en-GB" dirty="0">
                <a:highlight>
                  <a:srgbClr val="FFFF00"/>
                </a:highlight>
              </a:rPr>
              <a:t>=0.03*speed</a:t>
            </a:r>
          </a:p>
          <a:p>
            <a:pPr marL="548640" lvl="2" indent="0">
              <a:buNone/>
            </a:pPr>
            <a:r>
              <a:rPr lang="en-GB" dirty="0">
                <a:highlight>
                  <a:srgbClr val="FFFF00"/>
                </a:highlight>
              </a:rPr>
              <a:t>    end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Finally send target velocity information to the motors:</a:t>
            </a:r>
          </a:p>
          <a:p>
            <a:pPr marL="274320" lvl="1" indent="0">
              <a:buNone/>
            </a:pP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sim.setJointTargetVelocity</a:t>
            </a:r>
            <a:r>
              <a:rPr lang="en-US" sz="1500" dirty="0">
                <a:highlight>
                  <a:srgbClr val="FFFF00"/>
                </a:highlight>
              </a:rPr>
              <a:t>(leftMotor1,leftV)</a:t>
            </a:r>
          </a:p>
          <a:p>
            <a:pPr marL="274320" lvl="1" indent="0">
              <a:buNone/>
            </a:pP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sim.setJointTargetVelocity</a:t>
            </a:r>
            <a:r>
              <a:rPr lang="en-US" sz="1500" dirty="0">
                <a:highlight>
                  <a:srgbClr val="FFFF00"/>
                </a:highlight>
              </a:rPr>
              <a:t>(leftMotor2,leftV)</a:t>
            </a:r>
          </a:p>
          <a:p>
            <a:pPr marL="274320" lvl="1" indent="0">
              <a:buNone/>
            </a:pP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sim.setJointTargetVelocity</a:t>
            </a:r>
            <a:r>
              <a:rPr lang="en-US" sz="1500" dirty="0">
                <a:highlight>
                  <a:srgbClr val="FFFF00"/>
                </a:highlight>
              </a:rPr>
              <a:t>(rightMotor1,rightV)</a:t>
            </a:r>
          </a:p>
          <a:p>
            <a:pPr marL="274320" lvl="1" indent="0">
              <a:buNone/>
            </a:pPr>
            <a:r>
              <a:rPr lang="en-US" sz="1500" dirty="0">
                <a:highlight>
                  <a:srgbClr val="FFFF00"/>
                </a:highlight>
              </a:rPr>
              <a:t> </a:t>
            </a:r>
            <a:r>
              <a:rPr lang="en-US" sz="1500" dirty="0" err="1">
                <a:highlight>
                  <a:srgbClr val="FFFF00"/>
                </a:highlight>
              </a:rPr>
              <a:t>sim.setJointTargetVelocity</a:t>
            </a:r>
            <a:r>
              <a:rPr lang="en-US" sz="1500" dirty="0">
                <a:highlight>
                  <a:srgbClr val="FFFF00"/>
                </a:highlight>
              </a:rPr>
              <a:t>(rightMotor2,rightV)</a:t>
            </a:r>
          </a:p>
          <a:p>
            <a:pPr marL="548640" lvl="2" indent="0">
              <a:buNone/>
            </a:pPr>
            <a:endParaRPr lang="en-US" sz="13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979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the 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0E2BA-8125-14A8-C79D-492C865E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295136"/>
            <a:ext cx="5715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Sensor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what is seen by each vision sensor, we need to add </a:t>
            </a:r>
            <a:r>
              <a:rPr lang="en-US" b="1" dirty="0"/>
              <a:t>Floating view</a:t>
            </a:r>
            <a:endParaRPr lang="en-US" dirty="0"/>
          </a:p>
          <a:p>
            <a:r>
              <a:rPr lang="en-US" dirty="0"/>
              <a:t>On any empty space in the simulation window, </a:t>
            </a:r>
            <a:r>
              <a:rPr lang="en-US" b="1" dirty="0"/>
              <a:t>Right click</a:t>
            </a:r>
            <a:r>
              <a:rPr lang="en-US" dirty="0"/>
              <a:t>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Floating</a:t>
            </a:r>
            <a:r>
              <a:rPr lang="en-US" dirty="0"/>
              <a:t> </a:t>
            </a:r>
            <a:r>
              <a:rPr lang="en-US" b="1" dirty="0"/>
              <a:t>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ADEE6-D801-9985-3F6F-38B83526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80" y="3429000"/>
            <a:ext cx="3702518" cy="25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Sensor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5026152" cy="43660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see what is seen by each vision sensor, we need to add </a:t>
            </a:r>
            <a:r>
              <a:rPr lang="en-US" b="1" dirty="0"/>
              <a:t>Floating view</a:t>
            </a:r>
            <a:endParaRPr lang="en-US" dirty="0"/>
          </a:p>
          <a:p>
            <a:r>
              <a:rPr lang="en-US" dirty="0"/>
              <a:t>On any empty space in the simulation window, </a:t>
            </a:r>
            <a:r>
              <a:rPr lang="en-US" b="1" dirty="0"/>
              <a:t>Right click</a:t>
            </a:r>
            <a:r>
              <a:rPr lang="en-US" dirty="0"/>
              <a:t>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Floating</a:t>
            </a:r>
            <a:r>
              <a:rPr lang="en-US" dirty="0"/>
              <a:t> </a:t>
            </a:r>
            <a:r>
              <a:rPr lang="en-US" b="1" dirty="0"/>
              <a:t>view</a:t>
            </a:r>
          </a:p>
          <a:p>
            <a:r>
              <a:rPr lang="en-US" dirty="0"/>
              <a:t>Drag and resize the window as necessary</a:t>
            </a:r>
          </a:p>
          <a:p>
            <a:r>
              <a:rPr lang="en-US" dirty="0"/>
              <a:t>Select a vision sensor from </a:t>
            </a:r>
            <a:r>
              <a:rPr lang="en-US" b="1" dirty="0"/>
              <a:t>Scene</a:t>
            </a:r>
            <a:r>
              <a:rPr lang="en-US" dirty="0"/>
              <a:t> </a:t>
            </a:r>
            <a:r>
              <a:rPr lang="en-US" b="1" dirty="0"/>
              <a:t>hierarchy</a:t>
            </a:r>
          </a:p>
          <a:p>
            <a:r>
              <a:rPr lang="en-US" dirty="0"/>
              <a:t>On the created </a:t>
            </a:r>
            <a:r>
              <a:rPr lang="en-US" b="1" dirty="0"/>
              <a:t>floating</a:t>
            </a:r>
            <a:r>
              <a:rPr lang="en-US" dirty="0"/>
              <a:t> </a:t>
            </a:r>
            <a:r>
              <a:rPr lang="en-US" b="1" dirty="0"/>
              <a:t>view</a:t>
            </a:r>
            <a:r>
              <a:rPr lang="en-US" dirty="0"/>
              <a:t> &gt; </a:t>
            </a:r>
            <a:r>
              <a:rPr lang="en-US" b="1" dirty="0"/>
              <a:t>Right</a:t>
            </a:r>
            <a:r>
              <a:rPr lang="en-US" dirty="0"/>
              <a:t> </a:t>
            </a:r>
            <a:r>
              <a:rPr lang="en-US" b="1" dirty="0"/>
              <a:t>Click</a:t>
            </a:r>
            <a:r>
              <a:rPr lang="en-US" dirty="0"/>
              <a:t> &gt; </a:t>
            </a:r>
            <a:r>
              <a:rPr lang="en-US" b="1" dirty="0"/>
              <a:t>View</a:t>
            </a:r>
            <a:r>
              <a:rPr lang="en-US" dirty="0"/>
              <a:t> &gt; </a:t>
            </a:r>
            <a:r>
              <a:rPr lang="en-US" b="1" dirty="0"/>
              <a:t>Associate view with selected vision sensor</a:t>
            </a:r>
            <a:endParaRPr lang="en-US" dirty="0"/>
          </a:p>
          <a:p>
            <a:r>
              <a:rPr lang="en-US" dirty="0"/>
              <a:t>Vision sensor output should be visible if the simulation is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ADEE6-D801-9985-3F6F-38B835268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807" y="1879333"/>
            <a:ext cx="2664649" cy="1855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78E09-3405-8D28-C01C-54133541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571" y="4287618"/>
            <a:ext cx="5197090" cy="16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F0F3-1719-2780-C62C-9B940F42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Following Robot -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A3A-EAF6-6E13-A57B-9EB5FD5E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2121408"/>
            <a:ext cx="10571583" cy="4050792"/>
          </a:xfrm>
        </p:spPr>
        <p:txBody>
          <a:bodyPr>
            <a:normAutofit/>
          </a:bodyPr>
          <a:lstStyle/>
          <a:p>
            <a:r>
              <a:rPr lang="en-US" dirty="0"/>
              <a:t>Scripts are responsible for controlling inside the simulation</a:t>
            </a:r>
          </a:p>
          <a:p>
            <a:r>
              <a:rPr lang="en-US" dirty="0"/>
              <a:t>To create a script for any object (robot/joint/dummy shape) we simply </a:t>
            </a:r>
            <a:r>
              <a:rPr lang="en-US" b="1" dirty="0"/>
              <a:t>select object &gt; right click &gt; Add &gt; Associated child script &gt; Non-threaded &gt; Lua</a:t>
            </a:r>
          </a:p>
          <a:p>
            <a:r>
              <a:rPr lang="en-US" dirty="0"/>
              <a:t>We will convert a demo Lua script from the </a:t>
            </a:r>
            <a:r>
              <a:rPr lang="en-US" dirty="0" err="1"/>
              <a:t>CoppeliaSim</a:t>
            </a:r>
            <a:r>
              <a:rPr lang="en-US" dirty="0"/>
              <a:t> documentation to create a code for our own robot: </a:t>
            </a:r>
            <a:r>
              <a:rPr lang="en-US" dirty="0">
                <a:hlinkClick r:id="rId2"/>
              </a:rPr>
              <a:t>https://www.coppeliarobotics.com/helpFiles/en/lineFollowingBubbleRobTutorial.htm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50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for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5026152" cy="4366019"/>
          </a:xfrm>
        </p:spPr>
        <p:txBody>
          <a:bodyPr>
            <a:normAutofit/>
          </a:bodyPr>
          <a:lstStyle/>
          <a:p>
            <a:r>
              <a:rPr lang="en-US" dirty="0"/>
              <a:t>To create a line following path, </a:t>
            </a:r>
            <a:r>
              <a:rPr lang="en-US" b="1" dirty="0"/>
              <a:t>Add &gt; Path &gt; Closed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57D66-4C73-ABD4-A970-6526352D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49" y="3045138"/>
            <a:ext cx="2762109" cy="3074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5C0D86-ABC4-9910-B405-B5F15B1BAA68}"/>
              </a:ext>
            </a:extLst>
          </p:cNvPr>
          <p:cNvSpPr txBox="1"/>
          <p:nvPr/>
        </p:nvSpPr>
        <p:spPr>
          <a:xfrm>
            <a:off x="6631734" y="5750339"/>
            <a:ext cx="365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circular path will be created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9881BE-5149-55E4-8AB8-62C9ABCDF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996" y="2953349"/>
            <a:ext cx="5260229" cy="26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7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for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5026152" cy="4366019"/>
          </a:xfrm>
        </p:spPr>
        <p:txBody>
          <a:bodyPr>
            <a:normAutofit/>
          </a:bodyPr>
          <a:lstStyle/>
          <a:p>
            <a:r>
              <a:rPr lang="en-US" dirty="0"/>
              <a:t>To increase the path size, on the path dummy icon, double click &gt; Scene Object Properties &gt; Common &gt; Scaling &gt; Scaling factor = 5</a:t>
            </a:r>
          </a:p>
          <a:p>
            <a:r>
              <a:rPr lang="en-US" dirty="0"/>
              <a:t>This will scale the path size by a factor of 5</a:t>
            </a:r>
          </a:p>
          <a:p>
            <a:r>
              <a:rPr lang="en-US" dirty="0"/>
              <a:t>To move around the path control points, simply select them from the </a:t>
            </a:r>
            <a:r>
              <a:rPr lang="en-US" b="1" dirty="0"/>
              <a:t>Scene</a:t>
            </a:r>
            <a:r>
              <a:rPr lang="en-US" dirty="0"/>
              <a:t> </a:t>
            </a:r>
            <a:r>
              <a:rPr lang="en-US" b="1" dirty="0"/>
              <a:t>Hierarchy</a:t>
            </a:r>
            <a:r>
              <a:rPr lang="en-US" dirty="0"/>
              <a:t> and then use the </a:t>
            </a:r>
            <a:r>
              <a:rPr lang="en-US" b="1" dirty="0"/>
              <a:t>translate</a:t>
            </a:r>
            <a:r>
              <a:rPr lang="en-US" dirty="0"/>
              <a:t> </a:t>
            </a:r>
            <a:r>
              <a:rPr lang="en-US" b="1" dirty="0"/>
              <a:t>tool </a:t>
            </a:r>
            <a:r>
              <a:rPr lang="en-US" dirty="0"/>
              <a:t>to create paths of any arbitrary shape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43AAB-96E2-ADB7-A008-8FFEA88F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77" y="2136949"/>
            <a:ext cx="4937449" cy="32795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8FDD4F-3FA8-688F-6753-6C3DA9998A3E}"/>
              </a:ext>
            </a:extLst>
          </p:cNvPr>
          <p:cNvSpPr/>
          <p:nvPr/>
        </p:nvSpPr>
        <p:spPr>
          <a:xfrm>
            <a:off x="6466114" y="2724539"/>
            <a:ext cx="165620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0B3A8-0F24-59A1-B98A-348893E48E97}"/>
              </a:ext>
            </a:extLst>
          </p:cNvPr>
          <p:cNvSpPr/>
          <p:nvPr/>
        </p:nvSpPr>
        <p:spPr>
          <a:xfrm>
            <a:off x="8461699" y="2587690"/>
            <a:ext cx="1214145" cy="136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AB051-D955-E0FA-11B6-3A468992D88B}"/>
              </a:ext>
            </a:extLst>
          </p:cNvPr>
          <p:cNvSpPr/>
          <p:nvPr/>
        </p:nvSpPr>
        <p:spPr>
          <a:xfrm>
            <a:off x="7200899" y="5175380"/>
            <a:ext cx="1214145" cy="136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ED656-58A0-5DDD-32A0-5B23CF1C50C6}"/>
              </a:ext>
            </a:extLst>
          </p:cNvPr>
          <p:cNvSpPr/>
          <p:nvPr/>
        </p:nvSpPr>
        <p:spPr>
          <a:xfrm>
            <a:off x="9771095" y="4130245"/>
            <a:ext cx="1434969" cy="301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7DF2DE-5519-0438-F4F3-70969188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36" y="1904164"/>
            <a:ext cx="8481527" cy="4061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for Following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ED656-58A0-5DDD-32A0-5B23CF1C50C6}"/>
              </a:ext>
            </a:extLst>
          </p:cNvPr>
          <p:cNvSpPr/>
          <p:nvPr/>
        </p:nvSpPr>
        <p:spPr>
          <a:xfrm>
            <a:off x="1855236" y="4032504"/>
            <a:ext cx="1615752" cy="324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50E5-D362-9C34-01F0-967225B59550}"/>
              </a:ext>
            </a:extLst>
          </p:cNvPr>
          <p:cNvSpPr txBox="1"/>
          <p:nvPr/>
        </p:nvSpPr>
        <p:spPr>
          <a:xfrm>
            <a:off x="4266033" y="6188702"/>
            <a:ext cx="365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Path shaping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1C41FE-4AAB-8C0F-BEE6-F26221BDCCC3}"/>
              </a:ext>
            </a:extLst>
          </p:cNvPr>
          <p:cNvSpPr/>
          <p:nvPr/>
        </p:nvSpPr>
        <p:spPr>
          <a:xfrm>
            <a:off x="6626289" y="4764025"/>
            <a:ext cx="838201" cy="461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6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C51B80-97E8-D3BE-9EDC-6C6BD396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91" y="2227536"/>
            <a:ext cx="6396567" cy="2459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for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46" y="2121407"/>
            <a:ext cx="5345720" cy="4366019"/>
          </a:xfrm>
        </p:spPr>
        <p:txBody>
          <a:bodyPr>
            <a:normAutofit/>
          </a:bodyPr>
          <a:lstStyle/>
          <a:p>
            <a:r>
              <a:rPr lang="en-US" dirty="0"/>
              <a:t>Now we need to give visual properties to the path. On the script icon aside the path object, double click to open script</a:t>
            </a:r>
          </a:p>
          <a:p>
            <a:r>
              <a:rPr lang="en-US" b="1" i="1" dirty="0"/>
              <a:t>section </a:t>
            </a:r>
            <a:r>
              <a:rPr lang="en-US" dirty="0"/>
              <a:t>indicates the render properties of the path. According to the documentation, replace the line with: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5C5C5C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local section={-0.02,0.001,0.02,0.001}</a:t>
            </a:r>
            <a:endParaRPr lang="en-US" sz="1600" b="1" i="1" dirty="0">
              <a:highlight>
                <a:srgbClr val="FFFF00"/>
              </a:highlight>
            </a:endParaRPr>
          </a:p>
          <a:p>
            <a:r>
              <a:rPr lang="en-US" b="1" i="1" dirty="0"/>
              <a:t>color </a:t>
            </a:r>
            <a:r>
              <a:rPr lang="en-US" dirty="0"/>
              <a:t>indicates path color in RGB format. We can change it to {0.2, 0.2, 0.2} for a dark gray color</a:t>
            </a:r>
          </a:p>
          <a:p>
            <a:r>
              <a:rPr lang="en-US" dirty="0"/>
              <a:t>After modifying script, click on the </a:t>
            </a:r>
            <a:r>
              <a:rPr lang="en-US" b="1" dirty="0"/>
              <a:t>Restart Script </a:t>
            </a:r>
            <a:r>
              <a:rPr lang="en-US" dirty="0"/>
              <a:t>icon on the top left of the script editor for changes to take effect</a:t>
            </a:r>
          </a:p>
          <a:p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FDD4F-3FA8-688F-6753-6C3DA9998A3E}"/>
              </a:ext>
            </a:extLst>
          </p:cNvPr>
          <p:cNvSpPr/>
          <p:nvPr/>
        </p:nvSpPr>
        <p:spPr>
          <a:xfrm>
            <a:off x="6251515" y="2177139"/>
            <a:ext cx="165620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0B3A8-0F24-59A1-B98A-348893E48E97}"/>
              </a:ext>
            </a:extLst>
          </p:cNvPr>
          <p:cNvSpPr/>
          <p:nvPr/>
        </p:nvSpPr>
        <p:spPr>
          <a:xfrm>
            <a:off x="7287214" y="3379635"/>
            <a:ext cx="4646644" cy="301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154767-E6A7-6CB7-2D75-F25EA55AE5E6}"/>
              </a:ext>
            </a:extLst>
          </p:cNvPr>
          <p:cNvCxnSpPr/>
          <p:nvPr/>
        </p:nvCxnSpPr>
        <p:spPr>
          <a:xfrm>
            <a:off x="6335491" y="1774491"/>
            <a:ext cx="0" cy="33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13EC08-B126-B647-C050-347F87D57566}"/>
              </a:ext>
            </a:extLst>
          </p:cNvPr>
          <p:cNvCxnSpPr>
            <a:cxnSpLocks/>
          </p:cNvCxnSpPr>
          <p:nvPr/>
        </p:nvCxnSpPr>
        <p:spPr>
          <a:xfrm>
            <a:off x="6504221" y="2246061"/>
            <a:ext cx="3339575" cy="1000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D245463-D697-3615-B94D-4259A4B2AFA5}"/>
              </a:ext>
            </a:extLst>
          </p:cNvPr>
          <p:cNvSpPr/>
          <p:nvPr/>
        </p:nvSpPr>
        <p:spPr>
          <a:xfrm>
            <a:off x="6656796" y="2829219"/>
            <a:ext cx="165620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E16704-4CB1-C803-8267-426B99A28243}"/>
              </a:ext>
            </a:extLst>
          </p:cNvPr>
          <p:cNvCxnSpPr>
            <a:cxnSpLocks/>
          </p:cNvCxnSpPr>
          <p:nvPr/>
        </p:nvCxnSpPr>
        <p:spPr>
          <a:xfrm flipH="1" flipV="1">
            <a:off x="6822416" y="3071815"/>
            <a:ext cx="393263" cy="439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6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6BE9B4-8E79-0BEE-97E9-B95C5093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88" y="3338174"/>
            <a:ext cx="36195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Line for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325940" cy="4366019"/>
          </a:xfrm>
        </p:spPr>
        <p:txBody>
          <a:bodyPr>
            <a:normAutofit/>
          </a:bodyPr>
          <a:lstStyle/>
          <a:p>
            <a:r>
              <a:rPr lang="en-US" dirty="0"/>
              <a:t>Double click on the parameters icon &gt; Check </a:t>
            </a:r>
            <a:r>
              <a:rPr lang="en-US" b="1" dirty="0"/>
              <a:t>Generate extruded shape</a:t>
            </a:r>
            <a:endParaRPr lang="en-US" dirty="0"/>
          </a:p>
          <a:p>
            <a:r>
              <a:rPr lang="en-US" dirty="0"/>
              <a:t>The path will take our desired black color. Drag the robot to any place on the path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FDD4F-3FA8-688F-6753-6C3DA9998A3E}"/>
              </a:ext>
            </a:extLst>
          </p:cNvPr>
          <p:cNvSpPr/>
          <p:nvPr/>
        </p:nvSpPr>
        <p:spPr>
          <a:xfrm>
            <a:off x="2239348" y="3463105"/>
            <a:ext cx="165620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ED656-58A0-5DDD-32A0-5B23CF1C50C6}"/>
              </a:ext>
            </a:extLst>
          </p:cNvPr>
          <p:cNvSpPr/>
          <p:nvPr/>
        </p:nvSpPr>
        <p:spPr>
          <a:xfrm>
            <a:off x="2669496" y="4236812"/>
            <a:ext cx="1743883" cy="301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8162DB-6355-D740-13F6-DDF44C83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858" y="3334913"/>
            <a:ext cx="594554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1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524</TotalTime>
  <Words>1205</Words>
  <Application>Microsoft Office PowerPoint</Application>
  <PresentationFormat>Widescreen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Calibri</vt:lpstr>
      <vt:lpstr>Courier New</vt:lpstr>
      <vt:lpstr>Georgia</vt:lpstr>
      <vt:lpstr>Trebuchet MS</vt:lpstr>
      <vt:lpstr>Wingdings</vt:lpstr>
      <vt:lpstr>Wood Type</vt:lpstr>
      <vt:lpstr>Workshop on  Robotic Simulation</vt:lpstr>
      <vt:lpstr>Vision Sensor Feedback</vt:lpstr>
      <vt:lpstr>Vision Sensor Feedback</vt:lpstr>
      <vt:lpstr>Line Following Robot - Lua</vt:lpstr>
      <vt:lpstr>Creating a Line for Following</vt:lpstr>
      <vt:lpstr>Creating a Line for Following</vt:lpstr>
      <vt:lpstr>Creating a Line for Following</vt:lpstr>
      <vt:lpstr>Creating a Line for Following</vt:lpstr>
      <vt:lpstr>Creating a Line for Following</vt:lpstr>
      <vt:lpstr>Robot Code - Lua</vt:lpstr>
      <vt:lpstr>Code Structure</vt:lpstr>
      <vt:lpstr>Object Handles</vt:lpstr>
      <vt:lpstr>Object Handles</vt:lpstr>
      <vt:lpstr>Reading Sensor Data</vt:lpstr>
      <vt:lpstr>Adjusting Motor Velocities</vt:lpstr>
      <vt:lpstr>Adjusting Motor Velocities</vt:lpstr>
      <vt:lpstr>Running the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 Robotic Simulation</dc:title>
  <dc:creator>Mir Sayeed Mohammad</dc:creator>
  <cp:lastModifiedBy>Mir Mahathir Mohammad</cp:lastModifiedBy>
  <cp:revision>17</cp:revision>
  <dcterms:created xsi:type="dcterms:W3CDTF">2023-01-19T06:45:47Z</dcterms:created>
  <dcterms:modified xsi:type="dcterms:W3CDTF">2023-01-25T18:16:01Z</dcterms:modified>
</cp:coreProperties>
</file>