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7" r:id="rId9"/>
    <p:sldId id="265" r:id="rId10"/>
    <p:sldId id="264" r:id="rId11"/>
    <p:sldId id="261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6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5143500" type="screen16x9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85305" autoAdjust="0"/>
  </p:normalViewPr>
  <p:slideViewPr>
    <p:cSldViewPr>
      <p:cViewPr>
        <p:scale>
          <a:sx n="100" d="100"/>
          <a:sy n="100" d="100"/>
        </p:scale>
        <p:origin x="-516" y="-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7220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7220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0F281688-30FB-4697-A69E-310A59251E35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925513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863590"/>
            <a:ext cx="5852160" cy="5554980"/>
          </a:xfrm>
          <a:prstGeom prst="rect">
            <a:avLst/>
          </a:prstGeom>
        </p:spPr>
        <p:txBody>
          <a:bodyPr vert="horz" lIns="112334" tIns="56167" rIns="112334" bIns="561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7220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7220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35D43D2F-E845-45CC-8819-3340FC13B0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43D2F-E845-45CC-8819-3340FC13B0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85750"/>
            <a:ext cx="4572000" cy="110251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4-Bit Computer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3181350"/>
            <a:ext cx="502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Student Name 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Mir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Sayeed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Mohammad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Student ID   :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1606003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Submitted to 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Dr.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Sajid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Muhaimin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Choudhury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9400" y="1276350"/>
            <a:ext cx="20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EEE 315 Assignment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" y="356235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prog_clk</a:t>
            </a:r>
            <a:endParaRPr lang="en-US" sz="32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981200" y="3867150"/>
            <a:ext cx="2438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52400" y="409575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On positive edge, DATA_MEM and PROG_MEM loads information on </a:t>
            </a:r>
            <a:r>
              <a:rPr lang="en-US" dirty="0" err="1" smtClean="0"/>
              <a:t>prog_add</a:t>
            </a:r>
            <a:r>
              <a:rPr lang="en-US" dirty="0" smtClean="0"/>
              <a:t> address from </a:t>
            </a:r>
            <a:r>
              <a:rPr lang="en-US" dirty="0" err="1" smtClean="0"/>
              <a:t>data_in</a:t>
            </a:r>
            <a:r>
              <a:rPr lang="en-US" dirty="0" smtClean="0"/>
              <a:t> and </a:t>
            </a:r>
            <a:r>
              <a:rPr lang="en-US" dirty="0" err="1" smtClean="0"/>
              <a:t>prog_in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1676400" y="819150"/>
            <a:ext cx="2057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reg</a:t>
            </a:r>
            <a:r>
              <a:rPr lang="en-US" sz="2800" b="1" dirty="0" smtClean="0">
                <a:solidFill>
                  <a:schemeClr val="tx1"/>
                </a:solidFill>
              </a:rPr>
              <a:t> [3:0] 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676400" y="1504950"/>
            <a:ext cx="2057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reg</a:t>
            </a:r>
            <a:r>
              <a:rPr lang="en-US" sz="2800" b="1" dirty="0" smtClean="0">
                <a:solidFill>
                  <a:schemeClr val="tx1"/>
                </a:solidFill>
              </a:rPr>
              <a:t> [3:0] 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676400" y="203835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Primary registers</a:t>
            </a:r>
          </a:p>
          <a:p>
            <a:pPr>
              <a:buFont typeface="Arial" charset="0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81200" y="1657350"/>
            <a:ext cx="2133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reg</a:t>
            </a:r>
            <a:r>
              <a:rPr lang="en-US" sz="2800" b="1" dirty="0" smtClean="0">
                <a:solidFill>
                  <a:schemeClr val="tx1"/>
                </a:solidFill>
              </a:rPr>
              <a:t> [3:0] </a:t>
            </a:r>
            <a:r>
              <a:rPr lang="en-US" sz="2800" b="1" dirty="0" err="1" smtClean="0">
                <a:solidFill>
                  <a:schemeClr val="tx1"/>
                </a:solidFill>
              </a:rPr>
              <a:t>tmp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81200" y="203835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Temporary register for XCHG instruction</a:t>
            </a:r>
          </a:p>
          <a:p>
            <a:pPr>
              <a:buFont typeface="Arial" charset="0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86000" y="1200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524000" y="3181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24200" y="3181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1885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05000" y="590550"/>
            <a:ext cx="236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IP points to a location on program memory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2933700" y="1695450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2553494" y="299005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3391694" y="299005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447800" y="343477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Upper 4 bits (</a:t>
            </a:r>
            <a:r>
              <a:rPr lang="en-US" sz="1600" b="1" dirty="0" err="1" smtClean="0">
                <a:solidFill>
                  <a:schemeClr val="bg1"/>
                </a:solidFill>
              </a:rPr>
              <a:t>opcode</a:t>
            </a:r>
            <a:r>
              <a:rPr lang="en-US" sz="1600" b="1" dirty="0" smtClean="0">
                <a:solidFill>
                  <a:schemeClr val="bg1"/>
                </a:solidFill>
              </a:rPr>
              <a:t>) &gt; instruction register</a:t>
            </a:r>
          </a:p>
          <a:p>
            <a:pPr>
              <a:buFont typeface="Arial" charset="0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Lower 4 bits (operand) &gt; address register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1447800" y="1885950"/>
            <a:ext cx="762000" cy="762000"/>
            <a:chOff x="-1524000" y="1428750"/>
            <a:chExt cx="762000" cy="762000"/>
          </a:xfrm>
        </p:grpSpPr>
        <p:sp>
          <p:nvSpPr>
            <p:cNvPr id="80" name="Oval 79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-14478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-1143000" y="2038350"/>
              <a:ext cx="2286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38400" y="15049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62200" y="21907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5400000">
            <a:off x="3085306" y="199945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676400" y="295275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ADD register is used to access DATA_MEM location</a:t>
            </a:r>
          </a:p>
          <a:p>
            <a:pPr algn="ctr">
              <a:buFont typeface="Arial" charset="0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38400" y="15049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62200" y="21907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rot="5400000">
            <a:off x="3085306" y="199945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676400" y="3220819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SP is Stack Pointer used to access stack memory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57400" y="1581150"/>
            <a:ext cx="1905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HALT_FLAG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24000" y="2343150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Halts all execution when equals to 0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590800" y="3257550"/>
            <a:ext cx="762000" cy="762000"/>
            <a:chOff x="-1524000" y="1428750"/>
            <a:chExt cx="762000" cy="762000"/>
          </a:xfrm>
        </p:grpSpPr>
        <p:sp>
          <p:nvSpPr>
            <p:cNvPr id="71" name="Oval 70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00200" y="74295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ALL Instruction are decoded and executed at positive clock edge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69"/>
          <p:cNvGrpSpPr/>
          <p:nvPr/>
        </p:nvGrpSpPr>
        <p:grpSpPr>
          <a:xfrm>
            <a:off x="2743200" y="1809750"/>
            <a:ext cx="762000" cy="762000"/>
            <a:chOff x="-1524000" y="1428750"/>
            <a:chExt cx="762000" cy="762000"/>
          </a:xfrm>
        </p:grpSpPr>
        <p:sp>
          <p:nvSpPr>
            <p:cNvPr id="71" name="Oval 70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447800" y="2647950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 if-else conditional statements</a:t>
            </a:r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 blocking assignments </a:t>
            </a:r>
          </a:p>
          <a:p>
            <a:pPr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(Synthesis is done by </a:t>
            </a:r>
            <a:r>
              <a:rPr lang="en-US" b="1" dirty="0" err="1" smtClean="0">
                <a:solidFill>
                  <a:schemeClr val="bg1"/>
                </a:solidFill>
              </a:rPr>
              <a:t>Verilog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11429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11429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11429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11429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1429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1429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58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762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944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11430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1430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1430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1430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11430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11430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11430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11430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1430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1430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11430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1430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1430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71600" y="361950"/>
            <a:ext cx="6781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00200" y="74295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Instruction pointer incremented on each positive clock pulse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69"/>
          <p:cNvGrpSpPr/>
          <p:nvPr/>
        </p:nvGrpSpPr>
        <p:grpSpPr>
          <a:xfrm>
            <a:off x="2743200" y="1809750"/>
            <a:ext cx="762000" cy="762000"/>
            <a:chOff x="-1524000" y="1428750"/>
            <a:chExt cx="762000" cy="762000"/>
          </a:xfrm>
        </p:grpSpPr>
        <p:sp>
          <p:nvSpPr>
            <p:cNvPr id="71" name="Oval 70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371600" y="264795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Instruction fetching is done on each negative clock pulse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743200" y="3409950"/>
            <a:ext cx="762000" cy="762000"/>
            <a:chOff x="-1524000" y="1428750"/>
            <a:chExt cx="762000" cy="762000"/>
          </a:xfrm>
        </p:grpSpPr>
        <p:sp>
          <p:nvSpPr>
            <p:cNvPr id="70" name="Oval 69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-14478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-1143000" y="2038350"/>
              <a:ext cx="2286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228600" y="731256"/>
          <a:ext cx="8763000" cy="420269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672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 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 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XCHG</a:t>
                      </a:r>
                      <a:r>
                        <a:rPr lang="en-US" baseline="0" dirty="0" smtClean="0"/>
                        <a:t> B,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 A</a:t>
                      </a:r>
                      <a:endParaRPr lang="en-US" dirty="0"/>
                    </a:p>
                  </a:txBody>
                  <a:tcPr/>
                </a:tc>
              </a:tr>
              <a:tr h="145134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{CF, A} = A + B;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ZF = 1;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{CF, A} = A - B;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ZF = 1;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TMP = A;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B;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 = TMP;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(B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data_in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488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 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INC 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 A, [ADDRESS]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MOV A, BYTE</a:t>
                      </a:r>
                      <a:endParaRPr lang="en-US" b="1" dirty="0"/>
                    </a:p>
                  </a:txBody>
                  <a:tcPr/>
                </a:tc>
              </a:tr>
              <a:tr h="141784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data_out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= A;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{CF, A} = A + 1;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DATA_MEM[ADD];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ADD;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</a:p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Instruction Execution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50"/>
            <a:ext cx="65532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dobe Heiti Std R" pitchFamily="34" charset="-128"/>
                <a:ea typeface="Adobe Heiti Std R" pitchFamily="34" charset="-128"/>
              </a:rPr>
              <a:t>Objectives</a:t>
            </a:r>
            <a:endParaRPr 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123950"/>
            <a:ext cx="5943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Covered in the assignment:</a:t>
            </a:r>
          </a:p>
          <a:p>
            <a:endParaRPr lang="en-US" sz="2000" b="1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Implementation of a 4-bit computer using </a:t>
            </a:r>
            <a:r>
              <a:rPr lang="en-US" sz="2000" b="1" dirty="0" err="1" smtClean="0"/>
              <a:t>Verilog</a:t>
            </a:r>
            <a:r>
              <a:rPr lang="en-US" sz="2000" dirty="0" smtClean="0"/>
              <a:t> for given instruction set</a:t>
            </a:r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Programming and testing the computer on </a:t>
            </a:r>
            <a:r>
              <a:rPr lang="en-US" sz="2000" b="1" dirty="0" smtClean="0"/>
              <a:t>EDA-Playground </a:t>
            </a:r>
            <a:r>
              <a:rPr lang="en-US" sz="2000" dirty="0" smtClean="0"/>
              <a:t>with test-bench code and waveform output</a:t>
            </a:r>
            <a:endParaRPr lang="en-US" sz="2000" b="1" dirty="0" smtClean="0"/>
          </a:p>
          <a:p>
            <a:endParaRPr lang="en-US" sz="2000" dirty="0" smtClean="0"/>
          </a:p>
          <a:p>
            <a:pPr>
              <a:buFont typeface="Arial" charset="0"/>
              <a:buChar char="•"/>
            </a:pPr>
            <a:r>
              <a:rPr lang="en-US" sz="2000" dirty="0" smtClean="0"/>
              <a:t> Designing a </a:t>
            </a:r>
            <a:r>
              <a:rPr lang="en-US" sz="2000" b="1" dirty="0" smtClean="0"/>
              <a:t>python based assembler </a:t>
            </a:r>
            <a:r>
              <a:rPr lang="en-US" sz="2000" dirty="0" smtClean="0"/>
              <a:t>for the computer unit </a:t>
            </a:r>
          </a:p>
          <a:p>
            <a:pPr>
              <a:buFont typeface="Arial" charset="0"/>
              <a:buChar char="•"/>
            </a:pP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05600" y="285750"/>
          <a:ext cx="19812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9634"/>
                <a:gridCol w="1641566"/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Instruction Set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SUB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 A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[ADDR]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BYTE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JZ ADDRESS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RCL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 ADDRESS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 A, [ADDR]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/>
        </p:nvGraphicFramePr>
        <p:xfrm>
          <a:off x="228600" y="731256"/>
          <a:ext cx="8763000" cy="419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672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JZ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RCL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</a:tr>
              <a:tr h="145134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(ZF == 1)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IP = ADD;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STAK_MEM[SP] = B;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SP = SP - 1;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(B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SP = SP + 1;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 = STAK_MEM[SP];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(B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{CF, B} = {B[3:0], CF};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(B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488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CALL ADDRESS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AND A, [ADDRESS]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HLT</a:t>
                      </a:r>
                      <a:endParaRPr lang="en-US" b="1" dirty="0"/>
                    </a:p>
                  </a:txBody>
                  <a:tcPr/>
                </a:tc>
              </a:tr>
              <a:tr h="14178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STAK_MEM[SP] = IP;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IP = ADD;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SP = SP - 1;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SP = SP + 1;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IP = STAK_MEM[SP];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 = A &amp; DATA_MEM[ADD];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if (A == 0)</a:t>
                      </a:r>
                    </a:p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   ZF = 1;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HALT_FLAG =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Instruction Execution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dobe Heiti Std R" pitchFamily="34" charset="-128"/>
                <a:ea typeface="Adobe Heiti Std R" pitchFamily="34" charset="-128"/>
              </a:rPr>
              <a:t>Testbench</a:t>
            </a:r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81000" y="895350"/>
            <a:ext cx="8382000" cy="4038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rot="10800000">
            <a:off x="381000" y="2724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>
            <a:off x="381001" y="2800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>
            <a:off x="381001" y="2876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>
            <a:off x="381001" y="2952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>
            <a:off x="1311434" y="4765516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0800000">
            <a:off x="381000" y="3255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10800000">
            <a:off x="381000" y="3562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>
            <a:off x="13860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>
            <a:off x="1463834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>
            <a:off x="15384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16200000">
            <a:off x="16146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>
            <a:off x="16908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16200000">
            <a:off x="1767046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16200000">
            <a:off x="1235234" y="4765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16200000">
            <a:off x="2302034" y="4765516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0800000">
            <a:off x="381001" y="4095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>
            <a:off x="381002" y="4171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>
            <a:off x="381002" y="4248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381002" y="4324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>
            <a:off x="2667001" y="4398962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0800000">
            <a:off x="2743201" y="4322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>
            <a:off x="2819401" y="4248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10800000">
            <a:off x="2895601" y="4170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914400" y="2343150"/>
            <a:ext cx="2133600" cy="228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computer</a:t>
            </a:r>
            <a:endParaRPr lang="en-US" sz="2800" b="1" dirty="0"/>
          </a:p>
        </p:txBody>
      </p:sp>
      <p:cxnSp>
        <p:nvCxnSpPr>
          <p:cNvPr id="143" name="Straight Connector 142"/>
          <p:cNvCxnSpPr/>
          <p:nvPr/>
        </p:nvCxnSpPr>
        <p:spPr>
          <a:xfrm rot="5400000" flipH="1" flipV="1">
            <a:off x="2934494" y="4666456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 flipH="1" flipV="1">
            <a:off x="2972594" y="4628356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3010694" y="4590256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 flipH="1" flipV="1">
            <a:off x="3048794" y="4552156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810000" y="135255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Register contains </a:t>
            </a:r>
            <a:r>
              <a:rPr lang="en-US" b="1" i="1" dirty="0" smtClean="0">
                <a:solidFill>
                  <a:schemeClr val="tx1"/>
                </a:solidFill>
              </a:rPr>
              <a:t>Machine Code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3810000" y="257175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Reset</a:t>
            </a:r>
            <a:r>
              <a:rPr lang="en-US" dirty="0" smtClean="0">
                <a:solidFill>
                  <a:schemeClr val="tx1"/>
                </a:solidFill>
              </a:rPr>
              <a:t> pin to HIGH (Computer not operating)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3810000" y="196215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Provides </a:t>
            </a:r>
            <a:r>
              <a:rPr lang="en-US" b="1" i="1" dirty="0" smtClean="0">
                <a:solidFill>
                  <a:schemeClr val="tx1"/>
                </a:solidFill>
              </a:rPr>
              <a:t>clock</a:t>
            </a:r>
            <a:r>
              <a:rPr lang="en-US" dirty="0" smtClean="0">
                <a:solidFill>
                  <a:schemeClr val="tx1"/>
                </a:solidFill>
              </a:rPr>
              <a:t> and input to computer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810000" y="3181350"/>
            <a:ext cx="4419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iterates 16 times to </a:t>
            </a:r>
            <a:r>
              <a:rPr lang="en-US" b="1" i="1" dirty="0" smtClean="0">
                <a:solidFill>
                  <a:schemeClr val="tx1"/>
                </a:solidFill>
              </a:rPr>
              <a:t>upload instruction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data to PROG_MEM and DATA_MEM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810000" y="4019550"/>
            <a:ext cx="4419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Reset</a:t>
            </a:r>
            <a:r>
              <a:rPr lang="en-US" dirty="0" smtClean="0">
                <a:solidFill>
                  <a:schemeClr val="tx1"/>
                </a:solidFill>
              </a:rPr>
              <a:t> pin to LOW (Computer operating)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971550"/>
            <a:ext cx="880754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975" y="165735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33775" y="1733550"/>
            <a:ext cx="18764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095375" y="1276350"/>
            <a:ext cx="1370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PROG_MEM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762375" y="1276350"/>
            <a:ext cx="131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DATA_MEM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62600" y="285750"/>
          <a:ext cx="35052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1040"/>
                <a:gridCol w="1737360"/>
                <a:gridCol w="1066800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Address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Memory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0" y="666750"/>
            <a:ext cx="167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err="1" smtClean="0"/>
              <a:t>Testbench</a:t>
            </a:r>
            <a:r>
              <a:rPr lang="en-US" dirty="0" smtClean="0"/>
              <a:t>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547867"/>
            <a:ext cx="9144000" cy="231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934200" y="666750"/>
            <a:ext cx="198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Output </a:t>
            </a:r>
            <a:r>
              <a:rPr lang="en-US" dirty="0" err="1" smtClean="0"/>
              <a:t>Waveshape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862" y="666750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and Data Loading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76350"/>
            <a:ext cx="7047996" cy="31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156725" y="1352550"/>
            <a:ext cx="1987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address increasing from 0 to 15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428750"/>
            <a:ext cx="58674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862" y="666750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and Data Loading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76350"/>
            <a:ext cx="7047996" cy="31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156725" y="2114550"/>
            <a:ext cx="1987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On each </a:t>
            </a:r>
            <a:r>
              <a:rPr lang="en-US" dirty="0" err="1" smtClean="0"/>
              <a:t>posedge</a:t>
            </a:r>
            <a:r>
              <a:rPr lang="en-US" dirty="0" smtClean="0"/>
              <a:t> of </a:t>
            </a:r>
            <a:r>
              <a:rPr lang="en-US" dirty="0" err="1" smtClean="0"/>
              <a:t>prog_clk</a:t>
            </a:r>
            <a:r>
              <a:rPr lang="en-US" dirty="0" smtClean="0"/>
              <a:t>, program and data is loaded into the computer address by address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1657350"/>
            <a:ext cx="58674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69"/>
          <p:cNvGrpSpPr/>
          <p:nvPr/>
        </p:nvGrpSpPr>
        <p:grpSpPr>
          <a:xfrm>
            <a:off x="7620000" y="1123950"/>
            <a:ext cx="762000" cy="762000"/>
            <a:chOff x="-1524000" y="1428750"/>
            <a:chExt cx="762000" cy="762000"/>
          </a:xfrm>
        </p:grpSpPr>
        <p:sp>
          <p:nvSpPr>
            <p:cNvPr id="11" name="Oval 10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862" y="666750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and Data Loading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76350"/>
            <a:ext cx="7047996" cy="31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156725" y="1352550"/>
            <a:ext cx="1987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After loading all 16 addresses, reset pin is set to 0 and computer starts executing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2190750"/>
            <a:ext cx="58674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9862" y="666750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Program and Data Loading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76350"/>
            <a:ext cx="7047996" cy="31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156725" y="2800350"/>
            <a:ext cx="1987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During loading, the internal registers have no/garbage data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2647950"/>
            <a:ext cx="5867400" cy="167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05600" y="2114550"/>
            <a:ext cx="1987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No jump/call operation, instruction pointer increases steadily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0" y="2647950"/>
            <a:ext cx="27432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33350"/>
            <a:ext cx="5638800" cy="8382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dobe Heiti Std R" pitchFamily="34" charset="-128"/>
                <a:ea typeface="Adobe Heiti Std R" pitchFamily="34" charset="-128"/>
              </a:rPr>
              <a:t>Verilog</a:t>
            </a:r>
            <a:r>
              <a:rPr lang="en-US" sz="3200" dirty="0" smtClean="0">
                <a:latin typeface="Adobe Heiti Std R" pitchFamily="34" charset="-128"/>
                <a:ea typeface="Adobe Heiti Std R" pitchFamily="34" charset="-128"/>
              </a:rPr>
              <a:t> Module</a:t>
            </a:r>
            <a:endParaRPr lang="en-US" sz="32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971550"/>
            <a:ext cx="8610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module computer (</a:t>
            </a:r>
            <a:r>
              <a:rPr lang="en-US" b="1" dirty="0" err="1" smtClean="0">
                <a:solidFill>
                  <a:schemeClr val="tx1"/>
                </a:solidFill>
              </a:rPr>
              <a:t>data_in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data_out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osc_clock</a:t>
            </a:r>
            <a:r>
              <a:rPr lang="en-US" b="1" dirty="0" smtClean="0">
                <a:solidFill>
                  <a:schemeClr val="tx1"/>
                </a:solidFill>
              </a:rPr>
              <a:t>, reset, </a:t>
            </a:r>
            <a:r>
              <a:rPr lang="en-US" b="1" dirty="0" err="1" smtClean="0">
                <a:solidFill>
                  <a:schemeClr val="tx1"/>
                </a:solidFill>
              </a:rPr>
              <a:t>prog_in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prog_clk</a:t>
            </a:r>
            <a:r>
              <a:rPr lang="en-US" b="1" dirty="0" smtClean="0">
                <a:solidFill>
                  <a:schemeClr val="tx1"/>
                </a:solidFill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</a:rPr>
              <a:t>prog_add</a:t>
            </a:r>
            <a:r>
              <a:rPr lang="en-US" b="1" dirty="0" smtClean="0">
                <a:solidFill>
                  <a:schemeClr val="tx1"/>
                </a:solidFill>
              </a:rPr>
              <a:t>);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1962150"/>
            <a:ext cx="2133600" cy="2286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computer</a:t>
            </a:r>
            <a:endParaRPr lang="en-US" sz="2800" b="1" dirty="0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2971800" y="2343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971801" y="2419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971801" y="2495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971801" y="2571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638799" y="2343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638800" y="2419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5638800" y="2495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5638800" y="2571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>
            <a:off x="3902234" y="4384516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29718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2971800" y="3181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>
            <a:off x="39768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>
            <a:off x="4054634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>
            <a:off x="41292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>
            <a:off x="42054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>
            <a:off x="42816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4357846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3826034" y="4384517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6200000">
            <a:off x="4892834" y="4384516"/>
            <a:ext cx="27432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00200" y="2266950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data_in</a:t>
            </a:r>
            <a:r>
              <a:rPr lang="en-US" dirty="0" smtClean="0"/>
              <a:t>[3:0]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8067" y="2266950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data_out</a:t>
            </a:r>
            <a:r>
              <a:rPr lang="en-US" dirty="0" smtClean="0"/>
              <a:t>[3:0]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28801" y="26596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osc_clock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26952" y="2964418"/>
            <a:ext cx="8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18667" y="4564618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prog_in</a:t>
            </a:r>
            <a:r>
              <a:rPr lang="en-US" dirty="0" smtClean="0"/>
              <a:t>[7:0]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371600" y="3638550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prog_add</a:t>
            </a:r>
            <a:r>
              <a:rPr lang="en-US" dirty="0" smtClean="0"/>
              <a:t>[3:0]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24400" y="4552950"/>
            <a:ext cx="153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prog_clk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2971801" y="3714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2971802" y="3790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2971802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2971802" y="39433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(Fetch cycle) Instruction register and address register loads information on negative clock edge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86200" y="2876550"/>
            <a:ext cx="27432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2" name="Oval 11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-14478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-1143000" y="2038350"/>
              <a:ext cx="2286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 of instructions are on positive edge of clock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86200" y="3333750"/>
            <a:ext cx="2743200" cy="990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1:</a:t>
            </a:r>
          </a:p>
          <a:p>
            <a:pPr>
              <a:buFont typeface="Arial" charset="0"/>
              <a:buNone/>
            </a:pPr>
            <a:r>
              <a:rPr lang="en-US" dirty="0" smtClean="0"/>
              <a:t>Data=2 is loaded from memory 0 into </a:t>
            </a:r>
            <a:r>
              <a:rPr lang="en-US" dirty="0" err="1" smtClean="0"/>
              <a:t>reg</a:t>
            </a:r>
            <a:r>
              <a:rPr lang="en-US" dirty="0" smtClean="0"/>
              <a:t> A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86200" y="3257550"/>
            <a:ext cx="5334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2:</a:t>
            </a:r>
          </a:p>
          <a:p>
            <a:pPr>
              <a:buFont typeface="Arial" charset="0"/>
              <a:buNone/>
            </a:pPr>
            <a:r>
              <a:rPr lang="en-US" dirty="0" err="1" smtClean="0"/>
              <a:t>reg</a:t>
            </a:r>
            <a:r>
              <a:rPr lang="en-US" dirty="0" smtClean="0"/>
              <a:t> B, </a:t>
            </a:r>
            <a:r>
              <a:rPr lang="en-US" dirty="0" err="1" smtClean="0"/>
              <a:t>reg</a:t>
            </a:r>
            <a:r>
              <a:rPr lang="en-US" dirty="0" smtClean="0"/>
              <a:t> A swap data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267200" y="3257550"/>
            <a:ext cx="5334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0" y="3257550"/>
            <a:ext cx="5334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3:</a:t>
            </a:r>
          </a:p>
          <a:p>
            <a:pPr>
              <a:buFont typeface="Arial" charset="0"/>
              <a:buNone/>
            </a:pPr>
            <a:r>
              <a:rPr lang="en-US" dirty="0" smtClean="0"/>
              <a:t>Data=1 is loaded from memory 1 into </a:t>
            </a:r>
            <a:r>
              <a:rPr lang="en-US" dirty="0" err="1" smtClean="0"/>
              <a:t>reg</a:t>
            </a:r>
            <a:r>
              <a:rPr lang="en-US" dirty="0" smtClean="0"/>
              <a:t> 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4:</a:t>
            </a:r>
          </a:p>
          <a:p>
            <a:pPr>
              <a:buFont typeface="Arial" charset="0"/>
              <a:buNone/>
            </a:pPr>
            <a:r>
              <a:rPr lang="en-US" dirty="0" smtClean="0"/>
              <a:t>ADD A, B saves the sum on </a:t>
            </a:r>
            <a:r>
              <a:rPr lang="en-US" dirty="0" err="1" smtClean="0"/>
              <a:t>reg</a:t>
            </a:r>
            <a:r>
              <a:rPr lang="en-US" dirty="0" smtClean="0"/>
              <a:t> A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53000" y="32575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5:</a:t>
            </a:r>
          </a:p>
          <a:p>
            <a:pPr>
              <a:buFont typeface="Arial" charset="0"/>
              <a:buNone/>
            </a:pPr>
            <a:r>
              <a:rPr lang="en-US" dirty="0" err="1" smtClean="0"/>
              <a:t>reg</a:t>
            </a:r>
            <a:r>
              <a:rPr lang="en-US" dirty="0" smtClean="0"/>
              <a:t> A AND operation with data = 0 at memory location 3, zero flag goes to 1 for 0 output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0" y="32575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257800" y="3943350"/>
            <a:ext cx="1447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6:</a:t>
            </a:r>
          </a:p>
          <a:p>
            <a:pPr>
              <a:buFont typeface="Arial" charset="0"/>
              <a:buNone/>
            </a:pPr>
            <a:r>
              <a:rPr lang="en-US" dirty="0" smtClean="0"/>
              <a:t>Contents of </a:t>
            </a:r>
            <a:r>
              <a:rPr lang="en-US" dirty="0" err="1" smtClean="0"/>
              <a:t>reg</a:t>
            </a:r>
            <a:r>
              <a:rPr lang="en-US" dirty="0" smtClean="0"/>
              <a:t> A are output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38800" y="3638550"/>
            <a:ext cx="990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Run-1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05600" y="2514421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7:</a:t>
            </a:r>
          </a:p>
          <a:p>
            <a:pPr>
              <a:buFont typeface="Arial" charset="0"/>
              <a:buNone/>
            </a:pPr>
            <a:r>
              <a:rPr lang="en-US" dirty="0" smtClean="0"/>
              <a:t>Computer reaches halt, instruction pointer no longer increases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00150"/>
            <a:ext cx="37338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27051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D2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[0001]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AND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[0011]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43600" y="2495550"/>
            <a:ext cx="6858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7315200" y="16573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5375" y="1276350"/>
            <a:ext cx="1370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PROG_MEM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762375" y="1276350"/>
            <a:ext cx="1313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DATA_MEM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048000" y="666750"/>
            <a:ext cx="167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err="1" smtClean="0"/>
              <a:t>Testbench</a:t>
            </a:r>
            <a:r>
              <a:rPr lang="en-US" dirty="0" smtClean="0"/>
              <a:t> Code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657350"/>
            <a:ext cx="3200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657350"/>
            <a:ext cx="18573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172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1:</a:t>
            </a:r>
          </a:p>
          <a:p>
            <a:pPr>
              <a:buFont typeface="Arial" charset="0"/>
              <a:buNone/>
            </a:pPr>
            <a:r>
              <a:rPr lang="en-US" dirty="0" smtClean="0"/>
              <a:t>MOV A, 0010 moves value 2 into A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191000" y="23431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2:</a:t>
            </a:r>
          </a:p>
          <a:p>
            <a:pPr>
              <a:buFont typeface="Arial" charset="0"/>
              <a:buNone/>
            </a:pPr>
            <a:r>
              <a:rPr lang="en-US" dirty="0" smtClean="0"/>
              <a:t>B and A registers swap values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0" y="2343150"/>
            <a:ext cx="4572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3:</a:t>
            </a:r>
          </a:p>
          <a:p>
            <a:pPr>
              <a:buFont typeface="Arial" charset="0"/>
              <a:buNone/>
            </a:pPr>
            <a:r>
              <a:rPr lang="en-US" dirty="0" smtClean="0"/>
              <a:t>MOV A, [0000] moves value 5 on memory 0 into A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23431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4:</a:t>
            </a:r>
          </a:p>
          <a:p>
            <a:pPr>
              <a:buFont typeface="Arial" charset="0"/>
              <a:buNone/>
            </a:pPr>
            <a:r>
              <a:rPr lang="en-US" dirty="0" smtClean="0"/>
              <a:t>ADD A, B stores sum 2+5=7 in A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0" y="23431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5:</a:t>
            </a:r>
          </a:p>
          <a:p>
            <a:pPr>
              <a:buFont typeface="Arial" charset="0"/>
              <a:buNone/>
            </a:pPr>
            <a:r>
              <a:rPr lang="en-US" dirty="0" smtClean="0"/>
              <a:t>Value of A=5 output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715000" y="28003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867150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6:</a:t>
            </a:r>
          </a:p>
          <a:p>
            <a:pPr>
              <a:buFont typeface="Arial" charset="0"/>
              <a:buNone/>
            </a:pPr>
            <a:r>
              <a:rPr lang="en-US" dirty="0" smtClean="0"/>
              <a:t>Calling instruction at memory location 8 sets instruction pointer to 8, pushes the current location to stack, stack pointer decreases from 15(f) to 14 (e)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96000" y="17335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6096000" y="34099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>
            <a:off x="228600" y="1962150"/>
            <a:ext cx="304800" cy="91440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7:</a:t>
            </a:r>
          </a:p>
          <a:p>
            <a:pPr>
              <a:buFont typeface="Arial" charset="0"/>
              <a:buNone/>
            </a:pPr>
            <a:r>
              <a:rPr lang="en-US" dirty="0" smtClean="0"/>
              <a:t>Value of B=2 is pushed to the stack, stack pointer reduced by another step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477000" y="34099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8:</a:t>
            </a:r>
          </a:p>
          <a:p>
            <a:pPr>
              <a:buFont typeface="Arial" charset="0"/>
              <a:buNone/>
            </a:pPr>
            <a:r>
              <a:rPr lang="en-US" dirty="0" smtClean="0"/>
              <a:t>A and B swapped, A = 2 and B = 7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0" y="2343150"/>
            <a:ext cx="4572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9:</a:t>
            </a:r>
          </a:p>
          <a:p>
            <a:pPr>
              <a:buFont typeface="Arial" charset="0"/>
              <a:buNone/>
            </a:pPr>
            <a:r>
              <a:rPr lang="en-US" dirty="0" smtClean="0"/>
              <a:t>POP B </a:t>
            </a:r>
            <a:r>
              <a:rPr lang="en-US" dirty="0" smtClean="0"/>
              <a:t>increases stack </a:t>
            </a:r>
            <a:r>
              <a:rPr lang="en-US" dirty="0" smtClean="0"/>
              <a:t>pointer, pops the value 2 from stack, saves in B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239000" y="25717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10:</a:t>
            </a:r>
          </a:p>
          <a:p>
            <a:pPr>
              <a:buFont typeface="Arial" charset="0"/>
              <a:buNone/>
            </a:pPr>
            <a:r>
              <a:rPr lang="en-US" dirty="0" smtClean="0"/>
              <a:t>INC A increases A from 2 to 3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620000" y="23431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1828800" y="1960760"/>
            <a:ext cx="2590798" cy="1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85800" y="165735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reset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4800" y="226695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Flags and registers set to zero (excluding MEM)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11:</a:t>
            </a:r>
          </a:p>
          <a:p>
            <a:pPr>
              <a:buFont typeface="Arial" charset="0"/>
              <a:buNone/>
            </a:pPr>
            <a:r>
              <a:rPr lang="en-US" dirty="0" smtClean="0"/>
              <a:t>Increases stack pointer, retrieves memory location = 5, jumps to that instruction and IP increased to 6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001000" y="34099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8001000" y="1733550"/>
            <a:ext cx="457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V="1">
            <a:off x="304800" y="2266950"/>
            <a:ext cx="228600" cy="167640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Sample Run-2 on EDA Playground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96200" y="666750"/>
            <a:ext cx="109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0" y="394335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Cycle 12:</a:t>
            </a:r>
          </a:p>
          <a:p>
            <a:pPr>
              <a:buFont typeface="Arial" charset="0"/>
              <a:buNone/>
            </a:pPr>
            <a:r>
              <a:rPr lang="en-US" dirty="0" smtClean="0"/>
              <a:t>Program halts</a:t>
            </a:r>
            <a:endParaRPr lang="en-US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6200" y="209550"/>
          <a:ext cx="2590800" cy="466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8160"/>
                <a:gridCol w="1487621"/>
                <a:gridCol w="585019"/>
              </a:tblGrid>
              <a:tr h="2540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Instruction Memory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Data</a:t>
                      </a:r>
                      <a:r>
                        <a:rPr lang="en-US" sz="1050" baseline="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 A, 0010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D5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D1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[0000]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A,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OUT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CALL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[d8]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HLT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PUSH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XCHG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B,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POP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B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INC</a:t>
                      </a:r>
                      <a:r>
                        <a:rPr lang="en-US" sz="1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en-US" sz="1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123950"/>
            <a:ext cx="58774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05800" y="1504950"/>
            <a:ext cx="685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69"/>
          <p:cNvGrpSpPr/>
          <p:nvPr/>
        </p:nvGrpSpPr>
        <p:grpSpPr>
          <a:xfrm>
            <a:off x="2895600" y="4019550"/>
            <a:ext cx="762000" cy="762000"/>
            <a:chOff x="-1524000" y="142875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-1524000" y="1428750"/>
              <a:ext cx="762000" cy="76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-1447800" y="2036762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-1143000" y="165735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1332706" y="1847056"/>
              <a:ext cx="3810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Python Assembler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900827"/>
            <a:ext cx="4648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 smtClean="0"/>
              <a:t>FEATURES:</a:t>
            </a:r>
          </a:p>
          <a:p>
            <a:pPr>
              <a:buFont typeface="Arial" charset="0"/>
              <a:buNone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 </a:t>
            </a:r>
            <a:r>
              <a:rPr lang="en-US" b="1" dirty="0" smtClean="0"/>
              <a:t>D</a:t>
            </a:r>
            <a:r>
              <a:rPr lang="en-US" b="1" dirty="0" smtClean="0"/>
              <a:t>ata segment </a:t>
            </a:r>
            <a:r>
              <a:rPr lang="en-US" dirty="0" smtClean="0"/>
              <a:t>and </a:t>
            </a:r>
            <a:r>
              <a:rPr lang="en-US" b="1" dirty="0" smtClean="0"/>
              <a:t>code segment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Data in </a:t>
            </a:r>
            <a:r>
              <a:rPr lang="en-US" b="1" dirty="0" smtClean="0"/>
              <a:t>variable</a:t>
            </a:r>
            <a:r>
              <a:rPr lang="en-US" dirty="0" smtClean="0"/>
              <a:t> format (x, y, z etc </a:t>
            </a:r>
            <a:r>
              <a:rPr lang="en-US" dirty="0" err="1" smtClean="0"/>
              <a:t>var</a:t>
            </a:r>
            <a:r>
              <a:rPr lang="en-US" dirty="0" smtClean="0"/>
              <a:t> name)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Multiple </a:t>
            </a:r>
            <a:r>
              <a:rPr lang="en-US" b="1" dirty="0" smtClean="0"/>
              <a:t>Jump</a:t>
            </a:r>
            <a:r>
              <a:rPr lang="en-US" dirty="0" smtClean="0"/>
              <a:t> instructions supported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0-1 </a:t>
            </a:r>
            <a:r>
              <a:rPr lang="en-US" b="1" dirty="0" smtClean="0"/>
              <a:t>procedure</a:t>
            </a:r>
            <a:r>
              <a:rPr lang="en-US" dirty="0" smtClean="0"/>
              <a:t> supported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Machine code generation in binary/</a:t>
            </a:r>
            <a:r>
              <a:rPr lang="en-US" dirty="0" err="1" smtClean="0"/>
              <a:t>Verilog</a:t>
            </a:r>
            <a:r>
              <a:rPr lang="en-US" dirty="0" smtClean="0"/>
              <a:t> assignment statement format from </a:t>
            </a:r>
            <a:r>
              <a:rPr lang="en-US" b="1" dirty="0" smtClean="0"/>
              <a:t>.</a:t>
            </a:r>
            <a:r>
              <a:rPr lang="en-US" b="1" dirty="0" err="1" smtClean="0"/>
              <a:t>asm</a:t>
            </a:r>
            <a:r>
              <a:rPr lang="en-US" dirty="0" smtClean="0"/>
              <a:t> </a:t>
            </a:r>
            <a:r>
              <a:rPr lang="en-US" dirty="0" smtClean="0"/>
              <a:t>files 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971550"/>
            <a:ext cx="4114800" cy="327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419600" y="3601819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b="1" dirty="0" smtClean="0"/>
              <a:t>USAGE:</a:t>
            </a:r>
          </a:p>
          <a:p>
            <a:pPr>
              <a:buFont typeface="Arial" charset="0"/>
              <a:buNone/>
            </a:pPr>
            <a:r>
              <a:rPr lang="en-US" dirty="0" smtClean="0"/>
              <a:t>&gt;&gt; python assembler.py addition_example.asm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Python Assembler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285750"/>
            <a:ext cx="18288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1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4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2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.END_DATA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.CODE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x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XCHG B,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y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HERE: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DECREASE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XCHG B,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z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JZ HERE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HLT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.PROC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DECREASE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.END_PROC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10000" y="819150"/>
            <a:ext cx="44196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</a:t>
            </a: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CODE_______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['MOV A, x', 'XCHG B, A', 'MOV A, y', 'CALL DECREASE', 'XCHG B, A', 'MOV A, z', 'SUB A, B', 'JZ HERE', 'OUT A', 'HLT']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_______PROC_______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['SUB A, B', 'SUB A, B', 'RET']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_______VARS_______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{'x': [0, 1], 'y': [1, 4], 'z': [2, 2]}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_______STOP_______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 instructions: 10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 jumps: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{'HERE': 3}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Procedure instructions: 3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Procedure jumps: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Machine Code: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['01100000', '00100000', '01100001', '11001010', '00100000', '01100010', '00010000', '10000011', '01000000', '11110000', '00010000', '00010000', '11010000']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Machine Data: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['0001', '0100', '0010']</a:t>
            </a: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4000" y="36195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Addition_example.asm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895350"/>
            <a:ext cx="4267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 Line 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352800" y="2419350"/>
            <a:ext cx="381000" cy="5334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0"/>
            <a:ext cx="5181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Python Assembler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1581150"/>
            <a:ext cx="2286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PROG_MEM[0] = 8'b01100000;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PROG_MEM[1] = 8'b00100000;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PROG_MEM[2] = 8'b01100001;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PROG_MEM[3] = 8'b11001010;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PROG_MEM[4] = 8'b00100000;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PROG_MEM[5] = 8'b01100010;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PROG_MEM[6] = 8'b00010000;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PROG_MEM[7] = 8'b10000011;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PROG_MEM[8] = 8'b01000000;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PROG_MEM[9] = 8'b11110000;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PROG_MEM[10] = 8'b00010000;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PROG_MEM[11] = 8'b00010000;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PROG_MEM[12] = 8'b11010000;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PROG_MEM[13] = 8'b00000000;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PROG_MEM[14] = 8'b00000000;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PROG_MEM[15] = 8'b00000000;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72200" y="1581150"/>
            <a:ext cx="2133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DATA_MEM[0] = 4'b0001;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DATA_MEM[1] = 4'b0100;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DATA_MEM[2] = 4'b0010;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DATA_MEM[3]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DATA_MEM[4]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DATA_MEM[5]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DATA_MEM[6]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DATA_MEM[7]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DATA_MEM[8]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DATA_MEM[9]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DATA_MEM[10]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DATA_MEM[11]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DATA_MEM[12]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DATA_MEM[13]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DATA_MEM[14] = 4'b0000;</a:t>
            </a: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DATA_MEM[15] = 4'b0000;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285750"/>
            <a:ext cx="18288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endParaRPr lang="en-US" sz="1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1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4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2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.END_DATA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.CODE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x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XCHG B,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y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HERE: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 DECREASE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XCHG B,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 A, z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JZ HERE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 A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HLT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.PROC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DECREASE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 A, B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.END_PROC</a:t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.END_CODE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361950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Addition_example.asm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52800" y="2419350"/>
            <a:ext cx="381000" cy="5334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0" y="1123950"/>
            <a:ext cx="4495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Addition_example.v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43243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This data has to be pasted onto </a:t>
            </a:r>
            <a:r>
              <a:rPr lang="en-US" dirty="0" err="1" smtClean="0"/>
              <a:t>testbench</a:t>
            </a:r>
            <a:r>
              <a:rPr lang="en-US" dirty="0" smtClean="0"/>
              <a:t> code for proof of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05000" y="2002631"/>
            <a:ext cx="5486400" cy="106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5800" y="2002631"/>
            <a:ext cx="7772400" cy="110251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&lt;/THANK YOU&gt;</a:t>
            </a:r>
            <a:endParaRPr lang="en-US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2590800" y="1654372"/>
            <a:ext cx="1828798" cy="2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" y="142875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osc_clock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4800" y="203835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Provides clock for all internal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" y="241935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prog_in</a:t>
            </a:r>
            <a:r>
              <a:rPr lang="en-US" sz="3200" b="1" dirty="0" smtClean="0"/>
              <a:t>[7:0]</a:t>
            </a:r>
            <a:endParaRPr lang="en-US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048000" y="2492573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048000" y="2568773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048000" y="2644973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048000" y="2721173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048000" y="27987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048000" y="28749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048000" y="29511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048000" y="30273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600" y="3105150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Sends 8 bit instruction to PROG_MEM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2590798" y="1120973"/>
            <a:ext cx="182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590799" y="1197173"/>
            <a:ext cx="182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590799" y="1273373"/>
            <a:ext cx="182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2590799" y="1349573"/>
            <a:ext cx="182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89535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data_in</a:t>
            </a:r>
            <a:r>
              <a:rPr lang="en-US" sz="3200" b="1" dirty="0" smtClean="0"/>
              <a:t>[3:0]</a:t>
            </a:r>
            <a:endParaRPr lang="en-US" sz="3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7000" y="32575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prog_add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886200" y="3332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886200" y="3408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886200" y="34845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886200" y="3560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8600" y="1581150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AutoNum type="arabicPeriod"/>
            </a:pPr>
            <a:r>
              <a:rPr lang="en-US" dirty="0" smtClean="0"/>
              <a:t>Acts as computer data input to </a:t>
            </a:r>
            <a:r>
              <a:rPr lang="en-US" dirty="0" err="1" smtClean="0"/>
              <a:t>reg</a:t>
            </a:r>
            <a:r>
              <a:rPr lang="en-US" dirty="0" smtClean="0"/>
              <a:t> A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en-US" dirty="0" smtClean="0"/>
              <a:t>Loads data in DATA_MEM when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alpha val="34000"/>
                </a:schemeClr>
              </a:gs>
              <a:gs pos="49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8100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dobe Heiti Std R" pitchFamily="34" charset="-128"/>
                <a:ea typeface="Adobe Heiti Std R" pitchFamily="34" charset="-128"/>
              </a:rPr>
              <a:t>Main Module</a:t>
            </a:r>
            <a:endParaRPr lang="en-US" sz="2400" dirty="0">
              <a:latin typeface="Adobe Heiti Std R" pitchFamily="34" charset="-128"/>
              <a:ea typeface="Adobe Heiti Std R" pitchFamily="34" charset="-12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3886198" y="1120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3886199" y="1197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3886199" y="12733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3886199" y="1349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8001000" y="9715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8001001" y="10477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8001001" y="11239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8001001" y="1200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886198" y="1652784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3886198" y="1959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9067" y="1044773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data_in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85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data_out</a:t>
            </a:r>
            <a:r>
              <a:rPr lang="en-US" sz="1400" b="1" dirty="0" smtClean="0"/>
              <a:t>[3:0]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71800" y="150197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osc_clock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69952" y="1806773"/>
            <a:ext cx="821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reset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09067" y="2571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prog_in</a:t>
            </a:r>
            <a:r>
              <a:rPr lang="en-US" sz="1400" b="1" dirty="0" smtClean="0"/>
              <a:t>[7:0]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81000" y="310515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prog_add</a:t>
            </a:r>
            <a:r>
              <a:rPr lang="en-US" sz="3200" b="1" dirty="0" smtClean="0"/>
              <a:t>[3:0]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037667" y="3714750"/>
            <a:ext cx="153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prog_clk</a:t>
            </a:r>
            <a:endParaRPr lang="en-US" sz="1400" b="1" dirty="0"/>
          </a:p>
        </p:txBody>
      </p:sp>
      <p:cxnSp>
        <p:nvCxnSpPr>
          <p:cNvPr id="51" name="Straight Connector 50"/>
          <p:cNvCxnSpPr/>
          <p:nvPr/>
        </p:nvCxnSpPr>
        <p:spPr>
          <a:xfrm rot="10800000">
            <a:off x="3886200" y="24925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3886200" y="25687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886200" y="26449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3886200" y="2721173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1950"/>
            <a:ext cx="3733800" cy="434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3886200" y="27987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3886200" y="28749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3886200" y="29511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3886200" y="3027361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048000" y="33321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3048000" y="34083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3048000" y="34845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3048000" y="3560761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886200" y="386715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48200" y="895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81600" y="43815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COMPUTER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48200" y="12763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B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48200" y="18097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  <a:r>
              <a:rPr lang="en-US" sz="1600" b="1" dirty="0" err="1" smtClean="0">
                <a:solidFill>
                  <a:schemeClr val="tx1"/>
                </a:solidFill>
              </a:rPr>
              <a:t>tmp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48200" y="2343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48200" y="27241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SP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48200" y="3257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INS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3638550"/>
            <a:ext cx="1524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ADD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244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HALT_FLAG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912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58000" y="4095750"/>
            <a:ext cx="9144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ZF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24600" y="8953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[7:0]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PROG_MEM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24600" y="19621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DATA_MEM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324600" y="3028950"/>
            <a:ext cx="16002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reg</a:t>
            </a:r>
            <a:r>
              <a:rPr lang="en-US" sz="1600" b="1" dirty="0" smtClean="0">
                <a:solidFill>
                  <a:schemeClr val="tx1"/>
                </a:solidFill>
              </a:rPr>
              <a:t> [3:0]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STACK_MEM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[15:0]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3714750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Selects address of PROG_MEM and DATA_MEM on which data will be loaded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4585</Words>
  <Application>Microsoft Office PowerPoint</Application>
  <PresentationFormat>On-screen Show (16:9)</PresentationFormat>
  <Paragraphs>2020</Paragraphs>
  <Slides>55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4-Bit Computer</vt:lpstr>
      <vt:lpstr>Objectives</vt:lpstr>
      <vt:lpstr>Verilog Module</vt:lpstr>
      <vt:lpstr>Main Module</vt:lpstr>
      <vt:lpstr>Main Module</vt:lpstr>
      <vt:lpstr>Main Module</vt:lpstr>
      <vt:lpstr>Main Module</vt:lpstr>
      <vt:lpstr>Main Module</vt:lpstr>
      <vt:lpstr>Main Module</vt:lpstr>
      <vt:lpstr>Main Module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Instruction Execution</vt:lpstr>
      <vt:lpstr>Instruction Execution</vt:lpstr>
      <vt:lpstr>Testbench Module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Run-1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Sample Run-2 on EDA Playground</vt:lpstr>
      <vt:lpstr>Python Assembler</vt:lpstr>
      <vt:lpstr>Python Assembler</vt:lpstr>
      <vt:lpstr>Python Assembler</vt:lpstr>
      <vt:lpstr>&lt;/THANK YOU&gt;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Sayeed</dc:creator>
  <cp:lastModifiedBy>Sayeed</cp:lastModifiedBy>
  <cp:revision>35</cp:revision>
  <dcterms:created xsi:type="dcterms:W3CDTF">2006-08-16T00:00:00Z</dcterms:created>
  <dcterms:modified xsi:type="dcterms:W3CDTF">2021-03-31T04:45:49Z</dcterms:modified>
</cp:coreProperties>
</file>