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16" r:id="rId3"/>
    <p:sldId id="257" r:id="rId4"/>
    <p:sldId id="258" r:id="rId5"/>
    <p:sldId id="259" r:id="rId6"/>
    <p:sldId id="262" r:id="rId7"/>
    <p:sldId id="263" r:id="rId8"/>
    <p:sldId id="266" r:id="rId9"/>
    <p:sldId id="267" r:id="rId10"/>
    <p:sldId id="265" r:id="rId11"/>
    <p:sldId id="264" r:id="rId12"/>
    <p:sldId id="261" r:id="rId13"/>
    <p:sldId id="268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60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15" r:id="rId43"/>
    <p:sldId id="297" r:id="rId44"/>
    <p:sldId id="298" r:id="rId45"/>
    <p:sldId id="299" r:id="rId46"/>
    <p:sldId id="301" r:id="rId47"/>
    <p:sldId id="300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2" r:id="rId58"/>
    <p:sldId id="313" r:id="rId59"/>
    <p:sldId id="311" r:id="rId60"/>
  </p:sldIdLst>
  <p:sldSz cx="9144000" cy="5143500" type="screen16x9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88" autoAdjust="0"/>
    <p:restoredTop sz="79391" autoAdjust="0"/>
  </p:normalViewPr>
  <p:slideViewPr>
    <p:cSldViewPr>
      <p:cViewPr>
        <p:scale>
          <a:sx n="75" d="100"/>
          <a:sy n="75" d="100"/>
        </p:scale>
        <p:origin x="-1236" y="-4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7220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7220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0F281688-30FB-4697-A69E-310A59251E35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925513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863590"/>
            <a:ext cx="5852160" cy="5554980"/>
          </a:xfrm>
          <a:prstGeom prst="rect">
            <a:avLst/>
          </a:prstGeom>
        </p:spPr>
        <p:txBody>
          <a:bodyPr vert="horz" lIns="112334" tIns="56167" rIns="112334" bIns="5616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7220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7220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35D43D2F-E845-45CC-8819-3340FC13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lockWorkKid/Microprocessor/tree/main/Assignment%204-Bit%20Computer" TargetMode="External"/><Relationship Id="rId5" Type="http://schemas.openxmlformats.org/officeDocument/2006/relationships/hyperlink" Target="https://www.edaplayground.com/x/pwQy" TargetMode="External"/><Relationship Id="rId4" Type="http://schemas.openxmlformats.org/officeDocument/2006/relationships/hyperlink" Target="https://web.microsoftstream.com/video/7864c76b-9f30-431f-8024-b9580b2b1209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85750"/>
            <a:ext cx="4572000" cy="110251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4-Bit Computer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14800" y="3181350"/>
            <a:ext cx="5029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Student Name 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Mir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Sayeed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Mohammad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Student ID   :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1606003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Submitted to 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Dr.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Sajid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Muhaimin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Choudhury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   &amp;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Sameia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Zaman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9400" y="1276350"/>
            <a:ext cx="20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EEE 315 Assignment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8100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Main Module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38861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38861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8861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38861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8861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8861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090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718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699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090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81000" y="310515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prog_add</a:t>
            </a:r>
            <a:r>
              <a:rPr lang="en-US" sz="3200" b="1" dirty="0" smtClean="0"/>
              <a:t>[3:0]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0376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38862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38862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38862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38862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19600" y="361950"/>
            <a:ext cx="3733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9" name="Straight Connector 38"/>
          <p:cNvCxnSpPr/>
          <p:nvPr/>
        </p:nvCxnSpPr>
        <p:spPr>
          <a:xfrm rot="10800000">
            <a:off x="38862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38862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38862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38862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048000" y="3332161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3048000" y="3408361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3048000" y="3484561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3048000" y="3560761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38862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3714750"/>
            <a:ext cx="32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Selects address of PROG_MEM and DATA_MEM on which data will be loaded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8100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Main Module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38861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38861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8861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38861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8861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8861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090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718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699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090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6670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28600" y="356235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prog_clk</a:t>
            </a:r>
            <a:endParaRPr lang="en-US" sz="32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38862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38862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38862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38862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19600" y="361950"/>
            <a:ext cx="3733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9" name="Straight Connector 38"/>
          <p:cNvCxnSpPr/>
          <p:nvPr/>
        </p:nvCxnSpPr>
        <p:spPr>
          <a:xfrm rot="10800000">
            <a:off x="38862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38862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38862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38862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8862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38862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38862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38862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981200" y="3867150"/>
            <a:ext cx="2438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2400" y="4095750"/>
            <a:ext cx="43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On positive edge, DATA_MEM and PROG_MEM loads information on </a:t>
            </a:r>
            <a:r>
              <a:rPr lang="en-US" dirty="0" err="1" smtClean="0"/>
              <a:t>prog_add</a:t>
            </a:r>
            <a:r>
              <a:rPr lang="en-US" dirty="0" smtClean="0"/>
              <a:t> address from </a:t>
            </a:r>
            <a:r>
              <a:rPr lang="en-US" dirty="0" err="1" smtClean="0"/>
              <a:t>data_in</a:t>
            </a:r>
            <a:r>
              <a:rPr lang="en-US" dirty="0" smtClean="0"/>
              <a:t> and </a:t>
            </a:r>
            <a:r>
              <a:rPr lang="en-US" dirty="0" err="1" smtClean="0"/>
              <a:t>prog_in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11429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11429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11429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11429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1429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11429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267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58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762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944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11430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11430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11430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1430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11430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11430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11430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11430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11430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11430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11430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11430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1430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371600" y="361950"/>
            <a:ext cx="6781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1676400" y="819150"/>
            <a:ext cx="2057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reg</a:t>
            </a:r>
            <a:r>
              <a:rPr lang="en-US" sz="2800" b="1" dirty="0" smtClean="0">
                <a:solidFill>
                  <a:schemeClr val="tx1"/>
                </a:solidFill>
              </a:rPr>
              <a:t> [3:0] 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676400" y="1504950"/>
            <a:ext cx="2057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reg</a:t>
            </a:r>
            <a:r>
              <a:rPr lang="en-US" sz="2800" b="1" dirty="0" smtClean="0">
                <a:solidFill>
                  <a:schemeClr val="tx1"/>
                </a:solidFill>
              </a:rPr>
              <a:t> [3:0] 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676400" y="2038350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Primary registers</a:t>
            </a:r>
          </a:p>
          <a:p>
            <a:pPr>
              <a:buFont typeface="Arial" charset="0"/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11429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11429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11429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11429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1429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11429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267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58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762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944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11430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11430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11430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1430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11430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11430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11430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11430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11430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11430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11430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11430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1430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71600" y="361950"/>
            <a:ext cx="6781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81200" y="1657350"/>
            <a:ext cx="21336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reg</a:t>
            </a:r>
            <a:r>
              <a:rPr lang="en-US" sz="2800" b="1" dirty="0" smtClean="0">
                <a:solidFill>
                  <a:schemeClr val="tx1"/>
                </a:solidFill>
              </a:rPr>
              <a:t> [3:0] </a:t>
            </a:r>
            <a:r>
              <a:rPr lang="en-US" sz="2800" b="1" dirty="0" err="1" smtClean="0">
                <a:solidFill>
                  <a:schemeClr val="tx1"/>
                </a:solidFill>
              </a:rPr>
              <a:t>tmp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81200" y="203835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Temporary register for XCHG instruction</a:t>
            </a:r>
          </a:p>
          <a:p>
            <a:pPr>
              <a:buFont typeface="Arial" charset="0"/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11429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11429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11429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11429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1429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11429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267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58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762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944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11430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11430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11430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1430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11430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11430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11430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11430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11430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11430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11430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11430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1430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71600" y="361950"/>
            <a:ext cx="6781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286000" y="1200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524000" y="3181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124200" y="3181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86000" y="1885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05000" y="590550"/>
            <a:ext cx="236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IP points to a location on program memory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rot="5400000">
            <a:off x="2933700" y="16954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2553494" y="2990056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>
            <a:off x="3391694" y="2990056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447800" y="343477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Upper 4 bits (</a:t>
            </a:r>
            <a:r>
              <a:rPr lang="en-US" sz="1600" b="1" dirty="0" err="1" smtClean="0">
                <a:solidFill>
                  <a:schemeClr val="bg1"/>
                </a:solidFill>
              </a:rPr>
              <a:t>opcode</a:t>
            </a:r>
            <a:r>
              <a:rPr lang="en-US" sz="1600" b="1" dirty="0" smtClean="0">
                <a:solidFill>
                  <a:schemeClr val="bg1"/>
                </a:solidFill>
              </a:rPr>
              <a:t>) &gt; instruction register</a:t>
            </a:r>
          </a:p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Lower 4 bits (operand) &gt; address register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1447800" y="1885950"/>
            <a:ext cx="762000" cy="762000"/>
            <a:chOff x="-1524000" y="1428750"/>
            <a:chExt cx="762000" cy="762000"/>
          </a:xfrm>
        </p:grpSpPr>
        <p:sp>
          <p:nvSpPr>
            <p:cNvPr id="80" name="Oval 79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-14478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-1143000" y="2038350"/>
              <a:ext cx="2286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11429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11429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11429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11429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1429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11429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267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58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762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944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11430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11430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11430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1430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11430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11430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11430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11430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11430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11430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11430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11430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1430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71600" y="361950"/>
            <a:ext cx="6781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438400" y="15049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362200" y="21907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rot="5400000">
            <a:off x="3085306" y="1999456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676400" y="2952750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ADD register is used to access DATA_MEM location</a:t>
            </a:r>
          </a:p>
          <a:p>
            <a:pPr algn="ctr">
              <a:buFont typeface="Arial" charset="0"/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11429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11429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11429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11429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1429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11429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267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58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762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944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11430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11430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11430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1430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11430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11430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11430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11430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11430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11430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11430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11430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1430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71600" y="361950"/>
            <a:ext cx="6781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38400" y="15049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362200" y="21907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5400000">
            <a:off x="3085306" y="1999456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676400" y="3220819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SP is Stack Pointer used to access stack memory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11429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11429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11429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11429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1429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11429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267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58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762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944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11430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11430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11430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1430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11430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11430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11430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11430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11430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11430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11430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11430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1430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71600" y="361950"/>
            <a:ext cx="6781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057400" y="1581150"/>
            <a:ext cx="1905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HALT_FLAG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0" y="2343150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Halts all execution when equals to 0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590800" y="3257550"/>
            <a:ext cx="762000" cy="762000"/>
            <a:chOff x="-1524000" y="1428750"/>
            <a:chExt cx="762000" cy="762000"/>
          </a:xfrm>
        </p:grpSpPr>
        <p:sp>
          <p:nvSpPr>
            <p:cNvPr id="71" name="Oval 70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11429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11429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11429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11429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1429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11429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267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58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762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944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11430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11430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11430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1430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11430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11430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11430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11430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11430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11430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11430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11430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1430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71600" y="361950"/>
            <a:ext cx="6781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00200" y="74295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ALL Instruction are decoded and executed at positive clock edge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" name="Group 69"/>
          <p:cNvGrpSpPr/>
          <p:nvPr/>
        </p:nvGrpSpPr>
        <p:grpSpPr>
          <a:xfrm>
            <a:off x="2743200" y="1809750"/>
            <a:ext cx="762000" cy="762000"/>
            <a:chOff x="-1524000" y="1428750"/>
            <a:chExt cx="762000" cy="762000"/>
          </a:xfrm>
        </p:grpSpPr>
        <p:sp>
          <p:nvSpPr>
            <p:cNvPr id="71" name="Oval 70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447800" y="2647950"/>
            <a:ext cx="335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 if-else conditional statements</a:t>
            </a:r>
          </a:p>
          <a:p>
            <a:pPr>
              <a:buFont typeface="Arial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 blocking assignments 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(Synthesis is done by </a:t>
            </a:r>
            <a:r>
              <a:rPr lang="en-US" b="1" dirty="0" err="1" smtClean="0">
                <a:solidFill>
                  <a:schemeClr val="bg1"/>
                </a:solidFill>
              </a:rPr>
              <a:t>Verilog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11429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11429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11429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11429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1429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11429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267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58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762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944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11430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11430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11430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1430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11430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11430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11430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11430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11430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11430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11430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11430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1430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71600" y="361950"/>
            <a:ext cx="6781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00200" y="74295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Instruction pointer incremented on each positive clock pulse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" name="Group 69"/>
          <p:cNvGrpSpPr/>
          <p:nvPr/>
        </p:nvGrpSpPr>
        <p:grpSpPr>
          <a:xfrm>
            <a:off x="2743200" y="1809750"/>
            <a:ext cx="762000" cy="762000"/>
            <a:chOff x="-1524000" y="1428750"/>
            <a:chExt cx="762000" cy="762000"/>
          </a:xfrm>
        </p:grpSpPr>
        <p:sp>
          <p:nvSpPr>
            <p:cNvPr id="71" name="Oval 70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371600" y="2647950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Instruction fetching is done on each negative clock pulse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743200" y="3409950"/>
            <a:ext cx="762000" cy="762000"/>
            <a:chOff x="-1524000" y="1428750"/>
            <a:chExt cx="762000" cy="762000"/>
          </a:xfrm>
        </p:grpSpPr>
        <p:sp>
          <p:nvSpPr>
            <p:cNvPr id="70" name="Oval 69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-14478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-1143000" y="2038350"/>
              <a:ext cx="2286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85750"/>
            <a:ext cx="4572000" cy="110251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4-Bit Computer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9400" y="1276350"/>
            <a:ext cx="20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EEE 315 Assignment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004179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Presentation Video Link: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web.microsoftstream.com/video/7864c76b-9f30-431f-8024-b9580b2b1209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EDA-Playground Link:</a:t>
            </a:r>
          </a:p>
          <a:p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www.edaplayground.com/x/pwQy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Verilog</a:t>
            </a:r>
            <a:r>
              <a:rPr lang="en-US" b="1" dirty="0" smtClean="0"/>
              <a:t> and Python Codes:</a:t>
            </a:r>
          </a:p>
          <a:p>
            <a:r>
              <a:rPr lang="en-US" dirty="0" smtClean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github.com/ClockWorkKid/Microprocessor/tree/main/Assignment%204-Bit%20Computer</a:t>
            </a:r>
            <a:endParaRPr lang="en-US" dirty="0" smtClean="0"/>
          </a:p>
          <a:p>
            <a:endParaRPr lang="en-US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228600" y="731256"/>
          <a:ext cx="8763000" cy="420269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90750"/>
                <a:gridCol w="2190750"/>
                <a:gridCol w="2190750"/>
                <a:gridCol w="2190750"/>
              </a:tblGrid>
              <a:tr h="672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 A,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 A,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XCHG</a:t>
                      </a:r>
                      <a:r>
                        <a:rPr lang="en-US" baseline="0" dirty="0" smtClean="0"/>
                        <a:t> B,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 A</a:t>
                      </a:r>
                      <a:endParaRPr lang="en-US" dirty="0"/>
                    </a:p>
                  </a:txBody>
                  <a:tcPr/>
                </a:tc>
              </a:tr>
              <a:tr h="145134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{CF, A} = A + B;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(A == 0)</a:t>
                      </a:r>
                    </a:p>
                    <a:p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ZF = 1;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{CF, A} = A - B;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(A == 0)</a:t>
                      </a:r>
                    </a:p>
                    <a:p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ZF = 1;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TMP = A;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 = B;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 = TMP;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(B == 0)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ZF = 1;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 =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data_in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(A == 0)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ZF = 1;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488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 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INC 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 A, [ADDRESS]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 A, BYTE</a:t>
                      </a:r>
                      <a:endParaRPr lang="en-US" b="1" dirty="0"/>
                    </a:p>
                  </a:txBody>
                  <a:tcPr/>
                </a:tc>
              </a:tr>
              <a:tr h="1417849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data_out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= A;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(A == 0)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ZF = 1;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{CF, A} = A + 1;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(A == 0)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ZF = 1;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 = DATA_MEM[ADD];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(A == 0)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ZF = 1;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 = ADD;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(A == 0)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ZF = 1;</a:t>
                      </a:r>
                    </a:p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Instruction Execution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228600" y="731256"/>
          <a:ext cx="8763000" cy="4191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90750"/>
                <a:gridCol w="2190750"/>
                <a:gridCol w="2190750"/>
                <a:gridCol w="2190750"/>
              </a:tblGrid>
              <a:tr h="672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JZ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PUSH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RCL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</a:tr>
              <a:tr h="145134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(ZF == 1)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IP = ADD;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STAK_MEM[SP] = B;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SP = SP - 1;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(B == 0)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ZF = 1;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SP = SP + 1;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 = STAK_MEM[SP];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(B == 0)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ZF = 1;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{CF, B} = {B[3:0], CF};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(B == 0)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ZF = 1;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488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CALL ADDRESS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AND A, [ADDRESS]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HLT</a:t>
                      </a:r>
                      <a:endParaRPr lang="en-US" b="1" dirty="0"/>
                    </a:p>
                  </a:txBody>
                  <a:tcPr/>
                </a:tc>
              </a:tr>
              <a:tr h="141784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STAK_MEM[SP] = IP;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IP = ADD;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SP = SP - 1;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SP = SP + 1;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IP = STAK_MEM[SP];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 = A &amp; DATA_MEM[ADD];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(A == 0)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ZF = 1;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HALT_FLAG =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Instruction Execution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0" y="0"/>
            <a:ext cx="3810000" cy="8382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dobe Heiti Std R" pitchFamily="34" charset="-128"/>
                <a:ea typeface="Adobe Heiti Std R" pitchFamily="34" charset="-128"/>
              </a:rPr>
              <a:t>Testbench</a:t>
            </a:r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 Module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81000" y="895350"/>
            <a:ext cx="8382000" cy="403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 rot="10800000">
            <a:off x="381000" y="2724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0800000">
            <a:off x="381001" y="28003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0800000">
            <a:off x="381001" y="2876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10800000">
            <a:off x="381001" y="2952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6200000">
            <a:off x="1311434" y="4765516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0800000">
            <a:off x="381000" y="3255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0800000">
            <a:off x="381000" y="35623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>
            <a:off x="1386046" y="4765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>
            <a:off x="1463834" y="4765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>
            <a:off x="1538446" y="4765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6200000">
            <a:off x="1614646" y="4765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>
            <a:off x="1690846" y="4765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>
            <a:off x="1767046" y="4765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>
            <a:off x="1235234" y="4765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>
            <a:off x="2302034" y="4765516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0800000">
            <a:off x="381001" y="4095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0800000">
            <a:off x="381002" y="4171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0800000">
            <a:off x="381002" y="4248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0800000">
            <a:off x="381002" y="43243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0800000">
            <a:off x="2667001" y="4398962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0800000">
            <a:off x="2743201" y="4322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0800000">
            <a:off x="2819401" y="4248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0800000">
            <a:off x="2895601" y="4170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914400" y="2343150"/>
            <a:ext cx="2133600" cy="2286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computer</a:t>
            </a:r>
            <a:endParaRPr lang="en-US" sz="2800" b="1" dirty="0"/>
          </a:p>
        </p:txBody>
      </p:sp>
      <p:cxnSp>
        <p:nvCxnSpPr>
          <p:cNvPr id="143" name="Straight Connector 142"/>
          <p:cNvCxnSpPr/>
          <p:nvPr/>
        </p:nvCxnSpPr>
        <p:spPr>
          <a:xfrm rot="5400000" flipH="1" flipV="1">
            <a:off x="2934494" y="4666456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5400000" flipH="1" flipV="1">
            <a:off x="2972594" y="4628356"/>
            <a:ext cx="60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 flipH="1" flipV="1">
            <a:off x="3010694" y="4590256"/>
            <a:ext cx="685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 flipH="1" flipV="1">
            <a:off x="3048794" y="4552156"/>
            <a:ext cx="762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3810000" y="1352550"/>
            <a:ext cx="441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 contains </a:t>
            </a:r>
            <a:r>
              <a:rPr lang="en-US" b="1" i="1" dirty="0" smtClean="0">
                <a:solidFill>
                  <a:schemeClr val="tx1"/>
                </a:solidFill>
              </a:rPr>
              <a:t>Machine Code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810000" y="2571750"/>
            <a:ext cx="441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Reset</a:t>
            </a:r>
            <a:r>
              <a:rPr lang="en-US" dirty="0" smtClean="0">
                <a:solidFill>
                  <a:schemeClr val="tx1"/>
                </a:solidFill>
              </a:rPr>
              <a:t> pin to HIGH (Computer not operating)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810000" y="1962150"/>
            <a:ext cx="441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Provides </a:t>
            </a:r>
            <a:r>
              <a:rPr lang="en-US" b="1" i="1" dirty="0" smtClean="0">
                <a:solidFill>
                  <a:schemeClr val="tx1"/>
                </a:solidFill>
              </a:rPr>
              <a:t>clock</a:t>
            </a:r>
            <a:r>
              <a:rPr lang="en-US" dirty="0" smtClean="0">
                <a:solidFill>
                  <a:schemeClr val="tx1"/>
                </a:solidFill>
              </a:rPr>
              <a:t> and input to computer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810000" y="3181350"/>
            <a:ext cx="4419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Loop iterates 16 times to </a:t>
            </a:r>
            <a:r>
              <a:rPr lang="en-US" b="1" i="1" dirty="0" smtClean="0">
                <a:solidFill>
                  <a:schemeClr val="tx1"/>
                </a:solidFill>
              </a:rPr>
              <a:t>upload instruction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data to PROG_MEM and DATA_MEM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810000" y="4019550"/>
            <a:ext cx="441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Reset</a:t>
            </a:r>
            <a:r>
              <a:rPr lang="en-US" dirty="0" smtClean="0">
                <a:solidFill>
                  <a:schemeClr val="tx1"/>
                </a:solidFill>
              </a:rPr>
              <a:t> pin to LOW (Computer operating)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971550"/>
            <a:ext cx="880754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975" y="1657350"/>
            <a:ext cx="33242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33775" y="1733550"/>
            <a:ext cx="18764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095375" y="1276350"/>
            <a:ext cx="1370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PROG_MEM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762375" y="1276350"/>
            <a:ext cx="1313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DATA_MEM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562600" y="285750"/>
          <a:ext cx="35052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01040"/>
                <a:gridCol w="1737360"/>
                <a:gridCol w="10668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Address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Memory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[0001]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[0011]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048000" y="666750"/>
            <a:ext cx="1670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err="1" smtClean="0"/>
              <a:t>Testbench</a:t>
            </a:r>
            <a:r>
              <a:rPr lang="en-US" dirty="0" smtClean="0"/>
              <a:t>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547867"/>
            <a:ext cx="9144000" cy="231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934200" y="666750"/>
            <a:ext cx="198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Output </a:t>
            </a:r>
            <a:r>
              <a:rPr lang="en-US" dirty="0" err="1" smtClean="0"/>
              <a:t>Waveshape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9862" y="666750"/>
            <a:ext cx="266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Program and Data Loading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76350"/>
            <a:ext cx="7047996" cy="31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156725" y="1352550"/>
            <a:ext cx="1987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Program address increasing from 0 to 15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1428750"/>
            <a:ext cx="58674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9862" y="666750"/>
            <a:ext cx="266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Program and Data Loading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76350"/>
            <a:ext cx="7047996" cy="31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156725" y="2114550"/>
            <a:ext cx="19872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On each </a:t>
            </a:r>
            <a:r>
              <a:rPr lang="en-US" dirty="0" err="1" smtClean="0"/>
              <a:t>posedge</a:t>
            </a:r>
            <a:r>
              <a:rPr lang="en-US" dirty="0" smtClean="0"/>
              <a:t> of </a:t>
            </a:r>
            <a:r>
              <a:rPr lang="en-US" dirty="0" err="1" smtClean="0"/>
              <a:t>prog_clk</a:t>
            </a:r>
            <a:r>
              <a:rPr lang="en-US" dirty="0" smtClean="0"/>
              <a:t>, program and data is loaded into the computer address by address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1657350"/>
            <a:ext cx="5867400" cy="685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69"/>
          <p:cNvGrpSpPr/>
          <p:nvPr/>
        </p:nvGrpSpPr>
        <p:grpSpPr>
          <a:xfrm>
            <a:off x="7620000" y="1123950"/>
            <a:ext cx="762000" cy="762000"/>
            <a:chOff x="-1524000" y="1428750"/>
            <a:chExt cx="762000" cy="762000"/>
          </a:xfrm>
        </p:grpSpPr>
        <p:sp>
          <p:nvSpPr>
            <p:cNvPr id="11" name="Oval 10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9862" y="666750"/>
            <a:ext cx="266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Program and Data Loading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76350"/>
            <a:ext cx="7047996" cy="31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156725" y="1352550"/>
            <a:ext cx="19872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After loading all 16 addresses, reset pin is set to 0 and computer starts executing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2190750"/>
            <a:ext cx="58674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9862" y="666750"/>
            <a:ext cx="266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Program and Data Loading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76350"/>
            <a:ext cx="7047996" cy="31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156725" y="2800350"/>
            <a:ext cx="1987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During loading, the internal registers have no/garbage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2647950"/>
            <a:ext cx="5867400" cy="167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3350"/>
            <a:ext cx="65532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dobe Heiti Std R" pitchFamily="34" charset="-128"/>
                <a:ea typeface="Adobe Heiti Std R" pitchFamily="34" charset="-128"/>
              </a:rPr>
              <a:t>Objectives</a:t>
            </a:r>
            <a:endParaRPr lang="en-US" sz="32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123950"/>
            <a:ext cx="5943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Covered in the assignment:</a:t>
            </a:r>
          </a:p>
          <a:p>
            <a:endParaRPr lang="en-US" sz="2000" b="1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Implementation of a 4-bit computer using </a:t>
            </a:r>
            <a:r>
              <a:rPr lang="en-US" sz="2000" b="1" dirty="0" err="1" smtClean="0"/>
              <a:t>Verilog</a:t>
            </a:r>
            <a:r>
              <a:rPr lang="en-US" sz="2000" dirty="0" smtClean="0"/>
              <a:t> for given instruction set</a:t>
            </a:r>
          </a:p>
          <a:p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Programming and testing the computer on </a:t>
            </a:r>
            <a:r>
              <a:rPr lang="en-US" sz="2000" b="1" dirty="0" smtClean="0"/>
              <a:t>EDA-Playground </a:t>
            </a:r>
            <a:r>
              <a:rPr lang="en-US" sz="2000" dirty="0" smtClean="0"/>
              <a:t>with test-bench code and waveform output</a:t>
            </a:r>
            <a:endParaRPr lang="en-US" sz="2000" b="1" dirty="0" smtClean="0"/>
          </a:p>
          <a:p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Designing a </a:t>
            </a:r>
            <a:r>
              <a:rPr lang="en-US" sz="2000" b="1" dirty="0" smtClean="0"/>
              <a:t>python based assembler </a:t>
            </a:r>
            <a:r>
              <a:rPr lang="en-US" sz="2000" dirty="0" smtClean="0"/>
              <a:t>for the computer unit </a:t>
            </a:r>
          </a:p>
          <a:p>
            <a:pPr>
              <a:buFont typeface="Arial" charset="0"/>
              <a:buChar char="•"/>
            </a:pPr>
            <a:endParaRPr lang="en-US" sz="2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705600" y="285750"/>
          <a:ext cx="19812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9634"/>
                <a:gridCol w="1641566"/>
              </a:tblGrid>
              <a:tr h="25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Instruction Set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SUB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 A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[ADDR]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BYTE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JZ ADDRESS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RCL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 ADDRESS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 A, [ADDR]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2114550"/>
            <a:ext cx="1987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No jump/call operation, instruction pointer increases steadily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00150"/>
            <a:ext cx="3733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27051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[0001]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[0011]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0" y="2647950"/>
            <a:ext cx="27432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2514421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(Fetch cycle) Instruction register and address register loads information on negative clock edge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00150"/>
            <a:ext cx="3733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27051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[0001]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[0011]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86200" y="2876550"/>
            <a:ext cx="2743200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315200" y="1657350"/>
            <a:ext cx="762000" cy="762000"/>
            <a:chOff x="-1524000" y="1428750"/>
            <a:chExt cx="762000" cy="762000"/>
          </a:xfrm>
        </p:grpSpPr>
        <p:sp>
          <p:nvSpPr>
            <p:cNvPr id="12" name="Oval 11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-14478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-1143000" y="2038350"/>
              <a:ext cx="2286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2514421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 of instructions are on positive edge of clock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00150"/>
            <a:ext cx="3733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27051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[0001]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[0011]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86200" y="3333750"/>
            <a:ext cx="2743200" cy="990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69"/>
          <p:cNvGrpSpPr/>
          <p:nvPr/>
        </p:nvGrpSpPr>
        <p:grpSpPr>
          <a:xfrm>
            <a:off x="7315200" y="16573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2514421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1:</a:t>
            </a:r>
          </a:p>
          <a:p>
            <a:pPr>
              <a:buFont typeface="Arial" charset="0"/>
              <a:buNone/>
            </a:pPr>
            <a:r>
              <a:rPr lang="en-US" dirty="0" smtClean="0"/>
              <a:t>Data=2 is loaded from memory 0 into </a:t>
            </a:r>
            <a:r>
              <a:rPr lang="en-US" dirty="0" err="1" smtClean="0"/>
              <a:t>reg</a:t>
            </a:r>
            <a:r>
              <a:rPr lang="en-US" dirty="0" smtClean="0"/>
              <a:t> 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00150"/>
            <a:ext cx="3733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27051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[0001]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[0011]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86200" y="3257550"/>
            <a:ext cx="5334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7315200" y="16573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2514421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2:</a:t>
            </a:r>
          </a:p>
          <a:p>
            <a:pPr>
              <a:buFont typeface="Arial" charset="0"/>
              <a:buNone/>
            </a:pPr>
            <a:r>
              <a:rPr lang="en-US" dirty="0" err="1" smtClean="0"/>
              <a:t>reg</a:t>
            </a:r>
            <a:r>
              <a:rPr lang="en-US" dirty="0" smtClean="0"/>
              <a:t> B, </a:t>
            </a:r>
            <a:r>
              <a:rPr lang="en-US" dirty="0" err="1" smtClean="0"/>
              <a:t>reg</a:t>
            </a:r>
            <a:r>
              <a:rPr lang="en-US" dirty="0" smtClean="0"/>
              <a:t> A swap data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00150"/>
            <a:ext cx="3733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27051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[0001]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[0011]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267200" y="3257550"/>
            <a:ext cx="5334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7315200" y="16573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00150"/>
            <a:ext cx="3733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27051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[0001]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[0011]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0" y="3257550"/>
            <a:ext cx="5334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7315200" y="16573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6705600" y="2514421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3:</a:t>
            </a:r>
          </a:p>
          <a:p>
            <a:pPr>
              <a:buFont typeface="Arial" charset="0"/>
              <a:buNone/>
            </a:pPr>
            <a:r>
              <a:rPr lang="en-US" dirty="0" smtClean="0"/>
              <a:t>Data=1 is loaded from memory 1 into </a:t>
            </a:r>
            <a:r>
              <a:rPr lang="en-US" dirty="0" err="1" smtClean="0"/>
              <a:t>reg</a:t>
            </a:r>
            <a:r>
              <a:rPr lang="en-US" dirty="0" smtClean="0"/>
              <a:t>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2514421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4:</a:t>
            </a:r>
          </a:p>
          <a:p>
            <a:pPr>
              <a:buFont typeface="Arial" charset="0"/>
              <a:buNone/>
            </a:pPr>
            <a:r>
              <a:rPr lang="en-US" dirty="0" smtClean="0"/>
              <a:t>ADD A, B saves the sum on </a:t>
            </a:r>
            <a:r>
              <a:rPr lang="en-US" dirty="0" err="1" smtClean="0"/>
              <a:t>reg</a:t>
            </a:r>
            <a:r>
              <a:rPr lang="en-US" dirty="0" smtClean="0"/>
              <a:t> 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00150"/>
            <a:ext cx="3733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27051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[0001]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[0011]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53000" y="32575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7315200" y="16573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2514421"/>
            <a:ext cx="228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5:</a:t>
            </a:r>
          </a:p>
          <a:p>
            <a:pPr>
              <a:buFont typeface="Arial" charset="0"/>
              <a:buNone/>
            </a:pPr>
            <a:r>
              <a:rPr lang="en-US" dirty="0" err="1" smtClean="0"/>
              <a:t>reg</a:t>
            </a:r>
            <a:r>
              <a:rPr lang="en-US" dirty="0" smtClean="0"/>
              <a:t> A AND operation with data = 0 at memory location 3, zero flag goes to 1 for 0 output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00150"/>
            <a:ext cx="3733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27051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[0001]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[0011]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34000" y="32575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7315200" y="16573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5257800" y="3943350"/>
            <a:ext cx="1447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2514421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6:</a:t>
            </a:r>
          </a:p>
          <a:p>
            <a:pPr>
              <a:buFont typeface="Arial" charset="0"/>
              <a:buNone/>
            </a:pPr>
            <a:r>
              <a:rPr lang="en-US" dirty="0" smtClean="0"/>
              <a:t>Contents of </a:t>
            </a:r>
            <a:r>
              <a:rPr lang="en-US" dirty="0" err="1" smtClean="0"/>
              <a:t>reg</a:t>
            </a:r>
            <a:r>
              <a:rPr lang="en-US" dirty="0" smtClean="0"/>
              <a:t> A are output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00150"/>
            <a:ext cx="3733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27051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[0001]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[0011]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638800" y="3638550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7315200" y="16573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2514421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7:</a:t>
            </a:r>
          </a:p>
          <a:p>
            <a:pPr>
              <a:buFont typeface="Arial" charset="0"/>
              <a:buNone/>
            </a:pPr>
            <a:r>
              <a:rPr lang="en-US" dirty="0" smtClean="0"/>
              <a:t>Computer reaches halt, instruction pointer no longer increases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00150"/>
            <a:ext cx="3733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27051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[0001]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[0011]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943600" y="2495550"/>
            <a:ext cx="6858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7315200" y="16573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33350"/>
            <a:ext cx="5638800" cy="8382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dobe Heiti Std R" pitchFamily="34" charset="-128"/>
                <a:ea typeface="Adobe Heiti Std R" pitchFamily="34" charset="-128"/>
              </a:rPr>
              <a:t>Verilog</a:t>
            </a:r>
            <a:r>
              <a:rPr lang="en-US" sz="3200" dirty="0" smtClean="0">
                <a:latin typeface="Adobe Heiti Std R" pitchFamily="34" charset="-128"/>
                <a:ea typeface="Adobe Heiti Std R" pitchFamily="34" charset="-128"/>
              </a:rPr>
              <a:t> Module</a:t>
            </a:r>
            <a:endParaRPr lang="en-US" sz="32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971550"/>
            <a:ext cx="86106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 computer (</a:t>
            </a:r>
            <a:r>
              <a:rPr lang="en-US" b="1" dirty="0" err="1" smtClean="0">
                <a:solidFill>
                  <a:schemeClr val="tx1"/>
                </a:solidFill>
              </a:rPr>
              <a:t>data_in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data_out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osc_clock</a:t>
            </a:r>
            <a:r>
              <a:rPr lang="en-US" b="1" dirty="0" smtClean="0">
                <a:solidFill>
                  <a:schemeClr val="tx1"/>
                </a:solidFill>
              </a:rPr>
              <a:t>, reset, </a:t>
            </a:r>
            <a:r>
              <a:rPr lang="en-US" b="1" dirty="0" err="1" smtClean="0">
                <a:solidFill>
                  <a:schemeClr val="tx1"/>
                </a:solidFill>
              </a:rPr>
              <a:t>prog_in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prog_clk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prog_add</a:t>
            </a:r>
            <a:r>
              <a:rPr lang="en-US" b="1" dirty="0" smtClean="0">
                <a:solidFill>
                  <a:schemeClr val="tx1"/>
                </a:solidFill>
              </a:rPr>
              <a:t>);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05200" y="1962150"/>
            <a:ext cx="2133600" cy="2286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computer</a:t>
            </a:r>
            <a:endParaRPr lang="en-US" sz="2800" b="1" dirty="0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2971800" y="2343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2971801" y="24193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2971801" y="2495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2971801" y="2571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5638799" y="2343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5638800" y="24193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5638800" y="2495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5638800" y="2571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>
            <a:off x="3902234" y="4384516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29718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2971800" y="31813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>
            <a:off x="3976846" y="4384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>
            <a:off x="4054634" y="4384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>
            <a:off x="4129246" y="4384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>
            <a:off x="4205446" y="4384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>
            <a:off x="4281646" y="4384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>
            <a:off x="4357846" y="4384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>
            <a:off x="3826034" y="4384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>
            <a:off x="4892834" y="4384516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00200" y="2266950"/>
            <a:ext cx="153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data_in</a:t>
            </a:r>
            <a:r>
              <a:rPr lang="en-US" dirty="0" smtClean="0"/>
              <a:t>[3:0]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38067" y="2266950"/>
            <a:ext cx="153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data_out</a:t>
            </a:r>
            <a:r>
              <a:rPr lang="en-US" dirty="0" smtClean="0"/>
              <a:t>[3:0]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828801" y="265961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osc_clock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26952" y="2964418"/>
            <a:ext cx="82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418667" y="4564618"/>
            <a:ext cx="153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prog_in</a:t>
            </a:r>
            <a:r>
              <a:rPr lang="en-US" dirty="0" smtClean="0"/>
              <a:t>[7:0]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371600" y="3638550"/>
            <a:ext cx="153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prog_add</a:t>
            </a:r>
            <a:r>
              <a:rPr lang="en-US" dirty="0" smtClean="0"/>
              <a:t>[3:0]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724400" y="4552950"/>
            <a:ext cx="153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prog_clk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2971801" y="3714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2971802" y="3790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2971802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2971802" y="39433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5375" y="1276350"/>
            <a:ext cx="1370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PROG_MEM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762375" y="1276350"/>
            <a:ext cx="1313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DATA_MEM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048000" y="666750"/>
            <a:ext cx="1670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err="1" smtClean="0"/>
              <a:t>Testbench</a:t>
            </a:r>
            <a:r>
              <a:rPr lang="en-US" dirty="0" smtClean="0"/>
              <a:t> Code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657350"/>
            <a:ext cx="32004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1657350"/>
            <a:ext cx="18573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172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191000" y="23431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9400" y="386715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b="1" dirty="0" smtClean="0"/>
              <a:t>Call, return, push and pop are executed in this example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394335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1:</a:t>
            </a:r>
          </a:p>
          <a:p>
            <a:pPr>
              <a:buFont typeface="Arial" charset="0"/>
              <a:buNone/>
            </a:pPr>
            <a:r>
              <a:rPr lang="en-US" dirty="0" smtClean="0"/>
              <a:t>MOV A, 0010 moves value 2 into 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191000" y="23431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394335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2:</a:t>
            </a:r>
          </a:p>
          <a:p>
            <a:pPr>
              <a:buFont typeface="Arial" charset="0"/>
              <a:buNone/>
            </a:pPr>
            <a:r>
              <a:rPr lang="en-US" dirty="0" smtClean="0"/>
              <a:t>B and A registers swap values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572000" y="2343150"/>
            <a:ext cx="4572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394335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3:</a:t>
            </a:r>
          </a:p>
          <a:p>
            <a:pPr>
              <a:buFont typeface="Arial" charset="0"/>
              <a:buNone/>
            </a:pPr>
            <a:r>
              <a:rPr lang="en-US" dirty="0" smtClean="0"/>
              <a:t>MOV A, [0000] moves value 5 on memory 0 into 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953000" y="23431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394335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4:</a:t>
            </a:r>
          </a:p>
          <a:p>
            <a:pPr>
              <a:buFont typeface="Arial" charset="0"/>
              <a:buNone/>
            </a:pPr>
            <a:r>
              <a:rPr lang="en-US" dirty="0" smtClean="0"/>
              <a:t>ADD A, B stores sum 2+5=7 in 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334000" y="23431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394335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5:</a:t>
            </a:r>
          </a:p>
          <a:p>
            <a:pPr>
              <a:buFont typeface="Arial" charset="0"/>
              <a:buNone/>
            </a:pPr>
            <a:r>
              <a:rPr lang="en-US" dirty="0" smtClean="0"/>
              <a:t>Value of A=5 output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715000" y="28003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3867150"/>
            <a:ext cx="510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6:</a:t>
            </a:r>
          </a:p>
          <a:p>
            <a:pPr>
              <a:buFont typeface="Arial" charset="0"/>
              <a:buNone/>
            </a:pPr>
            <a:r>
              <a:rPr lang="en-US" dirty="0" smtClean="0"/>
              <a:t>Calling instruction at memory location 8 sets instruction pointer to 8, pushes the current location to stack, stack pointer decreases from 15(f) to 14 (e)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096000" y="17335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6096000" y="34099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>
            <a:off x="228600" y="1962150"/>
            <a:ext cx="304800" cy="914400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3943350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7:</a:t>
            </a:r>
          </a:p>
          <a:p>
            <a:pPr>
              <a:buFont typeface="Arial" charset="0"/>
              <a:buNone/>
            </a:pPr>
            <a:r>
              <a:rPr lang="en-US" dirty="0" smtClean="0"/>
              <a:t>Value of B=2 is pushed to the stack, stack pointer reduced by another step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477000" y="34099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394335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8:</a:t>
            </a:r>
          </a:p>
          <a:p>
            <a:pPr>
              <a:buFont typeface="Arial" charset="0"/>
              <a:buNone/>
            </a:pPr>
            <a:r>
              <a:rPr lang="en-US" dirty="0" smtClean="0"/>
              <a:t>A and B swapped, A = 2 and B = 7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858000" y="2343150"/>
            <a:ext cx="4572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8100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Main Module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38861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38861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8861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38861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8861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8861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090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718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699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090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6670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0376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38862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38862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38862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38862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19600" y="361950"/>
            <a:ext cx="3733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9" name="Straight Connector 38"/>
          <p:cNvCxnSpPr/>
          <p:nvPr/>
        </p:nvCxnSpPr>
        <p:spPr>
          <a:xfrm rot="10800000">
            <a:off x="38862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38862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38862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38862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8862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38862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38862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38862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38862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3943350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9:</a:t>
            </a:r>
          </a:p>
          <a:p>
            <a:pPr>
              <a:buFont typeface="Arial" charset="0"/>
              <a:buNone/>
            </a:pPr>
            <a:r>
              <a:rPr lang="en-US" dirty="0" smtClean="0"/>
              <a:t>POP B increases stack pointer, pops the value 2 from stack, saves in B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239000" y="25717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394335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10:</a:t>
            </a:r>
          </a:p>
          <a:p>
            <a:pPr>
              <a:buFont typeface="Arial" charset="0"/>
              <a:buNone/>
            </a:pPr>
            <a:r>
              <a:rPr lang="en-US" dirty="0" smtClean="0"/>
              <a:t>INC A increases A from 2 to 3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620000" y="23431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3943350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11:</a:t>
            </a:r>
          </a:p>
          <a:p>
            <a:pPr>
              <a:buFont typeface="Arial" charset="0"/>
              <a:buNone/>
            </a:pPr>
            <a:r>
              <a:rPr lang="en-US" dirty="0" smtClean="0"/>
              <a:t>Increases stack pointer, retrieves memory location = 5, jumps to that instruction and IP increased to 6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001000" y="34099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8001000" y="17335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 flipV="1">
            <a:off x="304800" y="2266950"/>
            <a:ext cx="228600" cy="1676400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394335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12:</a:t>
            </a:r>
          </a:p>
          <a:p>
            <a:pPr>
              <a:buFont typeface="Arial" charset="0"/>
              <a:buNone/>
            </a:pPr>
            <a:r>
              <a:rPr lang="en-US" dirty="0" smtClean="0"/>
              <a:t>Program halts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305800" y="1504950"/>
            <a:ext cx="6858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Python Assembler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900827"/>
            <a:ext cx="4648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b="1" dirty="0" smtClean="0"/>
              <a:t>FEATURES:</a:t>
            </a:r>
          </a:p>
          <a:p>
            <a:pPr>
              <a:buFont typeface="Arial" charset="0"/>
              <a:buNone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 Data segment </a:t>
            </a:r>
            <a:r>
              <a:rPr lang="en-US" dirty="0" smtClean="0"/>
              <a:t>and </a:t>
            </a:r>
            <a:r>
              <a:rPr lang="en-US" b="1" dirty="0" smtClean="0"/>
              <a:t>code segment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Data in </a:t>
            </a:r>
            <a:r>
              <a:rPr lang="en-US" b="1" dirty="0" smtClean="0"/>
              <a:t>variable</a:t>
            </a:r>
            <a:r>
              <a:rPr lang="en-US" dirty="0" smtClean="0"/>
              <a:t> format (x, y, z etc </a:t>
            </a:r>
            <a:r>
              <a:rPr lang="en-US" dirty="0" err="1" smtClean="0"/>
              <a:t>var</a:t>
            </a:r>
            <a:r>
              <a:rPr lang="en-US" dirty="0" smtClean="0"/>
              <a:t> name)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Multiple </a:t>
            </a:r>
            <a:r>
              <a:rPr lang="en-US" b="1" dirty="0" smtClean="0"/>
              <a:t>Jump</a:t>
            </a:r>
            <a:r>
              <a:rPr lang="en-US" dirty="0" smtClean="0"/>
              <a:t> instructions supported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0-1 </a:t>
            </a:r>
            <a:r>
              <a:rPr lang="en-US" b="1" dirty="0" smtClean="0"/>
              <a:t>procedure</a:t>
            </a:r>
            <a:r>
              <a:rPr lang="en-US" dirty="0" smtClean="0"/>
              <a:t> supported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Machine code generation in binary/</a:t>
            </a:r>
            <a:r>
              <a:rPr lang="en-US" dirty="0" err="1" smtClean="0"/>
              <a:t>Verilog</a:t>
            </a:r>
            <a:r>
              <a:rPr lang="en-US" dirty="0" smtClean="0"/>
              <a:t> assignment statement format from </a:t>
            </a:r>
            <a:r>
              <a:rPr lang="en-US" b="1" dirty="0" smtClean="0"/>
              <a:t>.</a:t>
            </a:r>
            <a:r>
              <a:rPr lang="en-US" b="1" dirty="0" err="1" smtClean="0"/>
              <a:t>asm</a:t>
            </a:r>
            <a:r>
              <a:rPr lang="en-US" dirty="0" smtClean="0"/>
              <a:t> files 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971550"/>
            <a:ext cx="4114800" cy="327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4419600" y="3601819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b="1" dirty="0" smtClean="0"/>
              <a:t>USAGE:</a:t>
            </a:r>
          </a:p>
          <a:p>
            <a:pPr>
              <a:buFont typeface="Arial" charset="0"/>
              <a:buNone/>
            </a:pPr>
            <a:r>
              <a:rPr lang="en-US" dirty="0" smtClean="0"/>
              <a:t>&gt;&gt; python assembler.py addition_example.asm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Python Assembler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7800" y="285750"/>
            <a:ext cx="18288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charset="0"/>
              <a:buNone/>
            </a:pPr>
            <a:endParaRPr lang="en-US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.DATA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1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4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 2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.END_DATA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.CODE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 A, x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XCHG B, A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 A, y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HERE: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 DECREASE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XCHG B, A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 A, z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 A, B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JZ HERE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 A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HLT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.PROC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DECREASE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 A, B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 A, B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.END_PROC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.END_CODE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0" y="819150"/>
            <a:ext cx="4419600" cy="396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charset="0"/>
              <a:buNone/>
            </a:pPr>
            <a:endParaRPr lang="en-US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_______CODE_______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['MOV A, x', 'XCHG B, A', 'MOV A, y', 'CALL DECREASE', 'XCHG B, A', 'MOV A, z', 'SUB A, B', 'JZ HERE', 'OUT A', 'HLT']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_______PROC_______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['SUB A, B', 'SUB A, B', 'RET']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_______VARS_______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{'x': [0, 1], 'y': [1, 4], 'z': [2, 2]}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_______STOP_______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 instructions: 10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 jumps: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{'HERE': 3}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Procedure instructions: 3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Procedure jumps: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{}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Machine Code: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['01100000', '00100000', '01100001', '11001010', '00100000', '01100010', '00010000', '10000011', '01000000', '11110000', '00010000', '00010000', '11010000']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Machine Data: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['0001', '0100', '0010']</a:t>
            </a:r>
          </a:p>
          <a:p>
            <a:pPr>
              <a:buFont typeface="Arial" charset="0"/>
              <a:buNone/>
            </a:pPr>
            <a:endParaRPr lang="en-US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4000" y="361950"/>
            <a:ext cx="1676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Addition_example.asm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895350"/>
            <a:ext cx="4267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Command Line Output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352800" y="2419350"/>
            <a:ext cx="381000" cy="5334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Python Assembler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0" y="1581150"/>
            <a:ext cx="2286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PROG_MEM[0] = 8'b01100000;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PROG_MEM[1] = 8'b00100000;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PROG_MEM[2] = 8'b01100001;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PROG_MEM[3] = 8'b11001010;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PROG_MEM[4] = 8'b00100000;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PROG_MEM[5] = 8'b01100010;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PROG_MEM[6] = 8'b00010000;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PROG_MEM[7] = 8'b10000011;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PROG_MEM[8] = 8'b01000000;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PROG_MEM[9] = 8'b11110000;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PROG_MEM[10] = 8'b00010000;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PROG_MEM[11] = 8'b00010000;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PROG_MEM[12] = 8'b11010000;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PROG_MEM[13] = 8'b00000000;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PROG_MEM[14] = 8'b00000000;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PROG_MEM[15] = 8'b00000000;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72200" y="1581150"/>
            <a:ext cx="2133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DATA_MEM[0] = 4'b0001;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DATA_MEM[1] = 4'b0100;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DATA_MEM[2] = 4'b0010;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DATA_MEM[3]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DATA_MEM[4]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DATA_MEM[5]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DATA_MEM[6]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DATA_MEM[7]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DATA_MEM[8]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DATA_MEM[9]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DATA_MEM[10]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DATA_MEM[11]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DATA_MEM[12]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DATA_MEM[13]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DATA_MEM[14]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DATA_MEM[15] = 4'b0000;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285750"/>
            <a:ext cx="18288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charset="0"/>
              <a:buNone/>
            </a:pPr>
            <a:endParaRPr lang="en-US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.DATA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1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4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 2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.END_DATA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.CODE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 A, x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XCHG B, A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 A, y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HERE: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 DECREASE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XCHG B, A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 A, z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 A, B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JZ HERE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 A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HLT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.PROC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DECREASE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 A, B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 A, B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.END_PROC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.END_CODE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0" y="361950"/>
            <a:ext cx="1676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Addition_example.asm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352800" y="2419350"/>
            <a:ext cx="381000" cy="5334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0" y="1123950"/>
            <a:ext cx="4495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Addition_example.v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33800" y="43243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This data has to be pasted onto </a:t>
            </a:r>
            <a:r>
              <a:rPr lang="en-US" dirty="0" err="1" smtClean="0"/>
              <a:t>testbench</a:t>
            </a:r>
            <a:r>
              <a:rPr lang="en-US" dirty="0" smtClean="0"/>
              <a:t> code for proof of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Python Assembler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693376"/>
            <a:ext cx="8225407" cy="393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Python Assembler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971550"/>
            <a:ext cx="850677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438400" y="409575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en-US" dirty="0" smtClean="0"/>
              <a:t>Execution of assembled code on EDA-Playground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905000" y="2002631"/>
            <a:ext cx="5486400" cy="106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685800" y="2002631"/>
            <a:ext cx="7772400" cy="1102519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&lt;/THANK YOU&gt;</a:t>
            </a:r>
            <a:endParaRPr lang="en-US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8100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Main Module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38861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38861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8861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38861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8861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1828800" y="1960760"/>
            <a:ext cx="2590798" cy="1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090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718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85800" y="165735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reset</a:t>
            </a:r>
            <a:endParaRPr lang="en-US" sz="3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090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6670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0376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38862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38862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38862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38862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19600" y="361950"/>
            <a:ext cx="3733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9" name="Straight Connector 38"/>
          <p:cNvCxnSpPr/>
          <p:nvPr/>
        </p:nvCxnSpPr>
        <p:spPr>
          <a:xfrm rot="10800000">
            <a:off x="38862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38862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38862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38862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8862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38862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38862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38862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38862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04800" y="2266950"/>
            <a:ext cx="236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Flags and registers set to zero (excluding MEM)</a:t>
            </a:r>
          </a:p>
          <a:p>
            <a:pPr>
              <a:buFont typeface="Arial" charset="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8100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Main Module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38861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38861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8861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38861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V="1">
            <a:off x="2590800" y="1654372"/>
            <a:ext cx="1828798" cy="2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8861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090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09600" y="142875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osc_clock</a:t>
            </a:r>
            <a:endParaRPr lang="en-US" sz="3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699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090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6670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0376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38862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38862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38862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38862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19600" y="361950"/>
            <a:ext cx="3733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9" name="Straight Connector 38"/>
          <p:cNvCxnSpPr/>
          <p:nvPr/>
        </p:nvCxnSpPr>
        <p:spPr>
          <a:xfrm rot="10800000">
            <a:off x="38862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38862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38862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38862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8862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38862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38862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38862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38862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04800" y="2038350"/>
            <a:ext cx="236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Provides clock for all internal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8100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Main Module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38861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38861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8861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38861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8861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8861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090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718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699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09600" y="241935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prog_in</a:t>
            </a:r>
            <a:r>
              <a:rPr lang="en-US" sz="3200" b="1" dirty="0" smtClean="0"/>
              <a:t>[7:0]</a:t>
            </a:r>
            <a:endParaRPr lang="en-US" sz="3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6670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0376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3048000" y="2492573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3048000" y="2568773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3048000" y="2644973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3048000" y="2721173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19600" y="361950"/>
            <a:ext cx="3733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9" name="Straight Connector 38"/>
          <p:cNvCxnSpPr/>
          <p:nvPr/>
        </p:nvCxnSpPr>
        <p:spPr>
          <a:xfrm rot="10800000">
            <a:off x="3048000" y="2798761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3048000" y="2874961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3048000" y="2951161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3048000" y="3027361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8862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38862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38862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38862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38862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8600" y="3105150"/>
            <a:ext cx="236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Sends 8 bit instruction to PROG_MEM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8100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Main Module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2590798" y="1120973"/>
            <a:ext cx="1828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2590799" y="1197173"/>
            <a:ext cx="1828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2590799" y="1273373"/>
            <a:ext cx="1828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2590799" y="1349573"/>
            <a:ext cx="1828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8861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8861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8600" y="89535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data_in</a:t>
            </a:r>
            <a:r>
              <a:rPr lang="en-US" sz="3200" b="1" dirty="0" smtClean="0"/>
              <a:t>[3:0]</a:t>
            </a:r>
            <a:endParaRPr lang="en-US" sz="3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718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699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090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6670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0376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38862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38862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38862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38862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19600" y="361950"/>
            <a:ext cx="3733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9" name="Straight Connector 38"/>
          <p:cNvCxnSpPr/>
          <p:nvPr/>
        </p:nvCxnSpPr>
        <p:spPr>
          <a:xfrm rot="10800000">
            <a:off x="38862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38862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38862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38862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8862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38862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38862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38862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38862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8600" y="1581150"/>
            <a:ext cx="236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AutoNum type="arabicPeriod"/>
            </a:pPr>
            <a:r>
              <a:rPr lang="en-US" dirty="0" smtClean="0"/>
              <a:t>Acts as computer data input to </a:t>
            </a:r>
            <a:r>
              <a:rPr lang="en-US" dirty="0" err="1" smtClean="0"/>
              <a:t>reg</a:t>
            </a:r>
            <a:r>
              <a:rPr lang="en-US" dirty="0" smtClean="0"/>
              <a:t> A</a:t>
            </a:r>
          </a:p>
          <a:p>
            <a:pPr marL="342900" indent="-342900">
              <a:buFont typeface="Arial" charset="0"/>
              <a:buAutoNum type="arabicPeriod"/>
            </a:pPr>
            <a:r>
              <a:rPr lang="en-US" dirty="0" smtClean="0"/>
              <a:t>Loads data in DATA_MEM when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4719</Words>
  <Application>Microsoft Office PowerPoint</Application>
  <PresentationFormat>On-screen Show (16:9)</PresentationFormat>
  <Paragraphs>2091</Paragraphs>
  <Slides>59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4-Bit Computer</vt:lpstr>
      <vt:lpstr>4-Bit Computer</vt:lpstr>
      <vt:lpstr>Objectives</vt:lpstr>
      <vt:lpstr>Verilog Module</vt:lpstr>
      <vt:lpstr>Main Module</vt:lpstr>
      <vt:lpstr>Main Module</vt:lpstr>
      <vt:lpstr>Main Module</vt:lpstr>
      <vt:lpstr>Main Module</vt:lpstr>
      <vt:lpstr>Main Module</vt:lpstr>
      <vt:lpstr>Main Module</vt:lpstr>
      <vt:lpstr>Main Module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Instruction Execution</vt:lpstr>
      <vt:lpstr>Instruction Execution</vt:lpstr>
      <vt:lpstr>Testbench Module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Run-2 on EDA Playground</vt:lpstr>
      <vt:lpstr>Sample Run-2 on EDA Playground</vt:lpstr>
      <vt:lpstr>Sample Run-2 on EDA Playground</vt:lpstr>
      <vt:lpstr>Sample Run-2 on EDA Playground</vt:lpstr>
      <vt:lpstr>Sample Run-2 on EDA Playground</vt:lpstr>
      <vt:lpstr>Sample Run-2 on EDA Playground</vt:lpstr>
      <vt:lpstr>Sample Run-2 on EDA Playground</vt:lpstr>
      <vt:lpstr>Sample Run-2 on EDA Playground</vt:lpstr>
      <vt:lpstr>Sample Run-2 on EDA Playground</vt:lpstr>
      <vt:lpstr>Sample Run-2 on EDA Playground</vt:lpstr>
      <vt:lpstr>Sample Run-2 on EDA Playground</vt:lpstr>
      <vt:lpstr>Sample Run-2 on EDA Playground</vt:lpstr>
      <vt:lpstr>Sample Run-2 on EDA Playground</vt:lpstr>
      <vt:lpstr>Sample Run-2 on EDA Playground</vt:lpstr>
      <vt:lpstr>Python Assembler</vt:lpstr>
      <vt:lpstr>Python Assembler</vt:lpstr>
      <vt:lpstr>Python Assembler</vt:lpstr>
      <vt:lpstr>Python Assembler</vt:lpstr>
      <vt:lpstr>Python Assembler</vt:lpstr>
      <vt:lpstr>&lt;/THANK YOU&gt;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Sayeed</dc:creator>
  <cp:lastModifiedBy>Sayeed</cp:lastModifiedBy>
  <cp:revision>38</cp:revision>
  <dcterms:created xsi:type="dcterms:W3CDTF">2006-08-16T00:00:00Z</dcterms:created>
  <dcterms:modified xsi:type="dcterms:W3CDTF">2021-03-31T14:50:08Z</dcterms:modified>
</cp:coreProperties>
</file>