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Hossain" initials="MH" lastIdx="1" clrIdx="0">
    <p:extLst>
      <p:ext uri="{19B8F6BF-5375-455C-9EA6-DF929625EA0E}">
        <p15:presenceInfo xmlns:p15="http://schemas.microsoft.com/office/powerpoint/2012/main" userId="S::mhos0019@student.monash.edu::517ddbc2-1ed3-4553-9ff3-6debd8201c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A072BEB-FC09-419A-9509-0FB7170FF64C}" type="datetimeFigureOut">
              <a:rPr lang="en-AU" smtClean="0"/>
              <a:t>10/09/2020</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233844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072BEB-FC09-419A-9509-0FB7170FF64C}" type="datetimeFigureOut">
              <a:rPr lang="en-AU" smtClean="0"/>
              <a:t>10/09/2020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317361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072BEB-FC09-419A-9509-0FB7170FF64C}" type="datetimeFigureOut">
              <a:rPr lang="en-AU" smtClean="0"/>
              <a:t>10/09/2020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2147362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072BEB-FC09-419A-9509-0FB7170FF64C}" type="datetimeFigureOut">
              <a:rPr lang="en-AU" smtClean="0"/>
              <a:t>10/09/2020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B41795-300A-41E6-80E5-140FF608270F}"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8229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072BEB-FC09-419A-9509-0FB7170FF64C}" type="datetimeFigureOut">
              <a:rPr lang="en-AU" smtClean="0"/>
              <a:t>10/09/2020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1044209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072BEB-FC09-419A-9509-0FB7170FF64C}" type="datetimeFigureOut">
              <a:rPr lang="en-AU" smtClean="0"/>
              <a:t>10/09/2020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3949984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072BEB-FC09-419A-9509-0FB7170FF64C}" type="datetimeFigureOut">
              <a:rPr lang="en-AU" smtClean="0"/>
              <a:t>10/09/2020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1359061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72BEB-FC09-419A-9509-0FB7170FF64C}" type="datetimeFigureOut">
              <a:rPr lang="en-AU" smtClean="0"/>
              <a:t>10/09/2020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3310035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72BEB-FC09-419A-9509-0FB7170FF64C}" type="datetimeFigureOut">
              <a:rPr lang="en-AU" smtClean="0"/>
              <a:t>10/09/2020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2484748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72BEB-FC09-419A-9509-0FB7170FF64C}" type="datetimeFigureOut">
              <a:rPr lang="en-AU" smtClean="0"/>
              <a:t>10/09/2020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18784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72BEB-FC09-419A-9509-0FB7170FF64C}" type="datetimeFigureOut">
              <a:rPr lang="en-AU" smtClean="0"/>
              <a:t>10/09/2020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76775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072BEB-FC09-419A-9509-0FB7170FF64C}" type="datetimeFigureOut">
              <a:rPr lang="en-AU" smtClean="0"/>
              <a:t>10/09/2020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241595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072BEB-FC09-419A-9509-0FB7170FF64C}" type="datetimeFigureOut">
              <a:rPr lang="en-AU" smtClean="0"/>
              <a:t>10/09/2020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780257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072BEB-FC09-419A-9509-0FB7170FF64C}" type="datetimeFigureOut">
              <a:rPr lang="en-AU" smtClean="0"/>
              <a:t>10/09/2020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291014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72BEB-FC09-419A-9509-0FB7170FF64C}" type="datetimeFigureOut">
              <a:rPr lang="en-AU" smtClean="0"/>
              <a:t>10/09/2020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191956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072BEB-FC09-419A-9509-0FB7170FF64C}" type="datetimeFigureOut">
              <a:rPr lang="en-AU" smtClean="0"/>
              <a:t>10/09/2020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393502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072BEB-FC09-419A-9509-0FB7170FF64C}" type="datetimeFigureOut">
              <a:rPr lang="en-AU" smtClean="0"/>
              <a:t>10/09/2020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B41795-300A-41E6-80E5-140FF608270F}" type="slidenum">
              <a:rPr lang="en-AU" smtClean="0"/>
              <a:t>‹#›</a:t>
            </a:fld>
            <a:endParaRPr lang="en-AU"/>
          </a:p>
        </p:txBody>
      </p:sp>
    </p:spTree>
    <p:extLst>
      <p:ext uri="{BB962C8B-B14F-4D97-AF65-F5344CB8AC3E}">
        <p14:creationId xmlns:p14="http://schemas.microsoft.com/office/powerpoint/2010/main" val="128083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072BEB-FC09-419A-9509-0FB7170FF64C}" type="datetimeFigureOut">
              <a:rPr lang="en-AU" smtClean="0"/>
              <a:t>10/09/2020</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B41795-300A-41E6-80E5-140FF608270F}" type="slidenum">
              <a:rPr lang="en-AU" smtClean="0"/>
              <a:t>‹#›</a:t>
            </a:fld>
            <a:endParaRPr lang="en-AU"/>
          </a:p>
        </p:txBody>
      </p:sp>
    </p:spTree>
    <p:extLst>
      <p:ext uri="{BB962C8B-B14F-4D97-AF65-F5344CB8AC3E}">
        <p14:creationId xmlns:p14="http://schemas.microsoft.com/office/powerpoint/2010/main" val="226509264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11"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useBgFill="1">
        <p:nvSpPr>
          <p:cNvPr id="66"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394E2-D618-4ED7-8F0F-B82D29B3F254}"/>
              </a:ext>
            </a:extLst>
          </p:cNvPr>
          <p:cNvSpPr>
            <a:spLocks noGrp="1"/>
          </p:cNvSpPr>
          <p:nvPr>
            <p:ph type="ctrTitle"/>
          </p:nvPr>
        </p:nvSpPr>
        <p:spPr>
          <a:xfrm>
            <a:off x="4654296" y="963613"/>
            <a:ext cx="6013703" cy="4149724"/>
          </a:xfrm>
        </p:spPr>
        <p:txBody>
          <a:bodyPr anchor="ctr">
            <a:normAutofit/>
          </a:bodyPr>
          <a:lstStyle/>
          <a:p>
            <a:r>
              <a:rPr lang="en-US" sz="6000" dirty="0"/>
              <a:t>FIT5202 Assignment</a:t>
            </a:r>
            <a:endParaRPr lang="en-AU" sz="6000" dirty="0"/>
          </a:p>
        </p:txBody>
      </p:sp>
      <p:sp>
        <p:nvSpPr>
          <p:cNvPr id="3" name="Subtitle 2">
            <a:extLst>
              <a:ext uri="{FF2B5EF4-FFF2-40B4-BE49-F238E27FC236}">
                <a16:creationId xmlns:a16="http://schemas.microsoft.com/office/drawing/2014/main" id="{4DBBFECF-6B18-475E-85F0-581514CF971D}"/>
              </a:ext>
            </a:extLst>
          </p:cNvPr>
          <p:cNvSpPr>
            <a:spLocks noGrp="1"/>
          </p:cNvSpPr>
          <p:nvPr>
            <p:ph type="subTitle" idx="1"/>
          </p:nvPr>
        </p:nvSpPr>
        <p:spPr>
          <a:xfrm>
            <a:off x="1180571" y="963613"/>
            <a:ext cx="2502269" cy="3536950"/>
          </a:xfrm>
        </p:spPr>
        <p:txBody>
          <a:bodyPr anchor="ctr">
            <a:normAutofit/>
          </a:bodyPr>
          <a:lstStyle/>
          <a:p>
            <a:pPr algn="r"/>
            <a:endParaRPr lang="en-US" dirty="0">
              <a:solidFill>
                <a:schemeClr val="tx1"/>
              </a:solidFill>
            </a:endParaRPr>
          </a:p>
          <a:p>
            <a:pPr algn="r"/>
            <a:r>
              <a:rPr lang="en-US" dirty="0">
                <a:solidFill>
                  <a:schemeClr val="tx1"/>
                </a:solidFill>
              </a:rPr>
              <a:t>Part B : Pre-recorded Video Presentation</a:t>
            </a:r>
          </a:p>
        </p:txBody>
      </p:sp>
    </p:spTree>
    <p:extLst>
      <p:ext uri="{BB962C8B-B14F-4D97-AF65-F5344CB8AC3E}">
        <p14:creationId xmlns:p14="http://schemas.microsoft.com/office/powerpoint/2010/main" val="241436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62B6-92DB-4C68-B120-9E1935983896}"/>
              </a:ext>
            </a:extLst>
          </p:cNvPr>
          <p:cNvSpPr>
            <a:spLocks noGrp="1"/>
          </p:cNvSpPr>
          <p:nvPr>
            <p:ph type="title"/>
          </p:nvPr>
        </p:nvSpPr>
        <p:spPr/>
        <p:txBody>
          <a:bodyPr/>
          <a:lstStyle/>
          <a:p>
            <a:r>
              <a:rPr lang="en-AU" dirty="0"/>
              <a:t>RDD Partitioning (Task 1.2)</a:t>
            </a:r>
          </a:p>
        </p:txBody>
      </p:sp>
      <p:sp>
        <p:nvSpPr>
          <p:cNvPr id="3" name="Content Placeholder 2">
            <a:extLst>
              <a:ext uri="{FF2B5EF4-FFF2-40B4-BE49-F238E27FC236}">
                <a16:creationId xmlns:a16="http://schemas.microsoft.com/office/drawing/2014/main" id="{F0D8A844-C6A3-4429-8D24-B226A6AF47ED}"/>
              </a:ext>
            </a:extLst>
          </p:cNvPr>
          <p:cNvSpPr>
            <a:spLocks noGrp="1"/>
          </p:cNvSpPr>
          <p:nvPr>
            <p:ph idx="1"/>
          </p:nvPr>
        </p:nvSpPr>
        <p:spPr/>
        <p:txBody>
          <a:bodyPr>
            <a:normAutofit/>
          </a:bodyPr>
          <a:lstStyle/>
          <a:p>
            <a:r>
              <a:rPr lang="en-US" sz="1200" dirty="0"/>
              <a:t>After reading the data from the csv files, the data was spread into 5 partitions( one for each of the csv files).</a:t>
            </a:r>
          </a:p>
          <a:p>
            <a:endParaRPr lang="en-US" sz="1200" dirty="0"/>
          </a:p>
          <a:p>
            <a:endParaRPr lang="en-AU" sz="1200" dirty="0"/>
          </a:p>
        </p:txBody>
      </p:sp>
      <p:pic>
        <p:nvPicPr>
          <p:cNvPr id="4" name="Picture 3">
            <a:extLst>
              <a:ext uri="{FF2B5EF4-FFF2-40B4-BE49-F238E27FC236}">
                <a16:creationId xmlns:a16="http://schemas.microsoft.com/office/drawing/2014/main" id="{B048063C-B94A-4E94-A47E-301C01E3120B}"/>
              </a:ext>
            </a:extLst>
          </p:cNvPr>
          <p:cNvPicPr>
            <a:picLocks noChangeAspect="1"/>
          </p:cNvPicPr>
          <p:nvPr/>
        </p:nvPicPr>
        <p:blipFill>
          <a:blip r:embed="rId2"/>
          <a:stretch>
            <a:fillRect/>
          </a:stretch>
        </p:blipFill>
        <p:spPr>
          <a:xfrm>
            <a:off x="406373" y="2918592"/>
            <a:ext cx="2958340" cy="1653408"/>
          </a:xfrm>
          <a:prstGeom prst="rect">
            <a:avLst/>
          </a:prstGeom>
        </p:spPr>
      </p:pic>
      <p:pic>
        <p:nvPicPr>
          <p:cNvPr id="5" name="Picture 4">
            <a:extLst>
              <a:ext uri="{FF2B5EF4-FFF2-40B4-BE49-F238E27FC236}">
                <a16:creationId xmlns:a16="http://schemas.microsoft.com/office/drawing/2014/main" id="{1D0F05EC-76C8-4386-BB02-36E68C276638}"/>
              </a:ext>
            </a:extLst>
          </p:cNvPr>
          <p:cNvPicPr>
            <a:picLocks noChangeAspect="1"/>
          </p:cNvPicPr>
          <p:nvPr/>
        </p:nvPicPr>
        <p:blipFill>
          <a:blip r:embed="rId3"/>
          <a:stretch>
            <a:fillRect/>
          </a:stretch>
        </p:blipFill>
        <p:spPr>
          <a:xfrm>
            <a:off x="7095295" y="1411941"/>
            <a:ext cx="4351673" cy="817215"/>
          </a:xfrm>
          <a:prstGeom prst="rect">
            <a:avLst/>
          </a:prstGeom>
        </p:spPr>
      </p:pic>
      <p:sp>
        <p:nvSpPr>
          <p:cNvPr id="7" name="Rectangle 6">
            <a:extLst>
              <a:ext uri="{FF2B5EF4-FFF2-40B4-BE49-F238E27FC236}">
                <a16:creationId xmlns:a16="http://schemas.microsoft.com/office/drawing/2014/main" id="{52154F33-6C5F-49E6-B735-B80066827BCC}"/>
              </a:ext>
            </a:extLst>
          </p:cNvPr>
          <p:cNvSpPr/>
          <p:nvPr/>
        </p:nvSpPr>
        <p:spPr>
          <a:xfrm>
            <a:off x="3643256" y="2801057"/>
            <a:ext cx="6096000" cy="1015663"/>
          </a:xfrm>
          <a:prstGeom prst="rect">
            <a:avLst/>
          </a:prstGeom>
        </p:spPr>
        <p:txBody>
          <a:bodyPr>
            <a:spAutoFit/>
          </a:bodyPr>
          <a:lstStyle/>
          <a:p>
            <a:r>
              <a:rPr lang="en-AU" sz="1200" dirty="0">
                <a:latin typeface="Calibri" panose="020F0502020204030204" pitchFamily="34" charset="0"/>
                <a:ea typeface="Calibri" panose="020F0502020204030204" pitchFamily="34" charset="0"/>
                <a:cs typeface="Times New Roman" panose="02020603050405020304" pitchFamily="18" charset="0"/>
              </a:rPr>
              <a:t>Then I used the map function to split the data by comma and afterwards used the map functions again to create a key value pair RDD. I created a hash function that returns 0 is the key is SA, otherwise returns 1. Afterwards I partitioned the RDD into 2 partitions using the hash function. This sends all the records with SA key to partition 0 and the rest to partition 1. Thus, I was able to utilize hash partitioning in this case to answer the given question.</a:t>
            </a:r>
            <a:endParaRPr lang="en-AU" sz="1200" dirty="0"/>
          </a:p>
        </p:txBody>
      </p:sp>
      <p:pic>
        <p:nvPicPr>
          <p:cNvPr id="8" name="Picture 7">
            <a:extLst>
              <a:ext uri="{FF2B5EF4-FFF2-40B4-BE49-F238E27FC236}">
                <a16:creationId xmlns:a16="http://schemas.microsoft.com/office/drawing/2014/main" id="{1161514E-0193-45C4-B1E9-1109DB4D047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432113" y="4999642"/>
            <a:ext cx="2211144" cy="1569660"/>
          </a:xfrm>
          <a:prstGeom prst="rect">
            <a:avLst/>
          </a:prstGeom>
          <a:noFill/>
          <a:ln>
            <a:noFill/>
          </a:ln>
        </p:spPr>
      </p:pic>
      <p:pic>
        <p:nvPicPr>
          <p:cNvPr id="9" name="Picture 8">
            <a:extLst>
              <a:ext uri="{FF2B5EF4-FFF2-40B4-BE49-F238E27FC236}">
                <a16:creationId xmlns:a16="http://schemas.microsoft.com/office/drawing/2014/main" id="{B0DF5CF4-7908-403B-B082-E9241BA33774}"/>
              </a:ext>
            </a:extLst>
          </p:cNvPr>
          <p:cNvPicPr>
            <a:picLocks noChangeAspect="1"/>
          </p:cNvPicPr>
          <p:nvPr/>
        </p:nvPicPr>
        <p:blipFill>
          <a:blip r:embed="rId5"/>
          <a:stretch>
            <a:fillRect/>
          </a:stretch>
        </p:blipFill>
        <p:spPr>
          <a:xfrm>
            <a:off x="6988129" y="5449795"/>
            <a:ext cx="3651635" cy="892976"/>
          </a:xfrm>
          <a:prstGeom prst="rect">
            <a:avLst/>
          </a:prstGeom>
        </p:spPr>
      </p:pic>
      <p:sp>
        <p:nvSpPr>
          <p:cNvPr id="10" name="Rectangle 9">
            <a:extLst>
              <a:ext uri="{FF2B5EF4-FFF2-40B4-BE49-F238E27FC236}">
                <a16:creationId xmlns:a16="http://schemas.microsoft.com/office/drawing/2014/main" id="{E8943A84-1085-4E0E-B489-D5F090FAEA80}"/>
              </a:ext>
            </a:extLst>
          </p:cNvPr>
          <p:cNvSpPr/>
          <p:nvPr/>
        </p:nvSpPr>
        <p:spPr>
          <a:xfrm>
            <a:off x="4265220" y="4080857"/>
            <a:ext cx="6096000" cy="1569660"/>
          </a:xfrm>
          <a:prstGeom prst="rect">
            <a:avLst/>
          </a:prstGeom>
        </p:spPr>
        <p:txBody>
          <a:bodyPr>
            <a:spAutoFit/>
          </a:bodyPr>
          <a:lstStyle/>
          <a:p>
            <a:r>
              <a:rPr lang="en-US" sz="1200" dirty="0"/>
              <a:t>After implementing the hash function, there are 109684 records for “SA” and 44175 records for the rest. We can see that more data is partitioned into SA which means skewness is present. There are many ways to improve skewness while partitioning data:</a:t>
            </a:r>
          </a:p>
          <a:p>
            <a:r>
              <a:rPr lang="en-US" sz="1200" dirty="0"/>
              <a:t>1.	Adding more partitions – downside is not helpful when a few keys are dominant</a:t>
            </a:r>
          </a:p>
          <a:p>
            <a:r>
              <a:rPr lang="en-US" sz="1200" dirty="0"/>
              <a:t>2.	Custom partitioning</a:t>
            </a:r>
          </a:p>
          <a:p>
            <a:r>
              <a:rPr lang="en-US" sz="1200" dirty="0"/>
              <a:t>3.	First fit packing</a:t>
            </a:r>
          </a:p>
          <a:p>
            <a:r>
              <a:rPr lang="en-US" sz="1200" dirty="0"/>
              <a:t>4.	Skewed joins</a:t>
            </a:r>
          </a:p>
          <a:p>
            <a:r>
              <a:rPr lang="en-US" sz="1200" dirty="0"/>
              <a:t>5.	Iterative broadcast joins</a:t>
            </a:r>
          </a:p>
        </p:txBody>
      </p:sp>
    </p:spTree>
    <p:extLst>
      <p:ext uri="{BB962C8B-B14F-4D97-AF65-F5344CB8AC3E}">
        <p14:creationId xmlns:p14="http://schemas.microsoft.com/office/powerpoint/2010/main" val="257179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FEE3-FB44-46F5-873E-34104E5EE1AD}"/>
              </a:ext>
            </a:extLst>
          </p:cNvPr>
          <p:cNvSpPr>
            <a:spLocks noGrp="1"/>
          </p:cNvSpPr>
          <p:nvPr>
            <p:ph type="title"/>
          </p:nvPr>
        </p:nvSpPr>
        <p:spPr/>
        <p:txBody>
          <a:bodyPr/>
          <a:lstStyle/>
          <a:p>
            <a:r>
              <a:rPr lang="en-US" dirty="0"/>
              <a:t>Crash Severity Analysis (Task 2.3) </a:t>
            </a:r>
            <a:endParaRPr lang="en-AU" dirty="0"/>
          </a:p>
        </p:txBody>
      </p:sp>
      <p:sp>
        <p:nvSpPr>
          <p:cNvPr id="3" name="Content Placeholder 2">
            <a:extLst>
              <a:ext uri="{FF2B5EF4-FFF2-40B4-BE49-F238E27FC236}">
                <a16:creationId xmlns:a16="http://schemas.microsoft.com/office/drawing/2014/main" id="{B7E27B70-D97E-4AE2-AD91-4CBB5739C054}"/>
              </a:ext>
            </a:extLst>
          </p:cNvPr>
          <p:cNvSpPr>
            <a:spLocks noGrp="1"/>
          </p:cNvSpPr>
          <p:nvPr>
            <p:ph idx="1"/>
          </p:nvPr>
        </p:nvSpPr>
        <p:spPr/>
        <p:txBody>
          <a:bodyPr/>
          <a:lstStyle/>
          <a:p>
            <a:r>
              <a:rPr lang="en-AU" sz="1400" b="1" u="sng" dirty="0"/>
              <a:t>Output table</a:t>
            </a:r>
            <a:endParaRPr lang="en-AU" sz="1400" dirty="0"/>
          </a:p>
          <a:p>
            <a:endParaRPr lang="en-AU" dirty="0"/>
          </a:p>
        </p:txBody>
      </p:sp>
      <p:pic>
        <p:nvPicPr>
          <p:cNvPr id="4" name="Picture 3">
            <a:extLst>
              <a:ext uri="{FF2B5EF4-FFF2-40B4-BE49-F238E27FC236}">
                <a16:creationId xmlns:a16="http://schemas.microsoft.com/office/drawing/2014/main" id="{13ABB8F9-EE1D-4EAC-B397-472AE90F39C2}"/>
              </a:ext>
            </a:extLst>
          </p:cNvPr>
          <p:cNvPicPr>
            <a:picLocks noChangeAspect="1"/>
          </p:cNvPicPr>
          <p:nvPr/>
        </p:nvPicPr>
        <p:blipFill>
          <a:blip r:embed="rId2"/>
          <a:stretch>
            <a:fillRect/>
          </a:stretch>
        </p:blipFill>
        <p:spPr>
          <a:xfrm>
            <a:off x="380973" y="1774467"/>
            <a:ext cx="4817179" cy="1809269"/>
          </a:xfrm>
          <a:prstGeom prst="rect">
            <a:avLst/>
          </a:prstGeom>
        </p:spPr>
      </p:pic>
      <p:pic>
        <p:nvPicPr>
          <p:cNvPr id="5" name="Picture 4">
            <a:extLst>
              <a:ext uri="{FF2B5EF4-FFF2-40B4-BE49-F238E27FC236}">
                <a16:creationId xmlns:a16="http://schemas.microsoft.com/office/drawing/2014/main" id="{7B548BBF-C5E6-48CB-B4F3-D1C0E68B55ED}"/>
              </a:ext>
            </a:extLst>
          </p:cNvPr>
          <p:cNvPicPr>
            <a:picLocks noChangeAspect="1"/>
          </p:cNvPicPr>
          <p:nvPr/>
        </p:nvPicPr>
        <p:blipFill>
          <a:blip r:embed="rId3"/>
          <a:stretch>
            <a:fillRect/>
          </a:stretch>
        </p:blipFill>
        <p:spPr>
          <a:xfrm>
            <a:off x="6373214" y="1724472"/>
            <a:ext cx="5351622" cy="3157299"/>
          </a:xfrm>
          <a:prstGeom prst="rect">
            <a:avLst/>
          </a:prstGeom>
        </p:spPr>
      </p:pic>
      <p:sp>
        <p:nvSpPr>
          <p:cNvPr id="6" name="Rectangle 5">
            <a:extLst>
              <a:ext uri="{FF2B5EF4-FFF2-40B4-BE49-F238E27FC236}">
                <a16:creationId xmlns:a16="http://schemas.microsoft.com/office/drawing/2014/main" id="{80E51DD4-032F-4BAB-850E-0848A1EB4DB7}"/>
              </a:ext>
            </a:extLst>
          </p:cNvPr>
          <p:cNvSpPr/>
          <p:nvPr/>
        </p:nvSpPr>
        <p:spPr>
          <a:xfrm>
            <a:off x="380973" y="3819942"/>
            <a:ext cx="6096000" cy="2123658"/>
          </a:xfrm>
          <a:prstGeom prst="rect">
            <a:avLst/>
          </a:prstGeom>
        </p:spPr>
        <p:txBody>
          <a:bodyPr>
            <a:spAutoFit/>
          </a:bodyPr>
          <a:lstStyle/>
          <a:p>
            <a:r>
              <a:rPr lang="en-US" sz="1200" dirty="0"/>
              <a:t>The above diagram is a grouped bar chart created from the table using matplotlib (code included in the assignment file). Observations from the graph include:</a:t>
            </a:r>
          </a:p>
          <a:p>
            <a:r>
              <a:rPr lang="en-US" sz="1200" dirty="0"/>
              <a:t>1.	PDO severity level has high percentages for people who tested positive for blood alcohol levels. This makes sense as alcohol increases chances of accidents.</a:t>
            </a:r>
          </a:p>
          <a:p>
            <a:r>
              <a:rPr lang="en-US" sz="1200" dirty="0"/>
              <a:t>2.	Minor injury is mostly caused due to drug consumption or people who are consuming both drugs and alcohol. We can see similar trend for severe injury cases.</a:t>
            </a:r>
          </a:p>
          <a:p>
            <a:r>
              <a:rPr lang="en-US" sz="1200" dirty="0"/>
              <a:t>3.	For Fatal injuries, we can observe that the main cause is the consumption of both alcohol and drugs. Only a small number of fatal injuries are caused by nothing. This is due to the negative effects drugs have on the human body</a:t>
            </a:r>
          </a:p>
          <a:p>
            <a:r>
              <a:rPr lang="en-US" sz="1200" dirty="0"/>
              <a:t>In conclusions we can observe clearly that, drugs and alcohol consumption become the main cause as the severity level of motor vehicle accidents increase. </a:t>
            </a:r>
          </a:p>
        </p:txBody>
      </p:sp>
    </p:spTree>
    <p:extLst>
      <p:ext uri="{BB962C8B-B14F-4D97-AF65-F5344CB8AC3E}">
        <p14:creationId xmlns:p14="http://schemas.microsoft.com/office/powerpoint/2010/main" val="220124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A0CC-7807-4DFB-8142-B7F0A0DF5C8E}"/>
              </a:ext>
            </a:extLst>
          </p:cNvPr>
          <p:cNvSpPr>
            <a:spLocks noGrp="1"/>
          </p:cNvSpPr>
          <p:nvPr>
            <p:ph type="title"/>
          </p:nvPr>
        </p:nvSpPr>
        <p:spPr/>
        <p:txBody>
          <a:bodyPr>
            <a:normAutofit/>
          </a:bodyPr>
          <a:lstStyle/>
          <a:p>
            <a:r>
              <a:rPr lang="en-AU"/>
              <a:t>RDDs vs DataFrame vs Spark SQL(Task 2.4)</a:t>
            </a:r>
            <a:endParaRPr lang="en-AU" dirty="0"/>
          </a:p>
        </p:txBody>
      </p:sp>
      <p:pic>
        <p:nvPicPr>
          <p:cNvPr id="5" name="Content Placeholder 4">
            <a:extLst>
              <a:ext uri="{FF2B5EF4-FFF2-40B4-BE49-F238E27FC236}">
                <a16:creationId xmlns:a16="http://schemas.microsoft.com/office/drawing/2014/main" id="{CEC8E1F3-5E4C-4EFF-B04D-A894119CEB7B}"/>
              </a:ext>
            </a:extLst>
          </p:cNvPr>
          <p:cNvPicPr>
            <a:picLocks noGrp="1" noChangeAspect="1"/>
          </p:cNvPicPr>
          <p:nvPr>
            <p:ph idx="1"/>
          </p:nvPr>
        </p:nvPicPr>
        <p:blipFill rotWithShape="1">
          <a:blip r:embed="rId2"/>
          <a:srcRect t="-50278" b="48912"/>
          <a:stretch/>
        </p:blipFill>
        <p:spPr>
          <a:xfrm>
            <a:off x="766509" y="-820270"/>
            <a:ext cx="4719885" cy="5025542"/>
          </a:xfrm>
          <a:prstGeom prst="rect">
            <a:avLst/>
          </a:prstGeom>
        </p:spPr>
      </p:pic>
      <p:pic>
        <p:nvPicPr>
          <p:cNvPr id="6" name="Picture 5">
            <a:extLst>
              <a:ext uri="{FF2B5EF4-FFF2-40B4-BE49-F238E27FC236}">
                <a16:creationId xmlns:a16="http://schemas.microsoft.com/office/drawing/2014/main" id="{65CEF52B-CE21-4545-860A-3B6516485921}"/>
              </a:ext>
            </a:extLst>
          </p:cNvPr>
          <p:cNvPicPr>
            <a:picLocks noChangeAspect="1"/>
          </p:cNvPicPr>
          <p:nvPr/>
        </p:nvPicPr>
        <p:blipFill rotWithShape="1">
          <a:blip r:embed="rId2"/>
          <a:srcRect t="49791" b="-49791"/>
          <a:stretch/>
        </p:blipFill>
        <p:spPr>
          <a:xfrm>
            <a:off x="3586979" y="4450975"/>
            <a:ext cx="5235596" cy="4661229"/>
          </a:xfrm>
          <a:prstGeom prst="rect">
            <a:avLst/>
          </a:prstGeom>
        </p:spPr>
      </p:pic>
      <p:pic>
        <p:nvPicPr>
          <p:cNvPr id="17" name="Picture 16" descr="A picture containing screenshot&#10;&#10;Description automatically generated">
            <a:extLst>
              <a:ext uri="{FF2B5EF4-FFF2-40B4-BE49-F238E27FC236}">
                <a16:creationId xmlns:a16="http://schemas.microsoft.com/office/drawing/2014/main" id="{798CF4A5-D48B-412E-A5EF-0B7242361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878" y="1661187"/>
            <a:ext cx="5113533" cy="2534295"/>
          </a:xfrm>
          <a:prstGeom prst="rect">
            <a:avLst/>
          </a:prstGeom>
        </p:spPr>
      </p:pic>
    </p:spTree>
    <p:extLst>
      <p:ext uri="{BB962C8B-B14F-4D97-AF65-F5344CB8AC3E}">
        <p14:creationId xmlns:p14="http://schemas.microsoft.com/office/powerpoint/2010/main" val="1738767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97</TotalTime>
  <Words>402</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Tw Cen MT</vt:lpstr>
      <vt:lpstr>Circuit</vt:lpstr>
      <vt:lpstr>FIT5202 Assignment</vt:lpstr>
      <vt:lpstr>RDD Partitioning (Task 1.2)</vt:lpstr>
      <vt:lpstr>Crash Severity Analysis (Task 2.3) </vt:lpstr>
      <vt:lpstr>RDDs vs DataFrame vs Spark SQL(Task 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FIT5202 Assignment</dc:title>
  <dc:creator>Md Hossain</dc:creator>
  <cp:lastModifiedBy>Md Hossain</cp:lastModifiedBy>
  <cp:revision>3</cp:revision>
  <dcterms:created xsi:type="dcterms:W3CDTF">2020-09-09T21:38:36Z</dcterms:created>
  <dcterms:modified xsi:type="dcterms:W3CDTF">2020-09-10T00:15:01Z</dcterms:modified>
</cp:coreProperties>
</file>