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9" r:id="rId6"/>
    <p:sldId id="270" r:id="rId7"/>
    <p:sldId id="263" r:id="rId8"/>
    <p:sldId id="264" r:id="rId9"/>
    <p:sldId id="258" r:id="rId10"/>
    <p:sldId id="272" r:id="rId11"/>
    <p:sldId id="273" r:id="rId12"/>
    <p:sldId id="265" r:id="rId13"/>
    <p:sldId id="266" r:id="rId14"/>
    <p:sldId id="259" r:id="rId15"/>
    <p:sldId id="267" r:id="rId16"/>
    <p:sldId id="268" r:id="rId17"/>
    <p:sldId id="26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347F-B983-40E7-AC90-2AAD5C18D3A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8B9A-0BB3-4878-A516-AFC47500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9089"/>
            <a:ext cx="9144000" cy="21799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Mining Project on Toyota Dealership Survey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1175"/>
            <a:ext cx="9144000" cy="8312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 (Clustering) Results Delivery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141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8265"/>
            <a:ext cx="10791305" cy="4814345"/>
          </a:xfrm>
        </p:spPr>
        <p:txBody>
          <a:bodyPr/>
          <a:lstStyle/>
          <a:p>
            <a:r>
              <a:rPr lang="en-US" sz="2400" dirty="0" smtClean="0"/>
              <a:t>Question content: </a:t>
            </a:r>
            <a:r>
              <a:rPr lang="en-US" dirty="0"/>
              <a:t>Your satisfaction towards quality of the work performed on your vehicle 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Clustering method: automatic method (NMF + K-means)</a:t>
            </a:r>
          </a:p>
          <a:p>
            <a:r>
              <a:rPr lang="en-US" sz="2400" dirty="0" smtClean="0"/>
              <a:t>No. Cluster: 10</a:t>
            </a:r>
          </a:p>
        </p:txBody>
      </p:sp>
    </p:spTree>
    <p:extLst>
      <p:ext uri="{BB962C8B-B14F-4D97-AF65-F5344CB8AC3E}">
        <p14:creationId xmlns:p14="http://schemas.microsoft.com/office/powerpoint/2010/main" val="18182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738526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 (See attached result_5):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75531"/>
              </p:ext>
            </p:extLst>
          </p:nvPr>
        </p:nvGraphicFramePr>
        <p:xfrm>
          <a:off x="699292" y="1304253"/>
          <a:ext cx="1034057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5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2629988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204755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  <a:gridCol w="1077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of</a:t>
                      </a:r>
                      <a:r>
                        <a:rPr lang="en-US" sz="1600" baseline="0" dirty="0" smtClean="0"/>
                        <a:t> Comment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Estimated Cluster Purity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Clean/Wash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r>
                        <a:rPr lang="en-US" sz="1600" baseline="0" dirty="0" smtClean="0"/>
                        <a:t> 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Parts</a:t>
                      </a:r>
                      <a:r>
                        <a:rPr lang="en-US" sz="1600" baseline="0" dirty="0" smtClean="0"/>
                        <a:t> issues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Oil problem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Quality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Work/explain properly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mixed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alignment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Nois</a:t>
                      </a:r>
                      <a:r>
                        <a:rPr lang="en-US" sz="1600" baseline="0" dirty="0" smtClean="0"/>
                        <a:t>e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Index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Properly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Time </a:t>
                      </a:r>
                      <a:r>
                        <a:rPr lang="en-US" sz="1600" dirty="0" err="1" smtClean="0"/>
                        <a:t>magagement</a:t>
                      </a:r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mixed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Provide</a:t>
                      </a:r>
                      <a:r>
                        <a:rPr lang="en-US" sz="1600" baseline="0" dirty="0" smtClean="0"/>
                        <a:t> service with high quality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1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content: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D</a:t>
            </a:r>
            <a:r>
              <a:rPr lang="en-US" dirty="0" smtClean="0"/>
              <a:t>ealership location.</a:t>
            </a:r>
          </a:p>
          <a:p>
            <a:r>
              <a:rPr lang="en-US" dirty="0" smtClean="0"/>
              <a:t>Clustering </a:t>
            </a:r>
            <a:r>
              <a:rPr lang="en-US" dirty="0"/>
              <a:t>method: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K</a:t>
            </a:r>
            <a:r>
              <a:rPr lang="en-US" dirty="0" smtClean="0"/>
              <a:t>eyword extraction on 3366 sentences, perform rule-based clustering first, then using LSI (Latent Semantic </a:t>
            </a:r>
            <a:r>
              <a:rPr lang="en-US" dirty="0"/>
              <a:t>Indexing) and </a:t>
            </a:r>
            <a:r>
              <a:rPr lang="en-US" dirty="0" smtClean="0"/>
              <a:t>Spectral Clustering to cluster the remaining sentences.</a:t>
            </a:r>
          </a:p>
        </p:txBody>
      </p:sp>
    </p:spTree>
    <p:extLst>
      <p:ext uri="{BB962C8B-B14F-4D97-AF65-F5344CB8AC3E}">
        <p14:creationId xmlns:p14="http://schemas.microsoft.com/office/powerpoint/2010/main" val="398613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9292" y="1304253"/>
          <a:ext cx="1034057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5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2629988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204755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  <a:gridCol w="1077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Estimated Cluster Purity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Estimated Cluster Purity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Bus (40)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Bus /</a:t>
                      </a:r>
                      <a:r>
                        <a:rPr lang="en-US" sz="1600" baseline="0" dirty="0" smtClean="0"/>
                        <a:t> bus stop not available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Auto_city</a:t>
                      </a:r>
                      <a:r>
                        <a:rPr lang="en-US" sz="1600" baseline="0" dirty="0" smtClean="0"/>
                        <a:t> (202)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Far from city</a:t>
                      </a:r>
                      <a:r>
                        <a:rPr lang="en-US" sz="1600" baseline="0" dirty="0" smtClean="0"/>
                        <a:t> / should be in/near 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90%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Food (22)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 canteen</a:t>
                      </a:r>
                      <a:r>
                        <a:rPr lang="en-US" sz="1600" baseline="0" dirty="0" smtClean="0"/>
                        <a:t>/food facility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Auto_highway</a:t>
                      </a:r>
                      <a:r>
                        <a:rPr lang="en-US" sz="1600" dirty="0" smtClean="0"/>
                        <a:t> (73)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near</a:t>
                      </a:r>
                      <a:r>
                        <a:rPr lang="en-US" sz="1600" baseline="0" dirty="0" smtClean="0"/>
                        <a:t> / on highway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Shop (17)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 shops nearby dealership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Auto_pick_drop</a:t>
                      </a:r>
                      <a:r>
                        <a:rPr lang="en-US" sz="1600" baseline="0" dirty="0" smtClean="0"/>
                        <a:t>(97)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have pick up and drop facility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Auto_km</a:t>
                      </a:r>
                      <a:r>
                        <a:rPr lang="en-US" sz="1600" dirty="0" smtClean="0"/>
                        <a:t> (188)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Long distance from 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Auto_specific</a:t>
                      </a:r>
                      <a:r>
                        <a:rPr lang="en-US" sz="1600" baseline="0" dirty="0" err="1" smtClean="0"/>
                        <a:t>_area</a:t>
                      </a:r>
                      <a:r>
                        <a:rPr lang="en-US" sz="1600" baseline="0" dirty="0" smtClean="0"/>
                        <a:t> (261)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Should be in certain location / area / district /city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80%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Auto_road</a:t>
                      </a:r>
                      <a:r>
                        <a:rPr lang="en-US" sz="1600" baseline="0" dirty="0" smtClean="0"/>
                        <a:t> (143)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bad road condition/location/ should be on certain road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 smtClean="0"/>
                        <a:t>Auto_showroom</a:t>
                      </a:r>
                      <a:r>
                        <a:rPr lang="en-US" sz="1600" dirty="0" smtClean="0"/>
                        <a:t> (88)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</a:t>
                      </a:r>
                      <a:r>
                        <a:rPr lang="en-US" sz="1600" baseline="0" dirty="0" smtClean="0"/>
                        <a:t> have showroom near dealership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Auto_specific_area</a:t>
                      </a:r>
                      <a:r>
                        <a:rPr lang="en-US" sz="1600" baseline="0" dirty="0" smtClean="0"/>
                        <a:t> (1295)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be in certain location / area / district /city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Auto_town</a:t>
                      </a:r>
                      <a:r>
                        <a:rPr lang="en-US" sz="1600" dirty="0" smtClean="0"/>
                        <a:t> (64)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near town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Auto_inside</a:t>
                      </a:r>
                      <a:r>
                        <a:rPr lang="en-US" sz="1600" baseline="0" dirty="0" smtClean="0"/>
                        <a:t> (70)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</a:t>
                      </a:r>
                      <a:r>
                        <a:rPr lang="en-US" sz="1600" baseline="0" dirty="0" smtClean="0"/>
                        <a:t> inside 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80%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705275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7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141"/>
          </a:xfrm>
        </p:spPr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8266"/>
            <a:ext cx="10791305" cy="4963974"/>
          </a:xfrm>
        </p:spPr>
        <p:txBody>
          <a:bodyPr/>
          <a:lstStyle/>
          <a:p>
            <a:r>
              <a:rPr lang="en-US" sz="2400" dirty="0" smtClean="0"/>
              <a:t>Question content: </a:t>
            </a:r>
            <a:r>
              <a:rPr lang="en-US" sz="2400" dirty="0"/>
              <a:t>satisfaction towards the waiting area </a:t>
            </a:r>
            <a:endParaRPr lang="en-US" dirty="0" smtClean="0"/>
          </a:p>
          <a:p>
            <a:r>
              <a:rPr lang="en-US" sz="2400" dirty="0" smtClean="0"/>
              <a:t>Clustering method: Rule-based (10 rules) </a:t>
            </a:r>
            <a:r>
              <a:rPr lang="en-US" sz="2400" dirty="0" smtClean="0">
                <a:solidFill>
                  <a:srgbClr val="FF0000"/>
                </a:solidFill>
              </a:rPr>
              <a:t>keyword extraction</a:t>
            </a:r>
            <a:r>
              <a:rPr lang="en-US" sz="2400" dirty="0" smtClean="0"/>
              <a:t> (freq. &gt; 10) + “space” </a:t>
            </a:r>
            <a:r>
              <a:rPr lang="en-US" sz="2400" dirty="0" smtClean="0">
                <a:solidFill>
                  <a:srgbClr val="FF0000"/>
                </a:solidFill>
              </a:rPr>
              <a:t>sub-aspects division </a:t>
            </a:r>
            <a:r>
              <a:rPr lang="en-US" sz="2400" dirty="0" smtClean="0"/>
              <a:t>on 956 sentences.</a:t>
            </a:r>
          </a:p>
          <a:p>
            <a:r>
              <a:rPr lang="en-US" sz="2400" dirty="0" smtClean="0"/>
              <a:t>Result: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354"/>
              </p:ext>
            </p:extLst>
          </p:nvPr>
        </p:nvGraphicFramePr>
        <p:xfrm>
          <a:off x="1063565" y="3363113"/>
          <a:ext cx="1034057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93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471352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673300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 (26)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AC not available/ not using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(49)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Seats</a:t>
                      </a:r>
                      <a:r>
                        <a:rPr lang="en-US" sz="1600" baseline="0" dirty="0" smtClean="0"/>
                        <a:t> should be arranged properly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Cleanliness (44)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Waiting area</a:t>
                      </a:r>
                      <a:r>
                        <a:rPr lang="en-US" sz="1600" baseline="0" dirty="0" smtClean="0"/>
                        <a:t> must be 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Staff (17)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Staff</a:t>
                      </a:r>
                      <a:r>
                        <a:rPr lang="en-US" sz="1600" baseline="0" dirty="0" smtClean="0"/>
                        <a:t> should be increased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Drink (108)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Tea/coffee/</a:t>
                      </a:r>
                      <a:r>
                        <a:rPr lang="en-US" sz="1600" baseline="0" dirty="0" smtClean="0"/>
                        <a:t>water should be provided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Hour (16)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Waiting time too long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Driver (19)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Drivers and customers should</a:t>
                      </a:r>
                      <a:r>
                        <a:rPr lang="en-US" sz="1600" baseline="0" dirty="0" smtClean="0"/>
                        <a:t> be divided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Space1 (198)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Waiting</a:t>
                      </a:r>
                      <a:r>
                        <a:rPr lang="en-US" sz="1600" baseline="0" dirty="0" smtClean="0"/>
                        <a:t> area</a:t>
                      </a:r>
                      <a:r>
                        <a:rPr lang="en-US" sz="1600" dirty="0" smtClean="0"/>
                        <a:t> should be increased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Food (15)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Food/canteen should be there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Space2</a:t>
                      </a:r>
                      <a:r>
                        <a:rPr lang="en-US" sz="1600" baseline="0" dirty="0" smtClean="0"/>
                        <a:t>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Sitting area</a:t>
                      </a:r>
                      <a:r>
                        <a:rPr lang="en-US" sz="1600" baseline="0" dirty="0" smtClean="0"/>
                        <a:t> not good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Magazine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Magazine should be provided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Space3</a:t>
                      </a:r>
                      <a:r>
                        <a:rPr lang="en-US" sz="1600" baseline="0" dirty="0" smtClean="0"/>
                        <a:t> (13)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</a:t>
                      </a:r>
                      <a:r>
                        <a:rPr lang="en-US" sz="1600" baseline="0" dirty="0" smtClean="0"/>
                        <a:t> provide separate areas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TV (27)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TV</a:t>
                      </a:r>
                      <a:r>
                        <a:rPr lang="en-US" sz="1600" baseline="0" dirty="0" smtClean="0"/>
                        <a:t> should be provided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Space4 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Waiting</a:t>
                      </a:r>
                      <a:r>
                        <a:rPr lang="en-US" sz="1600" baseline="0" dirty="0" smtClean="0"/>
                        <a:t> area is not comfortable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content: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time taken to service the vehicle</a:t>
            </a:r>
            <a:r>
              <a:rPr lang="en-US" dirty="0" smtClean="0"/>
              <a:t>.</a:t>
            </a:r>
          </a:p>
          <a:p>
            <a:r>
              <a:rPr lang="en-US" dirty="0"/>
              <a:t>Clustering method: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Rule-based </a:t>
            </a:r>
            <a:r>
              <a:rPr lang="en-US" dirty="0"/>
              <a:t>keyword </a:t>
            </a:r>
            <a:r>
              <a:rPr lang="en-US" dirty="0" smtClean="0"/>
              <a:t>extraction on 1978 sentences, each sentence is represented by a most representative keyword. Then perform clustering based on the frequency of the keywords.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275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1978" y="1465714"/>
          <a:ext cx="10661822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3407041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894187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865511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Bill (11)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Billing procedure takes</a:t>
                      </a:r>
                      <a:r>
                        <a:rPr lang="en-US" sz="1600" baseline="0" dirty="0" smtClean="0"/>
                        <a:t> long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 (48)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inform/</a:t>
                      </a:r>
                      <a:r>
                        <a:rPr lang="en-US" sz="1600" baseline="0" dirty="0" smtClean="0"/>
                        <a:t> communicate with customers properly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Charges (14)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Charges should be reduced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Issue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Take</a:t>
                      </a:r>
                      <a:r>
                        <a:rPr lang="en-US" sz="1600" baseline="0" dirty="0" smtClean="0"/>
                        <a:t> long time to resolve small issues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Clean 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clean the car</a:t>
                      </a:r>
                      <a:r>
                        <a:rPr lang="en-US" sz="1600" baseline="0" dirty="0" smtClean="0"/>
                        <a:t> properly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Oil</a:t>
                      </a:r>
                      <a:r>
                        <a:rPr lang="en-US" sz="1600" baseline="0" dirty="0" smtClean="0"/>
                        <a:t>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Take too much time for oil servicing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Commit (166)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complete service within committed time / not on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Repair</a:t>
                      </a:r>
                      <a:r>
                        <a:rPr lang="en-US" sz="1600" baseline="0" dirty="0" smtClean="0"/>
                        <a:t> (28)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Take too much time for</a:t>
                      </a:r>
                      <a:r>
                        <a:rPr lang="en-US" sz="1600" baseline="0" dirty="0" smtClean="0"/>
                        <a:t> repairing/fixing the car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Delivery (239)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</a:t>
                      </a:r>
                      <a:r>
                        <a:rPr lang="en-US" sz="1600" baseline="0" dirty="0" smtClean="0"/>
                        <a:t> deliver the car fast and on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Spare (9)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Accessories / spare parts should be available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Distance (21)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is far away from 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Staff (125)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Should increase stuff/</a:t>
                      </a:r>
                      <a:r>
                        <a:rPr lang="en-US" sz="1600" baseline="0" dirty="0" smtClean="0"/>
                        <a:t> stuff should do the service properly and fast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Exact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tell</a:t>
                      </a:r>
                      <a:r>
                        <a:rPr lang="en-US" sz="1600" baseline="0" dirty="0" smtClean="0"/>
                        <a:t> customer the </a:t>
                      </a:r>
                      <a:r>
                        <a:rPr lang="en-US" sz="1600" dirty="0" smtClean="0"/>
                        <a:t>exact time for car service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Wait (40)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Waste customers time/ wait long 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Facilities</a:t>
                      </a:r>
                      <a:r>
                        <a:rPr lang="en-US" sz="1600" baseline="0" dirty="0" smtClean="0"/>
                        <a:t>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</a:t>
                      </a:r>
                      <a:r>
                        <a:rPr lang="en-US" sz="1600" baseline="0" dirty="0" smtClean="0"/>
                        <a:t> provide all kinds of facilities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Wash (21)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Take long time to wash the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4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141"/>
          </a:xfrm>
        </p:spPr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8266"/>
            <a:ext cx="10791305" cy="4963974"/>
          </a:xfrm>
        </p:spPr>
        <p:txBody>
          <a:bodyPr/>
          <a:lstStyle/>
          <a:p>
            <a:r>
              <a:rPr lang="en-US" sz="2400" dirty="0" smtClean="0"/>
              <a:t>Question content: </a:t>
            </a:r>
            <a:r>
              <a:rPr lang="en-US" sz="2400" dirty="0"/>
              <a:t>charges you paid for the last service </a:t>
            </a:r>
            <a:endParaRPr lang="en-US" sz="2400" dirty="0" smtClean="0"/>
          </a:p>
          <a:p>
            <a:r>
              <a:rPr lang="en-US" sz="2400" dirty="0" smtClean="0"/>
              <a:t>Clustering method: Rule-based (13 rules) keyword extraction (freq. &gt; 10) on 956 sentences.</a:t>
            </a:r>
          </a:p>
          <a:p>
            <a:r>
              <a:rPr lang="en-US" sz="2400" dirty="0" smtClean="0"/>
              <a:t>Result: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17324"/>
              </p:ext>
            </p:extLst>
          </p:nvPr>
        </p:nvGraphicFramePr>
        <p:xfrm>
          <a:off x="972590" y="3363113"/>
          <a:ext cx="104315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576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3313084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652847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Charge (1311)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Charge is too high (generally)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Free </a:t>
                      </a:r>
                      <a:r>
                        <a:rPr lang="en-US" sz="1600" dirty="0" smtClean="0"/>
                        <a:t>(70)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Free services should</a:t>
                      </a:r>
                      <a:r>
                        <a:rPr lang="en-US" sz="1600" baseline="0" dirty="0" smtClean="0"/>
                        <a:t> be given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Labor (342)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Labor</a:t>
                      </a:r>
                      <a:r>
                        <a:rPr lang="en-US" sz="1600" baseline="0" dirty="0" smtClean="0"/>
                        <a:t> charge is too 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Reasonable (65)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Charge</a:t>
                      </a:r>
                      <a:r>
                        <a:rPr lang="en-US" sz="1600" baseline="0" dirty="0" smtClean="0"/>
                        <a:t>s should be reasonable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Tax (143)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Tax charge is too 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Extra (53)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not take extra charges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Spare (435)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Spare</a:t>
                      </a:r>
                      <a:r>
                        <a:rPr lang="en-US" sz="1600" baseline="0" dirty="0" smtClean="0"/>
                        <a:t> charge is too 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(39)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check the vehicles</a:t>
                      </a:r>
                      <a:r>
                        <a:rPr lang="en-US" sz="1600" baseline="0" dirty="0" smtClean="0"/>
                        <a:t> properly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Comparison (164)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Costly</a:t>
                      </a:r>
                      <a:r>
                        <a:rPr lang="en-US" sz="1600" baseline="0" dirty="0" smtClean="0"/>
                        <a:t> c</a:t>
                      </a:r>
                      <a:r>
                        <a:rPr lang="en-US" sz="1600" dirty="0" smtClean="0"/>
                        <a:t>ompared to other dealership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Insurance (28)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Insurance is too high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Discount (124)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More</a:t>
                      </a:r>
                      <a:r>
                        <a:rPr lang="en-US" sz="1600" baseline="0" dirty="0" smtClean="0"/>
                        <a:t> discounts</a:t>
                      </a:r>
                      <a:r>
                        <a:rPr lang="en-US" sz="1600" dirty="0" smtClean="0"/>
                        <a:t> should be provided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74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141"/>
          </a:xfrm>
        </p:spPr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8265"/>
            <a:ext cx="10791305" cy="4814345"/>
          </a:xfrm>
        </p:spPr>
        <p:txBody>
          <a:bodyPr/>
          <a:lstStyle/>
          <a:p>
            <a:r>
              <a:rPr lang="en-US" sz="2400" dirty="0" smtClean="0"/>
              <a:t>Question content: y</a:t>
            </a:r>
            <a:r>
              <a:rPr lang="en-US" dirty="0" smtClean="0"/>
              <a:t>our </a:t>
            </a:r>
            <a:r>
              <a:rPr lang="en-US" dirty="0"/>
              <a:t>satisfaction towards the follow-up calls made by the dealership post servicing of your vehicle to check your service experience and car condition</a:t>
            </a:r>
            <a:endParaRPr lang="en-US" sz="2400" dirty="0" smtClean="0"/>
          </a:p>
          <a:p>
            <a:r>
              <a:rPr lang="en-US" sz="2400" dirty="0" smtClean="0"/>
              <a:t>Clustering method: automatic method: NMF+K-means</a:t>
            </a:r>
          </a:p>
          <a:p>
            <a:r>
              <a:rPr lang="en-US" sz="2400" dirty="0" smtClean="0"/>
              <a:t>Result: It seems that they are talking about the same thing.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5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738526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 (See </a:t>
            </a:r>
            <a:r>
              <a:rPr lang="en-US" smtClean="0"/>
              <a:t>attached result_10):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53542"/>
              </p:ext>
            </p:extLst>
          </p:nvPr>
        </p:nvGraphicFramePr>
        <p:xfrm>
          <a:off x="699292" y="1304253"/>
          <a:ext cx="103405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5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2629988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204755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  <a:gridCol w="1077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of</a:t>
                      </a:r>
                      <a:r>
                        <a:rPr lang="en-US" sz="1600" baseline="0" dirty="0" smtClean="0"/>
                        <a:t> Comment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Estimated Cluster Purity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Contact on</a:t>
                      </a:r>
                      <a:r>
                        <a:rPr lang="en-US" sz="1600" baseline="0" dirty="0" smtClean="0"/>
                        <a:t>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r>
                        <a:rPr lang="en-US" sz="1600" baseline="0" dirty="0" smtClean="0"/>
                        <a:t> 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Communicate</a:t>
                      </a:r>
                      <a:r>
                        <a:rPr lang="en-US" sz="1600" baseline="0" dirty="0" smtClean="0"/>
                        <a:t> on parts issues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mixed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Through text/emails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mixed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</a:t>
                      </a:r>
                      <a:r>
                        <a:rPr lang="en-US" sz="1600" baseline="0" dirty="0" smtClean="0"/>
                        <a:t> on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before check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Index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mixed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Follow up calls should be informative</a:t>
                      </a:r>
                      <a:r>
                        <a:rPr lang="en-US" sz="1600" baseline="0" dirty="0" smtClean="0"/>
                        <a:t> and solve problems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General follow up calls</a:t>
                      </a:r>
                    </a:p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mixed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10 survey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20876"/>
              </p:ext>
            </p:extLst>
          </p:nvPr>
        </p:nvGraphicFramePr>
        <p:xfrm>
          <a:off x="1320339" y="1690688"/>
          <a:ext cx="932826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938">
                  <a:extLst>
                    <a:ext uri="{9D8B030D-6E8A-4147-A177-3AD203B41FA5}">
                      <a16:colId xmlns:a16="http://schemas.microsoft.com/office/drawing/2014/main" val="2368104879"/>
                    </a:ext>
                  </a:extLst>
                </a:gridCol>
                <a:gridCol w="1211748">
                  <a:extLst>
                    <a:ext uri="{9D8B030D-6E8A-4147-A177-3AD203B41FA5}">
                      <a16:colId xmlns:a16="http://schemas.microsoft.com/office/drawing/2014/main" val="4238275001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3124320754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287244904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3193099655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328795931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625477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</a:t>
                      </a:r>
                      <a:r>
                        <a:rPr lang="en-US" dirty="0" err="1" smtClean="0"/>
                        <a:t>sents</a:t>
                      </a:r>
                      <a:r>
                        <a:rPr lang="en-US" dirty="0" smtClean="0"/>
                        <a:t> (cleaned)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Sents</a:t>
                      </a:r>
                      <a:r>
                        <a:rPr lang="en-US" dirty="0" smtClean="0"/>
                        <a:t>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Comm.</a:t>
                      </a:r>
                      <a:r>
                        <a:rPr lang="en-US" baseline="0" dirty="0" smtClean="0"/>
                        <a:t>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395 (326)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Pure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 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 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time-specified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N.A.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Rule-based</a:t>
                      </a:r>
                      <a:r>
                        <a:rPr lang="en-US" baseline="0" dirty="0" smtClean="0"/>
                        <a:t> + LIS + </a:t>
                      </a:r>
                      <a:r>
                        <a:rPr lang="en-US" dirty="0" smtClean="0"/>
                        <a:t>Spectral </a:t>
                      </a:r>
                      <a:r>
                        <a:rPr lang="en-US" baseline="0" dirty="0" smtClean="0"/>
                        <a:t>Clustering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N.A.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6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2725 (2213)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Pure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4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effectLst/>
                        </a:rPr>
                        <a:t>455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NMF+KMEANS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4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3366 (2559)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Rule-based</a:t>
                      </a:r>
                      <a:r>
                        <a:rPr lang="en-US" baseline="0" dirty="0" smtClean="0"/>
                        <a:t> + LIS + </a:t>
                      </a:r>
                      <a:r>
                        <a:rPr lang="en-US" dirty="0" smtClean="0"/>
                        <a:t>Spectral </a:t>
                      </a:r>
                      <a:r>
                        <a:rPr lang="en-US" baseline="0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4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1067 (795)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Rules + subdivision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8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1978 (1106)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Pure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2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3986 (3444)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Pure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7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NMF+KMEANS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9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3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content: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rranging </a:t>
            </a:r>
            <a:r>
              <a:rPr lang="en-US" dirty="0"/>
              <a:t>service appointment/visits to the </a:t>
            </a:r>
            <a:r>
              <a:rPr lang="en-US" dirty="0" smtClean="0"/>
              <a:t>dealership.</a:t>
            </a:r>
          </a:p>
          <a:p>
            <a:r>
              <a:rPr lang="en-US" dirty="0"/>
              <a:t>Clustering method: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Rule-based </a:t>
            </a:r>
            <a:r>
              <a:rPr lang="en-US" dirty="0"/>
              <a:t>keyword </a:t>
            </a:r>
            <a:r>
              <a:rPr lang="en-US" dirty="0" smtClean="0"/>
              <a:t>extraction on 326 sentences, each sentence is represented by a most representative keyword (Noun/Adjective).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re-processing: 24 rules for merging/adding/splitting keywords.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ost-processing</a:t>
            </a:r>
            <a:r>
              <a:rPr lang="en-US" dirty="0"/>
              <a:t>: </a:t>
            </a:r>
            <a:r>
              <a:rPr lang="en-US" dirty="0" smtClean="0"/>
              <a:t>11 rules for representing sentences using a single keyword.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275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1978" y="1465714"/>
          <a:ext cx="10574307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3379075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878639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833782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 (7)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Mobile app should be available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 time (16)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serve at the appointed 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Appointment (46)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Difficult/</a:t>
                      </a:r>
                      <a:r>
                        <a:rPr lang="en-US" sz="1600" baseline="0" dirty="0" smtClean="0"/>
                        <a:t> takes long time to book an appointment.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Online 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Online</a:t>
                      </a:r>
                      <a:r>
                        <a:rPr lang="en-US" sz="1600" baseline="0" dirty="0" smtClean="0"/>
                        <a:t> appointment booking should be available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Call (32)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facility should improve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Pick (15)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Pick up and drop facility should be available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Delivery 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deliver the car on</a:t>
                      </a:r>
                      <a:r>
                        <a:rPr lang="en-US" sz="1600" baseline="0" dirty="0" smtClean="0"/>
                        <a:t>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Receive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Not receiving</a:t>
                      </a:r>
                      <a:r>
                        <a:rPr lang="en-US" sz="1600" baseline="0" dirty="0" smtClean="0"/>
                        <a:t> customers properly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Emergency (11)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</a:t>
                      </a:r>
                      <a:r>
                        <a:rPr lang="en-US" sz="1600" baseline="0" dirty="0" smtClean="0"/>
                        <a:t> give convenience for emergency situation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SMS 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inform customer</a:t>
                      </a:r>
                      <a:r>
                        <a:rPr lang="en-US" sz="1600" baseline="0" dirty="0" smtClean="0"/>
                        <a:t> through SMS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Fix 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Appointments</a:t>
                      </a:r>
                      <a:r>
                        <a:rPr lang="en-US" sz="1600" baseline="0" dirty="0" smtClean="0"/>
                        <a:t> should be fixed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Staff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Increase staff/ staff should</a:t>
                      </a:r>
                      <a:r>
                        <a:rPr lang="en-US" sz="1600" baseline="0" dirty="0" smtClean="0"/>
                        <a:t> work properly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inform customers</a:t>
                      </a:r>
                      <a:r>
                        <a:rPr lang="en-US" sz="1600" baseline="0" dirty="0" smtClean="0"/>
                        <a:t> time/details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Wait (44)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It</a:t>
                      </a:r>
                      <a:r>
                        <a:rPr lang="en-US" sz="1600" baseline="0" dirty="0" smtClean="0"/>
                        <a:t> takes long time for servicing.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Location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Dealership location is not</a:t>
                      </a:r>
                      <a:r>
                        <a:rPr lang="en-US" sz="1600" baseline="0" dirty="0" smtClean="0"/>
                        <a:t> convenient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Without</a:t>
                      </a:r>
                      <a:r>
                        <a:rPr lang="en-US" sz="1600" baseline="0" dirty="0" smtClean="0"/>
                        <a:t> appointment (3)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service the car without appointments 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 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Queue number 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8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content: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Your satisfaction towards dealership opening/closing days </a:t>
            </a:r>
            <a:r>
              <a:rPr lang="en-US" dirty="0" smtClean="0"/>
              <a:t>and time</a:t>
            </a:r>
          </a:p>
          <a:p>
            <a:r>
              <a:rPr lang="en-US" dirty="0"/>
              <a:t>Clustering method: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Time Sensitive Words Extraction 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Time Sensitive Words Extraction.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Split into two scales: day and time.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275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19490"/>
              </p:ext>
            </p:extLst>
          </p:nvPr>
        </p:nvGraphicFramePr>
        <p:xfrm>
          <a:off x="691978" y="1465714"/>
          <a:ext cx="486188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3379075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Day-scale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It includes three </a:t>
                      </a:r>
                      <a:r>
                        <a:rPr lang="en-US" sz="1600" baseline="0" dirty="0" err="1" smtClean="0"/>
                        <a:t>subclusters</a:t>
                      </a:r>
                      <a:r>
                        <a:rPr lang="en-US" sz="1600" baseline="0" dirty="0" smtClean="0"/>
                        <a:t>:</a:t>
                      </a:r>
                    </a:p>
                    <a:p>
                      <a:pPr algn="l"/>
                      <a:r>
                        <a:rPr lang="en-US" sz="1600" baseline="0" dirty="0" smtClean="0"/>
                        <a:t>Sunday, Weekend, Holidays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Time-scale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Extract exact</a:t>
                      </a:r>
                      <a:r>
                        <a:rPr lang="en-US" sz="1600" baseline="0" dirty="0" smtClean="0"/>
                        <a:t> time including opening hours (am) and closed hours (pm.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7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content: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Explanations </a:t>
            </a:r>
            <a:r>
              <a:rPr lang="en-US" dirty="0"/>
              <a:t>given by dealership staff (e.g., helpful/detailed) during your service </a:t>
            </a:r>
            <a:r>
              <a:rPr lang="en-US" dirty="0" smtClean="0"/>
              <a:t>visit.</a:t>
            </a:r>
          </a:p>
          <a:p>
            <a:r>
              <a:rPr lang="en-US" dirty="0" smtClean="0"/>
              <a:t>Clustering </a:t>
            </a:r>
            <a:r>
              <a:rPr lang="en-US" dirty="0"/>
              <a:t>method: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Keyword extraction on </a:t>
            </a:r>
            <a:r>
              <a:rPr lang="en-US" dirty="0" smtClean="0"/>
              <a:t>309 comments, </a:t>
            </a:r>
            <a:r>
              <a:rPr lang="en-US" dirty="0"/>
              <a:t>perform rule-based clustering first, then using LSI (Latent Semantic Indexing) and Spectral Clustering to cluster the remaining sentences.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6080" y="1034292"/>
          <a:ext cx="1034057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5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2629988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664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039291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  <a:gridCol w="1077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Estimated Cluster Purity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Estimated Cluster Purity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Advise (32)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provide correct advices to customers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Respond (7)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listen and</a:t>
                      </a:r>
                      <a:r>
                        <a:rPr lang="en-US" sz="1400" baseline="0" dirty="0" smtClean="0"/>
                        <a:t> respond to customers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Behavior (9)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Staffs’ behavior/</a:t>
                      </a:r>
                      <a:r>
                        <a:rPr lang="en-US" sz="1400" baseline="0" dirty="0" smtClean="0"/>
                        <a:t> politeness /manner should improve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Train (8)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</a:t>
                      </a:r>
                      <a:r>
                        <a:rPr lang="en-US" sz="1400" baseline="0" dirty="0" smtClean="0"/>
                        <a:t> give training to staff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Commit (4)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fulfill commitments to customers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Update (7)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Should provide update to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Detail (29)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give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detail information</a:t>
                      </a:r>
                      <a:r>
                        <a:rPr lang="en-US" sz="1400" baseline="0" dirty="0" smtClean="0"/>
                        <a:t> /explanation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 smtClean="0"/>
                        <a:t>Auto_explanation</a:t>
                      </a:r>
                      <a:r>
                        <a:rPr lang="en-US" sz="1400" baseline="0" dirty="0" smtClean="0"/>
                        <a:t> (7)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give proper explanations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Guide (7)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</a:t>
                      </a:r>
                      <a:r>
                        <a:rPr lang="en-US" sz="1400" baseline="0" dirty="0" smtClean="0"/>
                        <a:t> guide customers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Auto_advisor</a:t>
                      </a:r>
                      <a:r>
                        <a:rPr lang="en-US" sz="1400" baseline="0" dirty="0" smtClean="0"/>
                        <a:t> (13)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Advisor should be responsible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Inform (34)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inform</a:t>
                      </a:r>
                      <a:r>
                        <a:rPr lang="en-US" sz="1400" baseline="0" dirty="0" smtClean="0"/>
                        <a:t> customers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Auto_understand</a:t>
                      </a:r>
                      <a:r>
                        <a:rPr lang="en-US" sz="1400" baseline="0" dirty="0" smtClean="0"/>
                        <a:t> (9)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Should understand customer’s problem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Information (29)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provide correct /clear /proper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Auto_problem</a:t>
                      </a:r>
                      <a:r>
                        <a:rPr lang="en-US" sz="1400" baseline="0" dirty="0" smtClean="0"/>
                        <a:t> (19)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Staff should</a:t>
                      </a:r>
                      <a:r>
                        <a:rPr lang="en-US" sz="1400" baseline="0" dirty="0" smtClean="0"/>
                        <a:t> solve the problems properly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Knowledge (16)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Staff should</a:t>
                      </a:r>
                      <a:r>
                        <a:rPr lang="en-US" sz="1400" baseline="0" dirty="0" smtClean="0"/>
                        <a:t> be knowledgeable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Auto_Others</a:t>
                      </a:r>
                      <a:r>
                        <a:rPr lang="en-US" sz="1400" dirty="0" smtClean="0"/>
                        <a:t> (59)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N.A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 (10)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Should give proper answer to customer’s questions/queries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0782" y="461428"/>
            <a:ext cx="10515600" cy="4351338"/>
          </a:xfrm>
        </p:spPr>
        <p:txBody>
          <a:bodyPr/>
          <a:lstStyle/>
          <a:p>
            <a:r>
              <a:rPr lang="en-US" dirty="0" smtClean="0"/>
              <a:t>Clustering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141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8265"/>
            <a:ext cx="10791305" cy="4814345"/>
          </a:xfrm>
        </p:spPr>
        <p:txBody>
          <a:bodyPr/>
          <a:lstStyle/>
          <a:p>
            <a:r>
              <a:rPr lang="en-US" sz="2400" dirty="0" smtClean="0"/>
              <a:t>Question content: cleanliness </a:t>
            </a:r>
            <a:r>
              <a:rPr lang="en-US" sz="2400" dirty="0"/>
              <a:t>of vehicle when you received your </a:t>
            </a:r>
            <a:r>
              <a:rPr lang="en-US" sz="2400" dirty="0" smtClean="0"/>
              <a:t>vehicle.</a:t>
            </a:r>
          </a:p>
          <a:p>
            <a:r>
              <a:rPr lang="en-US" sz="2400" dirty="0" smtClean="0"/>
              <a:t>Clustering method: Rule-based (20 rules) keyword extraction (freq. &gt; 10) on 2213 sentences.</a:t>
            </a:r>
          </a:p>
          <a:p>
            <a:r>
              <a:rPr lang="en-US" sz="2400" dirty="0" smtClean="0"/>
              <a:t>Result: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19864"/>
              </p:ext>
            </p:extLst>
          </p:nvPr>
        </p:nvGraphicFramePr>
        <p:xfrm>
          <a:off x="1187332" y="3276138"/>
          <a:ext cx="952731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991">
                  <a:extLst>
                    <a:ext uri="{9D8B030D-6E8A-4147-A177-3AD203B41FA5}">
                      <a16:colId xmlns:a16="http://schemas.microsoft.com/office/drawing/2014/main" val="751326926"/>
                    </a:ext>
                  </a:extLst>
                </a:gridCol>
                <a:gridCol w="3034146">
                  <a:extLst>
                    <a:ext uri="{9D8B030D-6E8A-4147-A177-3AD203B41FA5}">
                      <a16:colId xmlns:a16="http://schemas.microsoft.com/office/drawing/2014/main" val="2364241830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4033807479"/>
                    </a:ext>
                  </a:extLst>
                </a:gridCol>
                <a:gridCol w="3673764">
                  <a:extLst>
                    <a:ext uri="{9D8B030D-6E8A-4147-A177-3AD203B41FA5}">
                      <a16:colId xmlns:a16="http://schemas.microsoft.com/office/drawing/2014/main" val="356868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(#)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name (%)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 aspect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Charge (65)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Charged but clean improperly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Interior (262)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Interior clean not properly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Check (104)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check before handover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Mat (13)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Mat is not clean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Clean (860)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clean</a:t>
                      </a:r>
                      <a:r>
                        <a:rPr lang="en-US" sz="1600" baseline="0" dirty="0" smtClean="0"/>
                        <a:t> properly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Polish</a:t>
                      </a:r>
                      <a:r>
                        <a:rPr lang="en-US" sz="1600" baseline="0" dirty="0" smtClean="0"/>
                        <a:t> (48)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polish the car</a:t>
                      </a:r>
                      <a:r>
                        <a:rPr lang="en-US" sz="1600" baseline="0" dirty="0" smtClean="0"/>
                        <a:t> properly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3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Dry (34)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Drying is not proper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Seat (17)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Seat</a:t>
                      </a:r>
                      <a:r>
                        <a:rPr lang="en-US" sz="1600" baseline="0" dirty="0" smtClean="0"/>
                        <a:t> and surroundings are not clean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7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Dust (18)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Dust remains on the car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Staff (196)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Increase staff/ staff should</a:t>
                      </a:r>
                      <a:r>
                        <a:rPr lang="en-US" sz="1600" baseline="0" dirty="0" smtClean="0"/>
                        <a:t> work properly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5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Engine (22)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Should clean the</a:t>
                      </a:r>
                      <a:r>
                        <a:rPr lang="en-US" sz="1600" baseline="0" dirty="0" smtClean="0"/>
                        <a:t> engine properly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Stain (28)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Stain</a:t>
                      </a:r>
                      <a:r>
                        <a:rPr lang="en-US" sz="1600" baseline="0" dirty="0" smtClean="0"/>
                        <a:t> remained after cleaning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Glass (34)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Clean the windows not properly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Tire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Damage/</a:t>
                      </a:r>
                      <a:r>
                        <a:rPr lang="en-US" sz="1600" baseline="0" dirty="0" smtClean="0"/>
                        <a:t> not clean the tires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4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5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1884</Words>
  <Application>Microsoft Office PowerPoint</Application>
  <PresentationFormat>Widescreen</PresentationFormat>
  <Paragraphs>487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Wingdings</vt:lpstr>
      <vt:lpstr>Office Theme</vt:lpstr>
      <vt:lpstr>Text Mining Project on Toyota Dealership Survey</vt:lpstr>
      <vt:lpstr>Statistics of 10 survey questions</vt:lpstr>
      <vt:lpstr>Question 1</vt:lpstr>
      <vt:lpstr>PowerPoint Presentation</vt:lpstr>
      <vt:lpstr>Question 2</vt:lpstr>
      <vt:lpstr>PowerPoint Presentation</vt:lpstr>
      <vt:lpstr>Question 3</vt:lpstr>
      <vt:lpstr>PowerPoint Presentation</vt:lpstr>
      <vt:lpstr>Question 4</vt:lpstr>
      <vt:lpstr>Question 5</vt:lpstr>
      <vt:lpstr>PowerPoint Presentation</vt:lpstr>
      <vt:lpstr>Question 6</vt:lpstr>
      <vt:lpstr>PowerPoint Presentation</vt:lpstr>
      <vt:lpstr>Question 7</vt:lpstr>
      <vt:lpstr>Question 8</vt:lpstr>
      <vt:lpstr>PowerPoint Presentation</vt:lpstr>
      <vt:lpstr>Question 9</vt:lpstr>
      <vt:lpstr>Question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dwang015</dc:creator>
  <cp:lastModifiedBy>Zhao Rui</cp:lastModifiedBy>
  <cp:revision>47</cp:revision>
  <dcterms:created xsi:type="dcterms:W3CDTF">2017-08-23T06:22:36Z</dcterms:created>
  <dcterms:modified xsi:type="dcterms:W3CDTF">2017-08-26T09:20:02Z</dcterms:modified>
</cp:coreProperties>
</file>