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7" r:id="rId5"/>
    <p:sldId id="278" r:id="rId6"/>
    <p:sldId id="279" r:id="rId7"/>
    <p:sldId id="257" r:id="rId8"/>
    <p:sldId id="281" r:id="rId9"/>
    <p:sldId id="261" r:id="rId10"/>
    <p:sldId id="262" r:id="rId11"/>
    <p:sldId id="291" r:id="rId12"/>
    <p:sldId id="292" r:id="rId13"/>
    <p:sldId id="263" r:id="rId14"/>
    <p:sldId id="264" r:id="rId15"/>
    <p:sldId id="280" r:id="rId16"/>
    <p:sldId id="282" r:id="rId17"/>
    <p:sldId id="283" r:id="rId18"/>
    <p:sldId id="293" r:id="rId19"/>
    <p:sldId id="294" r:id="rId20"/>
    <p:sldId id="265" r:id="rId21"/>
    <p:sldId id="266" r:id="rId22"/>
    <p:sldId id="288" r:id="rId23"/>
    <p:sldId id="284" r:id="rId24"/>
    <p:sldId id="285" r:id="rId25"/>
    <p:sldId id="267" r:id="rId26"/>
    <p:sldId id="268" r:id="rId27"/>
    <p:sldId id="289" r:id="rId28"/>
    <p:sldId id="286" r:id="rId29"/>
    <p:sldId id="287" r:id="rId30"/>
    <p:sldId id="295" r:id="rId31"/>
    <p:sldId id="296"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A347F-B983-40E7-AC90-2AAD5C18D3A5}" type="datetimeFigureOut">
              <a:rPr lang="en-US" smtClean="0"/>
              <a:t>30-Aug-17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1778770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A347F-B983-40E7-AC90-2AAD5C18D3A5}" type="datetimeFigureOut">
              <a:rPr lang="en-US" smtClean="0"/>
              <a:t>30-Aug-17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267746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A347F-B983-40E7-AC90-2AAD5C18D3A5}" type="datetimeFigureOut">
              <a:rPr lang="en-US" smtClean="0"/>
              <a:t>30-Aug-17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262429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A347F-B983-40E7-AC90-2AAD5C18D3A5}" type="datetimeFigureOut">
              <a:rPr lang="en-US" smtClean="0"/>
              <a:t>30-Aug-17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21274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7A347F-B983-40E7-AC90-2AAD5C18D3A5}" type="datetimeFigureOut">
              <a:rPr lang="en-US" smtClean="0"/>
              <a:t>30-Aug-17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281230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A347F-B983-40E7-AC90-2AAD5C18D3A5}" type="datetimeFigureOut">
              <a:rPr lang="en-US" smtClean="0"/>
              <a:t>30-Aug-17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280746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A347F-B983-40E7-AC90-2AAD5C18D3A5}" type="datetimeFigureOut">
              <a:rPr lang="en-US" smtClean="0"/>
              <a:t>30-Aug-17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2106513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A347F-B983-40E7-AC90-2AAD5C18D3A5}" type="datetimeFigureOut">
              <a:rPr lang="en-US" smtClean="0"/>
              <a:t>30-Aug-17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368185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A347F-B983-40E7-AC90-2AAD5C18D3A5}" type="datetimeFigureOut">
              <a:rPr lang="en-US" smtClean="0"/>
              <a:t>30-Aug-17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30801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7A347F-B983-40E7-AC90-2AAD5C18D3A5}" type="datetimeFigureOut">
              <a:rPr lang="en-US" smtClean="0"/>
              <a:t>30-Aug-17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29214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7A347F-B983-40E7-AC90-2AAD5C18D3A5}" type="datetimeFigureOut">
              <a:rPr lang="en-US" smtClean="0"/>
              <a:t>30-Aug-17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353604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A347F-B983-40E7-AC90-2AAD5C18D3A5}" type="datetimeFigureOut">
              <a:rPr lang="en-US" smtClean="0"/>
              <a:t>30-Aug-17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38B9A-0BB3-4878-A516-AFC47500807A}" type="slidenum">
              <a:rPr lang="en-US" smtClean="0"/>
              <a:t>‹#›</a:t>
            </a:fld>
            <a:endParaRPr lang="en-US"/>
          </a:p>
        </p:txBody>
      </p:sp>
    </p:spTree>
    <p:extLst>
      <p:ext uri="{BB962C8B-B14F-4D97-AF65-F5344CB8AC3E}">
        <p14:creationId xmlns:p14="http://schemas.microsoft.com/office/powerpoint/2010/main" val="1891268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39089"/>
            <a:ext cx="9144000" cy="2179927"/>
          </a:xfrm>
        </p:spPr>
        <p:txBody>
          <a:bodyPr>
            <a:normAutofit/>
          </a:bodyPr>
          <a:lstStyle/>
          <a:p>
            <a:r>
              <a:rPr lang="en-US" b="1" dirty="0" smtClean="0">
                <a:solidFill>
                  <a:schemeClr val="accent5">
                    <a:lumMod val="75000"/>
                  </a:schemeClr>
                </a:solidFill>
                <a:effectLst>
                  <a:outerShdw blurRad="38100" dist="38100" dir="2700000" algn="tl">
                    <a:srgbClr val="000000">
                      <a:alpha val="43137"/>
                    </a:srgbClr>
                  </a:outerShdw>
                </a:effectLst>
              </a:rPr>
              <a:t>Text Mining Project on Toyota Dealership Survey</a:t>
            </a:r>
            <a:endParaRPr lang="en-US" b="1" dirty="0">
              <a:solidFill>
                <a:schemeClr val="accent5">
                  <a:lumMod val="7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4231175"/>
            <a:ext cx="9144000" cy="831273"/>
          </a:xfrm>
        </p:spPr>
        <p:txBody>
          <a:bodyPr>
            <a:normAutofit/>
          </a:bodyPr>
          <a:lstStyle/>
          <a:p>
            <a:r>
              <a:rPr lang="en-US" sz="2800" b="1" dirty="0" smtClean="0">
                <a:solidFill>
                  <a:schemeClr val="bg2">
                    <a:lumMod val="25000"/>
                  </a:schemeClr>
                </a:solidFill>
                <a:effectLst>
                  <a:outerShdw blurRad="38100" dist="38100" dir="2700000" algn="tl">
                    <a:srgbClr val="000000">
                      <a:alpha val="43137"/>
                    </a:srgbClr>
                  </a:outerShdw>
                </a:effectLst>
              </a:rPr>
              <a:t>Phase 1 (Clustering) Results Delivery </a:t>
            </a:r>
            <a:endParaRPr lang="en-US" sz="2800" b="1" dirty="0">
              <a:solidFill>
                <a:schemeClr val="bg2">
                  <a:lumMod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377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762" y="260429"/>
            <a:ext cx="10515600" cy="4351338"/>
          </a:xfrm>
        </p:spPr>
        <p:txBody>
          <a:bodyPr/>
          <a:lstStyle/>
          <a:p>
            <a:r>
              <a:rPr lang="en-US" dirty="0" smtClean="0"/>
              <a:t>Clustering Result: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6837530"/>
              </p:ext>
            </p:extLst>
          </p:nvPr>
        </p:nvGraphicFramePr>
        <p:xfrm>
          <a:off x="753762" y="880827"/>
          <a:ext cx="10892482" cy="4592320"/>
        </p:xfrm>
        <a:graphic>
          <a:graphicData uri="http://schemas.openxmlformats.org/drawingml/2006/table">
            <a:tbl>
              <a:tblPr firstRow="1" bandRow="1">
                <a:tableStyleId>{5C22544A-7EE6-4342-B048-85BDC9FD1C3A}</a:tableStyleId>
              </a:tblPr>
              <a:tblGrid>
                <a:gridCol w="1153298">
                  <a:extLst>
                    <a:ext uri="{9D8B030D-6E8A-4147-A177-3AD203B41FA5}">
                      <a16:colId xmlns:a16="http://schemas.microsoft.com/office/drawing/2014/main" xmlns="" val="751326926"/>
                    </a:ext>
                  </a:extLst>
                </a:gridCol>
                <a:gridCol w="2702010">
                  <a:extLst>
                    <a:ext uri="{9D8B030D-6E8A-4147-A177-3AD203B41FA5}">
                      <a16:colId xmlns:a16="http://schemas.microsoft.com/office/drawing/2014/main" xmlns="" val="2364241830"/>
                    </a:ext>
                  </a:extLst>
                </a:gridCol>
                <a:gridCol w="941174"/>
                <a:gridCol w="1505464">
                  <a:extLst>
                    <a:ext uri="{9D8B030D-6E8A-4147-A177-3AD203B41FA5}">
                      <a16:colId xmlns:a16="http://schemas.microsoft.com/office/drawing/2014/main" xmlns="" val="4033807479"/>
                    </a:ext>
                  </a:extLst>
                </a:gridCol>
                <a:gridCol w="3659660">
                  <a:extLst>
                    <a:ext uri="{9D8B030D-6E8A-4147-A177-3AD203B41FA5}">
                      <a16:colId xmlns:a16="http://schemas.microsoft.com/office/drawing/2014/main" xmlns="" val="3568684392"/>
                    </a:ext>
                  </a:extLst>
                </a:gridCol>
                <a:gridCol w="930876"/>
              </a:tblGrid>
              <a:tr h="370840">
                <a:tc>
                  <a:txBody>
                    <a:bodyPr/>
                    <a:lstStyle/>
                    <a:p>
                      <a:pPr algn="ctr"/>
                      <a:r>
                        <a:rPr lang="en-US" sz="1400" dirty="0" smtClean="0"/>
                        <a:t>Cluster name (#)</a:t>
                      </a:r>
                      <a:endParaRPr lang="en-US" sz="1400" dirty="0"/>
                    </a:p>
                  </a:txBody>
                  <a:tcPr/>
                </a:tc>
                <a:tc>
                  <a:txBody>
                    <a:bodyPr/>
                    <a:lstStyle/>
                    <a:p>
                      <a:pPr algn="ctr"/>
                      <a:r>
                        <a:rPr lang="en-US" sz="1400" dirty="0" smtClean="0"/>
                        <a:t>Cluster aspect</a:t>
                      </a:r>
                      <a:endParaRPr lang="en-US" sz="1400" dirty="0"/>
                    </a:p>
                  </a:txBody>
                  <a:tcPr/>
                </a:tc>
                <a:tc>
                  <a:txBody>
                    <a:bodyPr/>
                    <a:lstStyle/>
                    <a:p>
                      <a:pPr algn="ctr"/>
                      <a:r>
                        <a:rPr lang="en-US" sz="1400" dirty="0" smtClean="0"/>
                        <a:t>Estimated purity</a:t>
                      </a:r>
                      <a:endParaRPr lang="en-US" sz="1400" dirty="0"/>
                    </a:p>
                  </a:txBody>
                  <a:tcPr/>
                </a:tc>
                <a:tc>
                  <a:txBody>
                    <a:bodyPr/>
                    <a:lstStyle/>
                    <a:p>
                      <a:pPr algn="ctr"/>
                      <a:r>
                        <a:rPr lang="en-US" sz="1400" dirty="0" smtClean="0"/>
                        <a:t>Cluster name (#)</a:t>
                      </a:r>
                      <a:endParaRPr lang="en-US" sz="1400" dirty="0"/>
                    </a:p>
                  </a:txBody>
                  <a:tcPr/>
                </a:tc>
                <a:tc>
                  <a:txBody>
                    <a:bodyPr/>
                    <a:lstStyle/>
                    <a:p>
                      <a:pPr algn="ctr"/>
                      <a:r>
                        <a:rPr lang="en-US" sz="1400" dirty="0" smtClean="0"/>
                        <a:t>Cluster aspect</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Estimated purity</a:t>
                      </a:r>
                    </a:p>
                  </a:txBody>
                  <a:tcPr/>
                </a:tc>
                <a:extLst>
                  <a:ext uri="{0D108BD9-81ED-4DB2-BD59-A6C34878D82A}">
                    <a16:rowId xmlns:a16="http://schemas.microsoft.com/office/drawing/2014/main" xmlns="" val="1053404813"/>
                  </a:ext>
                </a:extLst>
              </a:tr>
              <a:tr h="370840">
                <a:tc>
                  <a:txBody>
                    <a:bodyPr/>
                    <a:lstStyle/>
                    <a:p>
                      <a:pPr algn="ctr"/>
                      <a:r>
                        <a:rPr lang="en-US" sz="1400" dirty="0" smtClean="0"/>
                        <a:t>App (7)</a:t>
                      </a:r>
                      <a:endParaRPr lang="en-US" sz="1400" dirty="0"/>
                    </a:p>
                  </a:txBody>
                  <a:tcPr/>
                </a:tc>
                <a:tc>
                  <a:txBody>
                    <a:bodyPr/>
                    <a:lstStyle/>
                    <a:p>
                      <a:pPr algn="l"/>
                      <a:r>
                        <a:rPr lang="en-US" sz="1400" baseline="0" dirty="0" smtClean="0"/>
                        <a:t>Mobile app should be available </a:t>
                      </a:r>
                      <a:endParaRPr lang="en-US" sz="1400" dirty="0"/>
                    </a:p>
                  </a:txBody>
                  <a:tcPr/>
                </a:tc>
                <a:tc>
                  <a:txBody>
                    <a:bodyPr/>
                    <a:lstStyle/>
                    <a:p>
                      <a:pPr algn="ctr"/>
                      <a:r>
                        <a:rPr lang="en-US" sz="1400" dirty="0" smtClean="0"/>
                        <a:t>86%</a:t>
                      </a:r>
                      <a:endParaRPr lang="en-US" sz="1400" dirty="0"/>
                    </a:p>
                  </a:txBody>
                  <a:tcPr/>
                </a:tc>
                <a:tc>
                  <a:txBody>
                    <a:bodyPr/>
                    <a:lstStyle/>
                    <a:p>
                      <a:pPr algn="ctr"/>
                      <a:r>
                        <a:rPr lang="en-US" sz="1400" dirty="0" smtClean="0"/>
                        <a:t>On time (16)</a:t>
                      </a:r>
                      <a:endParaRPr lang="en-US" sz="1400" dirty="0"/>
                    </a:p>
                  </a:txBody>
                  <a:tcPr/>
                </a:tc>
                <a:tc>
                  <a:txBody>
                    <a:bodyPr/>
                    <a:lstStyle/>
                    <a:p>
                      <a:pPr algn="l"/>
                      <a:r>
                        <a:rPr lang="en-US" sz="1400" dirty="0" smtClean="0"/>
                        <a:t>Should serve at the appointed time</a:t>
                      </a:r>
                      <a:endParaRPr lang="en-US" sz="1400" dirty="0"/>
                    </a:p>
                  </a:txBody>
                  <a:tcPr/>
                </a:tc>
                <a:tc>
                  <a:txBody>
                    <a:bodyPr/>
                    <a:lstStyle/>
                    <a:p>
                      <a:pPr algn="ctr"/>
                      <a:r>
                        <a:rPr lang="en-US" sz="1600" dirty="0" smtClean="0"/>
                        <a:t>100%</a:t>
                      </a:r>
                      <a:endParaRPr lang="en-US" sz="1600" dirty="0"/>
                    </a:p>
                  </a:txBody>
                  <a:tcPr/>
                </a:tc>
                <a:extLst>
                  <a:ext uri="{0D108BD9-81ED-4DB2-BD59-A6C34878D82A}">
                    <a16:rowId xmlns:a16="http://schemas.microsoft.com/office/drawing/2014/main" xmlns="" val="129315229"/>
                  </a:ext>
                </a:extLst>
              </a:tr>
              <a:tr h="370840">
                <a:tc>
                  <a:txBody>
                    <a:bodyPr/>
                    <a:lstStyle/>
                    <a:p>
                      <a:pPr algn="ctr"/>
                      <a:r>
                        <a:rPr lang="en-US" sz="1400" dirty="0" smtClean="0"/>
                        <a:t>Appointment (46)</a:t>
                      </a:r>
                      <a:endParaRPr lang="en-US" sz="1400" dirty="0"/>
                    </a:p>
                  </a:txBody>
                  <a:tcPr/>
                </a:tc>
                <a:tc>
                  <a:txBody>
                    <a:bodyPr/>
                    <a:lstStyle/>
                    <a:p>
                      <a:pPr algn="l"/>
                      <a:r>
                        <a:rPr lang="en-US" sz="1400" dirty="0" smtClean="0"/>
                        <a:t>Difficult</a:t>
                      </a:r>
                      <a:r>
                        <a:rPr lang="en-US" sz="1400" baseline="0" dirty="0" smtClean="0"/>
                        <a:t> to get an appointment / not giving preferred time. </a:t>
                      </a:r>
                      <a:endParaRPr lang="en-US" sz="1400" dirty="0"/>
                    </a:p>
                  </a:txBody>
                  <a:tcPr/>
                </a:tc>
                <a:tc>
                  <a:txBody>
                    <a:bodyPr/>
                    <a:lstStyle/>
                    <a:p>
                      <a:pPr algn="ctr"/>
                      <a:r>
                        <a:rPr lang="en-US" sz="1400" dirty="0" smtClean="0"/>
                        <a:t>83%</a:t>
                      </a:r>
                      <a:endParaRPr lang="en-US" sz="1400" dirty="0"/>
                    </a:p>
                  </a:txBody>
                  <a:tcPr/>
                </a:tc>
                <a:tc>
                  <a:txBody>
                    <a:bodyPr/>
                    <a:lstStyle/>
                    <a:p>
                      <a:pPr algn="ctr"/>
                      <a:r>
                        <a:rPr lang="en-US" sz="1400" dirty="0" smtClean="0"/>
                        <a:t>Online (5)</a:t>
                      </a:r>
                      <a:endParaRPr lang="en-US" sz="1400" dirty="0"/>
                    </a:p>
                  </a:txBody>
                  <a:tcPr/>
                </a:tc>
                <a:tc>
                  <a:txBody>
                    <a:bodyPr/>
                    <a:lstStyle/>
                    <a:p>
                      <a:pPr algn="l"/>
                      <a:r>
                        <a:rPr lang="en-US" sz="1400" dirty="0" smtClean="0"/>
                        <a:t>Online</a:t>
                      </a:r>
                      <a:r>
                        <a:rPr lang="en-US" sz="1400" baseline="0" dirty="0" smtClean="0"/>
                        <a:t> appointment booking should be available</a:t>
                      </a:r>
                      <a:endParaRPr lang="en-US" sz="1400" dirty="0"/>
                    </a:p>
                  </a:txBody>
                  <a:tcPr/>
                </a:tc>
                <a:tc>
                  <a:txBody>
                    <a:bodyPr/>
                    <a:lstStyle/>
                    <a:p>
                      <a:pPr algn="ctr"/>
                      <a:r>
                        <a:rPr lang="en-US" sz="1600" dirty="0" smtClean="0"/>
                        <a:t>100%</a:t>
                      </a:r>
                      <a:endParaRPr lang="en-US" sz="1600" dirty="0"/>
                    </a:p>
                  </a:txBody>
                  <a:tcPr/>
                </a:tc>
                <a:extLst>
                  <a:ext uri="{0D108BD9-81ED-4DB2-BD59-A6C34878D82A}">
                    <a16:rowId xmlns:a16="http://schemas.microsoft.com/office/drawing/2014/main" xmlns="" val="746495164"/>
                  </a:ext>
                </a:extLst>
              </a:tr>
              <a:tr h="370840">
                <a:tc>
                  <a:txBody>
                    <a:bodyPr/>
                    <a:lstStyle/>
                    <a:p>
                      <a:pPr algn="ctr"/>
                      <a:r>
                        <a:rPr lang="en-US" sz="1400" dirty="0" smtClean="0"/>
                        <a:t>Call (32)</a:t>
                      </a:r>
                      <a:endParaRPr lang="en-US" sz="1400" dirty="0"/>
                    </a:p>
                  </a:txBody>
                  <a:tcPr/>
                </a:tc>
                <a:tc>
                  <a:txBody>
                    <a:bodyPr/>
                    <a:lstStyle/>
                    <a:p>
                      <a:pPr algn="l"/>
                      <a:r>
                        <a:rPr lang="en-US" sz="1400" dirty="0" smtClean="0"/>
                        <a:t>Call facility should improve</a:t>
                      </a:r>
                      <a:endParaRPr lang="en-US" sz="1400" dirty="0"/>
                    </a:p>
                  </a:txBody>
                  <a:tcPr/>
                </a:tc>
                <a:tc>
                  <a:txBody>
                    <a:bodyPr/>
                    <a:lstStyle/>
                    <a:p>
                      <a:pPr algn="ctr"/>
                      <a:r>
                        <a:rPr lang="en-US" sz="1400" dirty="0" smtClean="0"/>
                        <a:t>80%</a:t>
                      </a:r>
                      <a:endParaRPr lang="en-US" sz="1400" dirty="0"/>
                    </a:p>
                  </a:txBody>
                  <a:tcPr/>
                </a:tc>
                <a:tc>
                  <a:txBody>
                    <a:bodyPr/>
                    <a:lstStyle/>
                    <a:p>
                      <a:pPr algn="ctr"/>
                      <a:r>
                        <a:rPr lang="en-US" sz="1400" dirty="0" smtClean="0"/>
                        <a:t>Pick (15)</a:t>
                      </a:r>
                      <a:endParaRPr lang="en-US" sz="1400" dirty="0"/>
                    </a:p>
                  </a:txBody>
                  <a:tcPr/>
                </a:tc>
                <a:tc>
                  <a:txBody>
                    <a:bodyPr/>
                    <a:lstStyle/>
                    <a:p>
                      <a:pPr algn="l"/>
                      <a:r>
                        <a:rPr lang="en-US" sz="1400" dirty="0" smtClean="0"/>
                        <a:t>Pick up and drop facility should be available/</a:t>
                      </a:r>
                      <a:r>
                        <a:rPr lang="en-US" sz="1400" baseline="0" dirty="0" smtClean="0"/>
                        <a:t> improve</a:t>
                      </a:r>
                      <a:endParaRPr lang="en-US" sz="1400" dirty="0" smtClean="0"/>
                    </a:p>
                  </a:txBody>
                  <a:tcPr/>
                </a:tc>
                <a:tc>
                  <a:txBody>
                    <a:bodyPr/>
                    <a:lstStyle/>
                    <a:p>
                      <a:pPr algn="ctr"/>
                      <a:r>
                        <a:rPr lang="en-US" sz="1600" dirty="0" smtClean="0"/>
                        <a:t>87%</a:t>
                      </a:r>
                      <a:endParaRPr lang="en-US" sz="1600" dirty="0"/>
                    </a:p>
                  </a:txBody>
                  <a:tcPr/>
                </a:tc>
                <a:extLst>
                  <a:ext uri="{0D108BD9-81ED-4DB2-BD59-A6C34878D82A}">
                    <a16:rowId xmlns:a16="http://schemas.microsoft.com/office/drawing/2014/main" xmlns="" val="3821934664"/>
                  </a:ext>
                </a:extLst>
              </a:tr>
              <a:tr h="370840">
                <a:tc>
                  <a:txBody>
                    <a:bodyPr/>
                    <a:lstStyle/>
                    <a:p>
                      <a:pPr algn="ctr"/>
                      <a:r>
                        <a:rPr lang="en-US" sz="1400" dirty="0" smtClean="0"/>
                        <a:t>Delivery (6)</a:t>
                      </a:r>
                      <a:endParaRPr lang="en-US" sz="1400" dirty="0"/>
                    </a:p>
                  </a:txBody>
                  <a:tcPr/>
                </a:tc>
                <a:tc>
                  <a:txBody>
                    <a:bodyPr/>
                    <a:lstStyle/>
                    <a:p>
                      <a:pPr algn="l"/>
                      <a:r>
                        <a:rPr lang="en-US" sz="1400" dirty="0" smtClean="0"/>
                        <a:t>Should deliver the car on</a:t>
                      </a:r>
                      <a:r>
                        <a:rPr lang="en-US" sz="1400" baseline="0" dirty="0" smtClean="0"/>
                        <a:t> time</a:t>
                      </a:r>
                      <a:endParaRPr lang="en-US" sz="1400" dirty="0"/>
                    </a:p>
                  </a:txBody>
                  <a:tcPr/>
                </a:tc>
                <a:tc>
                  <a:txBody>
                    <a:bodyPr/>
                    <a:lstStyle/>
                    <a:p>
                      <a:pPr algn="ctr"/>
                      <a:r>
                        <a:rPr lang="en-US" sz="1400" dirty="0" smtClean="0"/>
                        <a:t>83%</a:t>
                      </a:r>
                      <a:endParaRPr lang="en-US" sz="1400" dirty="0"/>
                    </a:p>
                  </a:txBody>
                  <a:tcPr/>
                </a:tc>
                <a:tc>
                  <a:txBody>
                    <a:bodyPr/>
                    <a:lstStyle/>
                    <a:p>
                      <a:pPr algn="ctr"/>
                      <a:r>
                        <a:rPr lang="en-US" sz="1400" dirty="0" smtClean="0"/>
                        <a:t> Receive</a:t>
                      </a:r>
                      <a:r>
                        <a:rPr lang="en-US" sz="1400" baseline="0" dirty="0" smtClean="0"/>
                        <a:t> </a:t>
                      </a:r>
                      <a:r>
                        <a:rPr lang="en-US" sz="1400" dirty="0" smtClean="0"/>
                        <a:t>(8)</a:t>
                      </a:r>
                      <a:endParaRPr lang="en-US" sz="1400" dirty="0"/>
                    </a:p>
                  </a:txBody>
                  <a:tcPr/>
                </a:tc>
                <a:tc>
                  <a:txBody>
                    <a:bodyPr/>
                    <a:lstStyle/>
                    <a:p>
                      <a:pPr algn="l"/>
                      <a:r>
                        <a:rPr lang="en-US" sz="1400" dirty="0" smtClean="0"/>
                        <a:t>Not receiving</a:t>
                      </a:r>
                      <a:r>
                        <a:rPr lang="en-US" sz="1400" baseline="0" dirty="0" smtClean="0"/>
                        <a:t> customers properly </a:t>
                      </a:r>
                      <a:endParaRPr lang="en-US" sz="1400" dirty="0"/>
                    </a:p>
                  </a:txBody>
                  <a:tcPr/>
                </a:tc>
                <a:tc>
                  <a:txBody>
                    <a:bodyPr/>
                    <a:lstStyle/>
                    <a:p>
                      <a:pPr algn="ctr"/>
                      <a:r>
                        <a:rPr lang="en-US" sz="1600" dirty="0" smtClean="0"/>
                        <a:t>87%</a:t>
                      </a:r>
                      <a:endParaRPr lang="en-US" sz="1600" dirty="0"/>
                    </a:p>
                  </a:txBody>
                  <a:tcPr/>
                </a:tc>
                <a:extLst>
                  <a:ext uri="{0D108BD9-81ED-4DB2-BD59-A6C34878D82A}">
                    <a16:rowId xmlns:a16="http://schemas.microsoft.com/office/drawing/2014/main" xmlns="" val="2331871292"/>
                  </a:ext>
                </a:extLst>
              </a:tr>
              <a:tr h="370840">
                <a:tc>
                  <a:txBody>
                    <a:bodyPr/>
                    <a:lstStyle/>
                    <a:p>
                      <a:pPr algn="ctr"/>
                      <a:r>
                        <a:rPr lang="en-US" sz="1400" dirty="0" smtClean="0"/>
                        <a:t>Emergency (11)</a:t>
                      </a:r>
                      <a:endParaRPr lang="en-US" sz="1400" dirty="0"/>
                    </a:p>
                  </a:txBody>
                  <a:tcPr/>
                </a:tc>
                <a:tc>
                  <a:txBody>
                    <a:bodyPr/>
                    <a:lstStyle/>
                    <a:p>
                      <a:pPr algn="l"/>
                      <a:r>
                        <a:rPr lang="en-US" sz="1400" dirty="0" smtClean="0"/>
                        <a:t>Should</a:t>
                      </a:r>
                      <a:r>
                        <a:rPr lang="en-US" sz="1400" baseline="0" dirty="0" smtClean="0"/>
                        <a:t> give convenience for emergency situation</a:t>
                      </a:r>
                      <a:endParaRPr lang="en-US" sz="1400" dirty="0"/>
                    </a:p>
                  </a:txBody>
                  <a:tcPr/>
                </a:tc>
                <a:tc>
                  <a:txBody>
                    <a:bodyPr/>
                    <a:lstStyle/>
                    <a:p>
                      <a:pPr algn="ctr"/>
                      <a:r>
                        <a:rPr lang="en-US" sz="1400" dirty="0" smtClean="0"/>
                        <a:t>100%</a:t>
                      </a:r>
                      <a:endParaRPr lang="en-US" sz="1400" dirty="0"/>
                    </a:p>
                  </a:txBody>
                  <a:tcPr/>
                </a:tc>
                <a:tc>
                  <a:txBody>
                    <a:bodyPr/>
                    <a:lstStyle/>
                    <a:p>
                      <a:pPr algn="ctr">
                        <a:lnSpc>
                          <a:spcPct val="100000"/>
                        </a:lnSpc>
                      </a:pPr>
                      <a:r>
                        <a:rPr lang="en-US" sz="1400" dirty="0" smtClean="0"/>
                        <a:t>SMS (5)</a:t>
                      </a:r>
                      <a:endParaRPr lang="en-US" sz="1400" dirty="0"/>
                    </a:p>
                  </a:txBody>
                  <a:tcPr/>
                </a:tc>
                <a:tc>
                  <a:txBody>
                    <a:bodyPr/>
                    <a:lstStyle/>
                    <a:p>
                      <a:pPr algn="l"/>
                      <a:r>
                        <a:rPr lang="en-US" sz="1400" dirty="0" smtClean="0"/>
                        <a:t>Should inform customer</a:t>
                      </a:r>
                      <a:r>
                        <a:rPr lang="en-US" sz="1400" baseline="0" dirty="0" smtClean="0"/>
                        <a:t> through SMS</a:t>
                      </a:r>
                      <a:endParaRPr lang="en-US" sz="1400" dirty="0"/>
                    </a:p>
                  </a:txBody>
                  <a:tcPr/>
                </a:tc>
                <a:tc>
                  <a:txBody>
                    <a:bodyPr/>
                    <a:lstStyle/>
                    <a:p>
                      <a:pPr algn="ctr"/>
                      <a:r>
                        <a:rPr lang="en-US" sz="1600" dirty="0" smtClean="0"/>
                        <a:t>80%</a:t>
                      </a:r>
                      <a:endParaRPr lang="en-US" sz="1600" dirty="0"/>
                    </a:p>
                  </a:txBody>
                  <a:tcPr/>
                </a:tc>
                <a:extLst>
                  <a:ext uri="{0D108BD9-81ED-4DB2-BD59-A6C34878D82A}">
                    <a16:rowId xmlns:a16="http://schemas.microsoft.com/office/drawing/2014/main" xmlns="" val="2773651880"/>
                  </a:ext>
                </a:extLst>
              </a:tr>
              <a:tr h="370840">
                <a:tc>
                  <a:txBody>
                    <a:bodyPr/>
                    <a:lstStyle/>
                    <a:p>
                      <a:pPr algn="ctr"/>
                      <a:r>
                        <a:rPr lang="en-US" sz="1400" dirty="0" smtClean="0"/>
                        <a:t>Fix (6)</a:t>
                      </a:r>
                      <a:endParaRPr lang="en-US" sz="1400" dirty="0"/>
                    </a:p>
                  </a:txBody>
                  <a:tcPr/>
                </a:tc>
                <a:tc>
                  <a:txBody>
                    <a:bodyPr/>
                    <a:lstStyle/>
                    <a:p>
                      <a:pPr algn="l"/>
                      <a:r>
                        <a:rPr lang="en-US" sz="1400" dirty="0" smtClean="0"/>
                        <a:t>Appointments</a:t>
                      </a:r>
                      <a:r>
                        <a:rPr lang="en-US" sz="1400" baseline="0" dirty="0" smtClean="0"/>
                        <a:t> should be fixed</a:t>
                      </a:r>
                      <a:endParaRPr lang="en-US" sz="1400" dirty="0"/>
                    </a:p>
                  </a:txBody>
                  <a:tcPr/>
                </a:tc>
                <a:tc>
                  <a:txBody>
                    <a:bodyPr/>
                    <a:lstStyle/>
                    <a:p>
                      <a:pPr algn="ctr"/>
                      <a:r>
                        <a:rPr lang="en-US" sz="1400" dirty="0" smtClean="0"/>
                        <a:t>100%</a:t>
                      </a:r>
                      <a:endParaRPr lang="en-US" sz="1400" dirty="0"/>
                    </a:p>
                  </a:txBody>
                  <a:tcPr/>
                </a:tc>
                <a:tc>
                  <a:txBody>
                    <a:bodyPr/>
                    <a:lstStyle/>
                    <a:p>
                      <a:pPr algn="ctr"/>
                      <a:r>
                        <a:rPr lang="en-US" sz="1400" dirty="0" smtClean="0"/>
                        <a:t>Staff (10)</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Increase staff/ staff should</a:t>
                      </a:r>
                      <a:r>
                        <a:rPr lang="en-US" sz="1400" baseline="0" dirty="0" smtClean="0"/>
                        <a:t> work properly</a:t>
                      </a:r>
                      <a:endParaRPr lang="en-US" sz="14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90%</a:t>
                      </a:r>
                    </a:p>
                  </a:txBody>
                  <a:tcPr/>
                </a:tc>
                <a:extLst>
                  <a:ext uri="{0D108BD9-81ED-4DB2-BD59-A6C34878D82A}">
                    <a16:rowId xmlns:a16="http://schemas.microsoft.com/office/drawing/2014/main" xmlns="" val="3918352235"/>
                  </a:ext>
                </a:extLst>
              </a:tr>
              <a:tr h="370840">
                <a:tc>
                  <a:txBody>
                    <a:bodyPr/>
                    <a:lstStyle/>
                    <a:p>
                      <a:pPr algn="ctr"/>
                      <a:r>
                        <a:rPr lang="en-US" sz="1400" dirty="0" smtClean="0"/>
                        <a:t>Inform (10)</a:t>
                      </a:r>
                      <a:endParaRPr lang="en-US" sz="1400" dirty="0"/>
                    </a:p>
                  </a:txBody>
                  <a:tcPr/>
                </a:tc>
                <a:tc>
                  <a:txBody>
                    <a:bodyPr/>
                    <a:lstStyle/>
                    <a:p>
                      <a:pPr algn="l"/>
                      <a:r>
                        <a:rPr lang="en-US" sz="1400" dirty="0" smtClean="0"/>
                        <a:t>Should inform customers</a:t>
                      </a:r>
                      <a:r>
                        <a:rPr lang="en-US" sz="1400" baseline="0" dirty="0" smtClean="0"/>
                        <a:t> time/details</a:t>
                      </a:r>
                      <a:endParaRPr lang="en-US" sz="1400" dirty="0"/>
                    </a:p>
                  </a:txBody>
                  <a:tcPr/>
                </a:tc>
                <a:tc>
                  <a:txBody>
                    <a:bodyPr/>
                    <a:lstStyle/>
                    <a:p>
                      <a:pPr algn="ctr"/>
                      <a:r>
                        <a:rPr lang="en-US" sz="1400" dirty="0" smtClean="0"/>
                        <a:t>100%</a:t>
                      </a:r>
                      <a:endParaRPr lang="en-US" sz="1400" dirty="0"/>
                    </a:p>
                  </a:txBody>
                  <a:tcPr/>
                </a:tc>
                <a:tc>
                  <a:txBody>
                    <a:bodyPr/>
                    <a:lstStyle/>
                    <a:p>
                      <a:pPr algn="ctr"/>
                      <a:r>
                        <a:rPr lang="en-US" sz="1400" dirty="0" smtClean="0"/>
                        <a:t>Wait (44)</a:t>
                      </a:r>
                      <a:endParaRPr lang="en-US" sz="1400" dirty="0"/>
                    </a:p>
                  </a:txBody>
                  <a:tcPr/>
                </a:tc>
                <a:tc>
                  <a:txBody>
                    <a:bodyPr/>
                    <a:lstStyle/>
                    <a:p>
                      <a:pPr algn="l"/>
                      <a:r>
                        <a:rPr lang="en-US" sz="1400" dirty="0" smtClean="0"/>
                        <a:t>It</a:t>
                      </a:r>
                      <a:r>
                        <a:rPr lang="en-US" sz="1400" baseline="0" dirty="0" smtClean="0"/>
                        <a:t> takes long time for servicing.</a:t>
                      </a:r>
                      <a:endParaRPr lang="en-US" sz="1400" dirty="0"/>
                    </a:p>
                  </a:txBody>
                  <a:tcPr/>
                </a:tc>
                <a:tc>
                  <a:txBody>
                    <a:bodyPr/>
                    <a:lstStyle/>
                    <a:p>
                      <a:pPr algn="ctr"/>
                      <a:r>
                        <a:rPr lang="en-US" sz="1600" dirty="0" smtClean="0"/>
                        <a:t>93%</a:t>
                      </a:r>
                      <a:endParaRPr lang="en-US" sz="1600" dirty="0"/>
                    </a:p>
                  </a:txBody>
                  <a:tcPr/>
                </a:tc>
                <a:extLst>
                  <a:ext uri="{0D108BD9-81ED-4DB2-BD59-A6C34878D82A}">
                    <a16:rowId xmlns:a16="http://schemas.microsoft.com/office/drawing/2014/main" xmlns="" val="2458044541"/>
                  </a:ext>
                </a:extLst>
              </a:tr>
              <a:tr h="370840">
                <a:tc>
                  <a:txBody>
                    <a:bodyPr/>
                    <a:lstStyle/>
                    <a:p>
                      <a:pPr algn="ctr"/>
                      <a:r>
                        <a:rPr lang="en-US" sz="1400" dirty="0" smtClean="0"/>
                        <a:t>Location (10)</a:t>
                      </a:r>
                      <a:endParaRPr lang="en-US" sz="1400" dirty="0"/>
                    </a:p>
                  </a:txBody>
                  <a:tcPr/>
                </a:tc>
                <a:tc>
                  <a:txBody>
                    <a:bodyPr/>
                    <a:lstStyle/>
                    <a:p>
                      <a:pPr algn="l"/>
                      <a:r>
                        <a:rPr lang="en-US" sz="1400" dirty="0" smtClean="0"/>
                        <a:t>Dealership location is not</a:t>
                      </a:r>
                      <a:r>
                        <a:rPr lang="en-US" sz="1400" baseline="0" dirty="0" smtClean="0"/>
                        <a:t> convenient</a:t>
                      </a:r>
                      <a:r>
                        <a:rPr lang="en-US" sz="1400" dirty="0" smtClean="0"/>
                        <a:t> </a:t>
                      </a:r>
                      <a:endParaRPr lang="en-US" sz="1400" dirty="0"/>
                    </a:p>
                  </a:txBody>
                  <a:tcPr/>
                </a:tc>
                <a:tc>
                  <a:txBody>
                    <a:bodyPr/>
                    <a:lstStyle/>
                    <a:p>
                      <a:pPr algn="ctr"/>
                      <a:r>
                        <a:rPr lang="en-US" sz="1400" dirty="0" smtClean="0"/>
                        <a:t>80%</a:t>
                      </a:r>
                      <a:endParaRPr lang="en-US" sz="1400" dirty="0"/>
                    </a:p>
                  </a:txBody>
                  <a:tcPr/>
                </a:tc>
                <a:tc>
                  <a:txBody>
                    <a:bodyPr/>
                    <a:lstStyle/>
                    <a:p>
                      <a:pPr algn="ctr"/>
                      <a:r>
                        <a:rPr lang="en-US" sz="1400" dirty="0" smtClean="0"/>
                        <a:t>Without</a:t>
                      </a:r>
                      <a:r>
                        <a:rPr lang="en-US" sz="1400" baseline="0" dirty="0" smtClean="0"/>
                        <a:t> appointment (3)</a:t>
                      </a:r>
                      <a:endParaRPr lang="en-US" sz="1400" dirty="0"/>
                    </a:p>
                  </a:txBody>
                  <a:tcPr/>
                </a:tc>
                <a:tc>
                  <a:txBody>
                    <a:bodyPr/>
                    <a:lstStyle/>
                    <a:p>
                      <a:pPr algn="l"/>
                      <a:r>
                        <a:rPr lang="en-US" sz="1400" dirty="0" smtClean="0"/>
                        <a:t>Should service the car without appointments also</a:t>
                      </a:r>
                    </a:p>
                  </a:txBody>
                  <a:tcPr/>
                </a:tc>
                <a:tc>
                  <a:txBody>
                    <a:bodyPr/>
                    <a:lstStyle/>
                    <a:p>
                      <a:pPr algn="ctr"/>
                      <a:r>
                        <a:rPr lang="en-US" sz="1600" dirty="0" smtClean="0"/>
                        <a:t>100%</a:t>
                      </a:r>
                    </a:p>
                  </a:txBody>
                  <a:tcPr/>
                </a:tc>
                <a:extLst>
                  <a:ext uri="{0D108BD9-81ED-4DB2-BD59-A6C34878D82A}">
                    <a16:rowId xmlns:a16="http://schemas.microsoft.com/office/drawing/2014/main" xmlns="" val="10008"/>
                  </a:ext>
                </a:extLst>
              </a:tr>
              <a:tr h="370840">
                <a:tc>
                  <a:txBody>
                    <a:bodyPr/>
                    <a:lstStyle/>
                    <a:p>
                      <a:pPr algn="ctr"/>
                      <a:r>
                        <a:rPr lang="en-US" sz="1600" dirty="0" smtClean="0"/>
                        <a:t>Number (5)</a:t>
                      </a:r>
                      <a:endParaRPr lang="en-US" sz="1600" dirty="0"/>
                    </a:p>
                  </a:txBody>
                  <a:tcPr/>
                </a:tc>
                <a:tc>
                  <a:txBody>
                    <a:bodyPr/>
                    <a:lstStyle/>
                    <a:p>
                      <a:pPr algn="l"/>
                      <a:r>
                        <a:rPr lang="en-US" sz="1600" dirty="0" smtClean="0"/>
                        <a:t>Queue number issue</a:t>
                      </a:r>
                      <a:endParaRPr lang="en-US" sz="1600" dirty="0"/>
                    </a:p>
                  </a:txBody>
                  <a:tcPr/>
                </a:tc>
                <a:tc>
                  <a:txBody>
                    <a:bodyPr/>
                    <a:lstStyle/>
                    <a:p>
                      <a:pPr algn="ctr"/>
                      <a:r>
                        <a:rPr lang="en-US" sz="1600" dirty="0" smtClean="0"/>
                        <a:t>80%</a:t>
                      </a:r>
                      <a:endParaRPr lang="en-US" sz="1600" dirty="0"/>
                    </a:p>
                  </a:txBody>
                  <a:tcPr/>
                </a:tc>
                <a:tc>
                  <a:txBody>
                    <a:bodyPr/>
                    <a:lstStyle/>
                    <a:p>
                      <a:pPr algn="ctr"/>
                      <a:endParaRPr lang="en-US" sz="1600" dirty="0"/>
                    </a:p>
                  </a:txBody>
                  <a:tcPr/>
                </a:tc>
                <a:tc>
                  <a:txBody>
                    <a:bodyPr/>
                    <a:lstStyle/>
                    <a:p>
                      <a:pPr algn="l"/>
                      <a:endParaRPr lang="en-US" sz="1600" dirty="0"/>
                    </a:p>
                  </a:txBody>
                  <a:tcPr/>
                </a:tc>
                <a:tc>
                  <a:txBody>
                    <a:bodyPr/>
                    <a:lstStyle/>
                    <a:p>
                      <a:pPr algn="ctr"/>
                      <a:endParaRPr lang="en-US" sz="1600" dirty="0"/>
                    </a:p>
                  </a:txBody>
                  <a:tcPr/>
                </a:tc>
                <a:extLst>
                  <a:ext uri="{0D108BD9-81ED-4DB2-BD59-A6C34878D82A}">
                    <a16:rowId xmlns:a16="http://schemas.microsoft.com/office/drawing/2014/main" xmlns="" val="10009"/>
                  </a:ext>
                </a:extLst>
              </a:tr>
            </a:tbl>
          </a:graphicData>
        </a:graphic>
      </p:graphicFrame>
      <p:sp>
        <p:nvSpPr>
          <p:cNvPr id="6" name="Content Placeholder 2"/>
          <p:cNvSpPr>
            <a:spLocks noGrp="1"/>
          </p:cNvSpPr>
          <p:nvPr/>
        </p:nvSpPr>
        <p:spPr>
          <a:xfrm>
            <a:off x="508686" y="5750954"/>
            <a:ext cx="10515600" cy="958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dirty="0" smtClean="0"/>
              <a:t>We find the rule-based method achieves good performances in terms of clustering purity.</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77778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lstStyle/>
          <a:p>
            <a:r>
              <a:rPr lang="en-US" dirty="0"/>
              <a:t>Question content: </a:t>
            </a:r>
            <a:endParaRPr lang="en-US" dirty="0" smtClean="0"/>
          </a:p>
          <a:p>
            <a:pPr marL="457200" lvl="1" indent="0">
              <a:buNone/>
            </a:pPr>
            <a:r>
              <a:rPr lang="en-US" dirty="0"/>
              <a:t>Your satisfaction towards dealership opening/closing days </a:t>
            </a:r>
            <a:r>
              <a:rPr lang="en-US" dirty="0" smtClean="0"/>
              <a:t>and time</a:t>
            </a:r>
          </a:p>
          <a:p>
            <a:r>
              <a:rPr lang="en-US" dirty="0"/>
              <a:t>Clustering </a:t>
            </a:r>
            <a:r>
              <a:rPr lang="en-US" dirty="0" smtClean="0"/>
              <a:t>method: </a:t>
            </a:r>
          </a:p>
          <a:p>
            <a:pPr marL="457200" lvl="1" indent="0">
              <a:buNone/>
            </a:pPr>
            <a:r>
              <a:rPr lang="en-US" dirty="0" smtClean="0"/>
              <a:t>Time Sensitive Words Extraction .</a:t>
            </a:r>
            <a:endParaRPr lang="en-US" dirty="0"/>
          </a:p>
          <a:p>
            <a:pPr lvl="1">
              <a:buFont typeface="Wingdings" panose="05000000000000000000" pitchFamily="2" charset="2"/>
              <a:buChar char="§"/>
            </a:pPr>
            <a:r>
              <a:rPr lang="en-US" dirty="0"/>
              <a:t>Time Sensitive Words Extraction.</a:t>
            </a:r>
            <a:endParaRPr lang="en-US" dirty="0" smtClean="0"/>
          </a:p>
          <a:p>
            <a:pPr lvl="1">
              <a:buFont typeface="Wingdings" panose="05000000000000000000" pitchFamily="2" charset="2"/>
              <a:buChar char="§"/>
            </a:pPr>
            <a:r>
              <a:rPr lang="en-US" dirty="0" smtClean="0"/>
              <a:t>Split into two scales: day and time.</a:t>
            </a:r>
            <a:endParaRPr lang="en-US" dirty="0"/>
          </a:p>
          <a:p>
            <a:r>
              <a:rPr lang="en-US" altLang="zh-CN" dirty="0" smtClean="0"/>
              <a:t>Extraction</a:t>
            </a:r>
            <a:r>
              <a:rPr lang="zh-CN" altLang="en-US" dirty="0" smtClean="0"/>
              <a:t> </a:t>
            </a:r>
            <a:r>
              <a:rPr lang="en-US" altLang="zh-CN" dirty="0" smtClean="0"/>
              <a:t>Method</a:t>
            </a:r>
            <a:r>
              <a:rPr lang="en-US" dirty="0" smtClean="0"/>
              <a:t>: </a:t>
            </a:r>
          </a:p>
          <a:p>
            <a:pPr lvl="1">
              <a:buFont typeface="Wingdings" panose="05000000000000000000" pitchFamily="2" charset="2"/>
              <a:buChar char="§"/>
            </a:pPr>
            <a:r>
              <a:rPr lang="en-US" altLang="zh-CN" dirty="0" smtClean="0"/>
              <a:t>Day-scale:</a:t>
            </a:r>
            <a:r>
              <a:rPr lang="zh-CN" altLang="en-US" dirty="0" smtClean="0"/>
              <a:t> </a:t>
            </a:r>
            <a:r>
              <a:rPr lang="en-US" altLang="zh-CN" dirty="0" smtClean="0"/>
              <a:t>dictionary-based</a:t>
            </a:r>
            <a:r>
              <a:rPr lang="zh-CN" altLang="en-US" dirty="0" smtClean="0"/>
              <a:t> </a:t>
            </a:r>
            <a:r>
              <a:rPr lang="en-US" altLang="zh-CN" dirty="0" smtClean="0"/>
              <a:t>matching</a:t>
            </a:r>
            <a:r>
              <a:rPr lang="en-US" dirty="0" smtClean="0"/>
              <a:t>.</a:t>
            </a:r>
          </a:p>
          <a:p>
            <a:pPr lvl="1">
              <a:buFont typeface="Wingdings" panose="05000000000000000000" pitchFamily="2" charset="2"/>
              <a:buChar char="§"/>
            </a:pPr>
            <a:r>
              <a:rPr lang="en-US" altLang="zh-CN" dirty="0" smtClean="0"/>
              <a:t>Time-scale:</a:t>
            </a:r>
            <a:r>
              <a:rPr lang="zh-CN" altLang="en-US" dirty="0" smtClean="0"/>
              <a:t> </a:t>
            </a:r>
            <a:r>
              <a:rPr lang="en-US" altLang="zh-CN" dirty="0" smtClean="0"/>
              <a:t>regex</a:t>
            </a:r>
            <a:r>
              <a:rPr lang="zh-CN" altLang="en-US" dirty="0" smtClean="0"/>
              <a:t> </a:t>
            </a:r>
            <a:r>
              <a:rPr lang="en-US" altLang="zh-CN" dirty="0" smtClean="0"/>
              <a:t>based</a:t>
            </a:r>
            <a:r>
              <a:rPr lang="zh-CN" altLang="en-US" dirty="0" smtClean="0"/>
              <a:t> </a:t>
            </a:r>
            <a:r>
              <a:rPr lang="en-US" altLang="zh-CN" dirty="0" smtClean="0"/>
              <a:t>on</a:t>
            </a:r>
            <a:r>
              <a:rPr lang="zh-CN" altLang="en-US" dirty="0" smtClean="0"/>
              <a:t> </a:t>
            </a:r>
            <a:r>
              <a:rPr lang="en-US" altLang="zh-CN" dirty="0" smtClean="0"/>
              <a:t>time-format</a:t>
            </a:r>
            <a:r>
              <a:rPr lang="en-US" dirty="0" smtClean="0"/>
              <a:t>.</a:t>
            </a:r>
            <a:endParaRPr lang="en-US" dirty="0"/>
          </a:p>
        </p:txBody>
      </p:sp>
    </p:spTree>
    <p:extLst>
      <p:ext uri="{BB962C8B-B14F-4D97-AF65-F5344CB8AC3E}">
        <p14:creationId xmlns:p14="http://schemas.microsoft.com/office/powerpoint/2010/main" val="341219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5275"/>
            <a:ext cx="10515600" cy="4351338"/>
          </a:xfrm>
        </p:spPr>
        <p:txBody>
          <a:bodyPr/>
          <a:lstStyle/>
          <a:p>
            <a:r>
              <a:rPr lang="en-US" dirty="0" smtClean="0"/>
              <a:t>Clustering Result:</a:t>
            </a:r>
          </a:p>
          <a:p>
            <a:endParaRPr lang="en-US" dirty="0"/>
          </a:p>
        </p:txBody>
      </p:sp>
      <p:graphicFrame>
        <p:nvGraphicFramePr>
          <p:cNvPr id="4" name="Table 3"/>
          <p:cNvGraphicFramePr>
            <a:graphicFrameLocks noGrp="1"/>
          </p:cNvGraphicFramePr>
          <p:nvPr>
            <p:extLst/>
          </p:nvPr>
        </p:nvGraphicFramePr>
        <p:xfrm>
          <a:off x="691978" y="1465714"/>
          <a:ext cx="4861886" cy="1737360"/>
        </p:xfrm>
        <a:graphic>
          <a:graphicData uri="http://schemas.openxmlformats.org/drawingml/2006/table">
            <a:tbl>
              <a:tblPr firstRow="1" bandRow="1">
                <a:tableStyleId>{5C22544A-7EE6-4342-B048-85BDC9FD1C3A}</a:tableStyleId>
              </a:tblPr>
              <a:tblGrid>
                <a:gridCol w="1482811">
                  <a:extLst>
                    <a:ext uri="{9D8B030D-6E8A-4147-A177-3AD203B41FA5}">
                      <a16:colId xmlns="" xmlns:a16="http://schemas.microsoft.com/office/drawing/2014/main" val="751326926"/>
                    </a:ext>
                  </a:extLst>
                </a:gridCol>
                <a:gridCol w="3379075">
                  <a:extLst>
                    <a:ext uri="{9D8B030D-6E8A-4147-A177-3AD203B41FA5}">
                      <a16:colId xmlns="" xmlns:a16="http://schemas.microsoft.com/office/drawing/2014/main" val="2364241830"/>
                    </a:ext>
                  </a:extLst>
                </a:gridCol>
              </a:tblGrid>
              <a:tr h="370840">
                <a:tc>
                  <a:txBody>
                    <a:bodyPr/>
                    <a:lstStyle/>
                    <a:p>
                      <a:pPr algn="ctr"/>
                      <a:r>
                        <a:rPr lang="en-US" sz="1600" dirty="0" smtClean="0"/>
                        <a:t>Cluster name (#)</a:t>
                      </a:r>
                      <a:endParaRPr lang="en-US" sz="1600" dirty="0"/>
                    </a:p>
                  </a:txBody>
                  <a:tcPr/>
                </a:tc>
                <a:tc>
                  <a:txBody>
                    <a:bodyPr/>
                    <a:lstStyle/>
                    <a:p>
                      <a:pPr algn="ctr"/>
                      <a:r>
                        <a:rPr lang="en-US" sz="1600" dirty="0" smtClean="0"/>
                        <a:t>Cluster aspect</a:t>
                      </a:r>
                      <a:endParaRPr lang="en-US" sz="1600" dirty="0"/>
                    </a:p>
                  </a:txBody>
                  <a:tcPr/>
                </a:tc>
                <a:extLst>
                  <a:ext uri="{0D108BD9-81ED-4DB2-BD59-A6C34878D82A}">
                    <a16:rowId xmlns="" xmlns:a16="http://schemas.microsoft.com/office/drawing/2014/main" val="1053404813"/>
                  </a:ext>
                </a:extLst>
              </a:tr>
              <a:tr h="370840">
                <a:tc>
                  <a:txBody>
                    <a:bodyPr/>
                    <a:lstStyle/>
                    <a:p>
                      <a:pPr algn="ctr"/>
                      <a:r>
                        <a:rPr lang="en-US" sz="1600" dirty="0" smtClean="0"/>
                        <a:t>Day-scale</a:t>
                      </a:r>
                      <a:endParaRPr lang="en-US" sz="1600" dirty="0"/>
                    </a:p>
                  </a:txBody>
                  <a:tcPr/>
                </a:tc>
                <a:tc>
                  <a:txBody>
                    <a:bodyPr/>
                    <a:lstStyle/>
                    <a:p>
                      <a:pPr algn="l"/>
                      <a:r>
                        <a:rPr lang="en-US" sz="1600" baseline="0" dirty="0" smtClean="0"/>
                        <a:t>It includes three </a:t>
                      </a:r>
                      <a:r>
                        <a:rPr lang="en-US" sz="1600" baseline="0" dirty="0" err="1" smtClean="0"/>
                        <a:t>subclusters</a:t>
                      </a:r>
                      <a:r>
                        <a:rPr lang="en-US" sz="1600" baseline="0" dirty="0" smtClean="0"/>
                        <a:t>:</a:t>
                      </a:r>
                    </a:p>
                    <a:p>
                      <a:pPr algn="l"/>
                      <a:r>
                        <a:rPr lang="en-US" sz="1600" baseline="0" dirty="0" smtClean="0"/>
                        <a:t>Sunday, Weekend, Holidays</a:t>
                      </a:r>
                      <a:endParaRPr lang="en-US" sz="1600" dirty="0"/>
                    </a:p>
                  </a:txBody>
                  <a:tcPr/>
                </a:tc>
                <a:extLst>
                  <a:ext uri="{0D108BD9-81ED-4DB2-BD59-A6C34878D82A}">
                    <a16:rowId xmlns="" xmlns:a16="http://schemas.microsoft.com/office/drawing/2014/main" val="129315229"/>
                  </a:ext>
                </a:extLst>
              </a:tr>
              <a:tr h="370840">
                <a:tc>
                  <a:txBody>
                    <a:bodyPr/>
                    <a:lstStyle/>
                    <a:p>
                      <a:pPr algn="ctr"/>
                      <a:r>
                        <a:rPr lang="en-US" sz="1600" dirty="0" smtClean="0"/>
                        <a:t>Time-scale</a:t>
                      </a:r>
                      <a:endParaRPr lang="en-US" sz="1600" dirty="0"/>
                    </a:p>
                  </a:txBody>
                  <a:tcPr/>
                </a:tc>
                <a:tc>
                  <a:txBody>
                    <a:bodyPr/>
                    <a:lstStyle/>
                    <a:p>
                      <a:pPr algn="l"/>
                      <a:r>
                        <a:rPr lang="en-US" sz="1600" dirty="0" smtClean="0"/>
                        <a:t>Extract exact</a:t>
                      </a:r>
                      <a:r>
                        <a:rPr lang="en-US" sz="1600" baseline="0" dirty="0" smtClean="0"/>
                        <a:t> time including opening hours (am) and closed hours (pm).</a:t>
                      </a:r>
                      <a:endParaRPr lang="en-US" sz="1600" dirty="0"/>
                    </a:p>
                  </a:txBody>
                  <a:tcPr/>
                </a:tc>
                <a:extLst>
                  <a:ext uri="{0D108BD9-81ED-4DB2-BD59-A6C34878D82A}">
                    <a16:rowId xmlns="" xmlns:a16="http://schemas.microsoft.com/office/drawing/2014/main" val="746495164"/>
                  </a:ext>
                </a:extLst>
              </a:tr>
            </a:tbl>
          </a:graphicData>
        </a:graphic>
      </p:graphicFrame>
      <p:sp>
        <p:nvSpPr>
          <p:cNvPr id="5" name="Content Placeholder 2"/>
          <p:cNvSpPr txBox="1">
            <a:spLocks/>
          </p:cNvSpPr>
          <p:nvPr/>
        </p:nvSpPr>
        <p:spPr>
          <a:xfrm>
            <a:off x="691978" y="4005376"/>
            <a:ext cx="10515600" cy="2740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Time-related</a:t>
            </a:r>
            <a:r>
              <a:rPr lang="zh-CN" altLang="en-US" dirty="0" smtClean="0"/>
              <a:t> </a:t>
            </a:r>
            <a:r>
              <a:rPr lang="en-US" altLang="zh-CN" dirty="0" smtClean="0"/>
              <a:t>information</a:t>
            </a:r>
            <a:r>
              <a:rPr lang="zh-CN" altLang="en-US" dirty="0" smtClean="0"/>
              <a:t> </a:t>
            </a:r>
            <a:r>
              <a:rPr lang="en-US" altLang="zh-CN" dirty="0" smtClean="0"/>
              <a:t>can</a:t>
            </a:r>
            <a:r>
              <a:rPr lang="zh-CN" altLang="en-US" dirty="0" smtClean="0"/>
              <a:t> </a:t>
            </a:r>
            <a:r>
              <a:rPr lang="en-US" altLang="zh-CN" dirty="0" smtClean="0"/>
              <a:t>define</a:t>
            </a:r>
            <a:r>
              <a:rPr lang="zh-CN" altLang="en-US" dirty="0" smtClean="0"/>
              <a:t> </a:t>
            </a:r>
            <a:r>
              <a:rPr lang="en-US" altLang="zh-CN" dirty="0" smtClean="0"/>
              <a:t>cluster.</a:t>
            </a:r>
            <a:r>
              <a:rPr lang="zh-CN" altLang="en-US" dirty="0" smtClean="0"/>
              <a:t> </a:t>
            </a:r>
            <a:r>
              <a:rPr lang="en-US" altLang="zh-CN" dirty="0" smtClean="0"/>
              <a:t>But</a:t>
            </a:r>
            <a:r>
              <a:rPr lang="zh-CN" altLang="en-US" dirty="0" smtClean="0"/>
              <a:t> </a:t>
            </a:r>
            <a:r>
              <a:rPr lang="en-US" altLang="zh-CN" dirty="0" smtClean="0">
                <a:solidFill>
                  <a:srgbClr val="FF0000"/>
                </a:solidFill>
              </a:rPr>
              <a:t>how</a:t>
            </a:r>
            <a:r>
              <a:rPr lang="zh-CN" altLang="en-US" dirty="0" smtClean="0">
                <a:solidFill>
                  <a:srgbClr val="FF0000"/>
                </a:solidFill>
              </a:rPr>
              <a:t> </a:t>
            </a:r>
            <a:r>
              <a:rPr lang="en-US" altLang="zh-CN" dirty="0" smtClean="0">
                <a:solidFill>
                  <a:srgbClr val="FF0000"/>
                </a:solidFill>
              </a:rPr>
              <a:t>to</a:t>
            </a:r>
            <a:r>
              <a:rPr lang="zh-CN" altLang="en-US" dirty="0" smtClean="0">
                <a:solidFill>
                  <a:srgbClr val="FF0000"/>
                </a:solidFill>
              </a:rPr>
              <a:t> </a:t>
            </a:r>
            <a:r>
              <a:rPr lang="en-US" altLang="zh-CN" dirty="0" smtClean="0">
                <a:solidFill>
                  <a:srgbClr val="FF0000"/>
                </a:solidFill>
              </a:rPr>
              <a:t>define</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range</a:t>
            </a:r>
            <a:r>
              <a:rPr lang="zh-CN" altLang="en-US" dirty="0" smtClean="0">
                <a:solidFill>
                  <a:srgbClr val="FF0000"/>
                </a:solidFill>
              </a:rPr>
              <a:t> </a:t>
            </a:r>
            <a:r>
              <a:rPr lang="en-US" altLang="zh-CN" dirty="0" smtClean="0">
                <a:solidFill>
                  <a:srgbClr val="FF0000"/>
                </a:solidFill>
              </a:rPr>
              <a:t>of</a:t>
            </a:r>
            <a:r>
              <a:rPr lang="zh-CN" altLang="en-US" dirty="0" smtClean="0">
                <a:solidFill>
                  <a:srgbClr val="FF0000"/>
                </a:solidFill>
              </a:rPr>
              <a:t> </a:t>
            </a:r>
            <a:r>
              <a:rPr lang="en-US" altLang="zh-CN" dirty="0" smtClean="0">
                <a:solidFill>
                  <a:srgbClr val="FF0000"/>
                </a:solidFill>
              </a:rPr>
              <a:t>time</a:t>
            </a:r>
            <a:r>
              <a:rPr lang="en-US" altLang="zh-CN" dirty="0" smtClean="0"/>
              <a:t>?</a:t>
            </a:r>
            <a:r>
              <a:rPr lang="zh-CN" altLang="en-US" dirty="0" smtClean="0"/>
              <a:t>  </a:t>
            </a:r>
            <a:r>
              <a:rPr lang="en-US" altLang="zh-CN" dirty="0" smtClean="0"/>
              <a:t>Need</a:t>
            </a:r>
            <a:r>
              <a:rPr lang="zh-CN" altLang="en-US" dirty="0" smtClean="0"/>
              <a:t> </a:t>
            </a:r>
            <a:r>
              <a:rPr lang="en-US" altLang="zh-CN" dirty="0" smtClean="0"/>
              <a:t>some</a:t>
            </a:r>
            <a:r>
              <a:rPr lang="zh-CN" altLang="en-US" dirty="0" smtClean="0"/>
              <a:t> </a:t>
            </a:r>
            <a:r>
              <a:rPr lang="en-US" altLang="zh-CN" dirty="0" err="1" smtClean="0"/>
              <a:t>disscussion</a:t>
            </a:r>
            <a:r>
              <a:rPr lang="en-US" altLang="zh-CN" dirty="0" smtClean="0"/>
              <a:t>.</a:t>
            </a:r>
            <a:r>
              <a:rPr lang="zh-CN" altLang="en-US" dirty="0" smtClean="0"/>
              <a:t> </a:t>
            </a:r>
            <a:endParaRPr lang="en-US" dirty="0" smtClean="0"/>
          </a:p>
        </p:txBody>
      </p:sp>
    </p:spTree>
    <p:extLst>
      <p:ext uri="{BB962C8B-B14F-4D97-AF65-F5344CB8AC3E}">
        <p14:creationId xmlns:p14="http://schemas.microsoft.com/office/powerpoint/2010/main" val="343147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a:xfrm>
            <a:off x="838200" y="1702055"/>
            <a:ext cx="10515600" cy="4632842"/>
          </a:xfrm>
        </p:spPr>
        <p:txBody>
          <a:bodyPr>
            <a:normAutofit lnSpcReduction="10000"/>
          </a:bodyPr>
          <a:lstStyle/>
          <a:p>
            <a:r>
              <a:rPr lang="en-US" dirty="0"/>
              <a:t>Question content: </a:t>
            </a:r>
            <a:endParaRPr lang="en-US" dirty="0" smtClean="0"/>
          </a:p>
          <a:p>
            <a:pPr marL="457200" lvl="1" indent="0">
              <a:buNone/>
            </a:pPr>
            <a:r>
              <a:rPr lang="en-US" dirty="0"/>
              <a:t>Your satisfaction towards </a:t>
            </a:r>
            <a:r>
              <a:rPr lang="en-US" dirty="0" smtClean="0"/>
              <a:t>the explanations </a:t>
            </a:r>
            <a:r>
              <a:rPr lang="en-US" dirty="0"/>
              <a:t>given by dealership staff (e.g., helpful/detailed) during your service </a:t>
            </a:r>
            <a:r>
              <a:rPr lang="en-US" dirty="0" smtClean="0"/>
              <a:t>visit.</a:t>
            </a:r>
          </a:p>
          <a:p>
            <a:r>
              <a:rPr lang="en-US" dirty="0" smtClean="0"/>
              <a:t>Clustering </a:t>
            </a:r>
            <a:r>
              <a:rPr lang="en-US" dirty="0"/>
              <a:t>method: </a:t>
            </a:r>
            <a:endParaRPr lang="en-US" dirty="0" smtClean="0"/>
          </a:p>
          <a:p>
            <a:pPr marL="457200" lvl="1" indent="0">
              <a:buNone/>
            </a:pPr>
            <a:r>
              <a:rPr lang="en-US" dirty="0"/>
              <a:t>Keyword extraction on </a:t>
            </a:r>
            <a:r>
              <a:rPr lang="en-US" dirty="0" smtClean="0"/>
              <a:t>309 comments, </a:t>
            </a:r>
            <a:r>
              <a:rPr lang="en-US" dirty="0"/>
              <a:t>perform rule-based clustering first, then using LSI (Latent Semantic Indexing) and Spectral Clustering to cluster the remaining sentences</a:t>
            </a:r>
            <a:r>
              <a:rPr lang="en-US" dirty="0" smtClean="0"/>
              <a:t>.</a:t>
            </a:r>
          </a:p>
          <a:p>
            <a:pPr lvl="1">
              <a:buFont typeface="Wingdings" panose="05000000000000000000" pitchFamily="2" charset="2"/>
              <a:buChar char="§"/>
            </a:pPr>
            <a:r>
              <a:rPr lang="en-US" dirty="0"/>
              <a:t>Rationale:</a:t>
            </a:r>
          </a:p>
          <a:p>
            <a:pPr lvl="2">
              <a:buFont typeface="Wingdings" panose="05000000000000000000" pitchFamily="2" charset="2"/>
              <a:buChar char="q"/>
            </a:pPr>
            <a:r>
              <a:rPr lang="en-US" dirty="0" smtClean="0"/>
              <a:t>We don’t split comments into single sentences as this will introduce more noise sentences.</a:t>
            </a:r>
          </a:p>
          <a:p>
            <a:pPr lvl="2">
              <a:buFont typeface="Wingdings" panose="05000000000000000000" pitchFamily="2" charset="2"/>
              <a:buChar char="q"/>
            </a:pPr>
            <a:r>
              <a:rPr lang="en-US" dirty="0" smtClean="0"/>
              <a:t>To achieve better performance, some obvious clusters are clustered by rules first. </a:t>
            </a:r>
          </a:p>
          <a:p>
            <a:pPr lvl="2">
              <a:buFont typeface="Wingdings" panose="05000000000000000000" pitchFamily="2" charset="2"/>
              <a:buChar char="q"/>
            </a:pPr>
            <a:r>
              <a:rPr lang="en-US" dirty="0"/>
              <a:t>O</a:t>
            </a:r>
            <a:r>
              <a:rPr lang="en-US" dirty="0" smtClean="0"/>
              <a:t>ther comments not clustered by rules are processed with automatic clustering method.</a:t>
            </a:r>
          </a:p>
          <a:p>
            <a:pPr lvl="2">
              <a:buFont typeface="Wingdings" panose="05000000000000000000" pitchFamily="2" charset="2"/>
              <a:buChar char="q"/>
            </a:pPr>
            <a:r>
              <a:rPr lang="en-US" dirty="0" smtClean="0"/>
              <a:t>Experiments shows LSI + Spectral Clustering performs better than other methods on this dataset.</a:t>
            </a:r>
          </a:p>
          <a:p>
            <a:pPr marL="457200" lvl="1" indent="0">
              <a:buNone/>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22037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15704363"/>
              </p:ext>
            </p:extLst>
          </p:nvPr>
        </p:nvGraphicFramePr>
        <p:xfrm>
          <a:off x="820782" y="1207288"/>
          <a:ext cx="10340573" cy="4460240"/>
        </p:xfrm>
        <a:graphic>
          <a:graphicData uri="http://schemas.openxmlformats.org/drawingml/2006/table">
            <a:tbl>
              <a:tblPr firstRow="1" bandRow="1">
                <a:tableStyleId>{5C22544A-7EE6-4342-B048-85BDC9FD1C3A}</a:tableStyleId>
              </a:tblPr>
              <a:tblGrid>
                <a:gridCol w="1173051">
                  <a:extLst>
                    <a:ext uri="{9D8B030D-6E8A-4147-A177-3AD203B41FA5}">
                      <a16:colId xmlns:a16="http://schemas.microsoft.com/office/drawing/2014/main" xmlns="" val="751326926"/>
                    </a:ext>
                  </a:extLst>
                </a:gridCol>
                <a:gridCol w="2629988">
                  <a:extLst>
                    <a:ext uri="{9D8B030D-6E8A-4147-A177-3AD203B41FA5}">
                      <a16:colId xmlns:a16="http://schemas.microsoft.com/office/drawing/2014/main" xmlns="" val="2364241830"/>
                    </a:ext>
                  </a:extLst>
                </a:gridCol>
                <a:gridCol w="1036320">
                  <a:extLst>
                    <a:ext uri="{9D8B030D-6E8A-4147-A177-3AD203B41FA5}">
                      <a16:colId xmlns:a16="http://schemas.microsoft.com/office/drawing/2014/main" xmlns="" val="20002"/>
                    </a:ext>
                  </a:extLst>
                </a:gridCol>
                <a:gridCol w="1384664">
                  <a:extLst>
                    <a:ext uri="{9D8B030D-6E8A-4147-A177-3AD203B41FA5}">
                      <a16:colId xmlns:a16="http://schemas.microsoft.com/office/drawing/2014/main" xmlns="" val="4033807479"/>
                    </a:ext>
                  </a:extLst>
                </a:gridCol>
                <a:gridCol w="3039291">
                  <a:extLst>
                    <a:ext uri="{9D8B030D-6E8A-4147-A177-3AD203B41FA5}">
                      <a16:colId xmlns:a16="http://schemas.microsoft.com/office/drawing/2014/main" xmlns="" val="3568684392"/>
                    </a:ext>
                  </a:extLst>
                </a:gridCol>
                <a:gridCol w="1077259">
                  <a:extLst>
                    <a:ext uri="{9D8B030D-6E8A-4147-A177-3AD203B41FA5}">
                      <a16:colId xmlns:a16="http://schemas.microsoft.com/office/drawing/2014/main" xmlns="" val="20005"/>
                    </a:ext>
                  </a:extLst>
                </a:gridCol>
              </a:tblGrid>
              <a:tr h="370840">
                <a:tc>
                  <a:txBody>
                    <a:bodyPr/>
                    <a:lstStyle/>
                    <a:p>
                      <a:pPr algn="ctr"/>
                      <a:r>
                        <a:rPr lang="en-US" sz="1400" dirty="0" smtClean="0"/>
                        <a:t>Cluster name (#)</a:t>
                      </a:r>
                      <a:endParaRPr lang="en-US" sz="1400" dirty="0"/>
                    </a:p>
                  </a:txBody>
                  <a:tcPr/>
                </a:tc>
                <a:tc>
                  <a:txBody>
                    <a:bodyPr/>
                    <a:lstStyle/>
                    <a:p>
                      <a:pPr algn="ctr"/>
                      <a:r>
                        <a:rPr lang="en-US" sz="1400" dirty="0" smtClean="0"/>
                        <a:t>Cluster aspect</a:t>
                      </a:r>
                      <a:endParaRPr lang="en-US" sz="1400" dirty="0"/>
                    </a:p>
                  </a:txBody>
                  <a:tcPr/>
                </a:tc>
                <a:tc>
                  <a:txBody>
                    <a:bodyPr/>
                    <a:lstStyle/>
                    <a:p>
                      <a:pPr algn="ctr"/>
                      <a:r>
                        <a:rPr lang="en-US" sz="1400" dirty="0" smtClean="0"/>
                        <a:t>Estimated Purity</a:t>
                      </a:r>
                    </a:p>
                  </a:txBody>
                  <a:tcPr/>
                </a:tc>
                <a:tc>
                  <a:txBody>
                    <a:bodyPr/>
                    <a:lstStyle/>
                    <a:p>
                      <a:pPr algn="ctr"/>
                      <a:r>
                        <a:rPr lang="en-US" sz="1400" dirty="0" smtClean="0"/>
                        <a:t>Cluster name (#)</a:t>
                      </a:r>
                      <a:endParaRPr lang="en-US" sz="1400" dirty="0"/>
                    </a:p>
                  </a:txBody>
                  <a:tcPr/>
                </a:tc>
                <a:tc>
                  <a:txBody>
                    <a:bodyPr/>
                    <a:lstStyle/>
                    <a:p>
                      <a:pPr algn="ctr"/>
                      <a:r>
                        <a:rPr lang="en-US" sz="1400" dirty="0" smtClean="0"/>
                        <a:t>Cluster aspect</a:t>
                      </a:r>
                      <a:endParaRPr lang="en-US" sz="1400" dirty="0"/>
                    </a:p>
                  </a:txBody>
                  <a:tcPr/>
                </a:tc>
                <a:tc>
                  <a:txBody>
                    <a:bodyPr/>
                    <a:lstStyle/>
                    <a:p>
                      <a:pPr algn="ctr"/>
                      <a:r>
                        <a:rPr lang="en-US" sz="1400" dirty="0" smtClean="0"/>
                        <a:t>Estimated Purity</a:t>
                      </a:r>
                    </a:p>
                  </a:txBody>
                  <a:tcPr/>
                </a:tc>
                <a:extLst>
                  <a:ext uri="{0D108BD9-81ED-4DB2-BD59-A6C34878D82A}">
                    <a16:rowId xmlns:a16="http://schemas.microsoft.com/office/drawing/2014/main" xmlns="" val="1053404813"/>
                  </a:ext>
                </a:extLst>
              </a:tr>
              <a:tr h="370840">
                <a:tc>
                  <a:txBody>
                    <a:bodyPr/>
                    <a:lstStyle/>
                    <a:p>
                      <a:pPr algn="ctr"/>
                      <a:r>
                        <a:rPr lang="en-US" sz="1200" dirty="0" smtClean="0"/>
                        <a:t>Advise (32)</a:t>
                      </a:r>
                      <a:endParaRPr lang="en-US" sz="1200" dirty="0"/>
                    </a:p>
                  </a:txBody>
                  <a:tcPr/>
                </a:tc>
                <a:tc>
                  <a:txBody>
                    <a:bodyPr/>
                    <a:lstStyle/>
                    <a:p>
                      <a:pPr algn="l"/>
                      <a:r>
                        <a:rPr lang="en-US" sz="1200" dirty="0" smtClean="0"/>
                        <a:t>Should provide correct advices to customers</a:t>
                      </a:r>
                      <a:endParaRPr lang="en-US" sz="1200" dirty="0"/>
                    </a:p>
                  </a:txBody>
                  <a:tcPr/>
                </a:tc>
                <a:tc>
                  <a:txBody>
                    <a:bodyPr/>
                    <a:lstStyle/>
                    <a:p>
                      <a:pPr algn="l"/>
                      <a:r>
                        <a:rPr lang="en-US" sz="1200" dirty="0" smtClean="0"/>
                        <a:t>97%</a:t>
                      </a:r>
                      <a:endParaRPr lang="en-US" sz="1200" dirty="0"/>
                    </a:p>
                  </a:txBody>
                  <a:tcPr/>
                </a:tc>
                <a:tc>
                  <a:txBody>
                    <a:bodyPr/>
                    <a:lstStyle/>
                    <a:p>
                      <a:pPr algn="ctr"/>
                      <a:r>
                        <a:rPr lang="en-US" sz="1200" dirty="0" smtClean="0"/>
                        <a:t>Respond (7)</a:t>
                      </a:r>
                      <a:endParaRPr lang="en-US" sz="1200" dirty="0"/>
                    </a:p>
                  </a:txBody>
                  <a:tcPr/>
                </a:tc>
                <a:tc>
                  <a:txBody>
                    <a:bodyPr/>
                    <a:lstStyle/>
                    <a:p>
                      <a:pPr algn="l"/>
                      <a:r>
                        <a:rPr lang="en-US" sz="1200" dirty="0" smtClean="0"/>
                        <a:t>Should listen and</a:t>
                      </a:r>
                      <a:r>
                        <a:rPr lang="en-US" sz="1200" baseline="0" dirty="0" smtClean="0"/>
                        <a:t> respond to customers</a:t>
                      </a:r>
                      <a:endParaRPr lang="en-US" sz="1200" dirty="0"/>
                    </a:p>
                  </a:txBody>
                  <a:tcPr/>
                </a:tc>
                <a:tc>
                  <a:txBody>
                    <a:bodyPr/>
                    <a:lstStyle/>
                    <a:p>
                      <a:pPr algn="l"/>
                      <a:r>
                        <a:rPr lang="en-US" sz="1200" dirty="0" smtClean="0"/>
                        <a:t>86%</a:t>
                      </a:r>
                      <a:endParaRPr lang="en-US" sz="1200" dirty="0"/>
                    </a:p>
                  </a:txBody>
                  <a:tcPr/>
                </a:tc>
                <a:extLst>
                  <a:ext uri="{0D108BD9-81ED-4DB2-BD59-A6C34878D82A}">
                    <a16:rowId xmlns:a16="http://schemas.microsoft.com/office/drawing/2014/main" xmlns="" val="129315229"/>
                  </a:ext>
                </a:extLst>
              </a:tr>
              <a:tr h="370840">
                <a:tc>
                  <a:txBody>
                    <a:bodyPr/>
                    <a:lstStyle/>
                    <a:p>
                      <a:pPr algn="ctr"/>
                      <a:r>
                        <a:rPr lang="en-US" sz="1200" dirty="0" smtClean="0"/>
                        <a:t>Behavior (9) </a:t>
                      </a:r>
                      <a:endParaRPr lang="en-US" sz="1200" dirty="0"/>
                    </a:p>
                  </a:txBody>
                  <a:tcPr/>
                </a:tc>
                <a:tc>
                  <a:txBody>
                    <a:bodyPr/>
                    <a:lstStyle/>
                    <a:p>
                      <a:pPr algn="l"/>
                      <a:r>
                        <a:rPr lang="en-US" sz="1200" dirty="0" smtClean="0"/>
                        <a:t>Staffs’ behavior/</a:t>
                      </a:r>
                      <a:r>
                        <a:rPr lang="en-US" sz="1200" baseline="0" dirty="0" smtClean="0"/>
                        <a:t> politeness /manner should improve</a:t>
                      </a:r>
                      <a:endParaRPr lang="en-US" sz="1200" dirty="0"/>
                    </a:p>
                  </a:txBody>
                  <a:tcPr/>
                </a:tc>
                <a:tc>
                  <a:txBody>
                    <a:bodyPr/>
                    <a:lstStyle/>
                    <a:p>
                      <a:pPr algn="l"/>
                      <a:r>
                        <a:rPr lang="en-US" sz="1200" dirty="0" smtClean="0"/>
                        <a:t>89%</a:t>
                      </a:r>
                      <a:endParaRPr lang="en-US" sz="1200" dirty="0"/>
                    </a:p>
                  </a:txBody>
                  <a:tcPr/>
                </a:tc>
                <a:tc>
                  <a:txBody>
                    <a:bodyPr/>
                    <a:lstStyle/>
                    <a:p>
                      <a:pPr algn="ctr"/>
                      <a:r>
                        <a:rPr lang="en-US" sz="1200" dirty="0" smtClean="0"/>
                        <a:t>Train (8)</a:t>
                      </a:r>
                      <a:endParaRPr lang="en-US" sz="1200" dirty="0"/>
                    </a:p>
                  </a:txBody>
                  <a:tcPr/>
                </a:tc>
                <a:tc>
                  <a:txBody>
                    <a:bodyPr/>
                    <a:lstStyle/>
                    <a:p>
                      <a:pPr algn="l"/>
                      <a:r>
                        <a:rPr lang="en-US" sz="1200" dirty="0" smtClean="0"/>
                        <a:t>Should</a:t>
                      </a:r>
                      <a:r>
                        <a:rPr lang="en-US" sz="1200" baseline="0" dirty="0" smtClean="0"/>
                        <a:t> give training to staff</a:t>
                      </a:r>
                      <a:endParaRPr lang="en-US" sz="1200" dirty="0"/>
                    </a:p>
                  </a:txBody>
                  <a:tcPr/>
                </a:tc>
                <a:tc>
                  <a:txBody>
                    <a:bodyPr/>
                    <a:lstStyle/>
                    <a:p>
                      <a:pPr algn="l"/>
                      <a:r>
                        <a:rPr lang="en-US" sz="1200" dirty="0" smtClean="0"/>
                        <a:t>88%</a:t>
                      </a:r>
                      <a:endParaRPr lang="en-US" sz="1200" dirty="0"/>
                    </a:p>
                  </a:txBody>
                  <a:tcPr/>
                </a:tc>
                <a:extLst>
                  <a:ext uri="{0D108BD9-81ED-4DB2-BD59-A6C34878D82A}">
                    <a16:rowId xmlns:a16="http://schemas.microsoft.com/office/drawing/2014/main" xmlns="" val="746495164"/>
                  </a:ext>
                </a:extLst>
              </a:tr>
              <a:tr h="370840">
                <a:tc>
                  <a:txBody>
                    <a:bodyPr/>
                    <a:lstStyle/>
                    <a:p>
                      <a:pPr algn="ctr"/>
                      <a:r>
                        <a:rPr lang="en-US" sz="1200" dirty="0" smtClean="0"/>
                        <a:t>Commit (4)</a:t>
                      </a:r>
                      <a:endParaRPr lang="en-US" sz="1200" dirty="0"/>
                    </a:p>
                  </a:txBody>
                  <a:tcPr/>
                </a:tc>
                <a:tc>
                  <a:txBody>
                    <a:bodyPr/>
                    <a:lstStyle/>
                    <a:p>
                      <a:pPr algn="l"/>
                      <a:r>
                        <a:rPr lang="en-US" sz="1200" dirty="0" smtClean="0"/>
                        <a:t>Should fulfill commitments to customers</a:t>
                      </a:r>
                      <a:endParaRPr lang="en-US" sz="1200" dirty="0"/>
                    </a:p>
                  </a:txBody>
                  <a:tcPr/>
                </a:tc>
                <a:tc>
                  <a:txBody>
                    <a:bodyPr/>
                    <a:lstStyle/>
                    <a:p>
                      <a:pPr algn="l"/>
                      <a:r>
                        <a:rPr lang="en-US" sz="1200" dirty="0" smtClean="0"/>
                        <a:t>100%</a:t>
                      </a:r>
                      <a:endParaRPr lang="en-US" sz="1200" dirty="0"/>
                    </a:p>
                  </a:txBody>
                  <a:tcPr/>
                </a:tc>
                <a:tc>
                  <a:txBody>
                    <a:bodyPr/>
                    <a:lstStyle/>
                    <a:p>
                      <a:pPr algn="ctr"/>
                      <a:r>
                        <a:rPr lang="en-US" sz="1200" dirty="0" smtClean="0"/>
                        <a:t>Update (7)</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Should provide update to customers</a:t>
                      </a:r>
                    </a:p>
                  </a:txBody>
                  <a:tcPr/>
                </a:tc>
                <a:tc>
                  <a:txBody>
                    <a:bodyPr/>
                    <a:lstStyle/>
                    <a:p>
                      <a:pPr algn="l"/>
                      <a:r>
                        <a:rPr lang="en-US" sz="1200" dirty="0" smtClean="0"/>
                        <a:t>86%</a:t>
                      </a:r>
                      <a:endParaRPr lang="en-US" sz="1200" dirty="0"/>
                    </a:p>
                  </a:txBody>
                  <a:tcPr/>
                </a:tc>
                <a:extLst>
                  <a:ext uri="{0D108BD9-81ED-4DB2-BD59-A6C34878D82A}">
                    <a16:rowId xmlns:a16="http://schemas.microsoft.com/office/drawing/2014/main" xmlns="" val="3821934664"/>
                  </a:ext>
                </a:extLst>
              </a:tr>
              <a:tr h="370840">
                <a:tc>
                  <a:txBody>
                    <a:bodyPr/>
                    <a:lstStyle/>
                    <a:p>
                      <a:pPr algn="ctr"/>
                      <a:r>
                        <a:rPr lang="en-US" sz="1200" dirty="0" smtClean="0"/>
                        <a:t>Detail (29)</a:t>
                      </a:r>
                      <a:endParaRPr lang="en-US" sz="1200" dirty="0"/>
                    </a:p>
                  </a:txBody>
                  <a:tcPr/>
                </a:tc>
                <a:tc>
                  <a:txBody>
                    <a:bodyPr/>
                    <a:lstStyle/>
                    <a:p>
                      <a:pPr algn="l"/>
                      <a:r>
                        <a:rPr lang="en-US" sz="1200" dirty="0" smtClean="0"/>
                        <a:t>Should give</a:t>
                      </a:r>
                      <a:r>
                        <a:rPr lang="en-US" sz="1200" baseline="0" dirty="0" smtClean="0"/>
                        <a:t> </a:t>
                      </a:r>
                      <a:r>
                        <a:rPr lang="en-US" sz="1200" dirty="0" smtClean="0"/>
                        <a:t>detail information</a:t>
                      </a:r>
                      <a:r>
                        <a:rPr lang="en-US" sz="1200" baseline="0" dirty="0" smtClean="0"/>
                        <a:t> /explanation </a:t>
                      </a:r>
                      <a:endParaRPr lang="en-US" sz="1200" dirty="0"/>
                    </a:p>
                  </a:txBody>
                  <a:tcPr/>
                </a:tc>
                <a:tc>
                  <a:txBody>
                    <a:bodyPr/>
                    <a:lstStyle/>
                    <a:p>
                      <a:pPr algn="l"/>
                      <a:r>
                        <a:rPr lang="en-US" sz="1200" dirty="0" smtClean="0"/>
                        <a:t>86%</a:t>
                      </a:r>
                      <a:endParaRPr lang="en-US" sz="1200" dirty="0"/>
                    </a:p>
                  </a:txBody>
                  <a:tcPr/>
                </a:tc>
                <a:tc>
                  <a:txBody>
                    <a:bodyPr/>
                    <a:lstStyle/>
                    <a:p>
                      <a:pPr algn="ctr">
                        <a:lnSpc>
                          <a:spcPct val="100000"/>
                        </a:lnSpc>
                      </a:pPr>
                      <a:r>
                        <a:rPr lang="en-US" sz="1200" dirty="0" err="1" smtClean="0"/>
                        <a:t>Auto_explanation</a:t>
                      </a:r>
                      <a:r>
                        <a:rPr lang="en-US" sz="1200" baseline="0" dirty="0" smtClean="0"/>
                        <a:t> (7)</a:t>
                      </a:r>
                      <a:endParaRPr lang="en-US" sz="1200" dirty="0"/>
                    </a:p>
                  </a:txBody>
                  <a:tcPr/>
                </a:tc>
                <a:tc>
                  <a:txBody>
                    <a:bodyPr/>
                    <a:lstStyle/>
                    <a:p>
                      <a:pPr algn="l"/>
                      <a:r>
                        <a:rPr lang="en-US" sz="1200" dirty="0" smtClean="0"/>
                        <a:t>Should give proper explanations</a:t>
                      </a:r>
                      <a:endParaRPr lang="en-US" sz="1200" dirty="0"/>
                    </a:p>
                  </a:txBody>
                  <a:tcPr/>
                </a:tc>
                <a:tc>
                  <a:txBody>
                    <a:bodyPr/>
                    <a:lstStyle/>
                    <a:p>
                      <a:pPr algn="l"/>
                      <a:r>
                        <a:rPr lang="en-US" sz="1200" dirty="0" smtClean="0"/>
                        <a:t>86%</a:t>
                      </a:r>
                      <a:endParaRPr lang="en-US" sz="1200" dirty="0"/>
                    </a:p>
                  </a:txBody>
                  <a:tcPr/>
                </a:tc>
                <a:extLst>
                  <a:ext uri="{0D108BD9-81ED-4DB2-BD59-A6C34878D82A}">
                    <a16:rowId xmlns:a16="http://schemas.microsoft.com/office/drawing/2014/main" xmlns="" val="2331871292"/>
                  </a:ext>
                </a:extLst>
              </a:tr>
              <a:tr h="370840">
                <a:tc>
                  <a:txBody>
                    <a:bodyPr/>
                    <a:lstStyle/>
                    <a:p>
                      <a:pPr algn="ctr"/>
                      <a:r>
                        <a:rPr lang="en-US" sz="1200" dirty="0" smtClean="0"/>
                        <a:t>Guide (7)</a:t>
                      </a:r>
                      <a:endParaRPr lang="en-US" sz="1200" dirty="0"/>
                    </a:p>
                  </a:txBody>
                  <a:tcPr/>
                </a:tc>
                <a:tc>
                  <a:txBody>
                    <a:bodyPr/>
                    <a:lstStyle/>
                    <a:p>
                      <a:pPr algn="l"/>
                      <a:r>
                        <a:rPr lang="en-US" sz="1200" dirty="0" smtClean="0"/>
                        <a:t>Should</a:t>
                      </a:r>
                      <a:r>
                        <a:rPr lang="en-US" sz="1200" baseline="0" dirty="0" smtClean="0"/>
                        <a:t> guide customers</a:t>
                      </a:r>
                      <a:endParaRPr lang="en-US" sz="1200" dirty="0"/>
                    </a:p>
                  </a:txBody>
                  <a:tcPr/>
                </a:tc>
                <a:tc>
                  <a:txBody>
                    <a:bodyPr/>
                    <a:lstStyle/>
                    <a:p>
                      <a:pPr algn="l"/>
                      <a:r>
                        <a:rPr lang="en-US" sz="1200" dirty="0" smtClean="0"/>
                        <a:t>100%</a:t>
                      </a:r>
                      <a:endParaRPr lang="en-US" sz="1200" dirty="0"/>
                    </a:p>
                  </a:txBody>
                  <a:tcPr/>
                </a:tc>
                <a:tc>
                  <a:txBody>
                    <a:bodyPr/>
                    <a:lstStyle/>
                    <a:p>
                      <a:pPr algn="ctr"/>
                      <a:r>
                        <a:rPr lang="en-US" sz="1200" dirty="0" err="1" smtClean="0"/>
                        <a:t>Auto_advisor</a:t>
                      </a:r>
                      <a:r>
                        <a:rPr lang="en-US" sz="1200" baseline="0" dirty="0" smtClean="0"/>
                        <a:t> (13)</a:t>
                      </a:r>
                      <a:endParaRPr lang="en-US" sz="1200" dirty="0"/>
                    </a:p>
                  </a:txBody>
                  <a:tcPr/>
                </a:tc>
                <a:tc>
                  <a:txBody>
                    <a:bodyPr/>
                    <a:lstStyle/>
                    <a:p>
                      <a:pPr algn="l"/>
                      <a:r>
                        <a:rPr lang="en-US" sz="1200" dirty="0" smtClean="0"/>
                        <a:t>Advisor should be responsible</a:t>
                      </a:r>
                      <a:endParaRPr lang="en-US" sz="1200" dirty="0"/>
                    </a:p>
                  </a:txBody>
                  <a:tcPr/>
                </a:tc>
                <a:tc>
                  <a:txBody>
                    <a:bodyPr/>
                    <a:lstStyle/>
                    <a:p>
                      <a:pPr algn="l"/>
                      <a:r>
                        <a:rPr lang="en-US" sz="1200" dirty="0" smtClean="0"/>
                        <a:t>85%</a:t>
                      </a:r>
                      <a:endParaRPr lang="en-US" sz="1200" dirty="0"/>
                    </a:p>
                  </a:txBody>
                  <a:tcPr/>
                </a:tc>
                <a:extLst>
                  <a:ext uri="{0D108BD9-81ED-4DB2-BD59-A6C34878D82A}">
                    <a16:rowId xmlns:a16="http://schemas.microsoft.com/office/drawing/2014/main" xmlns="" val="2773651880"/>
                  </a:ext>
                </a:extLst>
              </a:tr>
              <a:tr h="370840">
                <a:tc>
                  <a:txBody>
                    <a:bodyPr/>
                    <a:lstStyle/>
                    <a:p>
                      <a:pPr algn="ctr"/>
                      <a:r>
                        <a:rPr lang="en-US" sz="1200" dirty="0" smtClean="0"/>
                        <a:t>Inform (34)</a:t>
                      </a:r>
                      <a:endParaRPr lang="en-US" sz="1200" dirty="0"/>
                    </a:p>
                  </a:txBody>
                  <a:tcPr/>
                </a:tc>
                <a:tc>
                  <a:txBody>
                    <a:bodyPr/>
                    <a:lstStyle/>
                    <a:p>
                      <a:pPr algn="l"/>
                      <a:r>
                        <a:rPr lang="en-US" sz="1200" dirty="0" smtClean="0"/>
                        <a:t>Should inform</a:t>
                      </a:r>
                      <a:r>
                        <a:rPr lang="en-US" sz="1200" baseline="0" dirty="0" smtClean="0"/>
                        <a:t> customers</a:t>
                      </a:r>
                      <a:endParaRPr lang="en-US" sz="1200" dirty="0"/>
                    </a:p>
                  </a:txBody>
                  <a:tcPr/>
                </a:tc>
                <a:tc>
                  <a:txBody>
                    <a:bodyPr/>
                    <a:lstStyle/>
                    <a:p>
                      <a:pPr algn="l"/>
                      <a:r>
                        <a:rPr lang="en-US" sz="1200" dirty="0" smtClean="0"/>
                        <a:t>83%</a:t>
                      </a:r>
                      <a:endParaRPr lang="en-US" sz="1200" dirty="0"/>
                    </a:p>
                  </a:txBody>
                  <a:tcPr/>
                </a:tc>
                <a:tc>
                  <a:txBody>
                    <a:bodyPr/>
                    <a:lstStyle/>
                    <a:p>
                      <a:r>
                        <a:rPr lang="en-US" sz="1200" dirty="0" err="1" smtClean="0"/>
                        <a:t>Auto_understand</a:t>
                      </a:r>
                      <a:r>
                        <a:rPr lang="en-US" sz="1200" baseline="0" dirty="0" smtClean="0"/>
                        <a:t> (9)</a:t>
                      </a:r>
                      <a:endParaRPr lang="en-US" sz="1200" dirty="0"/>
                    </a:p>
                  </a:txBody>
                  <a:tcPr/>
                </a:tc>
                <a:tc>
                  <a:txBody>
                    <a:bodyPr/>
                    <a:lstStyle/>
                    <a:p>
                      <a:r>
                        <a:rPr lang="en-US" sz="1200" dirty="0" smtClean="0"/>
                        <a:t>Should understand customer’s problem</a:t>
                      </a:r>
                      <a:endParaRPr lang="en-US" sz="1200" dirty="0"/>
                    </a:p>
                  </a:txBody>
                  <a:tcPr/>
                </a:tc>
                <a:tc>
                  <a:txBody>
                    <a:bodyPr/>
                    <a:lstStyle/>
                    <a:p>
                      <a:r>
                        <a:rPr lang="en-US" sz="1200" dirty="0" smtClean="0"/>
                        <a:t>67%</a:t>
                      </a:r>
                      <a:endParaRPr lang="en-US" sz="1200" dirty="0"/>
                    </a:p>
                  </a:txBody>
                  <a:tcPr/>
                </a:tc>
                <a:extLst>
                  <a:ext uri="{0D108BD9-81ED-4DB2-BD59-A6C34878D82A}">
                    <a16:rowId xmlns:a16="http://schemas.microsoft.com/office/drawing/2014/main" xmlns="" val="3918352235"/>
                  </a:ext>
                </a:extLst>
              </a:tr>
              <a:tr h="370840">
                <a:tc>
                  <a:txBody>
                    <a:bodyPr/>
                    <a:lstStyle/>
                    <a:p>
                      <a:pPr algn="ctr"/>
                      <a:r>
                        <a:rPr lang="en-US" sz="1200" dirty="0" smtClean="0"/>
                        <a:t>Information (29)</a:t>
                      </a:r>
                      <a:endParaRPr lang="en-US" sz="1200" dirty="0"/>
                    </a:p>
                  </a:txBody>
                  <a:tcPr/>
                </a:tc>
                <a:tc>
                  <a:txBody>
                    <a:bodyPr/>
                    <a:lstStyle/>
                    <a:p>
                      <a:pPr algn="l"/>
                      <a:r>
                        <a:rPr lang="en-US" sz="1200" dirty="0" smtClean="0"/>
                        <a:t>Should provide correct /clear /proper information</a:t>
                      </a:r>
                      <a:endParaRPr lang="en-US" sz="1200" dirty="0"/>
                    </a:p>
                  </a:txBody>
                  <a:tcPr/>
                </a:tc>
                <a:tc>
                  <a:txBody>
                    <a:bodyPr/>
                    <a:lstStyle/>
                    <a:p>
                      <a:pPr algn="l"/>
                      <a:r>
                        <a:rPr lang="en-US" sz="1200" dirty="0" smtClean="0"/>
                        <a:t>93%</a:t>
                      </a:r>
                      <a:endParaRPr lang="en-US" sz="1200" dirty="0"/>
                    </a:p>
                  </a:txBody>
                  <a:tcPr/>
                </a:tc>
                <a:tc>
                  <a:txBody>
                    <a:bodyPr/>
                    <a:lstStyle/>
                    <a:p>
                      <a:pPr algn="ctr"/>
                      <a:r>
                        <a:rPr lang="en-US" sz="1200" dirty="0" err="1" smtClean="0"/>
                        <a:t>Auto_problem</a:t>
                      </a:r>
                      <a:r>
                        <a:rPr lang="en-US" sz="1200" baseline="0" dirty="0" smtClean="0"/>
                        <a:t> (19)</a:t>
                      </a:r>
                      <a:endParaRPr lang="en-US" sz="1200" dirty="0"/>
                    </a:p>
                  </a:txBody>
                  <a:tcPr/>
                </a:tc>
                <a:tc>
                  <a:txBody>
                    <a:bodyPr/>
                    <a:lstStyle/>
                    <a:p>
                      <a:pPr algn="l"/>
                      <a:r>
                        <a:rPr lang="en-US" sz="1200" dirty="0" smtClean="0"/>
                        <a:t>Staff should</a:t>
                      </a:r>
                      <a:r>
                        <a:rPr lang="en-US" sz="1200" baseline="0" dirty="0" smtClean="0"/>
                        <a:t> solve the problems properly</a:t>
                      </a:r>
                      <a:endParaRPr lang="en-US" sz="1200" dirty="0"/>
                    </a:p>
                  </a:txBody>
                  <a:tcPr/>
                </a:tc>
                <a:tc>
                  <a:txBody>
                    <a:bodyPr/>
                    <a:lstStyle/>
                    <a:p>
                      <a:pPr algn="l"/>
                      <a:r>
                        <a:rPr lang="en-US" sz="1200" dirty="0" smtClean="0"/>
                        <a:t>69%</a:t>
                      </a:r>
                      <a:endParaRPr lang="en-US" sz="1200" dirty="0"/>
                    </a:p>
                  </a:txBody>
                  <a:tcPr/>
                </a:tc>
                <a:extLst>
                  <a:ext uri="{0D108BD9-81ED-4DB2-BD59-A6C34878D82A}">
                    <a16:rowId xmlns:a16="http://schemas.microsoft.com/office/drawing/2014/main" xmlns="" val="10007"/>
                  </a:ext>
                </a:extLst>
              </a:tr>
              <a:tr h="370840">
                <a:tc>
                  <a:txBody>
                    <a:bodyPr/>
                    <a:lstStyle/>
                    <a:p>
                      <a:pPr algn="ctr"/>
                      <a:r>
                        <a:rPr lang="en-US" sz="1200" dirty="0" smtClean="0"/>
                        <a:t>Knowledge (16)</a:t>
                      </a:r>
                      <a:endParaRPr lang="en-US" sz="1200" dirty="0"/>
                    </a:p>
                  </a:txBody>
                  <a:tcPr/>
                </a:tc>
                <a:tc>
                  <a:txBody>
                    <a:bodyPr/>
                    <a:lstStyle/>
                    <a:p>
                      <a:pPr algn="l"/>
                      <a:r>
                        <a:rPr lang="en-US" sz="1200" dirty="0" smtClean="0"/>
                        <a:t>Staff should</a:t>
                      </a:r>
                      <a:r>
                        <a:rPr lang="en-US" sz="1200" baseline="0" dirty="0" smtClean="0"/>
                        <a:t> be knowledgeable </a:t>
                      </a:r>
                      <a:endParaRPr lang="en-US" sz="1200" dirty="0"/>
                    </a:p>
                  </a:txBody>
                  <a:tcPr/>
                </a:tc>
                <a:tc>
                  <a:txBody>
                    <a:bodyPr/>
                    <a:lstStyle/>
                    <a:p>
                      <a:pPr algn="l"/>
                      <a:r>
                        <a:rPr lang="en-US" sz="1200" dirty="0" smtClean="0"/>
                        <a:t>94%</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Auto_Others</a:t>
                      </a:r>
                      <a:r>
                        <a:rPr lang="en-US" sz="1200" dirty="0" smtClean="0"/>
                        <a:t> (55)</a:t>
                      </a:r>
                    </a:p>
                  </a:txBody>
                  <a:tcPr/>
                </a:tc>
                <a:tc>
                  <a:txBody>
                    <a:bodyPr/>
                    <a:lstStyle/>
                    <a:p>
                      <a:pPr algn="l"/>
                      <a:r>
                        <a:rPr lang="en-US" sz="1200" dirty="0" smtClean="0"/>
                        <a:t>N.A</a:t>
                      </a:r>
                      <a:endParaRPr lang="en-US" sz="1200" dirty="0"/>
                    </a:p>
                  </a:txBody>
                  <a:tcPr/>
                </a:tc>
                <a:tc>
                  <a:txBody>
                    <a:bodyPr/>
                    <a:lstStyle/>
                    <a:p>
                      <a:pPr algn="l"/>
                      <a:r>
                        <a:rPr lang="en-US" sz="1200" dirty="0" smtClean="0"/>
                        <a:t>10%</a:t>
                      </a:r>
                      <a:endParaRPr lang="en-US" sz="1200" dirty="0"/>
                    </a:p>
                  </a:txBody>
                  <a:tcPr/>
                </a:tc>
                <a:extLst>
                  <a:ext uri="{0D108BD9-81ED-4DB2-BD59-A6C34878D82A}">
                    <a16:rowId xmlns:a16="http://schemas.microsoft.com/office/drawing/2014/main" xmlns="" val="2458044541"/>
                  </a:ext>
                </a:extLst>
              </a:tr>
              <a:tr h="370840">
                <a:tc>
                  <a:txBody>
                    <a:bodyPr/>
                    <a:lstStyle/>
                    <a:p>
                      <a:pPr algn="ctr"/>
                      <a:r>
                        <a:rPr lang="en-US" sz="1200" dirty="0" smtClean="0"/>
                        <a:t>Question (10)</a:t>
                      </a:r>
                      <a:endParaRPr lang="en-US" sz="1200" dirty="0"/>
                    </a:p>
                  </a:txBody>
                  <a:tcPr/>
                </a:tc>
                <a:tc>
                  <a:txBody>
                    <a:bodyPr/>
                    <a:lstStyle/>
                    <a:p>
                      <a:pPr algn="l"/>
                      <a:r>
                        <a:rPr lang="en-US" sz="1200" dirty="0" smtClean="0"/>
                        <a:t>Should give proper answer to customer’s questions/queries</a:t>
                      </a:r>
                      <a:r>
                        <a:rPr lang="en-US" sz="1200" baseline="0" dirty="0" smtClean="0"/>
                        <a:t> </a:t>
                      </a:r>
                      <a:endParaRPr lang="en-US" sz="1200" dirty="0"/>
                    </a:p>
                  </a:txBody>
                  <a:tcPr/>
                </a:tc>
                <a:tc>
                  <a:txBody>
                    <a:bodyPr/>
                    <a:lstStyle/>
                    <a:p>
                      <a:pPr algn="l"/>
                      <a:r>
                        <a:rPr lang="en-US" sz="1200" dirty="0" smtClean="0"/>
                        <a:t>90%</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c>
                  <a:txBody>
                    <a:bodyPr/>
                    <a:lstStyle/>
                    <a:p>
                      <a:pPr algn="l"/>
                      <a:endParaRPr lang="en-US" sz="1200" dirty="0"/>
                    </a:p>
                  </a:txBody>
                  <a:tcPr/>
                </a:tc>
                <a:tc>
                  <a:txBody>
                    <a:bodyPr/>
                    <a:lstStyle/>
                    <a:p>
                      <a:pPr algn="l"/>
                      <a:endParaRPr lang="en-US" sz="1200" dirty="0"/>
                    </a:p>
                  </a:txBody>
                  <a:tcPr/>
                </a:tc>
                <a:extLst>
                  <a:ext uri="{0D108BD9-81ED-4DB2-BD59-A6C34878D82A}">
                    <a16:rowId xmlns:a16="http://schemas.microsoft.com/office/drawing/2014/main" xmlns="" val="10009"/>
                  </a:ext>
                </a:extLst>
              </a:tr>
            </a:tbl>
          </a:graphicData>
        </a:graphic>
      </p:graphicFrame>
      <p:sp>
        <p:nvSpPr>
          <p:cNvPr id="5" name="Content Placeholder 2"/>
          <p:cNvSpPr>
            <a:spLocks noGrp="1"/>
          </p:cNvSpPr>
          <p:nvPr>
            <p:ph idx="1"/>
          </p:nvPr>
        </p:nvSpPr>
        <p:spPr>
          <a:xfrm>
            <a:off x="820782" y="560284"/>
            <a:ext cx="10515600" cy="4351338"/>
          </a:xfrm>
        </p:spPr>
        <p:txBody>
          <a:bodyPr/>
          <a:lstStyle/>
          <a:p>
            <a:r>
              <a:rPr lang="en-US" dirty="0" smtClean="0"/>
              <a:t>Clustering Result:</a:t>
            </a:r>
          </a:p>
          <a:p>
            <a:endParaRPr lang="en-US" dirty="0"/>
          </a:p>
        </p:txBody>
      </p:sp>
    </p:spTree>
    <p:extLst>
      <p:ext uri="{BB962C8B-B14F-4D97-AF65-F5344CB8AC3E}">
        <p14:creationId xmlns:p14="http://schemas.microsoft.com/office/powerpoint/2010/main" val="962139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22897"/>
                <a:ext cx="10515600" cy="5604908"/>
              </a:xfrm>
            </p:spPr>
            <p:txBody>
              <a:bodyPr/>
              <a:lstStyle/>
              <a:p>
                <a:r>
                  <a:rPr lang="en-US" dirty="0" smtClean="0"/>
                  <a:t>Cluster Analysis </a:t>
                </a:r>
              </a:p>
              <a:p>
                <a:pPr lvl="1">
                  <a:buFont typeface="Wingdings" panose="05000000000000000000" pitchFamily="2" charset="2"/>
                  <a:buChar char="§"/>
                </a:pPr>
                <a:r>
                  <a:rPr lang="en-US" dirty="0"/>
                  <a:t>We find the </a:t>
                </a:r>
                <a:r>
                  <a:rPr lang="en-US" dirty="0" smtClean="0"/>
                  <a:t>rule-based + automatic clustering </a:t>
                </a:r>
                <a:r>
                  <a:rPr lang="en-US" dirty="0"/>
                  <a:t>method </a:t>
                </a:r>
                <a:r>
                  <a:rPr lang="en-US" dirty="0" smtClean="0"/>
                  <a:t>achieves better clustering results than automatic clustering alone.</a:t>
                </a:r>
              </a:p>
              <a:p>
                <a:pPr lvl="1">
                  <a:buFont typeface="Wingdings" panose="05000000000000000000" pitchFamily="2" charset="2"/>
                  <a:buChar char="§"/>
                </a:pPr>
                <a:r>
                  <a:rPr lang="en-US" dirty="0" smtClean="0"/>
                  <a:t>In terms of cluster purity, rule-based clusters generally achieve better results than automatic clustered clusters.</a:t>
                </a:r>
              </a:p>
              <a:p>
                <a:pPr lvl="1">
                  <a:buFont typeface="Wingdings" panose="05000000000000000000" pitchFamily="2" charset="2"/>
                  <a:buChar char="§"/>
                </a:pPr>
                <a:r>
                  <a:rPr lang="en-US" dirty="0" smtClean="0"/>
                  <a:t>For </a:t>
                </a:r>
                <a14:m>
                  <m:oMath xmlns:m="http://schemas.openxmlformats.org/officeDocument/2006/math">
                    <m:r>
                      <a:rPr lang="en-US" b="0" i="0" dirty="0" smtClean="0">
                        <a:latin typeface="Cambria Math" panose="02040503050406030204" pitchFamily="18" charset="0"/>
                        <a:ea typeface="Cambria Math" panose="02040503050406030204" pitchFamily="18" charset="0"/>
                      </a:rPr>
                      <m:t>0.</m:t>
                    </m:r>
                    <m:r>
                      <a:rPr lang="en-US" b="0" i="1" dirty="0" smtClean="0">
                        <a:latin typeface="Cambria Math" panose="02040503050406030204" pitchFamily="18" charset="0"/>
                        <a:ea typeface="Cambria Math" panose="02040503050406030204" pitchFamily="18" charset="0"/>
                      </a:rPr>
                      <m:t>5</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𝑝𝑢𝑟𝑖𝑡𝑦</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0.8</m:t>
                    </m:r>
                  </m:oMath>
                </a14:m>
                <a:r>
                  <a:rPr lang="en-US" dirty="0" smtClean="0"/>
                  <a:t> clusters, there are some sentences that only keywords it not enough to decide which cluster a sentence belong to, context and semantic understanding are needed. </a:t>
                </a:r>
                <a:endParaRPr lang="en-US" dirty="0"/>
              </a:p>
              <a:p>
                <a:pPr marL="914400" lvl="2" indent="0">
                  <a:buNone/>
                </a:pPr>
                <a:r>
                  <a:rPr lang="en-US" dirty="0" smtClean="0"/>
                  <a:t>Example: In “</a:t>
                </a:r>
                <a:r>
                  <a:rPr lang="en-US" dirty="0" err="1" smtClean="0"/>
                  <a:t>Auto_understand</a:t>
                </a:r>
                <a:r>
                  <a:rPr lang="en-US" dirty="0" smtClean="0"/>
                  <a:t> ” cluster, “We don’t </a:t>
                </a:r>
                <a:r>
                  <a:rPr lang="en-US" b="1" dirty="0" smtClean="0"/>
                  <a:t>understand</a:t>
                </a:r>
                <a:r>
                  <a:rPr lang="en-US" dirty="0" smtClean="0"/>
                  <a:t> the problem of my car, staff should explain in detail” is different from “staff don’t </a:t>
                </a:r>
                <a:r>
                  <a:rPr lang="en-US" b="1" dirty="0" smtClean="0"/>
                  <a:t>understand</a:t>
                </a:r>
                <a:r>
                  <a:rPr lang="en-US" dirty="0" smtClean="0"/>
                  <a:t> the problem of my car ”.</a:t>
                </a:r>
              </a:p>
              <a:p>
                <a:pPr lvl="1">
                  <a:buFont typeface="Wingdings" panose="05000000000000000000" pitchFamily="2" charset="2"/>
                  <a:buChar char="§"/>
                </a:pPr>
                <a:r>
                  <a:rPr lang="en-US" dirty="0" smtClean="0"/>
                  <a:t>For</a:t>
                </a:r>
                <a:r>
                  <a:rPr lang="en-US" dirty="0"/>
                  <a:t> </a:t>
                </a:r>
                <a14:m>
                  <m:oMath xmlns:m="http://schemas.openxmlformats.org/officeDocument/2006/math">
                    <m:r>
                      <a:rPr lang="en-US" i="1" dirty="0">
                        <a:latin typeface="Cambria Math" panose="02040503050406030204" pitchFamily="18" charset="0"/>
                      </a:rPr>
                      <m:t>𝑝𝑢𝑟𝑖𝑡</m:t>
                    </m:r>
                    <m:r>
                      <a:rPr lang="en-US" b="0" i="1" dirty="0" smtClean="0">
                        <a:latin typeface="Cambria Math" panose="02040503050406030204" pitchFamily="18" charset="0"/>
                      </a:rPr>
                      <m:t>𝑦</m:t>
                    </m:r>
                    <m:r>
                      <a:rPr lang="en-US" b="0" i="1" dirty="0" smtClean="0">
                        <a:latin typeface="Cambria Math" panose="02040503050406030204" pitchFamily="18" charset="0"/>
                      </a:rPr>
                      <m:t>=0.1</m:t>
                    </m:r>
                  </m:oMath>
                </a14:m>
                <a:r>
                  <a:rPr lang="en-US" dirty="0" smtClean="0"/>
                  <a:t> clusters, they are  basically “others” category clustered by the automatic clustering algorithm. </a:t>
                </a:r>
                <a:endParaRPr lang="en-US" dirty="0"/>
              </a:p>
              <a:p>
                <a:pPr lvl="1">
                  <a:buFont typeface="Wingdings" panose="05000000000000000000" pitchFamily="2" charset="2"/>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22897"/>
                <a:ext cx="10515600" cy="5604908"/>
              </a:xfrm>
              <a:blipFill rotWithShape="0">
                <a:blip r:embed="rId2"/>
                <a:stretch>
                  <a:fillRect l="-1043" t="-1739" r="-754"/>
                </a:stretch>
              </a:blipFill>
            </p:spPr>
            <p:txBody>
              <a:bodyPr/>
              <a:lstStyle/>
              <a:p>
                <a:r>
                  <a:rPr lang="en-US">
                    <a:noFill/>
                  </a:rPr>
                  <a:t> </a:t>
                </a:r>
              </a:p>
            </p:txBody>
          </p:sp>
        </mc:Fallback>
      </mc:AlternateContent>
    </p:spTree>
    <p:extLst>
      <p:ext uri="{BB962C8B-B14F-4D97-AF65-F5344CB8AC3E}">
        <p14:creationId xmlns:p14="http://schemas.microsoft.com/office/powerpoint/2010/main" val="3277430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3141"/>
          </a:xfrm>
        </p:spPr>
        <p:txBody>
          <a:bodyPr/>
          <a:lstStyle/>
          <a:p>
            <a:r>
              <a:rPr lang="en-US" dirty="0" smtClean="0"/>
              <a:t>Question 4</a:t>
            </a:r>
            <a:endParaRPr lang="en-US" dirty="0"/>
          </a:p>
        </p:txBody>
      </p:sp>
      <p:sp>
        <p:nvSpPr>
          <p:cNvPr id="3" name="Content Placeholder 2"/>
          <p:cNvSpPr>
            <a:spLocks noGrp="1"/>
          </p:cNvSpPr>
          <p:nvPr>
            <p:ph idx="1"/>
          </p:nvPr>
        </p:nvSpPr>
        <p:spPr>
          <a:xfrm>
            <a:off x="838199" y="1528265"/>
            <a:ext cx="10791305" cy="4814345"/>
          </a:xfrm>
        </p:spPr>
        <p:txBody>
          <a:bodyPr/>
          <a:lstStyle/>
          <a:p>
            <a:r>
              <a:rPr lang="en-US" dirty="0" smtClean="0"/>
              <a:t> Question content: </a:t>
            </a:r>
            <a:r>
              <a:rPr lang="en-US" dirty="0"/>
              <a:t>Your satisfaction towards </a:t>
            </a:r>
            <a:r>
              <a:rPr lang="en-US" dirty="0" smtClean="0"/>
              <a:t>the cleanliness </a:t>
            </a:r>
            <a:r>
              <a:rPr lang="en-US" dirty="0"/>
              <a:t>of vehicle when you received your </a:t>
            </a:r>
            <a:r>
              <a:rPr lang="en-US" dirty="0" smtClean="0"/>
              <a:t>vehicle.</a:t>
            </a:r>
          </a:p>
          <a:p>
            <a:r>
              <a:rPr lang="en-US" dirty="0" smtClean="0"/>
              <a:t> C</a:t>
            </a:r>
            <a:r>
              <a:rPr lang="en-US" altLang="zh-CN" dirty="0" smtClean="0"/>
              <a:t>omment ratio: 85.8%</a:t>
            </a:r>
            <a:endParaRPr lang="en-US" dirty="0" smtClean="0"/>
          </a:p>
          <a:p>
            <a:r>
              <a:rPr lang="en-US" dirty="0" smtClean="0"/>
              <a:t> Clustering method: </a:t>
            </a:r>
          </a:p>
          <a:p>
            <a:pPr lvl="1">
              <a:buFont typeface="Wingdings" panose="05000000000000000000" pitchFamily="2" charset="2"/>
              <a:buChar char="§"/>
            </a:pPr>
            <a:r>
              <a:rPr lang="en-US" dirty="0" smtClean="0"/>
              <a:t> Rule-based (20 rules) keyword extraction (freq. &gt; 10) on 2213 sentences.</a:t>
            </a:r>
          </a:p>
          <a:p>
            <a:pPr lvl="1">
              <a:buFont typeface="Wingdings" panose="05000000000000000000" pitchFamily="2" charset="2"/>
              <a:buChar char="§"/>
            </a:pPr>
            <a:r>
              <a:rPr lang="en-US" dirty="0"/>
              <a:t> </a:t>
            </a:r>
            <a:r>
              <a:rPr lang="en-US" dirty="0" smtClean="0"/>
              <a:t>Rationale: </a:t>
            </a:r>
          </a:p>
          <a:p>
            <a:pPr lvl="2">
              <a:buFont typeface="Wingdings" panose="05000000000000000000" pitchFamily="2" charset="2"/>
              <a:buChar char="q"/>
            </a:pPr>
            <a:r>
              <a:rPr lang="en-US" dirty="0" smtClean="0"/>
              <a:t> The challenge of this question is the highly frequent words such as ‘cleaning’, ‘washing’ are scattered throughout the comments. </a:t>
            </a:r>
          </a:p>
          <a:p>
            <a:pPr lvl="2">
              <a:buFont typeface="Wingdings" panose="05000000000000000000" pitchFamily="2" charset="2"/>
              <a:buChar char="q"/>
            </a:pPr>
            <a:r>
              <a:rPr lang="en-US" dirty="0"/>
              <a:t> A</a:t>
            </a:r>
            <a:r>
              <a:rPr lang="en-US" dirty="0" smtClean="0"/>
              <a:t>utomated clustering algorithms can hardly separate the sentences by the real sensitive words, e.g., ‘interior’, ‘engine’, ‘glass’, and etc. </a:t>
            </a:r>
          </a:p>
          <a:p>
            <a:pPr lvl="2">
              <a:buFont typeface="Wingdings" panose="05000000000000000000" pitchFamily="2" charset="2"/>
              <a:buChar char="q"/>
            </a:pPr>
            <a:r>
              <a:rPr lang="en-US" dirty="0"/>
              <a:t> </a:t>
            </a:r>
            <a:r>
              <a:rPr lang="en-US" dirty="0" smtClean="0"/>
              <a:t>Task-specific rules are employed to boost the clustering performance.</a:t>
            </a:r>
          </a:p>
          <a:p>
            <a:pPr marL="0" indent="0">
              <a:buNone/>
            </a:pPr>
            <a:r>
              <a:rPr lang="en-US" dirty="0" smtClean="0"/>
              <a:t>   </a:t>
            </a:r>
            <a:endParaRPr lang="en-US" sz="2400" dirty="0"/>
          </a:p>
        </p:txBody>
      </p:sp>
    </p:spTree>
    <p:extLst>
      <p:ext uri="{BB962C8B-B14F-4D97-AF65-F5344CB8AC3E}">
        <p14:creationId xmlns:p14="http://schemas.microsoft.com/office/powerpoint/2010/main" val="1709929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559724" y="1341288"/>
          <a:ext cx="11072551" cy="3383280"/>
        </p:xfrm>
        <a:graphic>
          <a:graphicData uri="http://schemas.openxmlformats.org/drawingml/2006/table">
            <a:tbl>
              <a:tblPr firstRow="1" bandRow="1">
                <a:tableStyleId>{5C22544A-7EE6-4342-B048-85BDC9FD1C3A}</a:tableStyleId>
              </a:tblPr>
              <a:tblGrid>
                <a:gridCol w="1172094">
                  <a:extLst>
                    <a:ext uri="{9D8B030D-6E8A-4147-A177-3AD203B41FA5}">
                      <a16:colId xmlns:a16="http://schemas.microsoft.com/office/drawing/2014/main" xmlns="" val="751326926"/>
                    </a:ext>
                  </a:extLst>
                </a:gridCol>
                <a:gridCol w="3266903">
                  <a:extLst>
                    <a:ext uri="{9D8B030D-6E8A-4147-A177-3AD203B41FA5}">
                      <a16:colId xmlns:a16="http://schemas.microsoft.com/office/drawing/2014/main" xmlns="" val="2364241830"/>
                    </a:ext>
                  </a:extLst>
                </a:gridCol>
                <a:gridCol w="989214">
                  <a:extLst>
                    <a:ext uri="{9D8B030D-6E8A-4147-A177-3AD203B41FA5}">
                      <a16:colId xmlns:a16="http://schemas.microsoft.com/office/drawing/2014/main" xmlns="" val="2716333932"/>
                    </a:ext>
                  </a:extLst>
                </a:gridCol>
                <a:gridCol w="1288473">
                  <a:extLst>
                    <a:ext uri="{9D8B030D-6E8A-4147-A177-3AD203B41FA5}">
                      <a16:colId xmlns:a16="http://schemas.microsoft.com/office/drawing/2014/main" xmlns="" val="4033807479"/>
                    </a:ext>
                  </a:extLst>
                </a:gridCol>
                <a:gridCol w="3316776">
                  <a:extLst>
                    <a:ext uri="{9D8B030D-6E8A-4147-A177-3AD203B41FA5}">
                      <a16:colId xmlns:a16="http://schemas.microsoft.com/office/drawing/2014/main" xmlns="" val="3568684392"/>
                    </a:ext>
                  </a:extLst>
                </a:gridCol>
                <a:gridCol w="1039091">
                  <a:extLst>
                    <a:ext uri="{9D8B030D-6E8A-4147-A177-3AD203B41FA5}">
                      <a16:colId xmlns:a16="http://schemas.microsoft.com/office/drawing/2014/main" xmlns="" val="3644892771"/>
                    </a:ext>
                  </a:extLst>
                </a:gridCol>
              </a:tblGrid>
              <a:tr h="370840">
                <a:tc>
                  <a:txBody>
                    <a:bodyPr/>
                    <a:lstStyle/>
                    <a:p>
                      <a:pPr algn="ctr"/>
                      <a:r>
                        <a:rPr lang="en-US" sz="1600" dirty="0" smtClean="0"/>
                        <a:t>Cluster name (#)</a:t>
                      </a:r>
                      <a:endParaRPr lang="en-US" sz="1600" dirty="0"/>
                    </a:p>
                  </a:txBody>
                  <a:tcPr anchor="ctr"/>
                </a:tc>
                <a:tc>
                  <a:txBody>
                    <a:bodyPr/>
                    <a:lstStyle/>
                    <a:p>
                      <a:pPr algn="ctr"/>
                      <a:r>
                        <a:rPr lang="en-US" sz="1600" dirty="0" smtClean="0"/>
                        <a:t>Cluster aspect</a:t>
                      </a:r>
                      <a:endParaRPr lang="en-US" sz="1600" dirty="0"/>
                    </a:p>
                  </a:txBody>
                  <a:tcPr anchor="ctr"/>
                </a:tc>
                <a:tc>
                  <a:txBody>
                    <a:bodyPr/>
                    <a:lstStyle/>
                    <a:p>
                      <a:pPr algn="ctr"/>
                      <a:r>
                        <a:rPr lang="en-US" sz="1600" dirty="0" smtClean="0"/>
                        <a:t>Estimate purity </a:t>
                      </a:r>
                      <a:endParaRPr lang="en-US" sz="1600" dirty="0"/>
                    </a:p>
                  </a:txBody>
                  <a:tcPr anchor="ctr"/>
                </a:tc>
                <a:tc>
                  <a:txBody>
                    <a:bodyPr/>
                    <a:lstStyle/>
                    <a:p>
                      <a:pPr algn="ctr"/>
                      <a:r>
                        <a:rPr lang="en-US" sz="1600" dirty="0" smtClean="0"/>
                        <a:t>Cluster name (#)</a:t>
                      </a:r>
                      <a:endParaRPr lang="en-US" sz="1600" dirty="0"/>
                    </a:p>
                  </a:txBody>
                  <a:tcPr anchor="ctr"/>
                </a:tc>
                <a:tc>
                  <a:txBody>
                    <a:bodyPr/>
                    <a:lstStyle/>
                    <a:p>
                      <a:pPr algn="ctr"/>
                      <a:r>
                        <a:rPr lang="en-US" sz="1600" dirty="0" smtClean="0"/>
                        <a:t>Cluster aspect</a:t>
                      </a:r>
                      <a:endParaRPr lang="en-US" sz="1600" dirty="0"/>
                    </a:p>
                  </a:txBody>
                  <a:tcPr anchor="ctr"/>
                </a:tc>
                <a:tc>
                  <a:txBody>
                    <a:bodyPr/>
                    <a:lstStyle/>
                    <a:p>
                      <a:pPr algn="ctr"/>
                      <a:r>
                        <a:rPr lang="en-US" sz="1600" dirty="0" smtClean="0"/>
                        <a:t>Estimate purity </a:t>
                      </a:r>
                      <a:endParaRPr lang="en-US" sz="1600" dirty="0"/>
                    </a:p>
                  </a:txBody>
                  <a:tcPr anchor="ctr"/>
                </a:tc>
                <a:extLst>
                  <a:ext uri="{0D108BD9-81ED-4DB2-BD59-A6C34878D82A}">
                    <a16:rowId xmlns:a16="http://schemas.microsoft.com/office/drawing/2014/main" xmlns="" val="1053404813"/>
                  </a:ext>
                </a:extLst>
              </a:tr>
              <a:tr h="370840">
                <a:tc>
                  <a:txBody>
                    <a:bodyPr/>
                    <a:lstStyle/>
                    <a:p>
                      <a:pPr algn="ctr"/>
                      <a:r>
                        <a:rPr lang="en-US" sz="1600" dirty="0" smtClean="0"/>
                        <a:t>Charge (65)</a:t>
                      </a:r>
                      <a:endParaRPr lang="en-US" sz="1600" dirty="0"/>
                    </a:p>
                  </a:txBody>
                  <a:tcPr anchor="ctr"/>
                </a:tc>
                <a:tc>
                  <a:txBody>
                    <a:bodyPr/>
                    <a:lstStyle/>
                    <a:p>
                      <a:pPr algn="l"/>
                      <a:r>
                        <a:rPr lang="en-US" sz="1600" dirty="0" smtClean="0"/>
                        <a:t>Charged but clean improperly</a:t>
                      </a:r>
                      <a:endParaRPr lang="en-US" sz="1600" dirty="0"/>
                    </a:p>
                  </a:txBody>
                  <a:tcPr anchor="ctr"/>
                </a:tc>
                <a:tc>
                  <a:txBody>
                    <a:bodyPr/>
                    <a:lstStyle/>
                    <a:p>
                      <a:pPr algn="ctr"/>
                      <a:r>
                        <a:rPr lang="en-US" sz="1600" dirty="0" smtClean="0"/>
                        <a:t>85%</a:t>
                      </a:r>
                      <a:endParaRPr lang="en-US" sz="1600" dirty="0"/>
                    </a:p>
                  </a:txBody>
                  <a:tcPr anchor="ctr"/>
                </a:tc>
                <a:tc>
                  <a:txBody>
                    <a:bodyPr/>
                    <a:lstStyle/>
                    <a:p>
                      <a:pPr algn="ctr"/>
                      <a:r>
                        <a:rPr lang="en-US" sz="1600" dirty="0" smtClean="0"/>
                        <a:t>Interior (262)</a:t>
                      </a:r>
                      <a:endParaRPr lang="en-US" sz="1600" dirty="0"/>
                    </a:p>
                  </a:txBody>
                  <a:tcPr anchor="ctr"/>
                </a:tc>
                <a:tc>
                  <a:txBody>
                    <a:bodyPr/>
                    <a:lstStyle/>
                    <a:p>
                      <a:pPr algn="l"/>
                      <a:r>
                        <a:rPr lang="en-US" sz="1600" dirty="0" smtClean="0"/>
                        <a:t>Interior clean not properly</a:t>
                      </a:r>
                      <a:endParaRPr lang="en-US" sz="1600" dirty="0"/>
                    </a:p>
                  </a:txBody>
                  <a:tcPr anchor="ctr"/>
                </a:tc>
                <a:tc>
                  <a:txBody>
                    <a:bodyPr/>
                    <a:lstStyle/>
                    <a:p>
                      <a:pPr algn="ctr"/>
                      <a:r>
                        <a:rPr lang="en-US" sz="1600" dirty="0" smtClean="0"/>
                        <a:t>95%</a:t>
                      </a:r>
                      <a:endParaRPr lang="en-US" sz="1600" dirty="0"/>
                    </a:p>
                  </a:txBody>
                  <a:tcPr anchor="ctr"/>
                </a:tc>
                <a:extLst>
                  <a:ext uri="{0D108BD9-81ED-4DB2-BD59-A6C34878D82A}">
                    <a16:rowId xmlns:a16="http://schemas.microsoft.com/office/drawing/2014/main" xmlns="" val="129315229"/>
                  </a:ext>
                </a:extLst>
              </a:tr>
              <a:tr h="370840">
                <a:tc>
                  <a:txBody>
                    <a:bodyPr/>
                    <a:lstStyle/>
                    <a:p>
                      <a:pPr algn="ctr"/>
                      <a:r>
                        <a:rPr lang="en-US" sz="1600" dirty="0" smtClean="0"/>
                        <a:t>Check (104)</a:t>
                      </a:r>
                      <a:endParaRPr lang="en-US" sz="1600" dirty="0"/>
                    </a:p>
                  </a:txBody>
                  <a:tcPr anchor="ctr"/>
                </a:tc>
                <a:tc>
                  <a:txBody>
                    <a:bodyPr/>
                    <a:lstStyle/>
                    <a:p>
                      <a:pPr algn="l"/>
                      <a:r>
                        <a:rPr lang="en-US" sz="1600" dirty="0" smtClean="0"/>
                        <a:t>Should check before handover</a:t>
                      </a:r>
                      <a:endParaRPr lang="en-US" sz="1600" dirty="0"/>
                    </a:p>
                  </a:txBody>
                  <a:tcPr anchor="ctr"/>
                </a:tc>
                <a:tc>
                  <a:txBody>
                    <a:bodyPr/>
                    <a:lstStyle/>
                    <a:p>
                      <a:pPr algn="ctr"/>
                      <a:r>
                        <a:rPr lang="en-US" sz="1600" dirty="0" smtClean="0"/>
                        <a:t>95%</a:t>
                      </a:r>
                      <a:endParaRPr lang="en-US" sz="1600" dirty="0"/>
                    </a:p>
                  </a:txBody>
                  <a:tcPr anchor="ctr"/>
                </a:tc>
                <a:tc>
                  <a:txBody>
                    <a:bodyPr/>
                    <a:lstStyle/>
                    <a:p>
                      <a:pPr algn="ctr"/>
                      <a:r>
                        <a:rPr lang="en-US" sz="1600" dirty="0" smtClean="0"/>
                        <a:t>Mat (13)</a:t>
                      </a:r>
                      <a:endParaRPr lang="en-US" sz="1600" dirty="0"/>
                    </a:p>
                  </a:txBody>
                  <a:tcPr anchor="ctr"/>
                </a:tc>
                <a:tc>
                  <a:txBody>
                    <a:bodyPr/>
                    <a:lstStyle/>
                    <a:p>
                      <a:pPr algn="l"/>
                      <a:r>
                        <a:rPr lang="en-US" sz="1600" dirty="0" smtClean="0"/>
                        <a:t>Mat is not clean</a:t>
                      </a:r>
                      <a:endParaRPr lang="en-US" sz="1600" dirty="0"/>
                    </a:p>
                  </a:txBody>
                  <a:tcPr anchor="ctr"/>
                </a:tc>
                <a:tc>
                  <a:txBody>
                    <a:bodyPr/>
                    <a:lstStyle/>
                    <a:p>
                      <a:pPr algn="ctr"/>
                      <a:r>
                        <a:rPr lang="en-US" sz="1600" dirty="0" smtClean="0"/>
                        <a:t>90%</a:t>
                      </a:r>
                      <a:endParaRPr lang="en-US" sz="1600" dirty="0"/>
                    </a:p>
                  </a:txBody>
                  <a:tcPr anchor="ctr"/>
                </a:tc>
                <a:extLst>
                  <a:ext uri="{0D108BD9-81ED-4DB2-BD59-A6C34878D82A}">
                    <a16:rowId xmlns:a16="http://schemas.microsoft.com/office/drawing/2014/main" xmlns="" val="746495164"/>
                  </a:ext>
                </a:extLst>
              </a:tr>
              <a:tr h="370840">
                <a:tc>
                  <a:txBody>
                    <a:bodyPr/>
                    <a:lstStyle/>
                    <a:p>
                      <a:pPr algn="ctr"/>
                      <a:r>
                        <a:rPr lang="en-US" sz="1600" dirty="0" smtClean="0"/>
                        <a:t>Clean (860)</a:t>
                      </a:r>
                      <a:endParaRPr lang="en-US" sz="1600" dirty="0"/>
                    </a:p>
                  </a:txBody>
                  <a:tcPr anchor="ctr"/>
                </a:tc>
                <a:tc>
                  <a:txBody>
                    <a:bodyPr/>
                    <a:lstStyle/>
                    <a:p>
                      <a:pPr algn="l"/>
                      <a:r>
                        <a:rPr lang="en-US" sz="1600" dirty="0" smtClean="0"/>
                        <a:t>Should clean</a:t>
                      </a:r>
                      <a:r>
                        <a:rPr lang="en-US" sz="1600" baseline="0" dirty="0" smtClean="0"/>
                        <a:t> properly</a:t>
                      </a:r>
                      <a:endParaRPr lang="en-US" sz="1600" dirty="0"/>
                    </a:p>
                  </a:txBody>
                  <a:tcPr anchor="ctr"/>
                </a:tc>
                <a:tc>
                  <a:txBody>
                    <a:bodyPr/>
                    <a:lstStyle/>
                    <a:p>
                      <a:pPr algn="ctr"/>
                      <a:r>
                        <a:rPr lang="en-US" sz="1600" dirty="0" smtClean="0"/>
                        <a:t>95%</a:t>
                      </a:r>
                      <a:endParaRPr lang="en-US" sz="1600" dirty="0"/>
                    </a:p>
                  </a:txBody>
                  <a:tcPr anchor="ctr"/>
                </a:tc>
                <a:tc>
                  <a:txBody>
                    <a:bodyPr/>
                    <a:lstStyle/>
                    <a:p>
                      <a:pPr algn="ctr"/>
                      <a:r>
                        <a:rPr lang="en-US" sz="1600" dirty="0" smtClean="0"/>
                        <a:t>Polish</a:t>
                      </a:r>
                      <a:r>
                        <a:rPr lang="en-US" sz="1600" baseline="0" dirty="0" smtClean="0"/>
                        <a:t> (48)</a:t>
                      </a:r>
                      <a:endParaRPr lang="en-US" sz="1600" dirty="0"/>
                    </a:p>
                  </a:txBody>
                  <a:tcPr anchor="ctr"/>
                </a:tc>
                <a:tc>
                  <a:txBody>
                    <a:bodyPr/>
                    <a:lstStyle/>
                    <a:p>
                      <a:pPr algn="l"/>
                      <a:r>
                        <a:rPr lang="en-US" sz="1600" dirty="0" smtClean="0"/>
                        <a:t>Should polish the car</a:t>
                      </a:r>
                      <a:r>
                        <a:rPr lang="en-US" sz="1600" baseline="0" dirty="0" smtClean="0"/>
                        <a:t> properly</a:t>
                      </a:r>
                      <a:endParaRPr lang="en-US" sz="1600" dirty="0"/>
                    </a:p>
                  </a:txBody>
                  <a:tcPr anchor="ct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3821934664"/>
                  </a:ext>
                </a:extLst>
              </a:tr>
              <a:tr h="370840">
                <a:tc>
                  <a:txBody>
                    <a:bodyPr/>
                    <a:lstStyle/>
                    <a:p>
                      <a:pPr algn="ctr"/>
                      <a:r>
                        <a:rPr lang="en-US" sz="1600" dirty="0" smtClean="0"/>
                        <a:t>Dry (34)</a:t>
                      </a:r>
                      <a:endParaRPr lang="en-US" sz="1600" dirty="0"/>
                    </a:p>
                  </a:txBody>
                  <a:tcPr anchor="ctr"/>
                </a:tc>
                <a:tc>
                  <a:txBody>
                    <a:bodyPr/>
                    <a:lstStyle/>
                    <a:p>
                      <a:pPr algn="l"/>
                      <a:r>
                        <a:rPr lang="en-US" sz="1600" dirty="0" smtClean="0"/>
                        <a:t>Drying is not proper</a:t>
                      </a:r>
                      <a:endParaRPr lang="en-US" sz="1600" dirty="0"/>
                    </a:p>
                  </a:txBody>
                  <a:tcPr anchor="ctr"/>
                </a:tc>
                <a:tc>
                  <a:txBody>
                    <a:bodyPr/>
                    <a:lstStyle/>
                    <a:p>
                      <a:pPr algn="ctr"/>
                      <a:r>
                        <a:rPr lang="en-US" sz="1600" dirty="0" smtClean="0"/>
                        <a:t>95%</a:t>
                      </a:r>
                      <a:endParaRPr lang="en-US" sz="1600" dirty="0"/>
                    </a:p>
                  </a:txBody>
                  <a:tcPr anchor="ctr"/>
                </a:tc>
                <a:tc>
                  <a:txBody>
                    <a:bodyPr/>
                    <a:lstStyle/>
                    <a:p>
                      <a:pPr algn="ctr"/>
                      <a:r>
                        <a:rPr lang="en-US" sz="1600" dirty="0" smtClean="0"/>
                        <a:t>Seat (17)</a:t>
                      </a:r>
                      <a:endParaRPr lang="en-US" sz="1600" dirty="0"/>
                    </a:p>
                  </a:txBody>
                  <a:tcPr anchor="ctr"/>
                </a:tc>
                <a:tc>
                  <a:txBody>
                    <a:bodyPr/>
                    <a:lstStyle/>
                    <a:p>
                      <a:pPr algn="l"/>
                      <a:r>
                        <a:rPr lang="en-US" sz="1600" dirty="0" smtClean="0"/>
                        <a:t>Seat</a:t>
                      </a:r>
                      <a:r>
                        <a:rPr lang="en-US" sz="1600" baseline="0" dirty="0" smtClean="0"/>
                        <a:t> and surroundings are not clean</a:t>
                      </a:r>
                      <a:endParaRPr lang="en-US" sz="1600" dirty="0"/>
                    </a:p>
                  </a:txBody>
                  <a:tcPr anchor="ct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2331871292"/>
                  </a:ext>
                </a:extLst>
              </a:tr>
              <a:tr h="370840">
                <a:tc>
                  <a:txBody>
                    <a:bodyPr/>
                    <a:lstStyle/>
                    <a:p>
                      <a:pPr algn="ctr"/>
                      <a:r>
                        <a:rPr lang="en-US" sz="1600" dirty="0" smtClean="0"/>
                        <a:t>Dust (18)</a:t>
                      </a:r>
                      <a:endParaRPr lang="en-US" sz="1600" dirty="0"/>
                    </a:p>
                  </a:txBody>
                  <a:tcPr anchor="ctr"/>
                </a:tc>
                <a:tc>
                  <a:txBody>
                    <a:bodyPr/>
                    <a:lstStyle/>
                    <a:p>
                      <a:pPr algn="l"/>
                      <a:r>
                        <a:rPr lang="en-US" sz="1600" dirty="0" smtClean="0"/>
                        <a:t>Dust remains on the car (generally)</a:t>
                      </a:r>
                      <a:endParaRPr lang="en-US" sz="1600" dirty="0"/>
                    </a:p>
                  </a:txBody>
                  <a:tcPr anchor="ctr"/>
                </a:tc>
                <a:tc>
                  <a:txBody>
                    <a:bodyPr/>
                    <a:lstStyle/>
                    <a:p>
                      <a:pPr algn="ctr"/>
                      <a:r>
                        <a:rPr lang="en-US" sz="1600" dirty="0" smtClean="0"/>
                        <a:t>95%</a:t>
                      </a:r>
                      <a:endParaRPr lang="en-US" sz="1600" dirty="0"/>
                    </a:p>
                  </a:txBody>
                  <a:tcPr anchor="ctr"/>
                </a:tc>
                <a:tc>
                  <a:txBody>
                    <a:bodyPr/>
                    <a:lstStyle/>
                    <a:p>
                      <a:pPr algn="ctr">
                        <a:lnSpc>
                          <a:spcPct val="100000"/>
                        </a:lnSpc>
                      </a:pPr>
                      <a:r>
                        <a:rPr lang="en-US" sz="1600" dirty="0" smtClean="0"/>
                        <a:t>Staff (196)</a:t>
                      </a:r>
                      <a:endParaRPr lang="en-US" sz="1600" dirty="0"/>
                    </a:p>
                  </a:txBody>
                  <a:tcPr anchor="ctr"/>
                </a:tc>
                <a:tc>
                  <a:txBody>
                    <a:bodyPr/>
                    <a:lstStyle/>
                    <a:p>
                      <a:pPr algn="l"/>
                      <a:r>
                        <a:rPr lang="en-US" sz="1600" dirty="0" smtClean="0"/>
                        <a:t>Increase staff/ staff should</a:t>
                      </a:r>
                      <a:r>
                        <a:rPr lang="en-US" sz="1600" baseline="0" dirty="0" smtClean="0"/>
                        <a:t> work properly</a:t>
                      </a:r>
                      <a:endParaRPr lang="en-US" sz="1600" dirty="0"/>
                    </a:p>
                  </a:txBody>
                  <a:tcPr anchor="ctr"/>
                </a:tc>
                <a:tc>
                  <a:txBody>
                    <a:bodyPr/>
                    <a:lstStyle/>
                    <a:p>
                      <a:pPr algn="ctr"/>
                      <a:r>
                        <a:rPr lang="en-US" sz="1600" dirty="0" smtClean="0"/>
                        <a:t>85%</a:t>
                      </a:r>
                      <a:endParaRPr lang="en-US" sz="1600" dirty="0"/>
                    </a:p>
                  </a:txBody>
                  <a:tcPr anchor="ctr"/>
                </a:tc>
                <a:extLst>
                  <a:ext uri="{0D108BD9-81ED-4DB2-BD59-A6C34878D82A}">
                    <a16:rowId xmlns:a16="http://schemas.microsoft.com/office/drawing/2014/main" xmlns="" val="2773651880"/>
                  </a:ext>
                </a:extLst>
              </a:tr>
              <a:tr h="370840">
                <a:tc>
                  <a:txBody>
                    <a:bodyPr/>
                    <a:lstStyle/>
                    <a:p>
                      <a:pPr algn="ctr"/>
                      <a:r>
                        <a:rPr lang="en-US" sz="1600" dirty="0" smtClean="0"/>
                        <a:t>Engine (22)</a:t>
                      </a:r>
                      <a:endParaRPr lang="en-US" sz="1600" dirty="0"/>
                    </a:p>
                  </a:txBody>
                  <a:tcPr anchor="ctr"/>
                </a:tc>
                <a:tc>
                  <a:txBody>
                    <a:bodyPr/>
                    <a:lstStyle/>
                    <a:p>
                      <a:pPr algn="l"/>
                      <a:r>
                        <a:rPr lang="en-US" sz="1600" dirty="0" smtClean="0"/>
                        <a:t>Should clean the</a:t>
                      </a:r>
                      <a:r>
                        <a:rPr lang="en-US" sz="1600" baseline="0" dirty="0" smtClean="0"/>
                        <a:t> engine properly</a:t>
                      </a:r>
                      <a:endParaRPr lang="en-US" sz="1600" dirty="0"/>
                    </a:p>
                  </a:txBody>
                  <a:tcPr anchor="ctr"/>
                </a:tc>
                <a:tc>
                  <a:txBody>
                    <a:bodyPr/>
                    <a:lstStyle/>
                    <a:p>
                      <a:pPr algn="ctr"/>
                      <a:r>
                        <a:rPr lang="en-US" sz="1600" dirty="0" smtClean="0"/>
                        <a:t>85%</a:t>
                      </a:r>
                      <a:endParaRPr lang="en-US" sz="1600" dirty="0"/>
                    </a:p>
                  </a:txBody>
                  <a:tcPr anchor="ctr"/>
                </a:tc>
                <a:tc>
                  <a:txBody>
                    <a:bodyPr/>
                    <a:lstStyle/>
                    <a:p>
                      <a:pPr algn="ctr"/>
                      <a:r>
                        <a:rPr lang="en-US" sz="1600" dirty="0" smtClean="0"/>
                        <a:t>Stain (28)</a:t>
                      </a:r>
                      <a:endParaRPr lang="en-US" sz="1600" dirty="0"/>
                    </a:p>
                  </a:txBody>
                  <a:tcPr anchor="ctr"/>
                </a:tc>
                <a:tc>
                  <a:txBody>
                    <a:bodyPr/>
                    <a:lstStyle/>
                    <a:p>
                      <a:pPr algn="l"/>
                      <a:r>
                        <a:rPr lang="en-US" sz="1600" dirty="0" smtClean="0"/>
                        <a:t>Stain</a:t>
                      </a:r>
                      <a:r>
                        <a:rPr lang="en-US" sz="1600" baseline="0" dirty="0" smtClean="0"/>
                        <a:t> remained after cleaning</a:t>
                      </a:r>
                      <a:endParaRPr lang="en-US" sz="1600" dirty="0"/>
                    </a:p>
                  </a:txBody>
                  <a:tcPr anchor="ct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3918352235"/>
                  </a:ext>
                </a:extLst>
              </a:tr>
              <a:tr h="370840">
                <a:tc>
                  <a:txBody>
                    <a:bodyPr/>
                    <a:lstStyle/>
                    <a:p>
                      <a:pPr algn="ctr"/>
                      <a:r>
                        <a:rPr lang="en-US" sz="1600" dirty="0" smtClean="0"/>
                        <a:t>Glass (34)</a:t>
                      </a:r>
                      <a:endParaRPr lang="en-US" sz="1600" dirty="0"/>
                    </a:p>
                  </a:txBody>
                  <a:tcPr anchor="ctr"/>
                </a:tc>
                <a:tc>
                  <a:txBody>
                    <a:bodyPr/>
                    <a:lstStyle/>
                    <a:p>
                      <a:pPr algn="l"/>
                      <a:r>
                        <a:rPr lang="en-US" sz="1600" dirty="0" smtClean="0"/>
                        <a:t>Clean the windows improperly</a:t>
                      </a:r>
                      <a:endParaRPr lang="en-US" sz="1600" dirty="0"/>
                    </a:p>
                  </a:txBody>
                  <a:tcPr anchor="ctr"/>
                </a:tc>
                <a:tc>
                  <a:txBody>
                    <a:bodyPr/>
                    <a:lstStyle/>
                    <a:p>
                      <a:pPr algn="ctr"/>
                      <a:r>
                        <a:rPr lang="en-US" sz="1600" dirty="0" smtClean="0"/>
                        <a:t>100%</a:t>
                      </a:r>
                      <a:endParaRPr lang="en-US" sz="1600" dirty="0"/>
                    </a:p>
                  </a:txBody>
                  <a:tcPr anchor="ctr"/>
                </a:tc>
                <a:tc>
                  <a:txBody>
                    <a:bodyPr/>
                    <a:lstStyle/>
                    <a:p>
                      <a:pPr algn="ctr"/>
                      <a:r>
                        <a:rPr lang="en-US" sz="1600" dirty="0" smtClean="0"/>
                        <a:t>Tire (12)</a:t>
                      </a:r>
                      <a:endParaRPr lang="en-US" sz="1600" dirty="0"/>
                    </a:p>
                  </a:txBody>
                  <a:tcPr anchor="ctr"/>
                </a:tc>
                <a:tc>
                  <a:txBody>
                    <a:bodyPr/>
                    <a:lstStyle/>
                    <a:p>
                      <a:pPr algn="l"/>
                      <a:r>
                        <a:rPr lang="en-US" sz="1600" dirty="0" smtClean="0"/>
                        <a:t>Damage/</a:t>
                      </a:r>
                      <a:r>
                        <a:rPr lang="en-US" sz="1600" baseline="0" dirty="0" smtClean="0"/>
                        <a:t> not clean the tires</a:t>
                      </a:r>
                      <a:endParaRPr lang="en-US" sz="1600" dirty="0"/>
                    </a:p>
                  </a:txBody>
                  <a:tcPr anchor="ctr"/>
                </a:tc>
                <a:tc>
                  <a:txBody>
                    <a:bodyPr/>
                    <a:lstStyle/>
                    <a:p>
                      <a:pPr algn="ctr"/>
                      <a:r>
                        <a:rPr lang="en-US" sz="1600" dirty="0" smtClean="0"/>
                        <a:t>80%</a:t>
                      </a:r>
                      <a:endParaRPr lang="en-US" sz="1600" dirty="0"/>
                    </a:p>
                  </a:txBody>
                  <a:tcPr anchor="ctr"/>
                </a:tc>
                <a:extLst>
                  <a:ext uri="{0D108BD9-81ED-4DB2-BD59-A6C34878D82A}">
                    <a16:rowId xmlns:a16="http://schemas.microsoft.com/office/drawing/2014/main" xmlns="" val="2458044541"/>
                  </a:ext>
                </a:extLst>
              </a:tr>
            </a:tbl>
          </a:graphicData>
        </a:graphic>
      </p:graphicFrame>
      <p:sp>
        <p:nvSpPr>
          <p:cNvPr id="3" name="Content Placeholder 2"/>
          <p:cNvSpPr>
            <a:spLocks noGrp="1"/>
          </p:cNvSpPr>
          <p:nvPr>
            <p:ph idx="1"/>
          </p:nvPr>
        </p:nvSpPr>
        <p:spPr>
          <a:xfrm>
            <a:off x="838200" y="631767"/>
            <a:ext cx="10515600" cy="5877098"/>
          </a:xfrm>
        </p:spPr>
        <p:txBody>
          <a:bodyPr>
            <a:normAutofit/>
          </a:bodyPr>
          <a:lstStyle/>
          <a:p>
            <a:r>
              <a:rPr lang="en-US" dirty="0" smtClean="0"/>
              <a:t> </a:t>
            </a:r>
            <a:r>
              <a:rPr lang="en-US" sz="3000" dirty="0" smtClean="0"/>
              <a:t>Clustering results:</a:t>
            </a:r>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pPr marL="0" indent="0">
              <a:buNone/>
            </a:pPr>
            <a:r>
              <a:rPr lang="en-US" sz="2200" dirty="0" smtClean="0"/>
              <a:t> </a:t>
            </a:r>
          </a:p>
          <a:p>
            <a:endParaRPr lang="en-US" sz="3000" dirty="0" smtClean="0"/>
          </a:p>
          <a:p>
            <a:r>
              <a:rPr lang="en-US" sz="3000" dirty="0" smtClean="0"/>
              <a:t>Cluster </a:t>
            </a:r>
            <a:r>
              <a:rPr lang="en-US" sz="3000" dirty="0"/>
              <a:t>analysis:  </a:t>
            </a:r>
          </a:p>
          <a:p>
            <a:pPr lvl="1">
              <a:buFont typeface="Wingdings" panose="05000000000000000000" pitchFamily="2" charset="2"/>
              <a:buChar char="§"/>
            </a:pPr>
            <a:r>
              <a:rPr lang="en-US" sz="2600" dirty="0"/>
              <a:t> We find the rule-based method achieve good performances in terms of clustering purity.</a:t>
            </a:r>
          </a:p>
          <a:p>
            <a:pPr marL="0" indent="0">
              <a:buNone/>
            </a:pPr>
            <a:endParaRPr lang="en-US" dirty="0"/>
          </a:p>
        </p:txBody>
      </p:sp>
    </p:spTree>
    <p:extLst>
      <p:ext uri="{BB962C8B-B14F-4D97-AF65-F5344CB8AC3E}">
        <p14:creationId xmlns:p14="http://schemas.microsoft.com/office/powerpoint/2010/main" val="225213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3141"/>
          </a:xfrm>
        </p:spPr>
        <p:txBody>
          <a:bodyPr/>
          <a:lstStyle/>
          <a:p>
            <a:r>
              <a:rPr lang="en-US" dirty="0" smtClean="0"/>
              <a:t>Question 5</a:t>
            </a:r>
            <a:endParaRPr lang="en-US" dirty="0"/>
          </a:p>
        </p:txBody>
      </p:sp>
      <p:sp>
        <p:nvSpPr>
          <p:cNvPr id="3" name="Content Placeholder 2"/>
          <p:cNvSpPr>
            <a:spLocks noGrp="1"/>
          </p:cNvSpPr>
          <p:nvPr>
            <p:ph idx="1"/>
          </p:nvPr>
        </p:nvSpPr>
        <p:spPr>
          <a:xfrm>
            <a:off x="838199" y="1528265"/>
            <a:ext cx="10791305" cy="4814345"/>
          </a:xfrm>
        </p:spPr>
        <p:txBody>
          <a:bodyPr/>
          <a:lstStyle/>
          <a:p>
            <a:r>
              <a:rPr lang="en-US" sz="2400" dirty="0" smtClean="0"/>
              <a:t>Question content: </a:t>
            </a:r>
            <a:r>
              <a:rPr lang="en-US" dirty="0"/>
              <a:t>Your satisfaction towards quality of the work performed on your vehicle </a:t>
            </a:r>
            <a:r>
              <a:rPr lang="en-US" sz="2400" dirty="0" smtClean="0"/>
              <a:t>.</a:t>
            </a:r>
          </a:p>
          <a:p>
            <a:r>
              <a:rPr lang="en-US" sz="2400" dirty="0" smtClean="0"/>
              <a:t>Clustering method: automatic method (NMF + K-means)</a:t>
            </a:r>
          </a:p>
          <a:p>
            <a:r>
              <a:rPr lang="en-US" sz="2400" dirty="0" smtClean="0"/>
              <a:t>No. Cluster: 10</a:t>
            </a:r>
          </a:p>
          <a:p>
            <a:r>
              <a:rPr lang="en-US" altLang="zh-CN" sz="2400" dirty="0" smtClean="0"/>
              <a:t>In</a:t>
            </a:r>
            <a:r>
              <a:rPr lang="zh-CN" altLang="en-US" sz="2400" dirty="0" smtClean="0"/>
              <a:t> </a:t>
            </a:r>
            <a:r>
              <a:rPr lang="en-US" altLang="zh-CN" sz="2400" dirty="0" smtClean="0"/>
              <a:t>this</a:t>
            </a:r>
            <a:r>
              <a:rPr lang="zh-CN" altLang="en-US" sz="2400" dirty="0" smtClean="0"/>
              <a:t> </a:t>
            </a:r>
            <a:r>
              <a:rPr lang="en-US" altLang="zh-CN" sz="2400" dirty="0" smtClean="0"/>
              <a:t>question,</a:t>
            </a:r>
            <a:r>
              <a:rPr lang="zh-CN" altLang="en-US" sz="2400" dirty="0" smtClean="0"/>
              <a:t> </a:t>
            </a:r>
            <a:r>
              <a:rPr lang="en-US" altLang="zh-CN" sz="2400" dirty="0" smtClean="0"/>
              <a:t>the</a:t>
            </a:r>
            <a:r>
              <a:rPr lang="zh-CN" altLang="en-US" sz="2400" dirty="0" smtClean="0"/>
              <a:t> </a:t>
            </a:r>
            <a:r>
              <a:rPr lang="en-US" altLang="zh-CN" sz="2400" dirty="0" smtClean="0"/>
              <a:t>reviews</a:t>
            </a:r>
            <a:r>
              <a:rPr lang="zh-CN" altLang="en-US" sz="2400" dirty="0"/>
              <a:t> </a:t>
            </a:r>
            <a:r>
              <a:rPr lang="en-US" altLang="zh-CN" sz="2400" dirty="0" smtClean="0"/>
              <a:t>are</a:t>
            </a:r>
            <a:r>
              <a:rPr lang="zh-CN" altLang="en-US" sz="2400" dirty="0" smtClean="0"/>
              <a:t> </a:t>
            </a:r>
            <a:r>
              <a:rPr lang="en-US" altLang="zh-CN" sz="2400" dirty="0" smtClean="0"/>
              <a:t>quite</a:t>
            </a:r>
            <a:r>
              <a:rPr lang="zh-CN" altLang="en-US" sz="2400" dirty="0" smtClean="0"/>
              <a:t> </a:t>
            </a:r>
            <a:r>
              <a:rPr lang="en-US" altLang="zh-CN" sz="2400" dirty="0" smtClean="0"/>
              <a:t>diversified.</a:t>
            </a:r>
            <a:r>
              <a:rPr lang="zh-CN" altLang="en-US" sz="2400" dirty="0" smtClean="0"/>
              <a:t> </a:t>
            </a:r>
            <a:r>
              <a:rPr lang="en-US" altLang="zh-CN" sz="2400" dirty="0" smtClean="0"/>
              <a:t>Some</a:t>
            </a:r>
            <a:r>
              <a:rPr lang="zh-CN" altLang="en-US" sz="2400" dirty="0" smtClean="0"/>
              <a:t> </a:t>
            </a:r>
            <a:r>
              <a:rPr lang="en-US" altLang="zh-CN" sz="2400" dirty="0" smtClean="0"/>
              <a:t>of</a:t>
            </a:r>
            <a:r>
              <a:rPr lang="zh-CN" altLang="en-US" sz="2400" dirty="0" smtClean="0"/>
              <a:t> </a:t>
            </a:r>
            <a:r>
              <a:rPr lang="en-US" altLang="zh-CN" sz="2400" dirty="0" smtClean="0"/>
              <a:t>them</a:t>
            </a:r>
            <a:r>
              <a:rPr lang="zh-CN" altLang="en-US" sz="2400" dirty="0" smtClean="0"/>
              <a:t> </a:t>
            </a:r>
            <a:r>
              <a:rPr lang="en-US" altLang="zh-CN" sz="2400" dirty="0" smtClean="0"/>
              <a:t>belong</a:t>
            </a:r>
            <a:r>
              <a:rPr lang="zh-CN" altLang="en-US" sz="2400" dirty="0" smtClean="0"/>
              <a:t> </a:t>
            </a:r>
            <a:r>
              <a:rPr lang="en-US" altLang="zh-CN" sz="2400" dirty="0" smtClean="0"/>
              <a:t>to</a:t>
            </a:r>
            <a:r>
              <a:rPr lang="zh-CN" altLang="en-US" sz="2400" dirty="0" smtClean="0"/>
              <a:t> </a:t>
            </a:r>
            <a:r>
              <a:rPr lang="en-US" altLang="zh-CN" sz="2400" dirty="0" smtClean="0"/>
              <a:t>general</a:t>
            </a:r>
            <a:r>
              <a:rPr lang="zh-CN" altLang="en-US" sz="2400" dirty="0" smtClean="0"/>
              <a:t> </a:t>
            </a:r>
            <a:r>
              <a:rPr lang="en-US" altLang="zh-CN" sz="2400" dirty="0" smtClean="0"/>
              <a:t>complains</a:t>
            </a:r>
            <a:r>
              <a:rPr lang="zh-CN" altLang="en-US" sz="2400" dirty="0" smtClean="0"/>
              <a:t> </a:t>
            </a:r>
            <a:r>
              <a:rPr lang="en-US" altLang="zh-CN" sz="2400" dirty="0" smtClean="0"/>
              <a:t>and</a:t>
            </a:r>
            <a:r>
              <a:rPr lang="zh-CN" altLang="en-US" sz="2400" dirty="0" smtClean="0"/>
              <a:t> </a:t>
            </a:r>
            <a:r>
              <a:rPr lang="en-US" altLang="zh-CN" sz="2400" dirty="0" smtClean="0"/>
              <a:t>some</a:t>
            </a:r>
            <a:r>
              <a:rPr lang="zh-CN" altLang="en-US" sz="2400" dirty="0" smtClean="0"/>
              <a:t> </a:t>
            </a:r>
            <a:r>
              <a:rPr lang="en-US" altLang="zh-CN" sz="2400" dirty="0" smtClean="0"/>
              <a:t>of</a:t>
            </a:r>
            <a:r>
              <a:rPr lang="zh-CN" altLang="en-US" sz="2400" dirty="0" smtClean="0"/>
              <a:t> </a:t>
            </a:r>
            <a:r>
              <a:rPr lang="en-US" altLang="zh-CN" sz="2400" dirty="0" smtClean="0"/>
              <a:t>them</a:t>
            </a:r>
            <a:r>
              <a:rPr lang="zh-CN" altLang="en-US" sz="2400" dirty="0" smtClean="0"/>
              <a:t> </a:t>
            </a:r>
            <a:r>
              <a:rPr lang="en-US" altLang="zh-CN" sz="2400" dirty="0" smtClean="0"/>
              <a:t>are</a:t>
            </a:r>
            <a:r>
              <a:rPr lang="zh-CN" altLang="en-US" sz="2400" dirty="0" smtClean="0"/>
              <a:t> </a:t>
            </a:r>
            <a:r>
              <a:rPr lang="en-US" altLang="zh-CN" sz="2400" dirty="0" smtClean="0"/>
              <a:t>talking</a:t>
            </a:r>
            <a:r>
              <a:rPr lang="zh-CN" altLang="en-US" sz="2400" dirty="0" smtClean="0"/>
              <a:t> </a:t>
            </a:r>
            <a:r>
              <a:rPr lang="en-US" altLang="zh-CN" sz="2400" dirty="0" smtClean="0"/>
              <a:t>about</a:t>
            </a:r>
            <a:r>
              <a:rPr lang="zh-CN" altLang="en-US" sz="2400" dirty="0" smtClean="0"/>
              <a:t> </a:t>
            </a:r>
            <a:r>
              <a:rPr lang="en-US" altLang="zh-CN" sz="2400" dirty="0" smtClean="0"/>
              <a:t>very</a:t>
            </a:r>
            <a:r>
              <a:rPr lang="zh-CN" altLang="en-US" sz="2400" dirty="0" smtClean="0"/>
              <a:t> </a:t>
            </a:r>
            <a:r>
              <a:rPr lang="en-US" altLang="zh-CN" sz="2400" dirty="0" smtClean="0"/>
              <a:t>specified</a:t>
            </a:r>
            <a:r>
              <a:rPr lang="zh-CN" altLang="en-US" sz="2400" dirty="0" smtClean="0"/>
              <a:t> </a:t>
            </a:r>
            <a:r>
              <a:rPr lang="en-US" altLang="zh-CN" sz="2400" dirty="0" smtClean="0"/>
              <a:t>aspects.</a:t>
            </a:r>
            <a:r>
              <a:rPr lang="zh-CN" altLang="en-US" sz="2400" dirty="0" smtClean="0"/>
              <a:t> </a:t>
            </a:r>
            <a:endParaRPr lang="en-US" altLang="zh-CN" sz="2400" dirty="0" smtClean="0"/>
          </a:p>
          <a:p>
            <a:r>
              <a:rPr lang="en-US" altLang="zh-CN" sz="2400" dirty="0" smtClean="0"/>
              <a:t>Currently,</a:t>
            </a:r>
            <a:r>
              <a:rPr lang="zh-CN" altLang="en-US" sz="2400" dirty="0" smtClean="0"/>
              <a:t> </a:t>
            </a:r>
            <a:r>
              <a:rPr lang="en-US" altLang="zh-CN" sz="2400" dirty="0" smtClean="0"/>
              <a:t>we</a:t>
            </a:r>
            <a:r>
              <a:rPr lang="zh-CN" altLang="en-US" sz="2400" dirty="0" smtClean="0"/>
              <a:t> </a:t>
            </a:r>
            <a:r>
              <a:rPr lang="en-US" altLang="zh-CN" sz="2400" dirty="0" smtClean="0"/>
              <a:t>use</a:t>
            </a:r>
            <a:r>
              <a:rPr lang="zh-CN" altLang="en-US" sz="2400" dirty="0" smtClean="0"/>
              <a:t> </a:t>
            </a:r>
            <a:r>
              <a:rPr lang="en-US" altLang="zh-CN" sz="2400" dirty="0" smtClean="0"/>
              <a:t>automatic</a:t>
            </a:r>
            <a:r>
              <a:rPr lang="zh-CN" altLang="en-US" sz="2400" dirty="0" smtClean="0"/>
              <a:t> </a:t>
            </a:r>
            <a:r>
              <a:rPr lang="en-US" altLang="zh-CN" sz="2400" dirty="0" smtClean="0"/>
              <a:t>way</a:t>
            </a:r>
            <a:r>
              <a:rPr lang="zh-CN" altLang="en-US" sz="2400" dirty="0" smtClean="0"/>
              <a:t> </a:t>
            </a:r>
            <a:r>
              <a:rPr lang="en-US" altLang="zh-CN" sz="2400" dirty="0" smtClean="0"/>
              <a:t>to</a:t>
            </a:r>
            <a:r>
              <a:rPr lang="zh-CN" altLang="en-US" sz="2400" dirty="0" smtClean="0"/>
              <a:t> </a:t>
            </a:r>
            <a:r>
              <a:rPr lang="en-US" altLang="zh-CN" sz="2400" dirty="0" smtClean="0"/>
              <a:t>do</a:t>
            </a:r>
            <a:r>
              <a:rPr lang="zh-CN" altLang="en-US" sz="2400" dirty="0" smtClean="0"/>
              <a:t> </a:t>
            </a:r>
            <a:r>
              <a:rPr lang="en-US" altLang="zh-CN" sz="2400" dirty="0" smtClean="0"/>
              <a:t>clustering.</a:t>
            </a:r>
            <a:r>
              <a:rPr lang="zh-CN" altLang="en-US" sz="2400" dirty="0"/>
              <a:t> </a:t>
            </a:r>
            <a:r>
              <a:rPr lang="en-US" altLang="zh-CN" sz="2400" dirty="0" smtClean="0"/>
              <a:t>After</a:t>
            </a:r>
            <a:r>
              <a:rPr lang="zh-CN" altLang="en-US" sz="2400" dirty="0" smtClean="0"/>
              <a:t> </a:t>
            </a:r>
            <a:r>
              <a:rPr lang="en-US" altLang="zh-CN" sz="2400" dirty="0" smtClean="0"/>
              <a:t>manual</a:t>
            </a:r>
            <a:r>
              <a:rPr lang="zh-CN" altLang="en-US" sz="2400" dirty="0" smtClean="0"/>
              <a:t> </a:t>
            </a:r>
            <a:r>
              <a:rPr lang="en-US" altLang="zh-CN" sz="2400" dirty="0" smtClean="0"/>
              <a:t>checking,</a:t>
            </a:r>
            <a:r>
              <a:rPr lang="zh-CN" altLang="en-US" sz="2400" dirty="0" smtClean="0"/>
              <a:t>  </a:t>
            </a:r>
            <a:r>
              <a:rPr lang="en-US" altLang="zh-CN" sz="2400" dirty="0" smtClean="0"/>
              <a:t>NMF</a:t>
            </a:r>
            <a:r>
              <a:rPr lang="zh-CN" altLang="en-US" sz="2400" dirty="0" smtClean="0"/>
              <a:t> </a:t>
            </a:r>
            <a:r>
              <a:rPr lang="en-US" altLang="zh-CN" sz="2400" dirty="0" smtClean="0"/>
              <a:t>+</a:t>
            </a:r>
            <a:r>
              <a:rPr lang="zh-CN" altLang="en-US" sz="2400" dirty="0" smtClean="0"/>
              <a:t> </a:t>
            </a:r>
            <a:r>
              <a:rPr lang="en-US" altLang="zh-CN" sz="2400" dirty="0" smtClean="0"/>
              <a:t>k-means</a:t>
            </a:r>
            <a:r>
              <a:rPr lang="zh-CN" altLang="en-US" sz="2400" dirty="0" smtClean="0"/>
              <a:t> </a:t>
            </a:r>
            <a:r>
              <a:rPr lang="en-US" altLang="zh-CN" sz="2400" dirty="0" smtClean="0"/>
              <a:t>is</a:t>
            </a:r>
            <a:r>
              <a:rPr lang="zh-CN" altLang="en-US" sz="2400" dirty="0" smtClean="0"/>
              <a:t> </a:t>
            </a:r>
            <a:r>
              <a:rPr lang="en-US" altLang="zh-CN" sz="2400" dirty="0" err="1" smtClean="0"/>
              <a:t>chosed</a:t>
            </a:r>
            <a:r>
              <a:rPr lang="en-US" altLang="zh-CN" sz="2400" dirty="0" smtClean="0"/>
              <a:t>.</a:t>
            </a:r>
            <a:endParaRPr lang="en-US" sz="2400" dirty="0" smtClean="0"/>
          </a:p>
        </p:txBody>
      </p:sp>
    </p:spTree>
    <p:extLst>
      <p:ext uri="{BB962C8B-B14F-4D97-AF65-F5344CB8AC3E}">
        <p14:creationId xmlns:p14="http://schemas.microsoft.com/office/powerpoint/2010/main" val="3634412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738526"/>
            <a:ext cx="10515600" cy="4351338"/>
          </a:xfrm>
        </p:spPr>
        <p:txBody>
          <a:bodyPr/>
          <a:lstStyle/>
          <a:p>
            <a:r>
              <a:rPr lang="en-US" dirty="0" smtClean="0"/>
              <a:t>Clustering Result (See attached result_5):</a:t>
            </a:r>
          </a:p>
          <a:p>
            <a:endParaRPr lang="en-US" dirty="0"/>
          </a:p>
        </p:txBody>
      </p:sp>
      <p:graphicFrame>
        <p:nvGraphicFramePr>
          <p:cNvPr id="4" name="Table 3"/>
          <p:cNvGraphicFramePr>
            <a:graphicFrameLocks noGrp="1"/>
          </p:cNvGraphicFramePr>
          <p:nvPr>
            <p:extLst/>
          </p:nvPr>
        </p:nvGraphicFramePr>
        <p:xfrm>
          <a:off x="699292" y="1304253"/>
          <a:ext cx="10340573" cy="4043680"/>
        </p:xfrm>
        <a:graphic>
          <a:graphicData uri="http://schemas.openxmlformats.org/drawingml/2006/table">
            <a:tbl>
              <a:tblPr firstRow="1" bandRow="1">
                <a:tableStyleId>{5C22544A-7EE6-4342-B048-85BDC9FD1C3A}</a:tableStyleId>
              </a:tblPr>
              <a:tblGrid>
                <a:gridCol w="1173051">
                  <a:extLst>
                    <a:ext uri="{9D8B030D-6E8A-4147-A177-3AD203B41FA5}">
                      <a16:colId xmlns="" xmlns:a16="http://schemas.microsoft.com/office/drawing/2014/main" val="751326926"/>
                    </a:ext>
                  </a:extLst>
                </a:gridCol>
                <a:gridCol w="2629988">
                  <a:extLst>
                    <a:ext uri="{9D8B030D-6E8A-4147-A177-3AD203B41FA5}">
                      <a16:colId xmlns="" xmlns:a16="http://schemas.microsoft.com/office/drawing/2014/main" val="2364241830"/>
                    </a:ext>
                  </a:extLst>
                </a:gridCol>
                <a:gridCol w="1036320">
                  <a:extLst>
                    <a:ext uri="{9D8B030D-6E8A-4147-A177-3AD203B41FA5}">
                      <a16:colId xmlns="" xmlns:a16="http://schemas.microsoft.com/office/drawing/2014/main" val="20002"/>
                    </a:ext>
                  </a:extLst>
                </a:gridCol>
                <a:gridCol w="1219200">
                  <a:extLst>
                    <a:ext uri="{9D8B030D-6E8A-4147-A177-3AD203B41FA5}">
                      <a16:colId xmlns="" xmlns:a16="http://schemas.microsoft.com/office/drawing/2014/main" val="4033807479"/>
                    </a:ext>
                  </a:extLst>
                </a:gridCol>
                <a:gridCol w="3204755">
                  <a:extLst>
                    <a:ext uri="{9D8B030D-6E8A-4147-A177-3AD203B41FA5}">
                      <a16:colId xmlns="" xmlns:a16="http://schemas.microsoft.com/office/drawing/2014/main" val="3568684392"/>
                    </a:ext>
                  </a:extLst>
                </a:gridCol>
                <a:gridCol w="1077259">
                  <a:extLst>
                    <a:ext uri="{9D8B030D-6E8A-4147-A177-3AD203B41FA5}">
                      <a16:colId xmlns="" xmlns:a16="http://schemas.microsoft.com/office/drawing/2014/main" val="20005"/>
                    </a:ext>
                  </a:extLst>
                </a:gridCol>
              </a:tblGrid>
              <a:tr h="370840">
                <a:tc>
                  <a:txBody>
                    <a:bodyPr/>
                    <a:lstStyle/>
                    <a:p>
                      <a:pPr algn="ctr"/>
                      <a:r>
                        <a:rPr lang="en-US" sz="1600" dirty="0" smtClean="0"/>
                        <a:t>Cluster name (#)</a:t>
                      </a:r>
                      <a:endParaRPr lang="en-US" sz="1600" dirty="0"/>
                    </a:p>
                  </a:txBody>
                  <a:tcPr/>
                </a:tc>
                <a:tc>
                  <a:txBody>
                    <a:bodyPr/>
                    <a:lstStyle/>
                    <a:p>
                      <a:pPr algn="ctr"/>
                      <a:r>
                        <a:rPr lang="en-US" sz="1600" dirty="0" smtClean="0"/>
                        <a:t>Cluster aspect</a:t>
                      </a:r>
                      <a:endParaRPr lang="en-US" sz="1600" dirty="0"/>
                    </a:p>
                  </a:txBody>
                  <a:tcPr/>
                </a:tc>
                <a:tc>
                  <a:txBody>
                    <a:bodyPr/>
                    <a:lstStyle/>
                    <a:p>
                      <a:pPr algn="ctr"/>
                      <a:r>
                        <a:rPr lang="en-US" sz="1600" dirty="0" smtClean="0"/>
                        <a:t>No of</a:t>
                      </a:r>
                      <a:r>
                        <a:rPr lang="en-US" sz="1600" baseline="0" dirty="0" smtClean="0"/>
                        <a:t> Comment</a:t>
                      </a:r>
                      <a:endParaRPr lang="en-US" sz="1600" dirty="0" smtClean="0"/>
                    </a:p>
                  </a:txBody>
                  <a:tcPr/>
                </a:tc>
                <a:tc>
                  <a:txBody>
                    <a:bodyPr/>
                    <a:lstStyle/>
                    <a:p>
                      <a:pPr algn="ctr"/>
                      <a:r>
                        <a:rPr lang="en-US" sz="1600" dirty="0" smtClean="0"/>
                        <a:t>Cluster name (#)</a:t>
                      </a:r>
                      <a:endParaRPr lang="en-US" sz="1600" dirty="0"/>
                    </a:p>
                  </a:txBody>
                  <a:tcPr/>
                </a:tc>
                <a:tc>
                  <a:txBody>
                    <a:bodyPr/>
                    <a:lstStyle/>
                    <a:p>
                      <a:pPr algn="ctr"/>
                      <a:r>
                        <a:rPr lang="en-US" sz="1600" dirty="0" smtClean="0"/>
                        <a:t>Cluster aspect</a:t>
                      </a:r>
                      <a:endParaRPr lang="en-US" sz="1600" dirty="0"/>
                    </a:p>
                  </a:txBody>
                  <a:tcPr/>
                </a:tc>
                <a:tc>
                  <a:txBody>
                    <a:bodyPr/>
                    <a:lstStyle/>
                    <a:p>
                      <a:pPr algn="ctr"/>
                      <a:r>
                        <a:rPr lang="en-US" sz="1600" dirty="0" smtClean="0"/>
                        <a:t>Estimated Cluster Purity</a:t>
                      </a:r>
                    </a:p>
                  </a:txBody>
                  <a:tcPr/>
                </a:tc>
                <a:extLst>
                  <a:ext uri="{0D108BD9-81ED-4DB2-BD59-A6C34878D82A}">
                    <a16:rowId xmlns="" xmlns:a16="http://schemas.microsoft.com/office/drawing/2014/main" val="1053404813"/>
                  </a:ext>
                </a:extLst>
              </a:tr>
              <a:tr h="370840">
                <a:tc>
                  <a:txBody>
                    <a:bodyPr/>
                    <a:lstStyle/>
                    <a:p>
                      <a:pPr algn="ctr"/>
                      <a:r>
                        <a:rPr lang="en-US" sz="1600" dirty="0" smtClean="0"/>
                        <a:t>Index 0</a:t>
                      </a:r>
                      <a:endParaRPr lang="en-US" sz="1600" dirty="0"/>
                    </a:p>
                  </a:txBody>
                  <a:tcPr/>
                </a:tc>
                <a:tc>
                  <a:txBody>
                    <a:bodyPr/>
                    <a:lstStyle/>
                    <a:p>
                      <a:pPr algn="l"/>
                      <a:r>
                        <a:rPr lang="en-US" sz="1600" dirty="0" smtClean="0"/>
                        <a:t>Clean/Wash</a:t>
                      </a:r>
                      <a:endParaRPr lang="en-US" sz="1600" dirty="0"/>
                    </a:p>
                  </a:txBody>
                  <a:tcPr/>
                </a:tc>
                <a:tc>
                  <a:txBody>
                    <a:bodyPr/>
                    <a:lstStyle/>
                    <a:p>
                      <a:pPr algn="l"/>
                      <a:r>
                        <a:rPr lang="en-US" sz="1600" dirty="0" smtClean="0"/>
                        <a:t>16</a:t>
                      </a:r>
                      <a:endParaRPr lang="en-US" sz="1600" dirty="0"/>
                    </a:p>
                  </a:txBody>
                  <a:tcPr/>
                </a:tc>
                <a:tc>
                  <a:txBody>
                    <a:bodyPr/>
                    <a:lstStyle/>
                    <a:p>
                      <a:pPr algn="ctr"/>
                      <a:r>
                        <a:rPr lang="en-US" sz="1600" dirty="0" smtClean="0"/>
                        <a:t>Index</a:t>
                      </a:r>
                      <a:r>
                        <a:rPr lang="en-US" sz="1600" baseline="0" dirty="0" smtClean="0"/>
                        <a:t> 7</a:t>
                      </a:r>
                      <a:endParaRPr lang="en-US" sz="1600" dirty="0"/>
                    </a:p>
                  </a:txBody>
                  <a:tcPr/>
                </a:tc>
                <a:tc>
                  <a:txBody>
                    <a:bodyPr/>
                    <a:lstStyle/>
                    <a:p>
                      <a:pPr algn="l"/>
                      <a:r>
                        <a:rPr lang="en-US" sz="1600" dirty="0" smtClean="0"/>
                        <a:t>Parts</a:t>
                      </a:r>
                      <a:r>
                        <a:rPr lang="en-US" sz="1600" baseline="0" dirty="0" smtClean="0"/>
                        <a:t> issues</a:t>
                      </a:r>
                      <a:endParaRPr lang="en-US" sz="1600" dirty="0"/>
                    </a:p>
                  </a:txBody>
                  <a:tcPr/>
                </a:tc>
                <a:tc>
                  <a:txBody>
                    <a:bodyPr/>
                    <a:lstStyle/>
                    <a:p>
                      <a:pPr algn="l"/>
                      <a:r>
                        <a:rPr lang="en-US" sz="1600" dirty="0" smtClean="0"/>
                        <a:t>27</a:t>
                      </a:r>
                      <a:endParaRPr lang="en-US" sz="1600" dirty="0"/>
                    </a:p>
                  </a:txBody>
                  <a:tcPr/>
                </a:tc>
                <a:extLst>
                  <a:ext uri="{0D108BD9-81ED-4DB2-BD59-A6C34878D82A}">
                    <a16:rowId xmlns="" xmlns:a16="http://schemas.microsoft.com/office/drawing/2014/main" val="12931522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Index 1</a:t>
                      </a:r>
                    </a:p>
                  </a:txBody>
                  <a:tcPr/>
                </a:tc>
                <a:tc>
                  <a:txBody>
                    <a:bodyPr/>
                    <a:lstStyle/>
                    <a:p>
                      <a:pPr algn="l"/>
                      <a:r>
                        <a:rPr lang="en-US" sz="1600" dirty="0" smtClean="0">
                          <a:solidFill>
                            <a:schemeClr val="tx1"/>
                          </a:solidFill>
                        </a:rPr>
                        <a:t>Oil problem</a:t>
                      </a:r>
                      <a:endParaRPr lang="en-US" sz="1600" dirty="0">
                        <a:solidFill>
                          <a:schemeClr val="tx1"/>
                        </a:solidFill>
                      </a:endParaRPr>
                    </a:p>
                  </a:txBody>
                  <a:tcPr/>
                </a:tc>
                <a:tc>
                  <a:txBody>
                    <a:bodyPr/>
                    <a:lstStyle/>
                    <a:p>
                      <a:pPr algn="l"/>
                      <a:r>
                        <a:rPr lang="en-US" sz="1600" dirty="0" smtClean="0"/>
                        <a:t>5</a:t>
                      </a:r>
                      <a:endParaRPr lang="en-US" sz="1600" dirty="0"/>
                    </a:p>
                  </a:txBody>
                  <a:tcPr/>
                </a:tc>
                <a:tc>
                  <a:txBody>
                    <a:bodyPr/>
                    <a:lstStyle/>
                    <a:p>
                      <a:pPr algn="ctr"/>
                      <a:r>
                        <a:rPr lang="en-US" sz="1600" dirty="0" smtClean="0"/>
                        <a:t>Index 8</a:t>
                      </a:r>
                      <a:endParaRPr lang="en-US" sz="1600" dirty="0"/>
                    </a:p>
                  </a:txBody>
                  <a:tcPr/>
                </a:tc>
                <a:tc>
                  <a:txBody>
                    <a:bodyPr/>
                    <a:lstStyle/>
                    <a:p>
                      <a:pPr algn="l"/>
                      <a:r>
                        <a:rPr lang="en-US" sz="1600" dirty="0" smtClean="0"/>
                        <a:t>Quality improvement</a:t>
                      </a:r>
                      <a:endParaRPr lang="en-US" sz="1600" dirty="0"/>
                    </a:p>
                  </a:txBody>
                  <a:tcPr/>
                </a:tc>
                <a:tc>
                  <a:txBody>
                    <a:bodyPr/>
                    <a:lstStyle/>
                    <a:p>
                      <a:pPr algn="l"/>
                      <a:r>
                        <a:rPr lang="en-US" sz="1600" dirty="0" smtClean="0"/>
                        <a:t>8</a:t>
                      </a:r>
                      <a:endParaRPr lang="en-US" sz="1600" dirty="0"/>
                    </a:p>
                  </a:txBody>
                  <a:tcPr/>
                </a:tc>
                <a:extLst>
                  <a:ext uri="{0D108BD9-81ED-4DB2-BD59-A6C34878D82A}">
                    <a16:rowId xmlns="" xmlns:a16="http://schemas.microsoft.com/office/drawing/2014/main" val="746495164"/>
                  </a:ext>
                </a:extLst>
              </a:tr>
              <a:tr h="370840">
                <a:tc>
                  <a:txBody>
                    <a:bodyPr/>
                    <a:lstStyle/>
                    <a:p>
                      <a:pPr algn="ctr"/>
                      <a:r>
                        <a:rPr lang="en-US" sz="1600" dirty="0" smtClean="0"/>
                        <a:t>Index 2</a:t>
                      </a:r>
                      <a:endParaRPr lang="en-US" sz="1600" dirty="0"/>
                    </a:p>
                  </a:txBody>
                  <a:tcPr/>
                </a:tc>
                <a:tc>
                  <a:txBody>
                    <a:bodyPr/>
                    <a:lstStyle/>
                    <a:p>
                      <a:pPr algn="l"/>
                      <a:r>
                        <a:rPr lang="en-US" sz="1600" dirty="0" smtClean="0"/>
                        <a:t>Work/explain properly</a:t>
                      </a:r>
                    </a:p>
                    <a:p>
                      <a:pPr algn="l"/>
                      <a:r>
                        <a:rPr lang="en-US" sz="1600" dirty="0" smtClean="0">
                          <a:solidFill>
                            <a:srgbClr val="FF0000"/>
                          </a:solidFill>
                        </a:rPr>
                        <a:t>mixed</a:t>
                      </a:r>
                      <a:endParaRPr lang="en-US" sz="1600" dirty="0">
                        <a:solidFill>
                          <a:srgbClr val="FF0000"/>
                        </a:solidFill>
                      </a:endParaRPr>
                    </a:p>
                  </a:txBody>
                  <a:tcPr/>
                </a:tc>
                <a:tc>
                  <a:txBody>
                    <a:bodyPr/>
                    <a:lstStyle/>
                    <a:p>
                      <a:pPr algn="l"/>
                      <a:r>
                        <a:rPr lang="en-US" sz="1600" dirty="0" smtClean="0"/>
                        <a:t>272</a:t>
                      </a:r>
                      <a:endParaRPr lang="en-US" sz="1600" dirty="0"/>
                    </a:p>
                  </a:txBody>
                  <a:tcPr/>
                </a:tc>
                <a:tc>
                  <a:txBody>
                    <a:bodyPr/>
                    <a:lstStyle/>
                    <a:p>
                      <a:pPr algn="ctr"/>
                      <a:r>
                        <a:rPr lang="en-US" sz="1600" dirty="0" smtClean="0"/>
                        <a:t>Index 9</a:t>
                      </a:r>
                      <a:endParaRPr lang="en-US" sz="1600" dirty="0"/>
                    </a:p>
                  </a:txBody>
                  <a:tcPr/>
                </a:tc>
                <a:tc>
                  <a:txBody>
                    <a:bodyPr/>
                    <a:lstStyle/>
                    <a:p>
                      <a:pPr algn="l"/>
                      <a:r>
                        <a:rPr lang="en-US" sz="1600" dirty="0" smtClean="0"/>
                        <a:t>alignment</a:t>
                      </a:r>
                      <a:endParaRPr lang="en-US" sz="1600" dirty="0"/>
                    </a:p>
                  </a:txBody>
                  <a:tcPr/>
                </a:tc>
                <a:tc>
                  <a:txBody>
                    <a:bodyPr/>
                    <a:lstStyle/>
                    <a:p>
                      <a:pPr algn="l"/>
                      <a:r>
                        <a:rPr lang="en-US" sz="1600" dirty="0" smtClean="0"/>
                        <a:t>5</a:t>
                      </a:r>
                      <a:endParaRPr lang="en-US" sz="1600" dirty="0"/>
                    </a:p>
                  </a:txBody>
                  <a:tcPr/>
                </a:tc>
                <a:extLst>
                  <a:ext uri="{0D108BD9-81ED-4DB2-BD59-A6C34878D82A}">
                    <a16:rowId xmlns="" xmlns:a16="http://schemas.microsoft.com/office/drawing/2014/main" val="3821934664"/>
                  </a:ext>
                </a:extLst>
              </a:tr>
              <a:tr h="370840">
                <a:tc>
                  <a:txBody>
                    <a:bodyPr/>
                    <a:lstStyle/>
                    <a:p>
                      <a:pPr algn="ctr"/>
                      <a:r>
                        <a:rPr lang="en-US" sz="1600" dirty="0" smtClean="0"/>
                        <a:t>Index 3</a:t>
                      </a:r>
                      <a:endParaRPr lang="en-US" sz="1600" dirty="0"/>
                    </a:p>
                  </a:txBody>
                  <a:tcPr/>
                </a:tc>
                <a:tc>
                  <a:txBody>
                    <a:bodyPr/>
                    <a:lstStyle/>
                    <a:p>
                      <a:pPr algn="l"/>
                      <a:r>
                        <a:rPr lang="en-US" sz="1600" dirty="0" smtClean="0"/>
                        <a:t>Nois</a:t>
                      </a:r>
                      <a:r>
                        <a:rPr lang="en-US" sz="1600" baseline="0" dirty="0" smtClean="0"/>
                        <a:t>e problem</a:t>
                      </a:r>
                      <a:endParaRPr lang="en-US" sz="1600" dirty="0"/>
                    </a:p>
                  </a:txBody>
                  <a:tcPr/>
                </a:tc>
                <a:tc>
                  <a:txBody>
                    <a:bodyPr/>
                    <a:lstStyle/>
                    <a:p>
                      <a:pPr algn="l"/>
                      <a:r>
                        <a:rPr lang="en-US" sz="1600" dirty="0" smtClean="0"/>
                        <a:t>9</a:t>
                      </a:r>
                      <a:endParaRPr lang="en-US" sz="1600" dirty="0"/>
                    </a:p>
                  </a:txBody>
                  <a:tcPr/>
                </a:tc>
                <a:tc>
                  <a:txBody>
                    <a:bodyPr/>
                    <a:lstStyle/>
                    <a:p>
                      <a:endParaRPr lang="en-SG" dirty="0"/>
                    </a:p>
                  </a:txBody>
                  <a:tcPr/>
                </a:tc>
                <a:tc>
                  <a:txBody>
                    <a:bodyPr/>
                    <a:lstStyle/>
                    <a:p>
                      <a:endParaRPr lang="en-SG"/>
                    </a:p>
                  </a:txBody>
                  <a:tcPr/>
                </a:tc>
                <a:tc>
                  <a:txBody>
                    <a:bodyPr/>
                    <a:lstStyle/>
                    <a:p>
                      <a:endParaRPr lang="en-SG" dirty="0"/>
                    </a:p>
                  </a:txBody>
                  <a:tcPr/>
                </a:tc>
                <a:extLst>
                  <a:ext uri="{0D108BD9-81ED-4DB2-BD59-A6C34878D82A}">
                    <a16:rowId xmlns="" xmlns:a16="http://schemas.microsoft.com/office/drawing/2014/main" val="2331871292"/>
                  </a:ext>
                </a:extLst>
              </a:tr>
              <a:tr h="370840">
                <a:tc>
                  <a:txBody>
                    <a:bodyPr/>
                    <a:lstStyle/>
                    <a:p>
                      <a:pPr algn="ctr"/>
                      <a:r>
                        <a:rPr lang="en-US" sz="1600" baseline="0" dirty="0" smtClean="0"/>
                        <a:t>Index 4</a:t>
                      </a:r>
                      <a:endParaRPr lang="en-US" sz="1600" dirty="0"/>
                    </a:p>
                  </a:txBody>
                  <a:tcPr/>
                </a:tc>
                <a:tc>
                  <a:txBody>
                    <a:bodyPr/>
                    <a:lstStyle/>
                    <a:p>
                      <a:pPr algn="l"/>
                      <a:r>
                        <a:rPr lang="en-US" sz="1600" baseline="0" dirty="0" smtClean="0"/>
                        <a:t>Properly</a:t>
                      </a:r>
                      <a:endParaRPr lang="en-US" sz="1600" dirty="0"/>
                    </a:p>
                  </a:txBody>
                  <a:tcPr/>
                </a:tc>
                <a:tc>
                  <a:txBody>
                    <a:bodyPr/>
                    <a:lstStyle/>
                    <a:p>
                      <a:pPr algn="l"/>
                      <a:r>
                        <a:rPr lang="en-US" sz="1600" dirty="0" smtClean="0"/>
                        <a:t>5</a:t>
                      </a:r>
                      <a:endParaRPr lang="en-US" sz="1600" dirty="0"/>
                    </a:p>
                  </a:txBody>
                  <a:tcPr/>
                </a:tc>
                <a:tc>
                  <a:txBody>
                    <a:bodyPr/>
                    <a:lstStyle/>
                    <a:p>
                      <a:endParaRPr lang="en-SG" dirty="0"/>
                    </a:p>
                  </a:txBody>
                  <a:tcPr/>
                </a:tc>
                <a:tc>
                  <a:txBody>
                    <a:bodyPr/>
                    <a:lstStyle/>
                    <a:p>
                      <a:endParaRPr lang="en-SG" dirty="0"/>
                    </a:p>
                  </a:txBody>
                  <a:tcPr/>
                </a:tc>
                <a:tc>
                  <a:txBody>
                    <a:bodyPr/>
                    <a:lstStyle/>
                    <a:p>
                      <a:pPr algn="l"/>
                      <a:endParaRPr lang="en-US" sz="1600" dirty="0"/>
                    </a:p>
                  </a:txBody>
                  <a:tcPr/>
                </a:tc>
                <a:extLst>
                  <a:ext uri="{0D108BD9-81ED-4DB2-BD59-A6C34878D82A}">
                    <a16:rowId xmlns="" xmlns:a16="http://schemas.microsoft.com/office/drawing/2014/main" val="2773651880"/>
                  </a:ext>
                </a:extLst>
              </a:tr>
              <a:tr h="370840">
                <a:tc>
                  <a:txBody>
                    <a:bodyPr/>
                    <a:lstStyle/>
                    <a:p>
                      <a:pPr algn="ctr"/>
                      <a:r>
                        <a:rPr lang="en-US" sz="1600" dirty="0" smtClean="0"/>
                        <a:t>Index 5</a:t>
                      </a:r>
                      <a:endParaRPr lang="en-US" sz="1600" dirty="0"/>
                    </a:p>
                  </a:txBody>
                  <a:tcPr/>
                </a:tc>
                <a:tc>
                  <a:txBody>
                    <a:bodyPr/>
                    <a:lstStyle/>
                    <a:p>
                      <a:pPr algn="l"/>
                      <a:r>
                        <a:rPr lang="en-US" sz="1600" dirty="0" smtClean="0"/>
                        <a:t>Time </a:t>
                      </a:r>
                      <a:r>
                        <a:rPr lang="en-US" sz="1600" dirty="0" err="1" smtClean="0"/>
                        <a:t>magagement</a:t>
                      </a:r>
                      <a:endParaRPr lang="en-US" sz="1600" dirty="0" smtClean="0"/>
                    </a:p>
                    <a:p>
                      <a:pPr algn="l"/>
                      <a:r>
                        <a:rPr lang="en-US" sz="1600" dirty="0" smtClean="0">
                          <a:solidFill>
                            <a:srgbClr val="FF0000"/>
                          </a:solidFill>
                        </a:rPr>
                        <a:t>mixed</a:t>
                      </a:r>
                      <a:endParaRPr lang="en-US" sz="1600" dirty="0">
                        <a:solidFill>
                          <a:srgbClr val="FF0000"/>
                        </a:solidFill>
                      </a:endParaRPr>
                    </a:p>
                  </a:txBody>
                  <a:tcPr/>
                </a:tc>
                <a:tc>
                  <a:txBody>
                    <a:bodyPr/>
                    <a:lstStyle/>
                    <a:p>
                      <a:pPr algn="l"/>
                      <a:r>
                        <a:rPr lang="en-US" sz="1600" dirty="0" smtClean="0"/>
                        <a:t>81</a:t>
                      </a:r>
                      <a:endParaRPr lang="en-US" sz="1600" dirty="0"/>
                    </a:p>
                  </a:txBody>
                  <a:tcPr/>
                </a:tc>
                <a:tc>
                  <a:txBody>
                    <a:bodyPr/>
                    <a:lstStyle/>
                    <a:p>
                      <a:endParaRPr lang="en-SG" dirty="0"/>
                    </a:p>
                  </a:txBody>
                  <a:tcPr/>
                </a:tc>
                <a:tc>
                  <a:txBody>
                    <a:bodyPr/>
                    <a:lstStyle/>
                    <a:p>
                      <a:endParaRPr lang="en-SG"/>
                    </a:p>
                  </a:txBody>
                  <a:tcPr/>
                </a:tc>
                <a:tc>
                  <a:txBody>
                    <a:bodyPr/>
                    <a:lstStyle/>
                    <a:p>
                      <a:endParaRPr lang="en-SG" dirty="0"/>
                    </a:p>
                  </a:txBody>
                  <a:tcPr/>
                </a:tc>
                <a:extLst>
                  <a:ext uri="{0D108BD9-81ED-4DB2-BD59-A6C34878D82A}">
                    <a16:rowId xmlns="" xmlns:a16="http://schemas.microsoft.com/office/drawing/2014/main" val="3918352235"/>
                  </a:ext>
                </a:extLst>
              </a:tr>
              <a:tr h="370840">
                <a:tc>
                  <a:txBody>
                    <a:bodyPr/>
                    <a:lstStyle/>
                    <a:p>
                      <a:pPr algn="ctr"/>
                      <a:r>
                        <a:rPr lang="en-US" sz="1600" dirty="0" smtClean="0"/>
                        <a:t>Index 6</a:t>
                      </a:r>
                      <a:endParaRPr lang="en-US" sz="1600" dirty="0"/>
                    </a:p>
                  </a:txBody>
                  <a:tcPr/>
                </a:tc>
                <a:tc>
                  <a:txBody>
                    <a:bodyPr/>
                    <a:lstStyle/>
                    <a:p>
                      <a:pPr algn="l"/>
                      <a:r>
                        <a:rPr lang="en-US" sz="1600" dirty="0" smtClean="0"/>
                        <a:t>Provide</a:t>
                      </a:r>
                      <a:r>
                        <a:rPr lang="en-US" sz="1600" baseline="0" dirty="0" smtClean="0"/>
                        <a:t> service with high quality</a:t>
                      </a:r>
                      <a:endParaRPr lang="en-US" sz="1600" dirty="0"/>
                    </a:p>
                  </a:txBody>
                  <a:tcPr/>
                </a:tc>
                <a:tc>
                  <a:txBody>
                    <a:bodyPr/>
                    <a:lstStyle/>
                    <a:p>
                      <a:pPr algn="l"/>
                      <a:r>
                        <a:rPr lang="en-US" sz="1600" dirty="0" smtClean="0"/>
                        <a:t>10</a:t>
                      </a:r>
                      <a:endParaRPr lang="en-US" sz="1600" dirty="0"/>
                    </a:p>
                  </a:txBody>
                  <a:tcPr/>
                </a:tc>
                <a:tc>
                  <a:txBody>
                    <a:bodyPr/>
                    <a:lstStyle/>
                    <a:p>
                      <a:pPr algn="ctr"/>
                      <a:endParaRPr lang="en-US" sz="1600" dirty="0"/>
                    </a:p>
                  </a:txBody>
                  <a:tcPr/>
                </a:tc>
                <a:tc>
                  <a:txBody>
                    <a:bodyPr/>
                    <a:lstStyle/>
                    <a:p>
                      <a:pPr algn="l"/>
                      <a:endParaRPr lang="en-US" sz="1600" dirty="0"/>
                    </a:p>
                  </a:txBody>
                  <a:tcPr/>
                </a:tc>
                <a:tc>
                  <a:txBody>
                    <a:bodyPr/>
                    <a:lstStyle/>
                    <a:p>
                      <a:pPr algn="l"/>
                      <a:endParaRPr lang="en-US" sz="1600" dirty="0"/>
                    </a:p>
                  </a:txBody>
                  <a:tcPr/>
                </a:tc>
                <a:extLst>
                  <a:ext uri="{0D108BD9-81ED-4DB2-BD59-A6C34878D82A}">
                    <a16:rowId xmlns="" xmlns:a16="http://schemas.microsoft.com/office/drawing/2014/main" val="2458044541"/>
                  </a:ext>
                </a:extLst>
              </a:tr>
            </a:tbl>
          </a:graphicData>
        </a:graphic>
      </p:graphicFrame>
      <p:sp>
        <p:nvSpPr>
          <p:cNvPr id="2" name="TextBox 1"/>
          <p:cNvSpPr txBox="1"/>
          <p:nvPr/>
        </p:nvSpPr>
        <p:spPr>
          <a:xfrm>
            <a:off x="988540" y="5913660"/>
            <a:ext cx="7047507" cy="369332"/>
          </a:xfrm>
          <a:prstGeom prst="rect">
            <a:avLst/>
          </a:prstGeom>
          <a:noFill/>
        </p:spPr>
        <p:txBody>
          <a:bodyPr wrap="none" rtlCol="0">
            <a:spAutoFit/>
          </a:bodyPr>
          <a:lstStyle/>
          <a:p>
            <a:r>
              <a:rPr lang="en-US" dirty="0" smtClean="0"/>
              <a:t>* </a:t>
            </a:r>
            <a:r>
              <a:rPr lang="en-US" dirty="0" smtClean="0">
                <a:solidFill>
                  <a:srgbClr val="FF0000"/>
                </a:solidFill>
              </a:rPr>
              <a:t>mixed</a:t>
            </a:r>
            <a:r>
              <a:rPr lang="en-US" dirty="0" smtClean="0"/>
              <a:t> indicate low cluster purity and can be treated as “others” cluster.</a:t>
            </a:r>
            <a:endParaRPr lang="en-US" dirty="0"/>
          </a:p>
        </p:txBody>
      </p:sp>
    </p:spTree>
    <p:extLst>
      <p:ext uri="{BB962C8B-B14F-4D97-AF65-F5344CB8AC3E}">
        <p14:creationId xmlns:p14="http://schemas.microsoft.com/office/powerpoint/2010/main" val="357947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935"/>
            <a:ext cx="10515600" cy="1325563"/>
          </a:xfrm>
        </p:spPr>
        <p:txBody>
          <a:bodyPr/>
          <a:lstStyle/>
          <a:p>
            <a:r>
              <a:rPr lang="en-US" dirty="0" smtClean="0"/>
              <a:t>Previous Methods</a:t>
            </a:r>
            <a:endParaRPr lang="en-US" dirty="0"/>
          </a:p>
        </p:txBody>
      </p:sp>
      <p:sp>
        <p:nvSpPr>
          <p:cNvPr id="3" name="Content Placeholder 2"/>
          <p:cNvSpPr>
            <a:spLocks noGrp="1"/>
          </p:cNvSpPr>
          <p:nvPr>
            <p:ph idx="1"/>
          </p:nvPr>
        </p:nvSpPr>
        <p:spPr>
          <a:xfrm>
            <a:off x="838200" y="1636664"/>
            <a:ext cx="10515600" cy="1765563"/>
          </a:xfrm>
        </p:spPr>
        <p:txBody>
          <a:bodyPr/>
          <a:lstStyle/>
          <a:p>
            <a:r>
              <a:rPr lang="en-US" sz="2400" dirty="0" smtClean="0"/>
              <a:t>Based on Word2Vec, compute similarity between comments using Word Mover’s Distance (WMV).</a:t>
            </a:r>
          </a:p>
          <a:p>
            <a:r>
              <a:rPr lang="en-US" sz="2400" dirty="0" smtClean="0"/>
              <a:t>Cluster all the comments using Spectral clustering / </a:t>
            </a:r>
            <a:r>
              <a:rPr lang="en-US" sz="2400" dirty="0"/>
              <a:t>K-means clustering / </a:t>
            </a:r>
            <a:r>
              <a:rPr lang="en-US" sz="2400" dirty="0" smtClean="0"/>
              <a:t>Affinity Propagation clustering based on the similarity matrix computed earlier.</a:t>
            </a:r>
          </a:p>
          <a:p>
            <a:endParaRPr lang="en-US" dirty="0" smtClean="0"/>
          </a:p>
          <a:p>
            <a:endParaRPr lang="en-US" dirty="0"/>
          </a:p>
        </p:txBody>
      </p:sp>
      <p:pic>
        <p:nvPicPr>
          <p:cNvPr id="4" name="Line" descr="Line"/>
          <p:cNvPicPr>
            <a:picLocks/>
          </p:cNvPicPr>
          <p:nvPr/>
        </p:nvPicPr>
        <p:blipFill>
          <a:blip r:embed="rId2">
            <a:extLst/>
          </a:blip>
          <a:stretch>
            <a:fillRect/>
          </a:stretch>
        </p:blipFill>
        <p:spPr>
          <a:xfrm>
            <a:off x="909222" y="3345246"/>
            <a:ext cx="10373556" cy="101600"/>
          </a:xfrm>
          <a:prstGeom prst="rect">
            <a:avLst/>
          </a:prstGeom>
        </p:spPr>
      </p:pic>
      <p:sp>
        <p:nvSpPr>
          <p:cNvPr id="9" name="Content Placeholder 2"/>
          <p:cNvSpPr txBox="1">
            <a:spLocks/>
          </p:cNvSpPr>
          <p:nvPr/>
        </p:nvSpPr>
        <p:spPr>
          <a:xfrm>
            <a:off x="838200" y="3708479"/>
            <a:ext cx="10515600" cy="235456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smtClean="0"/>
              <a:t>Bad </a:t>
            </a:r>
            <a:r>
              <a:rPr lang="en-US" sz="2600" dirty="0"/>
              <a:t>c</a:t>
            </a:r>
            <a:r>
              <a:rPr lang="en-US" sz="2600" dirty="0" smtClean="0"/>
              <a:t>lustering results due to:</a:t>
            </a:r>
          </a:p>
          <a:p>
            <a:r>
              <a:rPr lang="en-US" sz="2600" dirty="0" smtClean="0"/>
              <a:t>Errors introduced by Word2Vec         the similarity between two words is not optimal, hence affect document similarity.   </a:t>
            </a:r>
          </a:p>
          <a:p>
            <a:r>
              <a:rPr lang="en-US" sz="2600" dirty="0" smtClean="0"/>
              <a:t>Many typos in this dataset         Cannot find the vector that match the words.</a:t>
            </a:r>
          </a:p>
          <a:p>
            <a:r>
              <a:rPr lang="en-US" sz="2600" dirty="0"/>
              <a:t>W</a:t>
            </a:r>
            <a:r>
              <a:rPr lang="en-US" sz="2600" dirty="0" smtClean="0"/>
              <a:t>ords not relevant to the cluster keywords will affect the similarity score.</a:t>
            </a:r>
          </a:p>
          <a:p>
            <a:pPr marL="0" indent="0">
              <a:buNone/>
            </a:pPr>
            <a:endParaRPr lang="en-US" sz="2600" dirty="0" smtClean="0"/>
          </a:p>
          <a:p>
            <a:endParaRPr lang="en-US" dirty="0" smtClean="0"/>
          </a:p>
          <a:p>
            <a:endParaRPr lang="en-US" dirty="0"/>
          </a:p>
        </p:txBody>
      </p:sp>
      <p:cxnSp>
        <p:nvCxnSpPr>
          <p:cNvPr id="11" name="Straight Arrow Connector 10"/>
          <p:cNvCxnSpPr/>
          <p:nvPr/>
        </p:nvCxnSpPr>
        <p:spPr>
          <a:xfrm flipV="1">
            <a:off x="4489622" y="5144777"/>
            <a:ext cx="477795" cy="8238"/>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3" name="Straight Arrow Connector 12"/>
          <p:cNvCxnSpPr/>
          <p:nvPr/>
        </p:nvCxnSpPr>
        <p:spPr>
          <a:xfrm flipV="1">
            <a:off x="5074508" y="4363754"/>
            <a:ext cx="477795" cy="8238"/>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95087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US" dirty="0"/>
          </a:p>
        </p:txBody>
      </p:sp>
      <p:sp>
        <p:nvSpPr>
          <p:cNvPr id="3" name="Content Placeholder 2"/>
          <p:cNvSpPr>
            <a:spLocks noGrp="1"/>
          </p:cNvSpPr>
          <p:nvPr>
            <p:ph idx="1"/>
          </p:nvPr>
        </p:nvSpPr>
        <p:spPr/>
        <p:txBody>
          <a:bodyPr/>
          <a:lstStyle/>
          <a:p>
            <a:r>
              <a:rPr lang="en-US" dirty="0"/>
              <a:t>Question content: </a:t>
            </a:r>
            <a:r>
              <a:rPr lang="en-US" dirty="0"/>
              <a:t>Your satisfaction towards </a:t>
            </a:r>
            <a:r>
              <a:rPr lang="en-US" dirty="0" smtClean="0"/>
              <a:t>dealership </a:t>
            </a:r>
            <a:r>
              <a:rPr lang="en-US" dirty="0" smtClean="0"/>
              <a:t>location.</a:t>
            </a:r>
          </a:p>
          <a:p>
            <a:r>
              <a:rPr lang="en-US" dirty="0" smtClean="0"/>
              <a:t>Clustering </a:t>
            </a:r>
            <a:r>
              <a:rPr lang="en-US" dirty="0"/>
              <a:t>method: </a:t>
            </a:r>
            <a:endParaRPr lang="en-US" dirty="0" smtClean="0"/>
          </a:p>
          <a:p>
            <a:pPr marL="457200" lvl="1" indent="0">
              <a:buNone/>
            </a:pPr>
            <a:r>
              <a:rPr lang="en-US" dirty="0"/>
              <a:t>K</a:t>
            </a:r>
            <a:r>
              <a:rPr lang="en-US" dirty="0" smtClean="0"/>
              <a:t>eyword extraction on 3366 sentences, perform rule-based clustering first, then using LSI (Latent Semantic </a:t>
            </a:r>
            <a:r>
              <a:rPr lang="en-US" dirty="0"/>
              <a:t>Indexing) and </a:t>
            </a:r>
            <a:r>
              <a:rPr lang="en-US" dirty="0" smtClean="0"/>
              <a:t>Spectral Clustering to cluster the remaining sentences.</a:t>
            </a:r>
          </a:p>
          <a:p>
            <a:pPr lvl="1">
              <a:buFont typeface="Wingdings" panose="05000000000000000000" pitchFamily="2" charset="2"/>
              <a:buChar char="§"/>
            </a:pPr>
            <a:r>
              <a:rPr lang="en-US" dirty="0"/>
              <a:t>Rationale:</a:t>
            </a:r>
          </a:p>
          <a:p>
            <a:pPr lvl="2">
              <a:buFont typeface="Wingdings" panose="05000000000000000000" pitchFamily="2" charset="2"/>
              <a:buChar char="q"/>
            </a:pPr>
            <a:r>
              <a:rPr lang="en-US" dirty="0" smtClean="0"/>
              <a:t>To </a:t>
            </a:r>
            <a:r>
              <a:rPr lang="en-US" dirty="0"/>
              <a:t>achieve better performance, some obvious clusters are clustered by rules first. </a:t>
            </a:r>
          </a:p>
          <a:p>
            <a:pPr lvl="2">
              <a:buFont typeface="Wingdings" panose="05000000000000000000" pitchFamily="2" charset="2"/>
              <a:buChar char="q"/>
            </a:pPr>
            <a:r>
              <a:rPr lang="en-US" dirty="0"/>
              <a:t>Other comments not clustered by rules are processed with automatic clustering method.</a:t>
            </a:r>
          </a:p>
          <a:p>
            <a:pPr lvl="2">
              <a:buFont typeface="Wingdings" panose="05000000000000000000" pitchFamily="2" charset="2"/>
              <a:buChar char="q"/>
            </a:pPr>
            <a:r>
              <a:rPr lang="en-US" dirty="0"/>
              <a:t>Experiments shows LSI + Spectral Clustering performs better than other methods on this dataset.</a:t>
            </a:r>
          </a:p>
        </p:txBody>
      </p:sp>
    </p:spTree>
    <p:extLst>
      <p:ext uri="{BB962C8B-B14F-4D97-AF65-F5344CB8AC3E}">
        <p14:creationId xmlns:p14="http://schemas.microsoft.com/office/powerpoint/2010/main" val="3986134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06126458"/>
              </p:ext>
            </p:extLst>
          </p:nvPr>
        </p:nvGraphicFramePr>
        <p:xfrm>
          <a:off x="699292" y="1304253"/>
          <a:ext cx="10340573" cy="4724400"/>
        </p:xfrm>
        <a:graphic>
          <a:graphicData uri="http://schemas.openxmlformats.org/drawingml/2006/table">
            <a:tbl>
              <a:tblPr firstRow="1" bandRow="1">
                <a:tableStyleId>{5C22544A-7EE6-4342-B048-85BDC9FD1C3A}</a:tableStyleId>
              </a:tblPr>
              <a:tblGrid>
                <a:gridCol w="1173051">
                  <a:extLst>
                    <a:ext uri="{9D8B030D-6E8A-4147-A177-3AD203B41FA5}">
                      <a16:colId xmlns:a16="http://schemas.microsoft.com/office/drawing/2014/main" xmlns="" val="751326926"/>
                    </a:ext>
                  </a:extLst>
                </a:gridCol>
                <a:gridCol w="2629988">
                  <a:extLst>
                    <a:ext uri="{9D8B030D-6E8A-4147-A177-3AD203B41FA5}">
                      <a16:colId xmlns:a16="http://schemas.microsoft.com/office/drawing/2014/main" xmlns="" val="2364241830"/>
                    </a:ext>
                  </a:extLst>
                </a:gridCol>
                <a:gridCol w="1036320">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4033807479"/>
                    </a:ext>
                  </a:extLst>
                </a:gridCol>
                <a:gridCol w="3204755">
                  <a:extLst>
                    <a:ext uri="{9D8B030D-6E8A-4147-A177-3AD203B41FA5}">
                      <a16:colId xmlns:a16="http://schemas.microsoft.com/office/drawing/2014/main" xmlns="" val="3568684392"/>
                    </a:ext>
                  </a:extLst>
                </a:gridCol>
                <a:gridCol w="1077259">
                  <a:extLst>
                    <a:ext uri="{9D8B030D-6E8A-4147-A177-3AD203B41FA5}">
                      <a16:colId xmlns:a16="http://schemas.microsoft.com/office/drawing/2014/main" xmlns="" val="20005"/>
                    </a:ext>
                  </a:extLst>
                </a:gridCol>
              </a:tblGrid>
              <a:tr h="370840">
                <a:tc>
                  <a:txBody>
                    <a:bodyPr/>
                    <a:lstStyle/>
                    <a:p>
                      <a:pPr algn="ctr"/>
                      <a:r>
                        <a:rPr lang="en-US" sz="1600" dirty="0" smtClean="0"/>
                        <a:t>Cluster name (#)</a:t>
                      </a:r>
                      <a:endParaRPr lang="en-US" sz="1600" dirty="0"/>
                    </a:p>
                  </a:txBody>
                  <a:tcPr/>
                </a:tc>
                <a:tc>
                  <a:txBody>
                    <a:bodyPr/>
                    <a:lstStyle/>
                    <a:p>
                      <a:pPr algn="ctr"/>
                      <a:r>
                        <a:rPr lang="en-US" sz="1600" dirty="0" smtClean="0"/>
                        <a:t>Cluster aspect</a:t>
                      </a:r>
                      <a:endParaRPr lang="en-US" sz="1600" dirty="0"/>
                    </a:p>
                  </a:txBody>
                  <a:tcPr/>
                </a:tc>
                <a:tc>
                  <a:txBody>
                    <a:bodyPr/>
                    <a:lstStyle/>
                    <a:p>
                      <a:pPr algn="ctr"/>
                      <a:r>
                        <a:rPr lang="en-US" sz="1600" dirty="0" smtClean="0"/>
                        <a:t>Estimated  Purity</a:t>
                      </a:r>
                    </a:p>
                  </a:txBody>
                  <a:tcPr/>
                </a:tc>
                <a:tc>
                  <a:txBody>
                    <a:bodyPr/>
                    <a:lstStyle/>
                    <a:p>
                      <a:pPr algn="ctr"/>
                      <a:r>
                        <a:rPr lang="en-US" sz="1600" dirty="0" smtClean="0"/>
                        <a:t>Cluster name (#)</a:t>
                      </a:r>
                      <a:endParaRPr lang="en-US" sz="1600" dirty="0"/>
                    </a:p>
                  </a:txBody>
                  <a:tcPr/>
                </a:tc>
                <a:tc>
                  <a:txBody>
                    <a:bodyPr/>
                    <a:lstStyle/>
                    <a:p>
                      <a:pPr algn="ctr"/>
                      <a:r>
                        <a:rPr lang="en-US" sz="1600" dirty="0" smtClean="0"/>
                        <a:t>Cluster aspect</a:t>
                      </a:r>
                      <a:endParaRPr lang="en-US" sz="1600" dirty="0"/>
                    </a:p>
                  </a:txBody>
                  <a:tcPr/>
                </a:tc>
                <a:tc>
                  <a:txBody>
                    <a:bodyPr/>
                    <a:lstStyle/>
                    <a:p>
                      <a:pPr algn="ctr"/>
                      <a:r>
                        <a:rPr lang="en-US" sz="1600" dirty="0" smtClean="0"/>
                        <a:t>Estimated  Purity</a:t>
                      </a:r>
                    </a:p>
                  </a:txBody>
                  <a:tcPr/>
                </a:tc>
                <a:extLst>
                  <a:ext uri="{0D108BD9-81ED-4DB2-BD59-A6C34878D82A}">
                    <a16:rowId xmlns:a16="http://schemas.microsoft.com/office/drawing/2014/main" xmlns="" val="1053404813"/>
                  </a:ext>
                </a:extLst>
              </a:tr>
              <a:tr h="370840">
                <a:tc>
                  <a:txBody>
                    <a:bodyPr/>
                    <a:lstStyle/>
                    <a:p>
                      <a:pPr algn="ctr"/>
                      <a:r>
                        <a:rPr lang="en-US" sz="1400" dirty="0" smtClean="0"/>
                        <a:t>Bus (40)</a:t>
                      </a:r>
                      <a:endParaRPr lang="en-US" sz="1400" dirty="0"/>
                    </a:p>
                  </a:txBody>
                  <a:tcPr/>
                </a:tc>
                <a:tc>
                  <a:txBody>
                    <a:bodyPr/>
                    <a:lstStyle/>
                    <a:p>
                      <a:pPr algn="l"/>
                      <a:r>
                        <a:rPr lang="en-US" sz="1400" baseline="0" dirty="0" smtClean="0"/>
                        <a:t>Location should near bus stop / </a:t>
                      </a:r>
                      <a:endParaRPr lang="en-US" sz="1400" dirty="0"/>
                    </a:p>
                  </a:txBody>
                  <a:tcPr/>
                </a:tc>
                <a:tc>
                  <a:txBody>
                    <a:bodyPr/>
                    <a:lstStyle/>
                    <a:p>
                      <a:pPr algn="l"/>
                      <a:r>
                        <a:rPr lang="en-US" sz="1400" dirty="0" smtClean="0"/>
                        <a:t>90%</a:t>
                      </a:r>
                      <a:endParaRPr lang="en-US" sz="1400" dirty="0"/>
                    </a:p>
                  </a:txBody>
                  <a:tcPr/>
                </a:tc>
                <a:tc>
                  <a:txBody>
                    <a:bodyPr/>
                    <a:lstStyle/>
                    <a:p>
                      <a:pPr algn="ctr"/>
                      <a:r>
                        <a:rPr lang="en-US" sz="1400" dirty="0" err="1" smtClean="0"/>
                        <a:t>Auto_inside</a:t>
                      </a:r>
                      <a:r>
                        <a:rPr lang="en-US" sz="1400" baseline="0" dirty="0" smtClean="0"/>
                        <a:t> (70)</a:t>
                      </a:r>
                      <a:endParaRPr lang="en-US" sz="1400" dirty="0"/>
                    </a:p>
                  </a:txBody>
                  <a:tcPr/>
                </a:tc>
                <a:tc>
                  <a:txBody>
                    <a:bodyPr/>
                    <a:lstStyle/>
                    <a:p>
                      <a:pPr algn="l"/>
                      <a:r>
                        <a:rPr lang="en-US" sz="1400" dirty="0" smtClean="0"/>
                        <a:t>Should</a:t>
                      </a:r>
                      <a:r>
                        <a:rPr lang="en-US" sz="1400" baseline="0" dirty="0" smtClean="0"/>
                        <a:t> inside city</a:t>
                      </a:r>
                      <a:endParaRPr lang="en-US" sz="1400" dirty="0"/>
                    </a:p>
                  </a:txBody>
                  <a:tcPr/>
                </a:tc>
                <a:tc>
                  <a:txBody>
                    <a:bodyPr/>
                    <a:lstStyle/>
                    <a:p>
                      <a:pPr algn="l"/>
                      <a:r>
                        <a:rPr lang="en-US" sz="1400" dirty="0" smtClean="0"/>
                        <a:t>83%</a:t>
                      </a:r>
                      <a:endParaRPr lang="en-US" sz="1400" dirty="0"/>
                    </a:p>
                  </a:txBody>
                  <a:tcPr/>
                </a:tc>
                <a:extLst>
                  <a:ext uri="{0D108BD9-81ED-4DB2-BD59-A6C34878D82A}">
                    <a16:rowId xmlns:a16="http://schemas.microsoft.com/office/drawing/2014/main" xmlns="" val="129315229"/>
                  </a:ext>
                </a:extLst>
              </a:tr>
              <a:tr h="370840">
                <a:tc>
                  <a:txBody>
                    <a:bodyPr/>
                    <a:lstStyle/>
                    <a:p>
                      <a:pPr algn="ctr"/>
                      <a:r>
                        <a:rPr lang="en-US" sz="1400" dirty="0" smtClean="0"/>
                        <a:t>Food (21)</a:t>
                      </a:r>
                      <a:endParaRPr lang="en-US" sz="1400" dirty="0"/>
                    </a:p>
                  </a:txBody>
                  <a:tcPr/>
                </a:tc>
                <a:tc>
                  <a:txBody>
                    <a:bodyPr/>
                    <a:lstStyle/>
                    <a:p>
                      <a:pPr algn="l"/>
                      <a:r>
                        <a:rPr lang="en-US" sz="1400" dirty="0" smtClean="0"/>
                        <a:t>No canteen</a:t>
                      </a:r>
                      <a:r>
                        <a:rPr lang="en-US" sz="1400" baseline="0" dirty="0" smtClean="0"/>
                        <a:t>/food facility</a:t>
                      </a:r>
                      <a:endParaRPr lang="en-US" sz="1400" dirty="0"/>
                    </a:p>
                  </a:txBody>
                  <a:tcPr/>
                </a:tc>
                <a:tc>
                  <a:txBody>
                    <a:bodyPr/>
                    <a:lstStyle/>
                    <a:p>
                      <a:pPr algn="l"/>
                      <a:r>
                        <a:rPr lang="en-US" sz="1400" dirty="0" smtClean="0"/>
                        <a:t>100%</a:t>
                      </a:r>
                      <a:endParaRPr lang="en-US" sz="1400" dirty="0"/>
                    </a:p>
                  </a:txBody>
                  <a:tcPr/>
                </a:tc>
                <a:tc>
                  <a:txBody>
                    <a:bodyPr/>
                    <a:lstStyle/>
                    <a:p>
                      <a:pPr algn="ctr"/>
                      <a:r>
                        <a:rPr lang="en-US" sz="1400" dirty="0" err="1" smtClean="0"/>
                        <a:t>Auto_city</a:t>
                      </a:r>
                      <a:r>
                        <a:rPr lang="en-US" sz="1400" baseline="0" dirty="0" smtClean="0"/>
                        <a:t> (205)</a:t>
                      </a:r>
                      <a:endParaRPr lang="en-US" sz="1400" dirty="0"/>
                    </a:p>
                  </a:txBody>
                  <a:tcPr/>
                </a:tc>
                <a:tc>
                  <a:txBody>
                    <a:bodyPr/>
                    <a:lstStyle/>
                    <a:p>
                      <a:pPr algn="l"/>
                      <a:r>
                        <a:rPr lang="en-US" sz="1400" dirty="0" smtClean="0"/>
                        <a:t>Far from city</a:t>
                      </a:r>
                      <a:r>
                        <a:rPr lang="en-US" sz="1400" baseline="0" dirty="0" smtClean="0"/>
                        <a:t> / should be in/near city</a:t>
                      </a:r>
                      <a:endParaRPr lang="en-US" sz="1400" dirty="0"/>
                    </a:p>
                  </a:txBody>
                  <a:tcPr/>
                </a:tc>
                <a:tc>
                  <a:txBody>
                    <a:bodyPr/>
                    <a:lstStyle/>
                    <a:p>
                      <a:pPr algn="l"/>
                      <a:r>
                        <a:rPr lang="en-US" sz="1400" dirty="0" smtClean="0"/>
                        <a:t>87%</a:t>
                      </a:r>
                      <a:endParaRPr lang="en-US" sz="1400" dirty="0"/>
                    </a:p>
                  </a:txBody>
                  <a:tcPr/>
                </a:tc>
                <a:extLst>
                  <a:ext uri="{0D108BD9-81ED-4DB2-BD59-A6C34878D82A}">
                    <a16:rowId xmlns:a16="http://schemas.microsoft.com/office/drawing/2014/main" xmlns="" val="746495164"/>
                  </a:ext>
                </a:extLst>
              </a:tr>
              <a:tr h="370840">
                <a:tc>
                  <a:txBody>
                    <a:bodyPr/>
                    <a:lstStyle/>
                    <a:p>
                      <a:pPr algn="ctr"/>
                      <a:r>
                        <a:rPr lang="en-US" sz="1400" dirty="0" smtClean="0"/>
                        <a:t>Shop (22)</a:t>
                      </a:r>
                      <a:endParaRPr lang="en-US" sz="1400" dirty="0"/>
                    </a:p>
                  </a:txBody>
                  <a:tcPr/>
                </a:tc>
                <a:tc>
                  <a:txBody>
                    <a:bodyPr/>
                    <a:lstStyle/>
                    <a:p>
                      <a:pPr algn="l"/>
                      <a:r>
                        <a:rPr lang="en-US" sz="1400" dirty="0" smtClean="0"/>
                        <a:t>No shops nearby dealership</a:t>
                      </a:r>
                      <a:endParaRPr lang="en-US" sz="1400" dirty="0"/>
                    </a:p>
                  </a:txBody>
                  <a:tcPr/>
                </a:tc>
                <a:tc>
                  <a:txBody>
                    <a:bodyPr/>
                    <a:lstStyle/>
                    <a:p>
                      <a:pPr algn="l"/>
                      <a:r>
                        <a:rPr lang="en-US" sz="1400" dirty="0" smtClean="0"/>
                        <a:t>69%</a:t>
                      </a:r>
                      <a:endParaRPr lang="en-US" sz="1400" dirty="0"/>
                    </a:p>
                  </a:txBody>
                  <a:tcPr/>
                </a:tc>
                <a:tc>
                  <a:txBody>
                    <a:bodyPr/>
                    <a:lstStyle/>
                    <a:p>
                      <a:pPr algn="ctr"/>
                      <a:r>
                        <a:rPr lang="en-US" sz="1400" dirty="0" err="1" smtClean="0"/>
                        <a:t>Auto_highway</a:t>
                      </a:r>
                      <a:r>
                        <a:rPr lang="en-US" sz="1400" dirty="0" smtClean="0"/>
                        <a:t> (69)</a:t>
                      </a:r>
                      <a:endParaRPr lang="en-US" sz="1400" dirty="0"/>
                    </a:p>
                  </a:txBody>
                  <a:tcPr/>
                </a:tc>
                <a:tc>
                  <a:txBody>
                    <a:bodyPr/>
                    <a:lstStyle/>
                    <a:p>
                      <a:pPr algn="l"/>
                      <a:r>
                        <a:rPr lang="en-US" sz="1400" dirty="0" smtClean="0"/>
                        <a:t>Should near</a:t>
                      </a:r>
                      <a:r>
                        <a:rPr lang="en-US" sz="1400" baseline="0" dirty="0" smtClean="0"/>
                        <a:t> / on highway</a:t>
                      </a:r>
                      <a:endParaRPr lang="en-US" sz="1400" dirty="0"/>
                    </a:p>
                  </a:txBody>
                  <a:tcPr/>
                </a:tc>
                <a:tc>
                  <a:txBody>
                    <a:bodyPr/>
                    <a:lstStyle/>
                    <a:p>
                      <a:pPr algn="l"/>
                      <a:r>
                        <a:rPr lang="en-US" sz="1400" dirty="0" smtClean="0"/>
                        <a:t>95%</a:t>
                      </a:r>
                      <a:endParaRPr lang="en-US" sz="1400" dirty="0"/>
                    </a:p>
                  </a:txBody>
                  <a:tcPr/>
                </a:tc>
                <a:extLst>
                  <a:ext uri="{0D108BD9-81ED-4DB2-BD59-A6C34878D82A}">
                    <a16:rowId xmlns:a16="http://schemas.microsoft.com/office/drawing/2014/main" xmlns="" val="3821934664"/>
                  </a:ext>
                </a:extLst>
              </a:tr>
              <a:tr h="370840">
                <a:tc>
                  <a:txBody>
                    <a:bodyPr/>
                    <a:lstStyle/>
                    <a:p>
                      <a:pPr algn="ctr"/>
                      <a:r>
                        <a:rPr lang="en-US" sz="1400" dirty="0" smtClean="0"/>
                        <a:t>Board (13)</a:t>
                      </a:r>
                      <a:endParaRPr lang="en-US" sz="1400" dirty="0"/>
                    </a:p>
                  </a:txBody>
                  <a:tcPr/>
                </a:tc>
                <a:tc>
                  <a:txBody>
                    <a:bodyPr/>
                    <a:lstStyle/>
                    <a:p>
                      <a:r>
                        <a:rPr lang="en-US" sz="1400" dirty="0" smtClean="0"/>
                        <a:t>Should have sign</a:t>
                      </a:r>
                      <a:r>
                        <a:rPr lang="en-US" sz="1400" baseline="0" dirty="0" smtClean="0"/>
                        <a:t> board indicating dealership location</a:t>
                      </a:r>
                      <a:endParaRPr lang="en-US" sz="1400" dirty="0"/>
                    </a:p>
                  </a:txBody>
                  <a:tcPr/>
                </a:tc>
                <a:tc>
                  <a:txBody>
                    <a:bodyPr/>
                    <a:lstStyle/>
                    <a:p>
                      <a:r>
                        <a:rPr lang="en-US" sz="1400" dirty="0" smtClean="0"/>
                        <a:t>92%</a:t>
                      </a:r>
                      <a:endParaRPr lang="en-US" sz="1400" dirty="0"/>
                    </a:p>
                  </a:txBody>
                  <a:tcPr/>
                </a:tc>
                <a:tc>
                  <a:txBody>
                    <a:bodyPr/>
                    <a:lstStyle/>
                    <a:p>
                      <a:pPr algn="ctr"/>
                      <a:r>
                        <a:rPr lang="en-US" sz="1400" dirty="0" err="1" smtClean="0"/>
                        <a:t>Auto_pick_drop</a:t>
                      </a:r>
                      <a:r>
                        <a:rPr lang="en-US" sz="1400" baseline="0" dirty="0" smtClean="0"/>
                        <a:t>(99)</a:t>
                      </a:r>
                      <a:endParaRPr lang="en-US" sz="1400" dirty="0"/>
                    </a:p>
                  </a:txBody>
                  <a:tcPr/>
                </a:tc>
                <a:tc>
                  <a:txBody>
                    <a:bodyPr/>
                    <a:lstStyle/>
                    <a:p>
                      <a:pPr algn="l"/>
                      <a:r>
                        <a:rPr lang="en-US" sz="1400" dirty="0" smtClean="0"/>
                        <a:t>Should have pick up and drop facility</a:t>
                      </a:r>
                      <a:endParaRPr lang="en-US" sz="1400" dirty="0"/>
                    </a:p>
                  </a:txBody>
                  <a:tcPr/>
                </a:tc>
                <a:tc>
                  <a:txBody>
                    <a:bodyPr/>
                    <a:lstStyle/>
                    <a:p>
                      <a:pPr algn="l"/>
                      <a:r>
                        <a:rPr lang="en-US" sz="1400" dirty="0" smtClean="0"/>
                        <a:t>93%</a:t>
                      </a:r>
                      <a:endParaRPr lang="en-US" sz="1400" dirty="0"/>
                    </a:p>
                  </a:txBody>
                  <a:tcPr/>
                </a:tc>
                <a:extLst>
                  <a:ext uri="{0D108BD9-81ED-4DB2-BD59-A6C34878D82A}">
                    <a16:rowId xmlns:a16="http://schemas.microsoft.com/office/drawing/2014/main" xmlns="" val="2331871292"/>
                  </a:ext>
                </a:extLst>
              </a:tr>
              <a:tr h="370840">
                <a:tc>
                  <a:txBody>
                    <a:bodyPr/>
                    <a:lstStyle/>
                    <a:p>
                      <a:pPr algn="ctr"/>
                      <a:r>
                        <a:rPr lang="en-US" sz="1400" dirty="0" smtClean="0"/>
                        <a:t>Transport (16)</a:t>
                      </a:r>
                      <a:endParaRPr lang="en-US" sz="1400" dirty="0"/>
                    </a:p>
                  </a:txBody>
                  <a:tcPr/>
                </a:tc>
                <a:tc>
                  <a:txBody>
                    <a:bodyPr/>
                    <a:lstStyle/>
                    <a:p>
                      <a:pPr algn="l"/>
                      <a:r>
                        <a:rPr lang="en-US" sz="1400" dirty="0" smtClean="0"/>
                        <a:t>Transportation facility should be available</a:t>
                      </a:r>
                      <a:endParaRPr lang="en-US" sz="1400" dirty="0"/>
                    </a:p>
                  </a:txBody>
                  <a:tcPr/>
                </a:tc>
                <a:tc>
                  <a:txBody>
                    <a:bodyPr/>
                    <a:lstStyle/>
                    <a:p>
                      <a:pPr algn="l"/>
                      <a:r>
                        <a:rPr lang="en-US" sz="1400" dirty="0" smtClean="0"/>
                        <a:t>94%</a:t>
                      </a:r>
                      <a:endParaRPr lang="en-US" sz="1400" dirty="0"/>
                    </a:p>
                  </a:txBody>
                  <a:tcPr/>
                </a:tc>
                <a:tc>
                  <a:txBody>
                    <a:bodyPr/>
                    <a:lstStyle/>
                    <a:p>
                      <a:pPr algn="ctr"/>
                      <a:r>
                        <a:rPr lang="en-US" sz="1400" dirty="0" err="1" smtClean="0"/>
                        <a:t>Auto_specific</a:t>
                      </a:r>
                      <a:r>
                        <a:rPr lang="en-US" sz="1400" baseline="0" dirty="0" err="1" smtClean="0"/>
                        <a:t>_area</a:t>
                      </a:r>
                      <a:r>
                        <a:rPr lang="en-US" sz="1400" baseline="0" dirty="0" smtClean="0"/>
                        <a:t> (237)</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Should be in certain location / area / district /city</a:t>
                      </a:r>
                    </a:p>
                  </a:txBody>
                  <a:tcPr/>
                </a:tc>
                <a:tc>
                  <a:txBody>
                    <a:bodyPr/>
                    <a:lstStyle/>
                    <a:p>
                      <a:pPr algn="l"/>
                      <a:r>
                        <a:rPr lang="en-US" sz="1400" dirty="0" smtClean="0"/>
                        <a:t>77%</a:t>
                      </a:r>
                      <a:endParaRPr lang="en-US" sz="1400" dirty="0"/>
                    </a:p>
                  </a:txBody>
                  <a:tcPr/>
                </a:tc>
                <a:extLst>
                  <a:ext uri="{0D108BD9-81ED-4DB2-BD59-A6C34878D82A}">
                    <a16:rowId xmlns:a16="http://schemas.microsoft.com/office/drawing/2014/main" xmlns="" val="2773651880"/>
                  </a:ext>
                </a:extLst>
              </a:tr>
              <a:tr h="370840">
                <a:tc>
                  <a:txBody>
                    <a:bodyPr/>
                    <a:lstStyle/>
                    <a:p>
                      <a:pPr algn="ctr"/>
                      <a:r>
                        <a:rPr lang="en-US" sz="1400" dirty="0" err="1" smtClean="0"/>
                        <a:t>Auto_km</a:t>
                      </a:r>
                      <a:r>
                        <a:rPr lang="en-US" sz="1400" dirty="0" smtClean="0"/>
                        <a:t> (189)</a:t>
                      </a:r>
                      <a:endParaRPr lang="en-US" sz="1400" dirty="0"/>
                    </a:p>
                  </a:txBody>
                  <a:tcPr/>
                </a:tc>
                <a:tc>
                  <a:txBody>
                    <a:bodyPr/>
                    <a:lstStyle/>
                    <a:p>
                      <a:pPr algn="l"/>
                      <a:r>
                        <a:rPr lang="en-US" sz="1400" dirty="0" smtClean="0"/>
                        <a:t>Long distance from customer</a:t>
                      </a:r>
                      <a:endParaRPr lang="en-US" sz="1400" dirty="0"/>
                    </a:p>
                  </a:txBody>
                  <a:tcPr/>
                </a:tc>
                <a:tc>
                  <a:txBody>
                    <a:bodyPr/>
                    <a:lstStyle/>
                    <a:p>
                      <a:pPr algn="l"/>
                      <a:r>
                        <a:rPr lang="en-US" sz="1400" dirty="0" smtClean="0"/>
                        <a:t>97%</a:t>
                      </a:r>
                      <a:endParaRPr lang="en-US" sz="1400" dirty="0"/>
                    </a:p>
                  </a:txBody>
                  <a:tcPr/>
                </a:tc>
                <a:tc>
                  <a:txBody>
                    <a:bodyPr/>
                    <a:lstStyle/>
                    <a:p>
                      <a:pPr algn="ctr">
                        <a:lnSpc>
                          <a:spcPct val="100000"/>
                        </a:lnSpc>
                      </a:pPr>
                      <a:r>
                        <a:rPr lang="en-US" sz="1400" dirty="0" err="1" smtClean="0"/>
                        <a:t>Auto_showroom</a:t>
                      </a:r>
                      <a:r>
                        <a:rPr lang="en-US" sz="1400" dirty="0" smtClean="0"/>
                        <a:t> (90)</a:t>
                      </a:r>
                      <a:endParaRPr lang="en-US" sz="1400" dirty="0"/>
                    </a:p>
                  </a:txBody>
                  <a:tcPr/>
                </a:tc>
                <a:tc>
                  <a:txBody>
                    <a:bodyPr/>
                    <a:lstStyle/>
                    <a:p>
                      <a:pPr algn="l"/>
                      <a:r>
                        <a:rPr lang="en-US" sz="1400" dirty="0" smtClean="0"/>
                        <a:t>Should</a:t>
                      </a:r>
                      <a:r>
                        <a:rPr lang="en-US" sz="1400" baseline="0" dirty="0" smtClean="0"/>
                        <a:t> have showroom also</a:t>
                      </a:r>
                      <a:endParaRPr lang="en-US" sz="1400" dirty="0"/>
                    </a:p>
                  </a:txBody>
                  <a:tcPr/>
                </a:tc>
                <a:tc>
                  <a:txBody>
                    <a:bodyPr/>
                    <a:lstStyle/>
                    <a:p>
                      <a:pPr algn="l"/>
                      <a:r>
                        <a:rPr lang="en-US" sz="1400" dirty="0" smtClean="0"/>
                        <a:t>80%</a:t>
                      </a:r>
                      <a:endParaRPr lang="en-US" sz="1400" dirty="0"/>
                    </a:p>
                  </a:txBody>
                  <a:tcPr/>
                </a:tc>
                <a:extLst>
                  <a:ext uri="{0D108BD9-81ED-4DB2-BD59-A6C34878D82A}">
                    <a16:rowId xmlns:a16="http://schemas.microsoft.com/office/drawing/2014/main" xmlns="" val="3918352235"/>
                  </a:ext>
                </a:extLst>
              </a:tr>
              <a:tr h="370840">
                <a:tc>
                  <a:txBody>
                    <a:bodyPr/>
                    <a:lstStyle/>
                    <a:p>
                      <a:pPr algn="ctr"/>
                      <a:r>
                        <a:rPr lang="en-US" sz="1400" baseline="0" dirty="0" err="1" smtClean="0"/>
                        <a:t>Auto_road</a:t>
                      </a:r>
                      <a:r>
                        <a:rPr lang="en-US" sz="1400" baseline="0" dirty="0" smtClean="0"/>
                        <a:t> (137)</a:t>
                      </a:r>
                      <a:endParaRPr lang="en-US" sz="1400" dirty="0"/>
                    </a:p>
                  </a:txBody>
                  <a:tcPr/>
                </a:tc>
                <a:tc>
                  <a:txBody>
                    <a:bodyPr/>
                    <a:lstStyle/>
                    <a:p>
                      <a:pPr algn="l"/>
                      <a:r>
                        <a:rPr lang="en-US" sz="1400" baseline="0" dirty="0" smtClean="0"/>
                        <a:t>bad road condition/location/ should be on certain road</a:t>
                      </a:r>
                      <a:endParaRPr lang="en-US" sz="1400" dirty="0"/>
                    </a:p>
                  </a:txBody>
                  <a:tcPr/>
                </a:tc>
                <a:tc>
                  <a:txBody>
                    <a:bodyPr/>
                    <a:lstStyle/>
                    <a:p>
                      <a:pPr algn="l"/>
                      <a:r>
                        <a:rPr lang="en-US" sz="1400" dirty="0" smtClean="0"/>
                        <a:t>87%</a:t>
                      </a:r>
                      <a:endParaRPr lang="en-US" sz="1400" dirty="0"/>
                    </a:p>
                  </a:txBody>
                  <a:tcPr/>
                </a:tc>
                <a:tc>
                  <a:txBody>
                    <a:bodyPr/>
                    <a:lstStyle/>
                    <a:p>
                      <a:pPr algn="ctr"/>
                      <a:r>
                        <a:rPr lang="en-US" sz="1400" dirty="0" err="1" smtClean="0"/>
                        <a:t>Auto_town</a:t>
                      </a:r>
                      <a:r>
                        <a:rPr lang="en-US" sz="1400" dirty="0" smtClean="0"/>
                        <a:t> (66)</a:t>
                      </a:r>
                      <a:endParaRPr lang="en-US" sz="1400" dirty="0"/>
                    </a:p>
                  </a:txBody>
                  <a:tcPr/>
                </a:tc>
                <a:tc>
                  <a:txBody>
                    <a:bodyPr/>
                    <a:lstStyle/>
                    <a:p>
                      <a:pPr algn="l"/>
                      <a:r>
                        <a:rPr lang="en-US" sz="1400" dirty="0" smtClean="0"/>
                        <a:t>Should near/in town</a:t>
                      </a:r>
                      <a:endParaRPr lang="en-US" sz="1400" dirty="0"/>
                    </a:p>
                  </a:txBody>
                  <a:tcPr/>
                </a:tc>
                <a:tc>
                  <a:txBody>
                    <a:bodyPr/>
                    <a:lstStyle/>
                    <a:p>
                      <a:pPr algn="l"/>
                      <a:r>
                        <a:rPr lang="en-US" sz="1400" dirty="0" smtClean="0"/>
                        <a:t>87%</a:t>
                      </a:r>
                      <a:endParaRPr lang="en-US" sz="1400" dirty="0"/>
                    </a:p>
                  </a:txBody>
                  <a:tcPr/>
                </a:tc>
                <a:extLst>
                  <a:ext uri="{0D108BD9-81ED-4DB2-BD59-A6C34878D82A}">
                    <a16:rowId xmlns:a16="http://schemas.microsoft.com/office/drawing/2014/main" xmlns="" val="2458044541"/>
                  </a:ext>
                </a:extLst>
              </a:tr>
              <a:tr h="370840">
                <a:tc>
                  <a:txBody>
                    <a:bodyPr/>
                    <a:lstStyle/>
                    <a:p>
                      <a:pPr algn="ctr"/>
                      <a:r>
                        <a:rPr lang="en-US" sz="1400" dirty="0" err="1" smtClean="0"/>
                        <a:t>Auto_Others</a:t>
                      </a:r>
                      <a:r>
                        <a:rPr lang="en-US" sz="1400" baseline="0" dirty="0" smtClean="0"/>
                        <a:t> (1283)</a:t>
                      </a:r>
                      <a:endParaRPr lang="en-US" sz="1400" dirty="0"/>
                    </a:p>
                  </a:txBody>
                  <a:tcPr/>
                </a:tc>
                <a:tc>
                  <a:txBody>
                    <a:bodyPr/>
                    <a:lstStyle/>
                    <a:p>
                      <a:pPr algn="l"/>
                      <a:r>
                        <a:rPr lang="en-US" sz="1400" dirty="0" smtClean="0"/>
                        <a:t>Should be in certain location / area / district /city</a:t>
                      </a:r>
                      <a:endParaRPr lang="en-US" sz="1400" dirty="0"/>
                    </a:p>
                  </a:txBody>
                  <a:tcPr/>
                </a:tc>
                <a:tc>
                  <a:txBody>
                    <a:bodyPr/>
                    <a:lstStyle/>
                    <a:p>
                      <a:pPr algn="l"/>
                      <a:r>
                        <a:rPr lang="en-US" sz="1400" dirty="0" smtClean="0"/>
                        <a:t>50%</a:t>
                      </a:r>
                      <a:endParaRPr lang="en-US" sz="1400" dirty="0"/>
                    </a:p>
                  </a:txBody>
                  <a:tcPr/>
                </a:tc>
                <a:tc>
                  <a:txBody>
                    <a:bodyPr/>
                    <a:lstStyle/>
                    <a:p>
                      <a:pPr algn="ctr"/>
                      <a:endParaRPr lang="en-US" sz="1400" dirty="0"/>
                    </a:p>
                  </a:txBody>
                  <a:tcPr/>
                </a:tc>
                <a:tc>
                  <a:txBody>
                    <a:bodyPr/>
                    <a:lstStyle/>
                    <a:p>
                      <a:pPr algn="l"/>
                      <a:endParaRPr lang="en-US" sz="1400" dirty="0"/>
                    </a:p>
                  </a:txBody>
                  <a:tcPr/>
                </a:tc>
                <a:tc>
                  <a:txBody>
                    <a:bodyPr/>
                    <a:lstStyle/>
                    <a:p>
                      <a:pPr algn="l"/>
                      <a:endParaRPr lang="en-US" sz="1400" dirty="0"/>
                    </a:p>
                  </a:txBody>
                  <a:tcPr/>
                </a:tc>
              </a:tr>
            </a:tbl>
          </a:graphicData>
        </a:graphic>
      </p:graphicFrame>
      <p:sp>
        <p:nvSpPr>
          <p:cNvPr id="5" name="Content Placeholder 2"/>
          <p:cNvSpPr>
            <a:spLocks noGrp="1"/>
          </p:cNvSpPr>
          <p:nvPr>
            <p:ph idx="1"/>
          </p:nvPr>
        </p:nvSpPr>
        <p:spPr>
          <a:xfrm>
            <a:off x="838200" y="705275"/>
            <a:ext cx="10515600" cy="4351338"/>
          </a:xfrm>
        </p:spPr>
        <p:txBody>
          <a:bodyPr/>
          <a:lstStyle/>
          <a:p>
            <a:r>
              <a:rPr lang="en-US" dirty="0" smtClean="0"/>
              <a:t>Clustering Result:</a:t>
            </a:r>
          </a:p>
          <a:p>
            <a:endParaRPr lang="en-US" dirty="0"/>
          </a:p>
        </p:txBody>
      </p:sp>
    </p:spTree>
    <p:extLst>
      <p:ext uri="{BB962C8B-B14F-4D97-AF65-F5344CB8AC3E}">
        <p14:creationId xmlns:p14="http://schemas.microsoft.com/office/powerpoint/2010/main" val="602874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22897"/>
                <a:ext cx="10515600" cy="5604908"/>
              </a:xfrm>
            </p:spPr>
            <p:txBody>
              <a:bodyPr/>
              <a:lstStyle/>
              <a:p>
                <a:r>
                  <a:rPr lang="en-US" dirty="0" smtClean="0"/>
                  <a:t>Cluster Analysis </a:t>
                </a:r>
              </a:p>
              <a:p>
                <a:pPr lvl="1">
                  <a:buFont typeface="Wingdings" panose="05000000000000000000" pitchFamily="2" charset="2"/>
                  <a:buChar char="§"/>
                </a:pPr>
                <a:r>
                  <a:rPr lang="en-US" dirty="0"/>
                  <a:t>We find the </a:t>
                </a:r>
                <a:r>
                  <a:rPr lang="en-US" dirty="0" smtClean="0"/>
                  <a:t>rule-based + automatic clustering </a:t>
                </a:r>
                <a:r>
                  <a:rPr lang="en-US" dirty="0"/>
                  <a:t>method </a:t>
                </a:r>
                <a:r>
                  <a:rPr lang="en-US" dirty="0" smtClean="0"/>
                  <a:t>achieves better clustering results than automatic clustering alone.</a:t>
                </a:r>
              </a:p>
              <a:p>
                <a:pPr lvl="1">
                  <a:buFont typeface="Wingdings" panose="05000000000000000000" pitchFamily="2" charset="2"/>
                  <a:buChar char="§"/>
                </a:pPr>
                <a:r>
                  <a:rPr lang="en-US" dirty="0" smtClean="0"/>
                  <a:t>In terms of cluster purity, rule-based clusters generally achieve better results than automatic clustered clusters.</a:t>
                </a:r>
              </a:p>
              <a:p>
                <a:pPr lvl="1">
                  <a:buFont typeface="Wingdings" panose="05000000000000000000" pitchFamily="2" charset="2"/>
                  <a:buChar char="§"/>
                </a:pPr>
                <a:r>
                  <a:rPr lang="en-US" dirty="0" smtClean="0"/>
                  <a:t>For </a:t>
                </a:r>
                <a14:m>
                  <m:oMath xmlns:m="http://schemas.openxmlformats.org/officeDocument/2006/math">
                    <m:r>
                      <a:rPr lang="en-US" b="0" i="0" dirty="0" smtClean="0">
                        <a:latin typeface="Cambria Math" panose="02040503050406030204" pitchFamily="18" charset="0"/>
                        <a:ea typeface="Cambria Math" panose="02040503050406030204" pitchFamily="18" charset="0"/>
                      </a:rPr>
                      <m:t>0.</m:t>
                    </m:r>
                    <m:r>
                      <a:rPr lang="en-US" b="0" i="1" dirty="0" smtClean="0">
                        <a:latin typeface="Cambria Math" panose="02040503050406030204" pitchFamily="18" charset="0"/>
                        <a:ea typeface="Cambria Math" panose="02040503050406030204" pitchFamily="18" charset="0"/>
                      </a:rPr>
                      <m:t>5</m:t>
                    </m:r>
                    <m:r>
                      <a:rPr lang="en-US" i="1" dirty="0">
                        <a:latin typeface="Cambria Math" panose="02040503050406030204" pitchFamily="18" charset="0"/>
                        <a:ea typeface="Cambria Math" panose="02040503050406030204" pitchFamily="18" charset="0"/>
                      </a:rPr>
                      <m:t>&lt;</m:t>
                    </m:r>
                    <m:r>
                      <a:rPr lang="en-US" i="1" dirty="0" smtClean="0">
                        <a:latin typeface="Cambria Math" panose="02040503050406030204" pitchFamily="18" charset="0"/>
                      </a:rPr>
                      <m:t>𝑝𝑢𝑟𝑖𝑡𝑦</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0.8</m:t>
                    </m:r>
                  </m:oMath>
                </a14:m>
                <a:r>
                  <a:rPr lang="en-US" dirty="0" smtClean="0"/>
                  <a:t> clusters, </a:t>
                </a:r>
              </a:p>
              <a:p>
                <a:pPr lvl="2">
                  <a:buFont typeface="Wingdings" panose="05000000000000000000" pitchFamily="2" charset="2"/>
                  <a:buChar char="q"/>
                </a:pPr>
                <a:r>
                  <a:rPr lang="en-US" dirty="0" smtClean="0"/>
                  <a:t>there are some sentences that only keywords it not enough to decide which cluster a sentence belong to, context and semantic understanding are needed. </a:t>
                </a:r>
                <a:endParaRPr lang="en-US" dirty="0"/>
              </a:p>
              <a:p>
                <a:pPr marL="1371600" lvl="3" indent="0">
                  <a:buNone/>
                </a:pPr>
                <a:r>
                  <a:rPr lang="en-US" dirty="0" smtClean="0"/>
                  <a:t>Example: In “shop” cluster, the word “shops” </a:t>
                </a:r>
                <a:r>
                  <a:rPr lang="en-US" dirty="0"/>
                  <a:t>in “</a:t>
                </a:r>
                <a:r>
                  <a:rPr lang="en-US" i="1" dirty="0"/>
                  <a:t>the other </a:t>
                </a:r>
                <a:r>
                  <a:rPr lang="en-US" b="1" i="1" dirty="0"/>
                  <a:t>shops</a:t>
                </a:r>
                <a:r>
                  <a:rPr lang="en-US" i="1" dirty="0"/>
                  <a:t> of </a:t>
                </a:r>
                <a:r>
                  <a:rPr lang="en-US" i="1" dirty="0" err="1"/>
                  <a:t>wasan</a:t>
                </a:r>
                <a:r>
                  <a:rPr lang="en-US" i="1" dirty="0"/>
                  <a:t> is in </a:t>
                </a:r>
                <a:r>
                  <a:rPr lang="en-US" i="1" dirty="0" err="1"/>
                  <a:t>govandi</a:t>
                </a:r>
                <a:r>
                  <a:rPr lang="en-US" i="1" dirty="0"/>
                  <a:t> and </a:t>
                </a:r>
                <a:r>
                  <a:rPr lang="en-US" i="1" dirty="0" err="1"/>
                  <a:t>vashi</a:t>
                </a:r>
                <a:r>
                  <a:rPr lang="en-US" i="1" dirty="0"/>
                  <a:t> and it is odd for us to travel till there</a:t>
                </a:r>
                <a:r>
                  <a:rPr lang="en-US" dirty="0"/>
                  <a:t> </a:t>
                </a:r>
                <a:r>
                  <a:rPr lang="en-US" dirty="0" smtClean="0"/>
                  <a:t>” refers to dealership instead of shopping malls.</a:t>
                </a:r>
              </a:p>
              <a:p>
                <a:pPr lvl="2">
                  <a:buFont typeface="Wingdings" panose="05000000000000000000" pitchFamily="2" charset="2"/>
                  <a:buChar char="q"/>
                </a:pPr>
                <a:r>
                  <a:rPr lang="en-US" dirty="0" smtClean="0"/>
                  <a:t>Also there are many typos that are identified as locations in “</a:t>
                </a:r>
                <a:r>
                  <a:rPr lang="en-US" dirty="0" err="1" smtClean="0"/>
                  <a:t>Auto_specific_area</a:t>
                </a:r>
                <a:r>
                  <a:rPr lang="en-US" dirty="0" smtClean="0"/>
                  <a:t>” cluster.</a:t>
                </a:r>
              </a:p>
              <a:p>
                <a:pPr lvl="1">
                  <a:buFont typeface="Wingdings" panose="05000000000000000000" pitchFamily="2" charset="2"/>
                  <a:buChar char="§"/>
                </a:pPr>
                <a:r>
                  <a:rPr lang="en-US" dirty="0" smtClean="0"/>
                  <a:t>For</a:t>
                </a:r>
                <a:r>
                  <a:rPr lang="en-US" dirty="0"/>
                  <a:t> </a:t>
                </a:r>
                <a14:m>
                  <m:oMath xmlns:m="http://schemas.openxmlformats.org/officeDocument/2006/math">
                    <m:r>
                      <a:rPr lang="en-US" i="1" dirty="0">
                        <a:latin typeface="Cambria Math" panose="02040503050406030204" pitchFamily="18" charset="0"/>
                      </a:rPr>
                      <m:t>𝑝𝑢𝑟𝑖𝑡</m:t>
                    </m:r>
                    <m:r>
                      <a:rPr lang="en-US" b="0" i="1" dirty="0" smtClean="0">
                        <a:latin typeface="Cambria Math" panose="02040503050406030204" pitchFamily="18" charset="0"/>
                      </a:rPr>
                      <m:t>𝑦</m:t>
                    </m:r>
                    <m:r>
                      <a:rPr lang="en-US" b="0" i="1" dirty="0" smtClean="0">
                        <a:latin typeface="Cambria Math" panose="02040503050406030204" pitchFamily="18" charset="0"/>
                      </a:rPr>
                      <m:t>=0.5</m:t>
                    </m:r>
                  </m:oMath>
                </a14:m>
                <a:r>
                  <a:rPr lang="en-US" dirty="0" smtClean="0"/>
                  <a:t> clusters, they are  basically “others” category clustered by the automatic clustering algorithm.</a:t>
                </a:r>
              </a:p>
              <a:p>
                <a:pPr lvl="2">
                  <a:buFont typeface="Wingdings" panose="05000000000000000000" pitchFamily="2" charset="2"/>
                  <a:buChar char="q"/>
                </a:pPr>
                <a:r>
                  <a:rPr lang="en-US" dirty="0" smtClean="0"/>
                  <a:t>half of them involving the meaning “Should </a:t>
                </a:r>
                <a:r>
                  <a:rPr lang="en-US" dirty="0"/>
                  <a:t>be in certain location / area / district /</a:t>
                </a:r>
                <a:r>
                  <a:rPr lang="en-US" dirty="0" smtClean="0"/>
                  <a:t>city”</a:t>
                </a:r>
              </a:p>
              <a:p>
                <a:pPr lvl="2">
                  <a:buFont typeface="Wingdings" panose="05000000000000000000" pitchFamily="2" charset="2"/>
                  <a:buChar char="q"/>
                </a:pPr>
                <a:r>
                  <a:rPr lang="en-US" dirty="0" smtClean="0"/>
                  <a:t>It is difficult to separate them as both location words and other rarely appeared words are identified as non-correlated words and put into “others” cluster. </a:t>
                </a:r>
                <a:endParaRPr lang="en-US" dirty="0"/>
              </a:p>
              <a:p>
                <a:pPr lvl="1">
                  <a:buFont typeface="Wingdings" panose="05000000000000000000" pitchFamily="2" charset="2"/>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22897"/>
                <a:ext cx="10515600" cy="5604908"/>
              </a:xfrm>
              <a:blipFill rotWithShape="0">
                <a:blip r:embed="rId2"/>
                <a:stretch>
                  <a:fillRect l="-1043" t="-1739" r="-406"/>
                </a:stretch>
              </a:blipFill>
            </p:spPr>
            <p:txBody>
              <a:bodyPr/>
              <a:lstStyle/>
              <a:p>
                <a:r>
                  <a:rPr lang="en-US">
                    <a:noFill/>
                  </a:rPr>
                  <a:t> </a:t>
                </a:r>
              </a:p>
            </p:txBody>
          </p:sp>
        </mc:Fallback>
      </mc:AlternateContent>
    </p:spTree>
    <p:extLst>
      <p:ext uri="{BB962C8B-B14F-4D97-AF65-F5344CB8AC3E}">
        <p14:creationId xmlns:p14="http://schemas.microsoft.com/office/powerpoint/2010/main" val="3026806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3141"/>
          </a:xfrm>
        </p:spPr>
        <p:txBody>
          <a:bodyPr/>
          <a:lstStyle/>
          <a:p>
            <a:r>
              <a:rPr lang="en-US" dirty="0" smtClean="0"/>
              <a:t>Question 7</a:t>
            </a:r>
            <a:endParaRPr lang="en-US" dirty="0"/>
          </a:p>
        </p:txBody>
      </p:sp>
      <p:sp>
        <p:nvSpPr>
          <p:cNvPr id="3" name="Content Placeholder 2"/>
          <p:cNvSpPr>
            <a:spLocks noGrp="1"/>
          </p:cNvSpPr>
          <p:nvPr>
            <p:ph idx="1"/>
          </p:nvPr>
        </p:nvSpPr>
        <p:spPr>
          <a:xfrm>
            <a:off x="838199" y="1528266"/>
            <a:ext cx="10791305" cy="4963974"/>
          </a:xfrm>
        </p:spPr>
        <p:txBody>
          <a:bodyPr>
            <a:normAutofit/>
          </a:bodyPr>
          <a:lstStyle/>
          <a:p>
            <a:r>
              <a:rPr lang="en-US" dirty="0" smtClean="0"/>
              <a:t> Question content: </a:t>
            </a:r>
            <a:r>
              <a:rPr lang="en-US" dirty="0" smtClean="0"/>
              <a:t>Your satisfaction </a:t>
            </a:r>
            <a:r>
              <a:rPr lang="en-US" dirty="0"/>
              <a:t>towards the waiting area </a:t>
            </a:r>
          </a:p>
          <a:p>
            <a:r>
              <a:rPr lang="en-US" sz="3200" dirty="0" smtClean="0"/>
              <a:t> </a:t>
            </a:r>
            <a:r>
              <a:rPr lang="en-US" dirty="0" smtClean="0"/>
              <a:t>Comment ratio: 78.4%</a:t>
            </a:r>
          </a:p>
          <a:p>
            <a:pPr lvl="1">
              <a:buFont typeface="Wingdings" panose="05000000000000000000" pitchFamily="2" charset="2"/>
              <a:buChar char="§"/>
            </a:pPr>
            <a:r>
              <a:rPr lang="en-US" dirty="0"/>
              <a:t> To enhance the comment ratio, we can simply increase the keyword freq. threshold, but more clusters will be introduced in return. </a:t>
            </a:r>
            <a:endParaRPr lang="en-US" dirty="0" smtClean="0"/>
          </a:p>
          <a:p>
            <a:r>
              <a:rPr lang="en-US" dirty="0" smtClean="0"/>
              <a:t> Clustering method: </a:t>
            </a:r>
            <a:endParaRPr lang="en-US" dirty="0"/>
          </a:p>
          <a:p>
            <a:pPr lvl="1">
              <a:buFont typeface="Wingdings" panose="05000000000000000000" pitchFamily="2" charset="2"/>
              <a:buChar char="§"/>
            </a:pPr>
            <a:r>
              <a:rPr lang="en-US" dirty="0" smtClean="0"/>
              <a:t>Rule-based (15 rules) </a:t>
            </a:r>
            <a:r>
              <a:rPr lang="en-US" dirty="0" smtClean="0">
                <a:solidFill>
                  <a:srgbClr val="FF0000"/>
                </a:solidFill>
              </a:rPr>
              <a:t>keyword extraction</a:t>
            </a:r>
            <a:r>
              <a:rPr lang="en-US" dirty="0" smtClean="0"/>
              <a:t> (freq. &gt; </a:t>
            </a:r>
            <a:r>
              <a:rPr lang="en-US" dirty="0"/>
              <a:t>5</a:t>
            </a:r>
            <a:r>
              <a:rPr lang="en-US" dirty="0" smtClean="0"/>
              <a:t>) + “space” </a:t>
            </a:r>
            <a:r>
              <a:rPr lang="en-US" dirty="0" smtClean="0">
                <a:solidFill>
                  <a:srgbClr val="FF0000"/>
                </a:solidFill>
              </a:rPr>
              <a:t>sub-aspects division </a:t>
            </a:r>
            <a:r>
              <a:rPr lang="en-US" dirty="0" smtClean="0"/>
              <a:t>on 879 sentences.</a:t>
            </a:r>
          </a:p>
          <a:p>
            <a:pPr lvl="1">
              <a:buFont typeface="Wingdings" panose="05000000000000000000" pitchFamily="2" charset="2"/>
              <a:buChar char="§"/>
            </a:pPr>
            <a:r>
              <a:rPr lang="en-US" dirty="0"/>
              <a:t> </a:t>
            </a:r>
            <a:r>
              <a:rPr lang="en-US" dirty="0" smtClean="0"/>
              <a:t>Rationale: </a:t>
            </a:r>
          </a:p>
          <a:p>
            <a:pPr lvl="2">
              <a:buFont typeface="Wingdings" panose="05000000000000000000" pitchFamily="2" charset="2"/>
              <a:buChar char="q"/>
            </a:pPr>
            <a:r>
              <a:rPr lang="en-US" dirty="0"/>
              <a:t> </a:t>
            </a:r>
            <a:r>
              <a:rPr lang="en-US" dirty="0" smtClean="0"/>
              <a:t>For the largest cluster “space”, we’ve found few sub-aspects in it. Thus, we use NMF-based method to perform automated clustering and obtain 4 sub-aspects.</a:t>
            </a:r>
          </a:p>
          <a:p>
            <a:pPr lvl="2">
              <a:buFont typeface="Wingdings" panose="05000000000000000000" pitchFamily="2" charset="2"/>
              <a:buChar char="q"/>
            </a:pPr>
            <a:r>
              <a:rPr lang="en-US" dirty="0"/>
              <a:t> </a:t>
            </a:r>
            <a:r>
              <a:rPr lang="en-US" dirty="0" smtClean="0"/>
              <a:t>The other 11 clusters are roughly separable by setting Noun-based rules.</a:t>
            </a:r>
          </a:p>
          <a:p>
            <a:pPr marL="0" indent="0">
              <a:buNone/>
            </a:pPr>
            <a:endParaRPr lang="en-US" dirty="0" smtClean="0"/>
          </a:p>
          <a:p>
            <a:endParaRPr lang="en-US" dirty="0"/>
          </a:p>
        </p:txBody>
      </p:sp>
    </p:spTree>
    <p:extLst>
      <p:ext uri="{BB962C8B-B14F-4D97-AF65-F5344CB8AC3E}">
        <p14:creationId xmlns:p14="http://schemas.microsoft.com/office/powerpoint/2010/main" val="2437767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357447" y="786163"/>
          <a:ext cx="11363497" cy="3175000"/>
        </p:xfrm>
        <a:graphic>
          <a:graphicData uri="http://schemas.openxmlformats.org/drawingml/2006/table">
            <a:tbl>
              <a:tblPr firstRow="1" bandRow="1">
                <a:tableStyleId>{5C22544A-7EE6-4342-B048-85BDC9FD1C3A}</a:tableStyleId>
              </a:tblPr>
              <a:tblGrid>
                <a:gridCol w="1579418">
                  <a:extLst>
                    <a:ext uri="{9D8B030D-6E8A-4147-A177-3AD203B41FA5}">
                      <a16:colId xmlns:a16="http://schemas.microsoft.com/office/drawing/2014/main" xmlns="" val="751326926"/>
                    </a:ext>
                  </a:extLst>
                </a:gridCol>
                <a:gridCol w="3607723">
                  <a:extLst>
                    <a:ext uri="{9D8B030D-6E8A-4147-A177-3AD203B41FA5}">
                      <a16:colId xmlns:a16="http://schemas.microsoft.com/office/drawing/2014/main" xmlns="" val="2364241830"/>
                    </a:ext>
                  </a:extLst>
                </a:gridCol>
                <a:gridCol w="931026">
                  <a:extLst>
                    <a:ext uri="{9D8B030D-6E8A-4147-A177-3AD203B41FA5}">
                      <a16:colId xmlns:a16="http://schemas.microsoft.com/office/drawing/2014/main" xmlns="" val="2752554580"/>
                    </a:ext>
                  </a:extLst>
                </a:gridCol>
                <a:gridCol w="1305098">
                  <a:extLst>
                    <a:ext uri="{9D8B030D-6E8A-4147-A177-3AD203B41FA5}">
                      <a16:colId xmlns:a16="http://schemas.microsoft.com/office/drawing/2014/main" xmlns="" val="4033807479"/>
                    </a:ext>
                  </a:extLst>
                </a:gridCol>
                <a:gridCol w="3025832">
                  <a:extLst>
                    <a:ext uri="{9D8B030D-6E8A-4147-A177-3AD203B41FA5}">
                      <a16:colId xmlns:a16="http://schemas.microsoft.com/office/drawing/2014/main" xmlns="" val="3568684392"/>
                    </a:ext>
                  </a:extLst>
                </a:gridCol>
                <a:gridCol w="914400">
                  <a:extLst>
                    <a:ext uri="{9D8B030D-6E8A-4147-A177-3AD203B41FA5}">
                      <a16:colId xmlns:a16="http://schemas.microsoft.com/office/drawing/2014/main" xmlns="" val="455471164"/>
                    </a:ext>
                  </a:extLst>
                </a:gridCol>
              </a:tblGrid>
              <a:tr h="370840">
                <a:tc>
                  <a:txBody>
                    <a:bodyPr/>
                    <a:lstStyle/>
                    <a:p>
                      <a:pPr algn="ctr"/>
                      <a:r>
                        <a:rPr lang="en-US" sz="1600" dirty="0" smtClean="0"/>
                        <a:t>Cluster name (#)</a:t>
                      </a:r>
                      <a:endParaRPr lang="en-US" sz="1600" dirty="0"/>
                    </a:p>
                  </a:txBody>
                  <a:tcPr anchor="ctr"/>
                </a:tc>
                <a:tc>
                  <a:txBody>
                    <a:bodyPr/>
                    <a:lstStyle/>
                    <a:p>
                      <a:pPr algn="ctr"/>
                      <a:r>
                        <a:rPr lang="en-US" sz="1600" dirty="0" smtClean="0"/>
                        <a:t>Cluster aspect</a:t>
                      </a:r>
                      <a:endParaRPr lang="en-US" sz="1600" dirty="0"/>
                    </a:p>
                  </a:txBody>
                  <a:tcPr anchor="ctr"/>
                </a:tc>
                <a:tc>
                  <a:txBody>
                    <a:bodyPr/>
                    <a:lstStyle/>
                    <a:p>
                      <a:pPr algn="ctr"/>
                      <a:r>
                        <a:rPr lang="en-US" sz="1600" dirty="0" smtClean="0"/>
                        <a:t>Estimate Purity</a:t>
                      </a:r>
                      <a:endParaRPr lang="en-US" sz="1600" dirty="0"/>
                    </a:p>
                  </a:txBody>
                  <a:tcPr anchor="ctr"/>
                </a:tc>
                <a:tc>
                  <a:txBody>
                    <a:bodyPr/>
                    <a:lstStyle/>
                    <a:p>
                      <a:pPr algn="ctr"/>
                      <a:r>
                        <a:rPr lang="en-US" sz="1600" dirty="0" smtClean="0"/>
                        <a:t>Cluster name (#)</a:t>
                      </a:r>
                      <a:endParaRPr lang="en-US" sz="1600" dirty="0"/>
                    </a:p>
                  </a:txBody>
                  <a:tcPr anchor="ctr"/>
                </a:tc>
                <a:tc>
                  <a:txBody>
                    <a:bodyPr/>
                    <a:lstStyle/>
                    <a:p>
                      <a:pPr algn="ctr"/>
                      <a:r>
                        <a:rPr lang="en-US" sz="1600" dirty="0" smtClean="0"/>
                        <a:t>Cluster aspect</a:t>
                      </a:r>
                      <a:endParaRPr lang="en-US" sz="1600" dirty="0"/>
                    </a:p>
                  </a:txBody>
                  <a:tcPr anchor="ctr"/>
                </a:tc>
                <a:tc>
                  <a:txBody>
                    <a:bodyPr/>
                    <a:lstStyle/>
                    <a:p>
                      <a:pPr algn="ctr"/>
                      <a:r>
                        <a:rPr lang="en-US" sz="1600" dirty="0" smtClean="0"/>
                        <a:t>Estimate Purity</a:t>
                      </a:r>
                      <a:endParaRPr lang="en-US" sz="1600" dirty="0"/>
                    </a:p>
                  </a:txBody>
                  <a:tcPr anchor="ctr"/>
                </a:tc>
                <a:extLst>
                  <a:ext uri="{0D108BD9-81ED-4DB2-BD59-A6C34878D82A}">
                    <a16:rowId xmlns:a16="http://schemas.microsoft.com/office/drawing/2014/main" xmlns="" val="1053404813"/>
                  </a:ext>
                </a:extLst>
              </a:tr>
              <a:tr h="370840">
                <a:tc>
                  <a:txBody>
                    <a:bodyPr/>
                    <a:lstStyle/>
                    <a:p>
                      <a:pPr algn="ctr"/>
                      <a:r>
                        <a:rPr lang="en-US" sz="1600" dirty="0" smtClean="0"/>
                        <a:t>AC (25)</a:t>
                      </a:r>
                      <a:endParaRPr lang="en-US" sz="1600" dirty="0"/>
                    </a:p>
                  </a:txBody>
                  <a:tcPr anchor="ctr"/>
                </a:tc>
                <a:tc>
                  <a:txBody>
                    <a:bodyPr/>
                    <a:lstStyle/>
                    <a:p>
                      <a:pPr algn="l"/>
                      <a:r>
                        <a:rPr lang="en-US" sz="1600" dirty="0" smtClean="0"/>
                        <a:t>AC not available/ not using</a:t>
                      </a:r>
                      <a:endParaRPr lang="en-US" sz="1600" dirty="0"/>
                    </a:p>
                  </a:txBody>
                  <a:tcPr anchor="ctr"/>
                </a:tc>
                <a:tc>
                  <a:txBody>
                    <a:bodyPr/>
                    <a:lstStyle/>
                    <a:p>
                      <a:pPr algn="ctr"/>
                      <a:r>
                        <a:rPr lang="en-US" sz="1600" dirty="0" smtClean="0"/>
                        <a:t>100%</a:t>
                      </a:r>
                      <a:endParaRPr lang="en-US" sz="1600" dirty="0"/>
                    </a:p>
                  </a:txBody>
                  <a:tcPr anchor="ctr"/>
                </a:tc>
                <a:tc>
                  <a:txBody>
                    <a:bodyPr/>
                    <a:lstStyle/>
                    <a:p>
                      <a:pPr algn="ctr"/>
                      <a:r>
                        <a:rPr lang="en-US" sz="1600" dirty="0" smtClean="0"/>
                        <a:t>Seat</a:t>
                      </a:r>
                      <a:r>
                        <a:rPr lang="en-US" sz="1600" baseline="0" dirty="0" smtClean="0"/>
                        <a:t> </a:t>
                      </a:r>
                      <a:r>
                        <a:rPr lang="en-US" sz="1600" dirty="0" smtClean="0"/>
                        <a:t>(52)</a:t>
                      </a:r>
                      <a:endParaRPr lang="en-US" sz="1600" dirty="0"/>
                    </a:p>
                  </a:txBody>
                  <a:tcPr anchor="ctr"/>
                </a:tc>
                <a:tc>
                  <a:txBody>
                    <a:bodyPr/>
                    <a:lstStyle/>
                    <a:p>
                      <a:pPr algn="l"/>
                      <a:r>
                        <a:rPr lang="en-US" sz="1600" dirty="0" smtClean="0"/>
                        <a:t>Seats</a:t>
                      </a:r>
                      <a:r>
                        <a:rPr lang="en-US" sz="1600" baseline="0" dirty="0" smtClean="0"/>
                        <a:t> should be arranged properly</a:t>
                      </a:r>
                      <a:endParaRPr lang="en-US" sz="1600" dirty="0"/>
                    </a:p>
                  </a:txBody>
                  <a:tcPr anchor="ct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129315229"/>
                  </a:ext>
                </a:extLst>
              </a:tr>
              <a:tr h="370840">
                <a:tc>
                  <a:txBody>
                    <a:bodyPr/>
                    <a:lstStyle/>
                    <a:p>
                      <a:pPr algn="ctr"/>
                      <a:r>
                        <a:rPr lang="en-US" sz="1600" dirty="0" smtClean="0"/>
                        <a:t>Cleanliness (43)</a:t>
                      </a:r>
                      <a:endParaRPr lang="en-US" sz="1600" dirty="0"/>
                    </a:p>
                  </a:txBody>
                  <a:tcPr anchor="ctr"/>
                </a:tc>
                <a:tc>
                  <a:txBody>
                    <a:bodyPr/>
                    <a:lstStyle/>
                    <a:p>
                      <a:pPr algn="l"/>
                      <a:r>
                        <a:rPr lang="en-US" sz="1600" dirty="0" smtClean="0"/>
                        <a:t>Waiting area</a:t>
                      </a:r>
                      <a:r>
                        <a:rPr lang="en-US" sz="1600" baseline="0" dirty="0" smtClean="0"/>
                        <a:t> must be clean</a:t>
                      </a:r>
                      <a:endParaRPr lang="en-US" sz="1600" dirty="0"/>
                    </a:p>
                  </a:txBody>
                  <a:tcPr anchor="ctr"/>
                </a:tc>
                <a:tc>
                  <a:txBody>
                    <a:bodyPr/>
                    <a:lstStyle/>
                    <a:p>
                      <a:pPr algn="ctr"/>
                      <a:r>
                        <a:rPr lang="en-US" sz="1600" dirty="0" smtClean="0"/>
                        <a:t>100%</a:t>
                      </a:r>
                      <a:endParaRPr lang="en-US" sz="1600" dirty="0"/>
                    </a:p>
                  </a:txBody>
                  <a:tcPr anchor="ctr"/>
                </a:tc>
                <a:tc>
                  <a:txBody>
                    <a:bodyPr/>
                    <a:lstStyle/>
                    <a:p>
                      <a:pPr algn="ctr"/>
                      <a:r>
                        <a:rPr lang="en-US" sz="1600" dirty="0" smtClean="0"/>
                        <a:t>Staff (18)</a:t>
                      </a:r>
                      <a:endParaRPr lang="en-US" sz="1600" dirty="0"/>
                    </a:p>
                  </a:txBody>
                  <a:tcPr anchor="ctr"/>
                </a:tc>
                <a:tc>
                  <a:txBody>
                    <a:bodyPr/>
                    <a:lstStyle/>
                    <a:p>
                      <a:pPr algn="l"/>
                      <a:r>
                        <a:rPr lang="en-US" sz="1600" dirty="0" smtClean="0"/>
                        <a:t>Staff</a:t>
                      </a:r>
                      <a:r>
                        <a:rPr lang="en-US" sz="1600" baseline="0" dirty="0" smtClean="0"/>
                        <a:t> should be increased/helpful</a:t>
                      </a:r>
                      <a:endParaRPr lang="en-US" sz="1600" dirty="0"/>
                    </a:p>
                  </a:txBody>
                  <a:tcPr anchor="ct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746495164"/>
                  </a:ext>
                </a:extLst>
              </a:tr>
              <a:tr h="370840">
                <a:tc>
                  <a:txBody>
                    <a:bodyPr/>
                    <a:lstStyle/>
                    <a:p>
                      <a:pPr algn="ctr"/>
                      <a:r>
                        <a:rPr lang="en-US" sz="1600" dirty="0" smtClean="0"/>
                        <a:t>Drink (108)</a:t>
                      </a:r>
                      <a:endParaRPr lang="en-US" sz="1600" dirty="0"/>
                    </a:p>
                  </a:txBody>
                  <a:tcPr anchor="ctr"/>
                </a:tc>
                <a:tc>
                  <a:txBody>
                    <a:bodyPr/>
                    <a:lstStyle/>
                    <a:p>
                      <a:pPr algn="l"/>
                      <a:r>
                        <a:rPr lang="en-US" sz="1600" dirty="0" smtClean="0"/>
                        <a:t>Tea/coffee/</a:t>
                      </a:r>
                      <a:r>
                        <a:rPr lang="en-US" sz="1600" baseline="0" dirty="0" smtClean="0"/>
                        <a:t>water should be provided</a:t>
                      </a:r>
                      <a:endParaRPr lang="en-US" sz="1600" dirty="0"/>
                    </a:p>
                  </a:txBody>
                  <a:tcPr anchor="ctr"/>
                </a:tc>
                <a:tc>
                  <a:txBody>
                    <a:bodyPr/>
                    <a:lstStyle/>
                    <a:p>
                      <a:pPr algn="ctr"/>
                      <a:r>
                        <a:rPr lang="en-US" sz="1600" dirty="0" smtClean="0"/>
                        <a:t>100%</a:t>
                      </a:r>
                      <a:endParaRPr lang="en-US" sz="1600" dirty="0"/>
                    </a:p>
                  </a:txBody>
                  <a:tcPr anchor="ctr"/>
                </a:tc>
                <a:tc>
                  <a:txBody>
                    <a:bodyPr/>
                    <a:lstStyle/>
                    <a:p>
                      <a:pPr algn="ctr">
                        <a:lnSpc>
                          <a:spcPct val="100000"/>
                        </a:lnSpc>
                      </a:pPr>
                      <a:r>
                        <a:rPr lang="en-US" sz="1600" dirty="0" smtClean="0"/>
                        <a:t>Hour (16)</a:t>
                      </a:r>
                      <a:endParaRPr lang="en-US" sz="1600" dirty="0"/>
                    </a:p>
                  </a:txBody>
                  <a:tcPr anchor="ctr"/>
                </a:tc>
                <a:tc>
                  <a:txBody>
                    <a:bodyPr/>
                    <a:lstStyle/>
                    <a:p>
                      <a:pPr algn="l"/>
                      <a:r>
                        <a:rPr lang="en-US" sz="1600" dirty="0" smtClean="0"/>
                        <a:t>Waiting time too long</a:t>
                      </a:r>
                      <a:endParaRPr lang="en-US" sz="1600" dirty="0"/>
                    </a:p>
                  </a:txBody>
                  <a:tcPr anchor="ct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3821934664"/>
                  </a:ext>
                </a:extLst>
              </a:tr>
              <a:tr h="370840">
                <a:tc>
                  <a:txBody>
                    <a:bodyPr/>
                    <a:lstStyle/>
                    <a:p>
                      <a:pPr algn="ctr"/>
                      <a:r>
                        <a:rPr lang="en-US" sz="1600" dirty="0" smtClean="0"/>
                        <a:t>Driver (18)</a:t>
                      </a:r>
                      <a:endParaRPr lang="en-US" sz="1600" dirty="0"/>
                    </a:p>
                  </a:txBody>
                  <a:tcPr anchor="ctr"/>
                </a:tc>
                <a:tc>
                  <a:txBody>
                    <a:bodyPr/>
                    <a:lstStyle/>
                    <a:p>
                      <a:pPr algn="l"/>
                      <a:r>
                        <a:rPr lang="en-US" sz="1600" dirty="0" smtClean="0"/>
                        <a:t>Drivers and customers should</a:t>
                      </a:r>
                      <a:r>
                        <a:rPr lang="en-US" sz="1600" baseline="0" dirty="0" smtClean="0"/>
                        <a:t> be divided</a:t>
                      </a:r>
                      <a:endParaRPr lang="en-US" sz="1600" dirty="0"/>
                    </a:p>
                  </a:txBody>
                  <a:tcPr anchor="ctr"/>
                </a:tc>
                <a:tc>
                  <a:txBody>
                    <a:bodyPr/>
                    <a:lstStyle/>
                    <a:p>
                      <a:pPr algn="ctr"/>
                      <a:r>
                        <a:rPr lang="en-US" sz="1600" dirty="0" smtClean="0"/>
                        <a:t>100%</a:t>
                      </a:r>
                      <a:endParaRPr lang="en-US" sz="1600" dirty="0"/>
                    </a:p>
                  </a:txBody>
                  <a:tcPr anchor="ctr"/>
                </a:tc>
                <a:tc>
                  <a:txBody>
                    <a:bodyPr/>
                    <a:lstStyle/>
                    <a:p>
                      <a:pPr algn="ctr"/>
                      <a:r>
                        <a:rPr lang="en-US" sz="1600" baseline="0" dirty="0" smtClean="0"/>
                        <a:t>Space1 (211)</a:t>
                      </a:r>
                      <a:endParaRPr lang="en-US" sz="1600" dirty="0"/>
                    </a:p>
                  </a:txBody>
                  <a:tcPr anchor="ctr"/>
                </a:tc>
                <a:tc>
                  <a:txBody>
                    <a:bodyPr/>
                    <a:lstStyle/>
                    <a:p>
                      <a:pPr algn="l"/>
                      <a:r>
                        <a:rPr lang="en-US" sz="1600" dirty="0" smtClean="0"/>
                        <a:t>Waiting</a:t>
                      </a:r>
                      <a:r>
                        <a:rPr lang="en-US" sz="1600" baseline="0" dirty="0" smtClean="0"/>
                        <a:t> area</a:t>
                      </a:r>
                      <a:r>
                        <a:rPr lang="en-US" sz="1600" dirty="0" smtClean="0"/>
                        <a:t> should be increased</a:t>
                      </a:r>
                      <a:endParaRPr lang="en-US" sz="1600" dirty="0"/>
                    </a:p>
                  </a:txBody>
                  <a:tcPr anchor="ctr"/>
                </a:tc>
                <a:tc>
                  <a:txBody>
                    <a:bodyPr/>
                    <a:lstStyle/>
                    <a:p>
                      <a:pPr algn="ctr"/>
                      <a:r>
                        <a:rPr lang="en-US" sz="1600" dirty="0" smtClean="0"/>
                        <a:t>70%</a:t>
                      </a:r>
                      <a:endParaRPr lang="en-US" sz="1600" dirty="0"/>
                    </a:p>
                  </a:txBody>
                  <a:tcPr anchor="ctr"/>
                </a:tc>
                <a:extLst>
                  <a:ext uri="{0D108BD9-81ED-4DB2-BD59-A6C34878D82A}">
                    <a16:rowId xmlns:a16="http://schemas.microsoft.com/office/drawing/2014/main" xmlns="" val="2331871292"/>
                  </a:ext>
                </a:extLst>
              </a:tr>
              <a:tr h="370840">
                <a:tc>
                  <a:txBody>
                    <a:bodyPr/>
                    <a:lstStyle/>
                    <a:p>
                      <a:pPr algn="ctr"/>
                      <a:r>
                        <a:rPr lang="en-US" sz="1600" dirty="0" smtClean="0"/>
                        <a:t>Food (27)</a:t>
                      </a:r>
                      <a:endParaRPr lang="en-US" sz="1600" dirty="0"/>
                    </a:p>
                  </a:txBody>
                  <a:tcPr anchor="ctr"/>
                </a:tc>
                <a:tc>
                  <a:txBody>
                    <a:bodyPr/>
                    <a:lstStyle/>
                    <a:p>
                      <a:pPr algn="l"/>
                      <a:r>
                        <a:rPr lang="en-US" sz="1600" dirty="0" smtClean="0"/>
                        <a:t>Food/canteen should be there</a:t>
                      </a:r>
                      <a:endParaRPr lang="en-US" sz="1600" dirty="0"/>
                    </a:p>
                  </a:txBody>
                  <a:tcPr anchor="ctr"/>
                </a:tc>
                <a:tc>
                  <a:txBody>
                    <a:bodyPr/>
                    <a:lstStyle/>
                    <a:p>
                      <a:pPr algn="ctr"/>
                      <a:r>
                        <a:rPr lang="en-US" sz="1600" dirty="0" smtClean="0"/>
                        <a:t>100%</a:t>
                      </a:r>
                      <a:endParaRPr lang="en-US" sz="1600" dirty="0"/>
                    </a:p>
                  </a:txBody>
                  <a:tcPr anchor="ctr"/>
                </a:tc>
                <a:tc>
                  <a:txBody>
                    <a:bodyPr/>
                    <a:lstStyle/>
                    <a:p>
                      <a:pPr algn="ctr"/>
                      <a:r>
                        <a:rPr lang="en-US" sz="1600" dirty="0" smtClean="0"/>
                        <a:t>Space2</a:t>
                      </a:r>
                      <a:r>
                        <a:rPr lang="en-US" sz="1600" baseline="0" dirty="0" smtClean="0"/>
                        <a:t> (12)</a:t>
                      </a:r>
                      <a:endParaRPr lang="en-US" sz="1600" dirty="0"/>
                    </a:p>
                  </a:txBody>
                  <a:tcPr anchor="ctr"/>
                </a:tc>
                <a:tc>
                  <a:txBody>
                    <a:bodyPr/>
                    <a:lstStyle/>
                    <a:p>
                      <a:pPr algn="l"/>
                      <a:r>
                        <a:rPr lang="en-US" sz="1600" dirty="0" smtClean="0"/>
                        <a:t>Sitting area</a:t>
                      </a:r>
                      <a:r>
                        <a:rPr lang="en-US" sz="1600" baseline="0" dirty="0" smtClean="0"/>
                        <a:t> not good</a:t>
                      </a:r>
                      <a:endParaRPr lang="en-US" sz="1600" dirty="0"/>
                    </a:p>
                  </a:txBody>
                  <a:tcPr anchor="ct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2773651880"/>
                  </a:ext>
                </a:extLst>
              </a:tr>
              <a:tr h="370840">
                <a:tc>
                  <a:txBody>
                    <a:bodyPr/>
                    <a:lstStyle/>
                    <a:p>
                      <a:pPr algn="ctr"/>
                      <a:r>
                        <a:rPr lang="en-US" sz="1600" dirty="0" smtClean="0"/>
                        <a:t>Readings (15)</a:t>
                      </a:r>
                      <a:endParaRPr lang="en-US" sz="1600" dirty="0"/>
                    </a:p>
                  </a:txBody>
                  <a:tcPr anchor="ctr"/>
                </a:tc>
                <a:tc>
                  <a:txBody>
                    <a:bodyPr/>
                    <a:lstStyle/>
                    <a:p>
                      <a:pPr algn="l"/>
                      <a:r>
                        <a:rPr lang="en-US" sz="1600" dirty="0" smtClean="0"/>
                        <a:t>Magazine/newspaper should be provided</a:t>
                      </a:r>
                      <a:endParaRPr lang="en-US" sz="1600" dirty="0"/>
                    </a:p>
                  </a:txBody>
                  <a:tcPr anchor="ctr"/>
                </a:tc>
                <a:tc>
                  <a:txBody>
                    <a:bodyPr/>
                    <a:lstStyle/>
                    <a:p>
                      <a:pPr algn="ctr"/>
                      <a:r>
                        <a:rPr lang="en-US" sz="1600" dirty="0" smtClean="0"/>
                        <a:t>100%</a:t>
                      </a:r>
                      <a:endParaRPr lang="en-US" sz="1600" dirty="0"/>
                    </a:p>
                  </a:txBody>
                  <a:tcPr anchor="ctr"/>
                </a:tc>
                <a:tc>
                  <a:txBody>
                    <a:bodyPr/>
                    <a:lstStyle/>
                    <a:p>
                      <a:pPr algn="ctr"/>
                      <a:r>
                        <a:rPr lang="en-US" sz="1600" dirty="0" smtClean="0"/>
                        <a:t>Space3</a:t>
                      </a:r>
                      <a:r>
                        <a:rPr lang="en-US" sz="1600" baseline="0" dirty="0" smtClean="0"/>
                        <a:t> (14)</a:t>
                      </a:r>
                      <a:endParaRPr lang="en-US" sz="1600" dirty="0"/>
                    </a:p>
                  </a:txBody>
                  <a:tcPr anchor="ctr"/>
                </a:tc>
                <a:tc>
                  <a:txBody>
                    <a:bodyPr/>
                    <a:lstStyle/>
                    <a:p>
                      <a:pPr algn="l"/>
                      <a:r>
                        <a:rPr lang="en-US" sz="1600" dirty="0" smtClean="0"/>
                        <a:t>Should</a:t>
                      </a:r>
                      <a:r>
                        <a:rPr lang="en-US" sz="1600" baseline="0" dirty="0" smtClean="0"/>
                        <a:t> provide separate areas</a:t>
                      </a:r>
                      <a:endParaRPr lang="en-US" sz="1600" dirty="0"/>
                    </a:p>
                  </a:txBody>
                  <a:tcPr anchor="ct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3918352235"/>
                  </a:ext>
                </a:extLst>
              </a:tr>
              <a:tr h="370840">
                <a:tc>
                  <a:txBody>
                    <a:bodyPr/>
                    <a:lstStyle/>
                    <a:p>
                      <a:pPr algn="ctr"/>
                      <a:r>
                        <a:rPr lang="en-US" sz="1600" dirty="0" smtClean="0"/>
                        <a:t>TV (27)</a:t>
                      </a:r>
                      <a:endParaRPr lang="en-US" sz="1600" dirty="0"/>
                    </a:p>
                  </a:txBody>
                  <a:tcPr anchor="ctr"/>
                </a:tc>
                <a:tc>
                  <a:txBody>
                    <a:bodyPr/>
                    <a:lstStyle/>
                    <a:p>
                      <a:pPr algn="l"/>
                      <a:r>
                        <a:rPr lang="en-US" sz="1600" dirty="0" smtClean="0"/>
                        <a:t>TV</a:t>
                      </a:r>
                      <a:r>
                        <a:rPr lang="en-US" sz="1600" baseline="0" dirty="0" smtClean="0"/>
                        <a:t> should be provided</a:t>
                      </a:r>
                      <a:endParaRPr lang="en-US" sz="1600" dirty="0"/>
                    </a:p>
                  </a:txBody>
                  <a:tcPr anchor="ctr"/>
                </a:tc>
                <a:tc>
                  <a:txBody>
                    <a:bodyPr/>
                    <a:lstStyle/>
                    <a:p>
                      <a:pPr algn="ctr"/>
                      <a:r>
                        <a:rPr lang="en-US" sz="1600" dirty="0" smtClean="0"/>
                        <a:t>100%</a:t>
                      </a:r>
                      <a:endParaRPr lang="en-US" sz="1600" dirty="0"/>
                    </a:p>
                  </a:txBody>
                  <a:tcPr anchor="ctr"/>
                </a:tc>
                <a:tc>
                  <a:txBody>
                    <a:bodyPr/>
                    <a:lstStyle/>
                    <a:p>
                      <a:pPr algn="ctr"/>
                      <a:r>
                        <a:rPr lang="en-US" sz="1600" dirty="0" smtClean="0"/>
                        <a:t>Space4 (5)</a:t>
                      </a:r>
                      <a:endParaRPr lang="en-US" sz="1600" dirty="0"/>
                    </a:p>
                  </a:txBody>
                  <a:tcPr anchor="ctr"/>
                </a:tc>
                <a:tc>
                  <a:txBody>
                    <a:bodyPr/>
                    <a:lstStyle/>
                    <a:p>
                      <a:pPr algn="l"/>
                      <a:r>
                        <a:rPr lang="en-US" sz="1600" dirty="0" smtClean="0"/>
                        <a:t>Waiting</a:t>
                      </a:r>
                      <a:r>
                        <a:rPr lang="en-US" sz="1600" baseline="0" dirty="0" smtClean="0"/>
                        <a:t> area is not comfortable</a:t>
                      </a:r>
                      <a:endParaRPr lang="en-US" sz="1600" dirty="0"/>
                    </a:p>
                  </a:txBody>
                  <a:tcPr anchor="ct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88906459"/>
                  </a:ext>
                </a:extLst>
              </a:tr>
            </a:tbl>
          </a:graphicData>
        </a:graphic>
      </p:graphicFrame>
      <p:sp>
        <p:nvSpPr>
          <p:cNvPr id="2" name="Content Placeholder 1"/>
          <p:cNvSpPr>
            <a:spLocks noGrp="1"/>
          </p:cNvSpPr>
          <p:nvPr>
            <p:ph idx="1"/>
          </p:nvPr>
        </p:nvSpPr>
        <p:spPr>
          <a:xfrm>
            <a:off x="838200" y="241069"/>
            <a:ext cx="10515600" cy="6417426"/>
          </a:xfrm>
        </p:spPr>
        <p:txBody>
          <a:bodyPr>
            <a:normAutofit fontScale="77500" lnSpcReduction="20000"/>
          </a:bodyPr>
          <a:lstStyle/>
          <a:p>
            <a:r>
              <a:rPr lang="en-US" sz="3100" dirty="0" smtClean="0"/>
              <a:t> </a:t>
            </a:r>
            <a:r>
              <a:rPr lang="en-US" sz="3600" dirty="0" smtClean="0"/>
              <a:t>Clustering result:</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sz="3600" dirty="0" smtClean="0"/>
              <a:t>Cluster </a:t>
            </a:r>
            <a:r>
              <a:rPr lang="en-US" sz="3600" dirty="0"/>
              <a:t>analysis:  </a:t>
            </a:r>
          </a:p>
          <a:p>
            <a:pPr lvl="1">
              <a:buFont typeface="Wingdings" panose="05000000000000000000" pitchFamily="2" charset="2"/>
              <a:buChar char="§"/>
            </a:pPr>
            <a:r>
              <a:rPr lang="en-US" sz="3100" dirty="0"/>
              <a:t> We find the rule-based method achieve good performances in terms of clustering purity.</a:t>
            </a:r>
          </a:p>
          <a:p>
            <a:pPr lvl="1">
              <a:buFont typeface="Wingdings" panose="05000000000000000000" pitchFamily="2" charset="2"/>
              <a:buChar char="§"/>
            </a:pPr>
            <a:r>
              <a:rPr lang="en-US" sz="3100" dirty="0"/>
              <a:t> We got the smallest purity score on the “space1” cluster, some sentences like “the waiting area should be improved” and “the waiting area is too small” are clustered together. It is because ‘area’ is the only keyword extracted</a:t>
            </a:r>
            <a:r>
              <a:rPr lang="en-US" sz="3100" dirty="0" smtClean="0"/>
              <a:t>.</a:t>
            </a:r>
            <a:endParaRPr lang="en-US" sz="3100" dirty="0"/>
          </a:p>
        </p:txBody>
      </p:sp>
    </p:spTree>
    <p:extLst>
      <p:ext uri="{BB962C8B-B14F-4D97-AF65-F5344CB8AC3E}">
        <p14:creationId xmlns:p14="http://schemas.microsoft.com/office/powerpoint/2010/main" val="2189889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507"/>
            <a:ext cx="10515600" cy="1325563"/>
          </a:xfrm>
        </p:spPr>
        <p:txBody>
          <a:bodyPr/>
          <a:lstStyle/>
          <a:p>
            <a:r>
              <a:rPr lang="en-US" dirty="0" smtClean="0"/>
              <a:t>Question 8</a:t>
            </a:r>
            <a:endParaRPr lang="en-US" dirty="0"/>
          </a:p>
        </p:txBody>
      </p:sp>
      <p:sp>
        <p:nvSpPr>
          <p:cNvPr id="3" name="Content Placeholder 2"/>
          <p:cNvSpPr>
            <a:spLocks noGrp="1"/>
          </p:cNvSpPr>
          <p:nvPr>
            <p:ph idx="1"/>
          </p:nvPr>
        </p:nvSpPr>
        <p:spPr>
          <a:xfrm>
            <a:off x="838200" y="1433384"/>
            <a:ext cx="10515600" cy="5206313"/>
          </a:xfrm>
        </p:spPr>
        <p:txBody>
          <a:bodyPr>
            <a:normAutofit fontScale="92500" lnSpcReduction="10000"/>
          </a:bodyPr>
          <a:lstStyle/>
          <a:p>
            <a:r>
              <a:rPr lang="en-US" dirty="0"/>
              <a:t>Question content: </a:t>
            </a:r>
            <a:endParaRPr lang="en-US" dirty="0" smtClean="0"/>
          </a:p>
          <a:p>
            <a:pPr marL="457200" lvl="1" indent="0">
              <a:buNone/>
            </a:pPr>
            <a:r>
              <a:rPr lang="en-US" dirty="0"/>
              <a:t>Your satisfaction towards </a:t>
            </a:r>
            <a:r>
              <a:rPr lang="en-US" dirty="0" smtClean="0"/>
              <a:t>the total </a:t>
            </a:r>
            <a:r>
              <a:rPr lang="en-US" dirty="0"/>
              <a:t>time taken to service the vehicle</a:t>
            </a:r>
            <a:r>
              <a:rPr lang="en-US" dirty="0" smtClean="0"/>
              <a:t>.</a:t>
            </a:r>
          </a:p>
          <a:p>
            <a:pPr lvl="0"/>
            <a:r>
              <a:rPr lang="en-US" dirty="0">
                <a:solidFill>
                  <a:prstClr val="black"/>
                </a:solidFill>
              </a:rPr>
              <a:t>Comment ratio: </a:t>
            </a:r>
            <a:r>
              <a:rPr lang="en-US" dirty="0" smtClean="0">
                <a:solidFill>
                  <a:prstClr val="black"/>
                </a:solidFill>
              </a:rPr>
              <a:t>65.2%</a:t>
            </a:r>
            <a:endParaRPr lang="en-US" dirty="0" smtClean="0"/>
          </a:p>
          <a:p>
            <a:r>
              <a:rPr lang="en-US" dirty="0" smtClean="0"/>
              <a:t>Clustering </a:t>
            </a:r>
            <a:r>
              <a:rPr lang="en-US" dirty="0"/>
              <a:t>method: </a:t>
            </a:r>
            <a:endParaRPr lang="en-US" dirty="0" smtClean="0"/>
          </a:p>
          <a:p>
            <a:pPr lvl="1">
              <a:buFont typeface="Wingdings" panose="05000000000000000000" pitchFamily="2" charset="2"/>
              <a:buChar char="§"/>
            </a:pPr>
            <a:r>
              <a:rPr lang="en-US" dirty="0" smtClean="0"/>
              <a:t>Rule-based keyword extraction ( 8 pre-processing rules ) on 1978 sentences, each sentence is represented by a most representative keyword. </a:t>
            </a:r>
            <a:r>
              <a:rPr lang="en-US" dirty="0"/>
              <a:t>Then perform clustering based on the frequency of the </a:t>
            </a:r>
            <a:r>
              <a:rPr lang="en-US" dirty="0" smtClean="0"/>
              <a:t>keywords.</a:t>
            </a:r>
          </a:p>
          <a:p>
            <a:pPr lvl="1">
              <a:buFont typeface="Wingdings" panose="05000000000000000000" pitchFamily="2" charset="2"/>
              <a:buChar char="§"/>
            </a:pPr>
            <a:r>
              <a:rPr lang="en-US" dirty="0" smtClean="0"/>
              <a:t>Rationale</a:t>
            </a:r>
            <a:r>
              <a:rPr lang="en-US" dirty="0"/>
              <a:t>:</a:t>
            </a:r>
          </a:p>
          <a:p>
            <a:pPr lvl="2">
              <a:buFont typeface="Wingdings" panose="05000000000000000000" pitchFamily="2" charset="2"/>
              <a:buChar char="q"/>
            </a:pPr>
            <a:r>
              <a:rPr lang="en-US" dirty="0" smtClean="0"/>
              <a:t>The challenge of this problem is that we need both nouns, verbs and adjectives to distinguish each cluster.  Hence, keywords extraction before automatic clustering is problematic, resulting in bad clustering results.</a:t>
            </a:r>
          </a:p>
          <a:p>
            <a:pPr lvl="2">
              <a:buFont typeface="Wingdings" panose="05000000000000000000" pitchFamily="2" charset="2"/>
              <a:buChar char="q"/>
            </a:pPr>
            <a:r>
              <a:rPr lang="en-US" dirty="0" smtClean="0"/>
              <a:t>Task-specific rules are employed to boost the clustering performance.</a:t>
            </a:r>
          </a:p>
          <a:p>
            <a:pPr lvl="2">
              <a:buFont typeface="Wingdings" panose="05000000000000000000" pitchFamily="2" charset="2"/>
              <a:buChar char="q"/>
            </a:pPr>
            <a:r>
              <a:rPr lang="en-US" dirty="0" smtClean="0"/>
              <a:t>Low comment ratio of this question is due to many comments are not informative/reverent. They are filtered out </a:t>
            </a:r>
            <a:r>
              <a:rPr lang="en-US" dirty="0"/>
              <a:t>either</a:t>
            </a:r>
            <a:r>
              <a:rPr lang="en-US" dirty="0" smtClean="0"/>
              <a:t> during rule-based keyword extraction or during frequency-based clustering. For example</a:t>
            </a:r>
            <a:r>
              <a:rPr lang="en-US" dirty="0"/>
              <a:t>: “they should do their work quickly.”, “there is no wheel allotment facility , we have to visit the other town for </a:t>
            </a:r>
            <a:r>
              <a:rPr lang="en-US" dirty="0" smtClean="0"/>
              <a:t>wheels</a:t>
            </a:r>
            <a:r>
              <a:rPr lang="en-US" dirty="0"/>
              <a:t>.”, “they should not take too much time for servicing</a:t>
            </a:r>
            <a:r>
              <a:rPr lang="en-US" dirty="0" smtClean="0"/>
              <a:t>” etc.</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2656060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5275"/>
            <a:ext cx="10515600" cy="4351338"/>
          </a:xfrm>
        </p:spPr>
        <p:txBody>
          <a:bodyPr/>
          <a:lstStyle/>
          <a:p>
            <a:r>
              <a:rPr lang="en-US" dirty="0" smtClean="0"/>
              <a:t>Clustering Result: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36794885"/>
              </p:ext>
            </p:extLst>
          </p:nvPr>
        </p:nvGraphicFramePr>
        <p:xfrm>
          <a:off x="838200" y="1358623"/>
          <a:ext cx="10661822" cy="4516120"/>
        </p:xfrm>
        <a:graphic>
          <a:graphicData uri="http://schemas.openxmlformats.org/drawingml/2006/table">
            <a:tbl>
              <a:tblPr firstRow="1" bandRow="1">
                <a:tableStyleId>{5C22544A-7EE6-4342-B048-85BDC9FD1C3A}</a:tableStyleId>
              </a:tblPr>
              <a:tblGrid>
                <a:gridCol w="1021492">
                  <a:extLst>
                    <a:ext uri="{9D8B030D-6E8A-4147-A177-3AD203B41FA5}">
                      <a16:colId xmlns:a16="http://schemas.microsoft.com/office/drawing/2014/main" xmlns="" val="751326926"/>
                    </a:ext>
                  </a:extLst>
                </a:gridCol>
                <a:gridCol w="2957384">
                  <a:extLst>
                    <a:ext uri="{9D8B030D-6E8A-4147-A177-3AD203B41FA5}">
                      <a16:colId xmlns:a16="http://schemas.microsoft.com/office/drawing/2014/main" xmlns="" val="2364241830"/>
                    </a:ext>
                  </a:extLst>
                </a:gridCol>
                <a:gridCol w="1013254"/>
                <a:gridCol w="1073670">
                  <a:extLst>
                    <a:ext uri="{9D8B030D-6E8A-4147-A177-3AD203B41FA5}">
                      <a16:colId xmlns:a16="http://schemas.microsoft.com/office/drawing/2014/main" xmlns="" val="4033807479"/>
                    </a:ext>
                  </a:extLst>
                </a:gridCol>
                <a:gridCol w="3656908">
                  <a:extLst>
                    <a:ext uri="{9D8B030D-6E8A-4147-A177-3AD203B41FA5}">
                      <a16:colId xmlns:a16="http://schemas.microsoft.com/office/drawing/2014/main" xmlns="" val="3568684392"/>
                    </a:ext>
                  </a:extLst>
                </a:gridCol>
                <a:gridCol w="939114"/>
              </a:tblGrid>
              <a:tr h="370840">
                <a:tc>
                  <a:txBody>
                    <a:bodyPr/>
                    <a:lstStyle/>
                    <a:p>
                      <a:pPr algn="ctr"/>
                      <a:r>
                        <a:rPr lang="en-US" sz="1400" dirty="0" smtClean="0"/>
                        <a:t>Cluster name (#)</a:t>
                      </a:r>
                      <a:endParaRPr lang="en-US" sz="1400" dirty="0"/>
                    </a:p>
                  </a:txBody>
                  <a:tcPr/>
                </a:tc>
                <a:tc>
                  <a:txBody>
                    <a:bodyPr/>
                    <a:lstStyle/>
                    <a:p>
                      <a:pPr algn="ctr"/>
                      <a:r>
                        <a:rPr lang="en-US" sz="1400" dirty="0" smtClean="0"/>
                        <a:t>Cluster aspect</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Estimated Purity</a:t>
                      </a:r>
                    </a:p>
                  </a:txBody>
                  <a:tcPr/>
                </a:tc>
                <a:tc>
                  <a:txBody>
                    <a:bodyPr/>
                    <a:lstStyle/>
                    <a:p>
                      <a:pPr algn="ctr"/>
                      <a:r>
                        <a:rPr lang="en-US" sz="1400" dirty="0" smtClean="0"/>
                        <a:t>Cluster name (#)</a:t>
                      </a:r>
                      <a:endParaRPr lang="en-US" sz="1400" dirty="0"/>
                    </a:p>
                  </a:txBody>
                  <a:tcPr/>
                </a:tc>
                <a:tc>
                  <a:txBody>
                    <a:bodyPr/>
                    <a:lstStyle/>
                    <a:p>
                      <a:pPr algn="ctr"/>
                      <a:r>
                        <a:rPr lang="en-US" sz="1400" dirty="0" smtClean="0"/>
                        <a:t>Cluster aspect</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Estimated Purity</a:t>
                      </a:r>
                    </a:p>
                  </a:txBody>
                  <a:tcPr/>
                </a:tc>
                <a:extLst>
                  <a:ext uri="{0D108BD9-81ED-4DB2-BD59-A6C34878D82A}">
                    <a16:rowId xmlns:a16="http://schemas.microsoft.com/office/drawing/2014/main" xmlns="" val="1053404813"/>
                  </a:ext>
                </a:extLst>
              </a:tr>
              <a:tr h="370840">
                <a:tc>
                  <a:txBody>
                    <a:bodyPr/>
                    <a:lstStyle/>
                    <a:p>
                      <a:pPr algn="ctr"/>
                      <a:r>
                        <a:rPr lang="en-US" sz="1400" dirty="0" smtClean="0"/>
                        <a:t>Bill (11)</a:t>
                      </a:r>
                      <a:endParaRPr lang="en-US" sz="1400" dirty="0"/>
                    </a:p>
                  </a:txBody>
                  <a:tcPr/>
                </a:tc>
                <a:tc>
                  <a:txBody>
                    <a:bodyPr/>
                    <a:lstStyle/>
                    <a:p>
                      <a:pPr algn="l"/>
                      <a:r>
                        <a:rPr lang="en-US" sz="1400" dirty="0" smtClean="0"/>
                        <a:t>Billing procedure takes</a:t>
                      </a:r>
                      <a:r>
                        <a:rPr lang="en-US" sz="1400" baseline="0" dirty="0" smtClean="0"/>
                        <a:t> long time</a:t>
                      </a:r>
                      <a:endParaRPr lang="en-US" sz="1400" dirty="0"/>
                    </a:p>
                  </a:txBody>
                  <a:tcPr/>
                </a:tc>
                <a:tc>
                  <a:txBody>
                    <a:bodyPr/>
                    <a:lstStyle/>
                    <a:p>
                      <a:pPr algn="ctr"/>
                      <a:r>
                        <a:rPr lang="en-US" sz="1400" dirty="0" smtClean="0"/>
                        <a:t>91%</a:t>
                      </a:r>
                      <a:endParaRPr lang="en-US" sz="1400" dirty="0"/>
                    </a:p>
                  </a:txBody>
                  <a:tcPr/>
                </a:tc>
                <a:tc>
                  <a:txBody>
                    <a:bodyPr/>
                    <a:lstStyle/>
                    <a:p>
                      <a:pPr algn="ctr"/>
                      <a:r>
                        <a:rPr lang="en-US" sz="1400" dirty="0" smtClean="0"/>
                        <a:t>Inform (48)</a:t>
                      </a:r>
                      <a:endParaRPr lang="en-US" sz="1400" dirty="0"/>
                    </a:p>
                  </a:txBody>
                  <a:tcPr/>
                </a:tc>
                <a:tc>
                  <a:txBody>
                    <a:bodyPr/>
                    <a:lstStyle/>
                    <a:p>
                      <a:pPr algn="l"/>
                      <a:r>
                        <a:rPr lang="en-US" sz="1400" dirty="0" smtClean="0"/>
                        <a:t>Should inform/</a:t>
                      </a:r>
                      <a:r>
                        <a:rPr lang="en-US" sz="1400" baseline="0" dirty="0" smtClean="0"/>
                        <a:t> communicate with customers properly</a:t>
                      </a:r>
                      <a:endParaRPr lang="en-US" sz="1400" dirty="0"/>
                    </a:p>
                  </a:txBody>
                  <a:tcPr/>
                </a:tc>
                <a:tc>
                  <a:txBody>
                    <a:bodyPr/>
                    <a:lstStyle/>
                    <a:p>
                      <a:pPr algn="ctr"/>
                      <a:r>
                        <a:rPr lang="en-US" sz="1400" dirty="0" smtClean="0"/>
                        <a:t>83%</a:t>
                      </a:r>
                      <a:endParaRPr lang="en-US" sz="1400" dirty="0"/>
                    </a:p>
                  </a:txBody>
                  <a:tcPr/>
                </a:tc>
                <a:extLst>
                  <a:ext uri="{0D108BD9-81ED-4DB2-BD59-A6C34878D82A}">
                    <a16:rowId xmlns:a16="http://schemas.microsoft.com/office/drawing/2014/main" xmlns="" val="129315229"/>
                  </a:ext>
                </a:extLst>
              </a:tr>
              <a:tr h="370840">
                <a:tc>
                  <a:txBody>
                    <a:bodyPr/>
                    <a:lstStyle/>
                    <a:p>
                      <a:pPr algn="ctr"/>
                      <a:r>
                        <a:rPr lang="en-US" sz="1400" dirty="0" smtClean="0"/>
                        <a:t>Charges (14)</a:t>
                      </a:r>
                      <a:endParaRPr lang="en-US" sz="1400" dirty="0"/>
                    </a:p>
                  </a:txBody>
                  <a:tcPr/>
                </a:tc>
                <a:tc>
                  <a:txBody>
                    <a:bodyPr/>
                    <a:lstStyle/>
                    <a:p>
                      <a:pPr algn="l"/>
                      <a:r>
                        <a:rPr lang="en-US" sz="1400" dirty="0" smtClean="0"/>
                        <a:t>Charges should be reduced</a:t>
                      </a:r>
                      <a:endParaRPr lang="en-US" sz="1400" dirty="0"/>
                    </a:p>
                  </a:txBody>
                  <a:tcPr/>
                </a:tc>
                <a:tc>
                  <a:txBody>
                    <a:bodyPr/>
                    <a:lstStyle/>
                    <a:p>
                      <a:pPr algn="ctr"/>
                      <a:r>
                        <a:rPr lang="en-US" sz="1400" dirty="0" smtClean="0"/>
                        <a:t>85%</a:t>
                      </a:r>
                      <a:endParaRPr lang="en-US" sz="1400" dirty="0"/>
                    </a:p>
                  </a:txBody>
                  <a:tcPr/>
                </a:tc>
                <a:tc>
                  <a:txBody>
                    <a:bodyPr/>
                    <a:lstStyle/>
                    <a:p>
                      <a:pPr algn="ctr"/>
                      <a:r>
                        <a:rPr lang="en-US" sz="1400" dirty="0" smtClean="0"/>
                        <a:t>Issue (12)</a:t>
                      </a:r>
                      <a:endParaRPr lang="en-US" sz="1400" dirty="0"/>
                    </a:p>
                  </a:txBody>
                  <a:tcPr/>
                </a:tc>
                <a:tc>
                  <a:txBody>
                    <a:bodyPr/>
                    <a:lstStyle/>
                    <a:p>
                      <a:pPr algn="l"/>
                      <a:r>
                        <a:rPr lang="en-US" sz="1400" dirty="0" smtClean="0"/>
                        <a:t>Take</a:t>
                      </a:r>
                      <a:r>
                        <a:rPr lang="en-US" sz="1400" baseline="0" dirty="0" smtClean="0"/>
                        <a:t> long time to resolve small issues</a:t>
                      </a:r>
                      <a:endParaRPr lang="en-US" sz="1400" dirty="0"/>
                    </a:p>
                  </a:txBody>
                  <a:tcPr/>
                </a:tc>
                <a:tc>
                  <a:txBody>
                    <a:bodyPr/>
                    <a:lstStyle/>
                    <a:p>
                      <a:pPr algn="ctr"/>
                      <a:r>
                        <a:rPr lang="en-US" sz="1400" dirty="0" smtClean="0"/>
                        <a:t>67%</a:t>
                      </a:r>
                      <a:endParaRPr lang="en-US" sz="1400" dirty="0"/>
                    </a:p>
                  </a:txBody>
                  <a:tcPr/>
                </a:tc>
                <a:extLst>
                  <a:ext uri="{0D108BD9-81ED-4DB2-BD59-A6C34878D82A}">
                    <a16:rowId xmlns:a16="http://schemas.microsoft.com/office/drawing/2014/main" xmlns="" val="746495164"/>
                  </a:ext>
                </a:extLst>
              </a:tr>
              <a:tr h="370840">
                <a:tc>
                  <a:txBody>
                    <a:bodyPr/>
                    <a:lstStyle/>
                    <a:p>
                      <a:pPr algn="ctr"/>
                      <a:r>
                        <a:rPr lang="en-US" sz="1400" dirty="0" smtClean="0"/>
                        <a:t>Clean (6)</a:t>
                      </a:r>
                      <a:endParaRPr lang="en-US" sz="1400" dirty="0"/>
                    </a:p>
                  </a:txBody>
                  <a:tcPr/>
                </a:tc>
                <a:tc>
                  <a:txBody>
                    <a:bodyPr/>
                    <a:lstStyle/>
                    <a:p>
                      <a:pPr algn="l"/>
                      <a:r>
                        <a:rPr lang="en-US" sz="1400" dirty="0" smtClean="0"/>
                        <a:t>Should clean the car</a:t>
                      </a:r>
                      <a:r>
                        <a:rPr lang="en-US" sz="1400" baseline="0" dirty="0" smtClean="0"/>
                        <a:t> properly </a:t>
                      </a:r>
                      <a:endParaRPr lang="en-US" sz="1400" dirty="0"/>
                    </a:p>
                  </a:txBody>
                  <a:tcPr/>
                </a:tc>
                <a:tc>
                  <a:txBody>
                    <a:bodyPr/>
                    <a:lstStyle/>
                    <a:p>
                      <a:pPr algn="ctr"/>
                      <a:r>
                        <a:rPr lang="en-US" sz="1400" dirty="0" smtClean="0"/>
                        <a:t>100%</a:t>
                      </a:r>
                      <a:endParaRPr lang="en-US" sz="1400" dirty="0"/>
                    </a:p>
                  </a:txBody>
                  <a:tcPr/>
                </a:tc>
                <a:tc>
                  <a:txBody>
                    <a:bodyPr/>
                    <a:lstStyle/>
                    <a:p>
                      <a:pPr algn="ctr"/>
                      <a:r>
                        <a:rPr lang="en-US" sz="1400" dirty="0" smtClean="0"/>
                        <a:t>Oil</a:t>
                      </a:r>
                      <a:r>
                        <a:rPr lang="en-US" sz="1400" baseline="0" dirty="0" smtClean="0"/>
                        <a:t> (8)</a:t>
                      </a:r>
                      <a:endParaRPr lang="en-US" sz="1400" dirty="0"/>
                    </a:p>
                  </a:txBody>
                  <a:tcPr/>
                </a:tc>
                <a:tc>
                  <a:txBody>
                    <a:bodyPr/>
                    <a:lstStyle/>
                    <a:p>
                      <a:pPr algn="l"/>
                      <a:r>
                        <a:rPr lang="en-US" sz="1400" dirty="0" smtClean="0"/>
                        <a:t>Take too much time for oil servicing</a:t>
                      </a:r>
                      <a:endParaRPr lang="en-US" sz="1400" dirty="0"/>
                    </a:p>
                  </a:txBody>
                  <a:tcPr/>
                </a:tc>
                <a:tc>
                  <a:txBody>
                    <a:bodyPr/>
                    <a:lstStyle/>
                    <a:p>
                      <a:pPr algn="ctr"/>
                      <a:r>
                        <a:rPr lang="en-US" sz="1400" dirty="0" smtClean="0"/>
                        <a:t>88%</a:t>
                      </a:r>
                      <a:endParaRPr lang="en-US" sz="1400" dirty="0"/>
                    </a:p>
                  </a:txBody>
                  <a:tcPr/>
                </a:tc>
                <a:extLst>
                  <a:ext uri="{0D108BD9-81ED-4DB2-BD59-A6C34878D82A}">
                    <a16:rowId xmlns:a16="http://schemas.microsoft.com/office/drawing/2014/main" xmlns="" val="3821934664"/>
                  </a:ext>
                </a:extLst>
              </a:tr>
              <a:tr h="370840">
                <a:tc>
                  <a:txBody>
                    <a:bodyPr/>
                    <a:lstStyle/>
                    <a:p>
                      <a:pPr algn="ctr"/>
                      <a:r>
                        <a:rPr lang="en-US" sz="1400" dirty="0" smtClean="0"/>
                        <a:t>Commit (166)</a:t>
                      </a:r>
                      <a:endParaRPr lang="en-US" sz="1400" dirty="0"/>
                    </a:p>
                  </a:txBody>
                  <a:tcPr/>
                </a:tc>
                <a:tc>
                  <a:txBody>
                    <a:bodyPr/>
                    <a:lstStyle/>
                    <a:p>
                      <a:pPr algn="l"/>
                      <a:r>
                        <a:rPr lang="en-US" sz="1400" dirty="0" smtClean="0"/>
                        <a:t>Should complete service within committed time / not on time</a:t>
                      </a:r>
                      <a:endParaRPr lang="en-US" sz="1400" dirty="0"/>
                    </a:p>
                  </a:txBody>
                  <a:tcPr/>
                </a:tc>
                <a:tc>
                  <a:txBody>
                    <a:bodyPr/>
                    <a:lstStyle/>
                    <a:p>
                      <a:pPr algn="ctr"/>
                      <a:r>
                        <a:rPr lang="en-US" sz="1400" dirty="0" smtClean="0"/>
                        <a:t>90%</a:t>
                      </a:r>
                      <a:endParaRPr lang="en-US" sz="1400" dirty="0"/>
                    </a:p>
                  </a:txBody>
                  <a:tcPr/>
                </a:tc>
                <a:tc>
                  <a:txBody>
                    <a:bodyPr/>
                    <a:lstStyle/>
                    <a:p>
                      <a:pPr algn="ctr"/>
                      <a:r>
                        <a:rPr lang="en-US" sz="1400" dirty="0" smtClean="0"/>
                        <a:t>Repair</a:t>
                      </a:r>
                      <a:r>
                        <a:rPr lang="en-US" sz="1400" baseline="0" dirty="0" smtClean="0"/>
                        <a:t> (28)</a:t>
                      </a:r>
                      <a:endParaRPr lang="en-US" sz="1400" dirty="0"/>
                    </a:p>
                  </a:txBody>
                  <a:tcPr/>
                </a:tc>
                <a:tc>
                  <a:txBody>
                    <a:bodyPr/>
                    <a:lstStyle/>
                    <a:p>
                      <a:pPr algn="l"/>
                      <a:r>
                        <a:rPr lang="en-US" sz="1400" dirty="0" smtClean="0"/>
                        <a:t>Take too much time for</a:t>
                      </a:r>
                      <a:r>
                        <a:rPr lang="en-US" sz="1400" baseline="0" dirty="0" smtClean="0"/>
                        <a:t> repairing/fixing the car</a:t>
                      </a:r>
                      <a:endParaRPr lang="en-US" sz="1400" dirty="0"/>
                    </a:p>
                  </a:txBody>
                  <a:tcPr/>
                </a:tc>
                <a:tc>
                  <a:txBody>
                    <a:bodyPr/>
                    <a:lstStyle/>
                    <a:p>
                      <a:pPr algn="ctr"/>
                      <a:r>
                        <a:rPr lang="en-US" sz="1400" dirty="0" smtClean="0"/>
                        <a:t>89%</a:t>
                      </a:r>
                      <a:endParaRPr lang="en-US" sz="1400" dirty="0"/>
                    </a:p>
                  </a:txBody>
                  <a:tcPr/>
                </a:tc>
                <a:extLst>
                  <a:ext uri="{0D108BD9-81ED-4DB2-BD59-A6C34878D82A}">
                    <a16:rowId xmlns:a16="http://schemas.microsoft.com/office/drawing/2014/main" xmlns="" val="2331871292"/>
                  </a:ext>
                </a:extLst>
              </a:tr>
              <a:tr h="370840">
                <a:tc>
                  <a:txBody>
                    <a:bodyPr/>
                    <a:lstStyle/>
                    <a:p>
                      <a:pPr algn="ctr"/>
                      <a:r>
                        <a:rPr lang="en-US" sz="1400" dirty="0" smtClean="0"/>
                        <a:t>Delivery (239)</a:t>
                      </a:r>
                      <a:endParaRPr lang="en-US" sz="1400" dirty="0"/>
                    </a:p>
                  </a:txBody>
                  <a:tcPr/>
                </a:tc>
                <a:tc>
                  <a:txBody>
                    <a:bodyPr/>
                    <a:lstStyle/>
                    <a:p>
                      <a:pPr algn="l"/>
                      <a:r>
                        <a:rPr lang="en-US" sz="1400" dirty="0" smtClean="0"/>
                        <a:t>Should</a:t>
                      </a:r>
                      <a:r>
                        <a:rPr lang="en-US" sz="1400" baseline="0" dirty="0" smtClean="0"/>
                        <a:t> deliver the car fast and on time</a:t>
                      </a:r>
                      <a:endParaRPr lang="en-US" sz="1400" dirty="0"/>
                    </a:p>
                  </a:txBody>
                  <a:tcPr/>
                </a:tc>
                <a:tc>
                  <a:txBody>
                    <a:bodyPr/>
                    <a:lstStyle/>
                    <a:p>
                      <a:pPr algn="ctr"/>
                      <a:r>
                        <a:rPr lang="en-US" sz="1400" dirty="0" smtClean="0"/>
                        <a:t>90%</a:t>
                      </a:r>
                      <a:endParaRPr lang="en-US" sz="1400" dirty="0"/>
                    </a:p>
                  </a:txBody>
                  <a:tcPr/>
                </a:tc>
                <a:tc>
                  <a:txBody>
                    <a:bodyPr/>
                    <a:lstStyle/>
                    <a:p>
                      <a:pPr algn="ctr">
                        <a:lnSpc>
                          <a:spcPct val="100000"/>
                        </a:lnSpc>
                      </a:pPr>
                      <a:r>
                        <a:rPr lang="en-US" sz="1400" dirty="0" smtClean="0"/>
                        <a:t>Spare (9)</a:t>
                      </a:r>
                      <a:endParaRPr lang="en-US" sz="1400" dirty="0"/>
                    </a:p>
                  </a:txBody>
                  <a:tcPr/>
                </a:tc>
                <a:tc>
                  <a:txBody>
                    <a:bodyPr/>
                    <a:lstStyle/>
                    <a:p>
                      <a:pPr algn="l"/>
                      <a:r>
                        <a:rPr lang="en-US" sz="1400" dirty="0" smtClean="0"/>
                        <a:t>Accessories / spare parts should be available</a:t>
                      </a:r>
                      <a:endParaRPr lang="en-US" sz="1400" dirty="0"/>
                    </a:p>
                  </a:txBody>
                  <a:tcPr/>
                </a:tc>
                <a:tc>
                  <a:txBody>
                    <a:bodyPr/>
                    <a:lstStyle/>
                    <a:p>
                      <a:pPr algn="ctr"/>
                      <a:r>
                        <a:rPr lang="en-US" sz="1400" dirty="0" smtClean="0"/>
                        <a:t>78%</a:t>
                      </a:r>
                      <a:endParaRPr lang="en-US" sz="1400" dirty="0"/>
                    </a:p>
                  </a:txBody>
                  <a:tcPr/>
                </a:tc>
                <a:extLst>
                  <a:ext uri="{0D108BD9-81ED-4DB2-BD59-A6C34878D82A}">
                    <a16:rowId xmlns:a16="http://schemas.microsoft.com/office/drawing/2014/main" xmlns="" val="2773651880"/>
                  </a:ext>
                </a:extLst>
              </a:tr>
              <a:tr h="370840">
                <a:tc>
                  <a:txBody>
                    <a:bodyPr/>
                    <a:lstStyle/>
                    <a:p>
                      <a:pPr algn="ctr"/>
                      <a:r>
                        <a:rPr lang="en-US" sz="1400" dirty="0" smtClean="0"/>
                        <a:t>Distance (21)</a:t>
                      </a:r>
                      <a:endParaRPr lang="en-US" sz="1400" dirty="0"/>
                    </a:p>
                  </a:txBody>
                  <a:tcPr/>
                </a:tc>
                <a:tc>
                  <a:txBody>
                    <a:bodyPr/>
                    <a:lstStyle/>
                    <a:p>
                      <a:pPr algn="l"/>
                      <a:r>
                        <a:rPr lang="en-US" sz="1400" dirty="0" smtClean="0"/>
                        <a:t>Location</a:t>
                      </a:r>
                      <a:r>
                        <a:rPr lang="en-US" sz="1400" baseline="0" dirty="0" smtClean="0"/>
                        <a:t> is far away from customer</a:t>
                      </a:r>
                      <a:endParaRPr lang="en-US" sz="1400" dirty="0"/>
                    </a:p>
                  </a:txBody>
                  <a:tcPr/>
                </a:tc>
                <a:tc>
                  <a:txBody>
                    <a:bodyPr/>
                    <a:lstStyle/>
                    <a:p>
                      <a:pPr algn="ctr"/>
                      <a:r>
                        <a:rPr lang="en-US" sz="1400" dirty="0" smtClean="0"/>
                        <a:t>90%</a:t>
                      </a:r>
                      <a:endParaRPr lang="en-US" sz="1400" dirty="0"/>
                    </a:p>
                  </a:txBody>
                  <a:tcPr/>
                </a:tc>
                <a:tc>
                  <a:txBody>
                    <a:bodyPr/>
                    <a:lstStyle/>
                    <a:p>
                      <a:pPr algn="ctr"/>
                      <a:r>
                        <a:rPr lang="en-US" sz="1400" dirty="0" smtClean="0"/>
                        <a:t>Staff (125)</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Should increase stuff/</a:t>
                      </a:r>
                      <a:r>
                        <a:rPr lang="en-US" sz="1400" baseline="0" dirty="0" smtClean="0"/>
                        <a:t> stuff should do the service properly and fast</a:t>
                      </a:r>
                      <a:endParaRPr lang="en-US" sz="14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93%</a:t>
                      </a:r>
                    </a:p>
                  </a:txBody>
                  <a:tcPr/>
                </a:tc>
                <a:extLst>
                  <a:ext uri="{0D108BD9-81ED-4DB2-BD59-A6C34878D82A}">
                    <a16:rowId xmlns:a16="http://schemas.microsoft.com/office/drawing/2014/main" xmlns="" val="3918352235"/>
                  </a:ext>
                </a:extLst>
              </a:tr>
              <a:tr h="370840">
                <a:tc>
                  <a:txBody>
                    <a:bodyPr/>
                    <a:lstStyle/>
                    <a:p>
                      <a:pPr algn="ctr"/>
                      <a:r>
                        <a:rPr lang="en-US" sz="1400" dirty="0" smtClean="0"/>
                        <a:t>Exact (8)</a:t>
                      </a:r>
                      <a:endParaRPr lang="en-US" sz="1400" dirty="0"/>
                    </a:p>
                  </a:txBody>
                  <a:tcPr/>
                </a:tc>
                <a:tc>
                  <a:txBody>
                    <a:bodyPr/>
                    <a:lstStyle/>
                    <a:p>
                      <a:pPr algn="l"/>
                      <a:r>
                        <a:rPr lang="en-US" sz="1400" dirty="0" smtClean="0"/>
                        <a:t>Should tell</a:t>
                      </a:r>
                      <a:r>
                        <a:rPr lang="en-US" sz="1400" baseline="0" dirty="0" smtClean="0"/>
                        <a:t> customer the </a:t>
                      </a:r>
                      <a:r>
                        <a:rPr lang="en-US" sz="1400" dirty="0" smtClean="0"/>
                        <a:t>exact time for car service .</a:t>
                      </a:r>
                    </a:p>
                  </a:txBody>
                  <a:tcPr/>
                </a:tc>
                <a:tc>
                  <a:txBody>
                    <a:bodyPr/>
                    <a:lstStyle/>
                    <a:p>
                      <a:pPr algn="ctr"/>
                      <a:r>
                        <a:rPr lang="en-US" sz="1400" dirty="0" smtClean="0"/>
                        <a:t>88%</a:t>
                      </a:r>
                    </a:p>
                  </a:txBody>
                  <a:tcPr/>
                </a:tc>
                <a:tc>
                  <a:txBody>
                    <a:bodyPr/>
                    <a:lstStyle/>
                    <a:p>
                      <a:pPr algn="ctr"/>
                      <a:r>
                        <a:rPr lang="en-US" sz="1400" dirty="0" smtClean="0"/>
                        <a:t>Wait (40)</a:t>
                      </a:r>
                      <a:endParaRPr lang="en-US" sz="1400" dirty="0"/>
                    </a:p>
                  </a:txBody>
                  <a:tcPr/>
                </a:tc>
                <a:tc>
                  <a:txBody>
                    <a:bodyPr/>
                    <a:lstStyle/>
                    <a:p>
                      <a:pPr algn="l"/>
                      <a:r>
                        <a:rPr lang="en-US" sz="1400" dirty="0" smtClean="0"/>
                        <a:t>Waste customers time/ wait long time</a:t>
                      </a:r>
                      <a:endParaRPr lang="en-US" sz="1400" dirty="0"/>
                    </a:p>
                  </a:txBody>
                  <a:tcPr/>
                </a:tc>
                <a:tc>
                  <a:txBody>
                    <a:bodyPr/>
                    <a:lstStyle/>
                    <a:p>
                      <a:pPr algn="ctr"/>
                      <a:r>
                        <a:rPr lang="en-US" sz="1400" dirty="0" smtClean="0"/>
                        <a:t>97%</a:t>
                      </a:r>
                      <a:endParaRPr lang="en-US" sz="1400" dirty="0"/>
                    </a:p>
                  </a:txBody>
                  <a:tcPr/>
                </a:tc>
                <a:extLst>
                  <a:ext uri="{0D108BD9-81ED-4DB2-BD59-A6C34878D82A}">
                    <a16:rowId xmlns:a16="http://schemas.microsoft.com/office/drawing/2014/main" xmlns="" val="2458044541"/>
                  </a:ext>
                </a:extLst>
              </a:tr>
              <a:tr h="370840">
                <a:tc>
                  <a:txBody>
                    <a:bodyPr/>
                    <a:lstStyle/>
                    <a:p>
                      <a:pPr algn="ctr"/>
                      <a:r>
                        <a:rPr lang="en-US" sz="1400" dirty="0" smtClean="0"/>
                        <a:t>Facilities</a:t>
                      </a:r>
                      <a:r>
                        <a:rPr lang="en-US" sz="1400" baseline="0" dirty="0" smtClean="0"/>
                        <a:t> (8)</a:t>
                      </a:r>
                      <a:endParaRPr lang="en-US" sz="1400" dirty="0"/>
                    </a:p>
                  </a:txBody>
                  <a:tcPr/>
                </a:tc>
                <a:tc>
                  <a:txBody>
                    <a:bodyPr/>
                    <a:lstStyle/>
                    <a:p>
                      <a:pPr algn="l"/>
                      <a:r>
                        <a:rPr lang="en-US" sz="1400" dirty="0" smtClean="0"/>
                        <a:t>Should</a:t>
                      </a:r>
                      <a:r>
                        <a:rPr lang="en-US" sz="1400" baseline="0" dirty="0" smtClean="0"/>
                        <a:t> provide all kinds of facilities</a:t>
                      </a:r>
                      <a:endParaRPr lang="en-US" sz="1400" dirty="0"/>
                    </a:p>
                  </a:txBody>
                  <a:tcPr/>
                </a:tc>
                <a:tc>
                  <a:txBody>
                    <a:bodyPr/>
                    <a:lstStyle/>
                    <a:p>
                      <a:pPr algn="ctr"/>
                      <a:r>
                        <a:rPr lang="en-US" sz="1400" dirty="0" smtClean="0"/>
                        <a:t>100%</a:t>
                      </a:r>
                      <a:endParaRPr lang="en-US" sz="1400" dirty="0"/>
                    </a:p>
                  </a:txBody>
                  <a:tcPr/>
                </a:tc>
                <a:tc>
                  <a:txBody>
                    <a:bodyPr/>
                    <a:lstStyle/>
                    <a:p>
                      <a:pPr algn="ctr"/>
                      <a:r>
                        <a:rPr lang="en-US" sz="1400" dirty="0" smtClean="0"/>
                        <a:t>Wash (21)</a:t>
                      </a:r>
                      <a:endParaRPr lang="en-US" sz="1400" dirty="0"/>
                    </a:p>
                  </a:txBody>
                  <a:tcPr/>
                </a:tc>
                <a:tc>
                  <a:txBody>
                    <a:bodyPr/>
                    <a:lstStyle/>
                    <a:p>
                      <a:pPr algn="l"/>
                      <a:r>
                        <a:rPr lang="en-US" sz="1400" dirty="0" smtClean="0"/>
                        <a:t>Take long time to wash the car</a:t>
                      </a:r>
                    </a:p>
                  </a:txBody>
                  <a:tcPr/>
                </a:tc>
                <a:tc>
                  <a:txBody>
                    <a:bodyPr/>
                    <a:lstStyle/>
                    <a:p>
                      <a:pPr algn="ctr"/>
                      <a:r>
                        <a:rPr lang="en-US" sz="1400" dirty="0" smtClean="0"/>
                        <a:t>76%</a:t>
                      </a:r>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745444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705274"/>
            <a:ext cx="10515600" cy="5489579"/>
          </a:xfrm>
        </p:spPr>
        <p:txBody>
          <a:bodyPr>
            <a:normAutofit/>
          </a:bodyPr>
          <a:lstStyle/>
          <a:p>
            <a:r>
              <a:rPr lang="en-US" dirty="0" smtClean="0"/>
              <a:t>Clustering Result:</a:t>
            </a:r>
          </a:p>
          <a:p>
            <a:pPr lvl="1">
              <a:buFont typeface="Wingdings" panose="05000000000000000000" pitchFamily="2" charset="2"/>
              <a:buChar char="§"/>
            </a:pPr>
            <a:r>
              <a:rPr lang="en-US" dirty="0"/>
              <a:t>We find the rule-based method achieves good performances in terms of clustering purity.</a:t>
            </a:r>
          </a:p>
          <a:p>
            <a:pPr lvl="1">
              <a:buFont typeface="Wingdings" panose="05000000000000000000" pitchFamily="2" charset="2"/>
              <a:buChar char="§"/>
            </a:pPr>
            <a:r>
              <a:rPr lang="en-US" dirty="0" smtClean="0"/>
              <a:t>For clusters whose purity lower than 80% (“issue”, “spare” and “wash” ), the main reason is that the keyword may not indicate the meaning of the </a:t>
            </a:r>
            <a:r>
              <a:rPr lang="en-US" dirty="0"/>
              <a:t>c</a:t>
            </a:r>
            <a:r>
              <a:rPr lang="en-US" dirty="0" smtClean="0"/>
              <a:t>luster main topic. They may refer to something else or just appears in the sentence but not important in that sentence.</a:t>
            </a:r>
          </a:p>
          <a:p>
            <a:pPr marL="914400" lvl="2" indent="0">
              <a:buNone/>
            </a:pPr>
            <a:r>
              <a:rPr lang="en-US" dirty="0" smtClean="0"/>
              <a:t>For example:  In “issue</a:t>
            </a:r>
            <a:r>
              <a:rPr lang="en-US" dirty="0"/>
              <a:t>” cluster, “</a:t>
            </a:r>
            <a:r>
              <a:rPr lang="en-US" dirty="0" smtClean="0"/>
              <a:t>0pm </a:t>
            </a:r>
            <a:r>
              <a:rPr lang="en-US" dirty="0"/>
              <a:t>would be not </a:t>
            </a:r>
            <a:r>
              <a:rPr lang="en-US" b="1" dirty="0"/>
              <a:t>issues</a:t>
            </a:r>
            <a:r>
              <a:rPr lang="en-US" dirty="0"/>
              <a:t> for us but the timeline of 1</a:t>
            </a:r>
            <a:r>
              <a:rPr lang="en-US" dirty="0" smtClean="0"/>
              <a:t>” is non-relevant.; In “spare” cluster</a:t>
            </a:r>
            <a:r>
              <a:rPr lang="en-US" dirty="0"/>
              <a:t>, “they should have knowledge of the each </a:t>
            </a:r>
            <a:r>
              <a:rPr lang="en-US" b="1" dirty="0"/>
              <a:t>spare</a:t>
            </a:r>
            <a:r>
              <a:rPr lang="en-US" dirty="0"/>
              <a:t> part 's price and they should not take to much time in paperwork</a:t>
            </a:r>
            <a:r>
              <a:rPr lang="en-US" dirty="0" smtClean="0"/>
              <a:t>”, the sentence doesn’t mean spare parts should be available.</a:t>
            </a:r>
          </a:p>
          <a:p>
            <a:pPr marL="457200" lvl="1" indent="0">
              <a:buNone/>
            </a:pPr>
            <a:r>
              <a:rPr lang="en-US" dirty="0" smtClean="0"/>
              <a:t>   To deal with this problem, more sophisticated rules shall be constructed.</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smtClean="0"/>
          </a:p>
          <a:p>
            <a:endParaRPr lang="en-US" dirty="0"/>
          </a:p>
        </p:txBody>
      </p:sp>
    </p:spTree>
    <p:extLst>
      <p:ext uri="{BB962C8B-B14F-4D97-AF65-F5344CB8AC3E}">
        <p14:creationId xmlns:p14="http://schemas.microsoft.com/office/powerpoint/2010/main" val="3223204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3141"/>
          </a:xfrm>
        </p:spPr>
        <p:txBody>
          <a:bodyPr/>
          <a:lstStyle/>
          <a:p>
            <a:r>
              <a:rPr lang="en-US" dirty="0" smtClean="0"/>
              <a:t>Question 9</a:t>
            </a:r>
            <a:endParaRPr lang="en-US" dirty="0"/>
          </a:p>
        </p:txBody>
      </p:sp>
      <p:sp>
        <p:nvSpPr>
          <p:cNvPr id="3" name="Content Placeholder 2"/>
          <p:cNvSpPr>
            <a:spLocks noGrp="1"/>
          </p:cNvSpPr>
          <p:nvPr>
            <p:ph idx="1"/>
          </p:nvPr>
        </p:nvSpPr>
        <p:spPr>
          <a:xfrm>
            <a:off x="838199" y="1528266"/>
            <a:ext cx="10791305" cy="4963974"/>
          </a:xfrm>
        </p:spPr>
        <p:txBody>
          <a:bodyPr>
            <a:normAutofit/>
          </a:bodyPr>
          <a:lstStyle/>
          <a:p>
            <a:r>
              <a:rPr lang="en-US" dirty="0" smtClean="0"/>
              <a:t> Question content: </a:t>
            </a:r>
            <a:r>
              <a:rPr lang="en-US" dirty="0"/>
              <a:t>Your satisfaction towards </a:t>
            </a:r>
            <a:r>
              <a:rPr lang="en-US" dirty="0" smtClean="0"/>
              <a:t>the charges </a:t>
            </a:r>
            <a:r>
              <a:rPr lang="en-US" dirty="0"/>
              <a:t>you paid for the last service </a:t>
            </a:r>
            <a:endParaRPr lang="en-US" dirty="0" smtClean="0"/>
          </a:p>
          <a:p>
            <a:r>
              <a:rPr lang="en-US" dirty="0"/>
              <a:t> C</a:t>
            </a:r>
            <a:r>
              <a:rPr lang="en-US" altLang="zh-CN" dirty="0"/>
              <a:t>omment ratio: </a:t>
            </a:r>
            <a:r>
              <a:rPr lang="en-US" altLang="zh-CN" dirty="0" smtClean="0"/>
              <a:t>89%</a:t>
            </a:r>
            <a:endParaRPr lang="en-US" dirty="0"/>
          </a:p>
          <a:p>
            <a:r>
              <a:rPr lang="en-US" dirty="0"/>
              <a:t> Clustering method: </a:t>
            </a:r>
            <a:endParaRPr lang="en-US" dirty="0" smtClean="0"/>
          </a:p>
          <a:p>
            <a:pPr lvl="1">
              <a:buFont typeface="Wingdings" panose="05000000000000000000" pitchFamily="2" charset="2"/>
              <a:buChar char="§"/>
            </a:pPr>
            <a:r>
              <a:rPr lang="en-US" sz="2000" dirty="0"/>
              <a:t> </a:t>
            </a:r>
            <a:r>
              <a:rPr lang="en-US" dirty="0" smtClean="0"/>
              <a:t>Rule-based </a:t>
            </a:r>
            <a:r>
              <a:rPr lang="en-US" dirty="0"/>
              <a:t>(13 rules) keyword extraction (freq. &gt; 10) on 956 sentences.</a:t>
            </a:r>
          </a:p>
          <a:p>
            <a:pPr lvl="1">
              <a:buFont typeface="Wingdings" panose="05000000000000000000" pitchFamily="2" charset="2"/>
              <a:buChar char="§"/>
            </a:pPr>
            <a:r>
              <a:rPr lang="en-US" dirty="0" smtClean="0"/>
              <a:t> </a:t>
            </a:r>
            <a:r>
              <a:rPr lang="en-US" dirty="0"/>
              <a:t>Rationale: </a:t>
            </a:r>
          </a:p>
          <a:p>
            <a:pPr lvl="2">
              <a:buFont typeface="Wingdings" panose="05000000000000000000" pitchFamily="2" charset="2"/>
              <a:buChar char="q"/>
            </a:pPr>
            <a:r>
              <a:rPr lang="en-US" dirty="0"/>
              <a:t> The challenge of this question is the </a:t>
            </a:r>
            <a:r>
              <a:rPr lang="en-US" dirty="0" smtClean="0"/>
              <a:t>multi-expression and aspect diversity of charge complaint (e.g., ‘charge is high’ and ‘payment should be reduced’, </a:t>
            </a:r>
            <a:r>
              <a:rPr lang="en-US" dirty="0"/>
              <a:t>labor and tax </a:t>
            </a:r>
            <a:r>
              <a:rPr lang="en-US" dirty="0" smtClean="0"/>
              <a:t>charges). </a:t>
            </a:r>
            <a:endParaRPr lang="en-US" dirty="0"/>
          </a:p>
          <a:p>
            <a:pPr lvl="2">
              <a:buFont typeface="Wingdings" panose="05000000000000000000" pitchFamily="2" charset="2"/>
              <a:buChar char="q"/>
            </a:pPr>
            <a:r>
              <a:rPr lang="en-US" dirty="0"/>
              <a:t> Task-specific rules are employed to boost the clustering performance</a:t>
            </a:r>
            <a:r>
              <a:rPr lang="en-US" dirty="0" smtClean="0"/>
              <a:t>.</a:t>
            </a:r>
          </a:p>
          <a:p>
            <a:pPr lvl="2">
              <a:buFont typeface="Wingdings" panose="05000000000000000000" pitchFamily="2" charset="2"/>
              <a:buChar char="q"/>
            </a:pPr>
            <a:r>
              <a:rPr lang="en-US" dirty="0"/>
              <a:t> </a:t>
            </a:r>
            <a:r>
              <a:rPr lang="en-US" dirty="0" smtClean="0"/>
              <a:t>The charge complaints involving labor/tax and other different charges can be firstly wrapped into a generic cluster using rule-based method, and then divided into sub-aspects using automated approach such as NMF or K-means clustering. </a:t>
            </a:r>
            <a:endParaRPr lang="en-US" dirty="0"/>
          </a:p>
          <a:p>
            <a:pPr marL="0" indent="0">
              <a:buNone/>
            </a:pPr>
            <a:endParaRPr lang="en-US" sz="2400" dirty="0" smtClean="0"/>
          </a:p>
        </p:txBody>
      </p:sp>
    </p:spTree>
    <p:extLst>
      <p:ext uri="{BB962C8B-B14F-4D97-AF65-F5344CB8AC3E}">
        <p14:creationId xmlns:p14="http://schemas.microsoft.com/office/powerpoint/2010/main" val="566958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491067" y="1391165"/>
          <a:ext cx="11419684" cy="280416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xmlns="" val="751326926"/>
                    </a:ext>
                  </a:extLst>
                </a:gridCol>
                <a:gridCol w="3312930">
                  <a:extLst>
                    <a:ext uri="{9D8B030D-6E8A-4147-A177-3AD203B41FA5}">
                      <a16:colId xmlns:a16="http://schemas.microsoft.com/office/drawing/2014/main" xmlns="" val="2364241830"/>
                    </a:ext>
                  </a:extLst>
                </a:gridCol>
                <a:gridCol w="989214">
                  <a:extLst>
                    <a:ext uri="{9D8B030D-6E8A-4147-A177-3AD203B41FA5}">
                      <a16:colId xmlns:a16="http://schemas.microsoft.com/office/drawing/2014/main" xmlns="" val="2716333932"/>
                    </a:ext>
                  </a:extLst>
                </a:gridCol>
                <a:gridCol w="1514456">
                  <a:extLst>
                    <a:ext uri="{9D8B030D-6E8A-4147-A177-3AD203B41FA5}">
                      <a16:colId xmlns:a16="http://schemas.microsoft.com/office/drawing/2014/main" xmlns="" val="4033807479"/>
                    </a:ext>
                  </a:extLst>
                </a:gridCol>
                <a:gridCol w="3208558">
                  <a:extLst>
                    <a:ext uri="{9D8B030D-6E8A-4147-A177-3AD203B41FA5}">
                      <a16:colId xmlns:a16="http://schemas.microsoft.com/office/drawing/2014/main" xmlns="" val="3568684392"/>
                    </a:ext>
                  </a:extLst>
                </a:gridCol>
                <a:gridCol w="921326">
                  <a:extLst>
                    <a:ext uri="{9D8B030D-6E8A-4147-A177-3AD203B41FA5}">
                      <a16:colId xmlns:a16="http://schemas.microsoft.com/office/drawing/2014/main" xmlns="" val="3644892771"/>
                    </a:ext>
                  </a:extLst>
                </a:gridCol>
              </a:tblGrid>
              <a:tr h="370840">
                <a:tc>
                  <a:txBody>
                    <a:bodyPr/>
                    <a:lstStyle/>
                    <a:p>
                      <a:pPr algn="ctr"/>
                      <a:r>
                        <a:rPr lang="en-US" sz="1600" dirty="0" smtClean="0"/>
                        <a:t>Cluster name (#)</a:t>
                      </a:r>
                      <a:endParaRPr lang="en-US" sz="1600" dirty="0"/>
                    </a:p>
                  </a:txBody>
                  <a:tcPr/>
                </a:tc>
                <a:tc>
                  <a:txBody>
                    <a:bodyPr/>
                    <a:lstStyle/>
                    <a:p>
                      <a:pPr algn="ctr"/>
                      <a:r>
                        <a:rPr lang="en-US" sz="1600" dirty="0" smtClean="0"/>
                        <a:t>Cluster aspect</a:t>
                      </a:r>
                      <a:endParaRPr lang="en-US" sz="1600" dirty="0"/>
                    </a:p>
                  </a:txBody>
                  <a:tcPr/>
                </a:tc>
                <a:tc>
                  <a:txBody>
                    <a:bodyPr/>
                    <a:lstStyle/>
                    <a:p>
                      <a:pPr algn="ctr"/>
                      <a:r>
                        <a:rPr lang="en-US" sz="1600" dirty="0" smtClean="0"/>
                        <a:t>Estimate purity </a:t>
                      </a:r>
                      <a:endParaRPr lang="en-US" sz="1600" dirty="0"/>
                    </a:p>
                  </a:txBody>
                  <a:tcPr anchor="ctr"/>
                </a:tc>
                <a:tc>
                  <a:txBody>
                    <a:bodyPr/>
                    <a:lstStyle/>
                    <a:p>
                      <a:pPr algn="ctr"/>
                      <a:r>
                        <a:rPr lang="en-US" sz="1600" dirty="0" smtClean="0"/>
                        <a:t>Cluster name (%)</a:t>
                      </a:r>
                      <a:endParaRPr lang="en-US" sz="1600" dirty="0"/>
                    </a:p>
                  </a:txBody>
                  <a:tcPr/>
                </a:tc>
                <a:tc>
                  <a:txBody>
                    <a:bodyPr/>
                    <a:lstStyle/>
                    <a:p>
                      <a:pPr algn="ctr"/>
                      <a:r>
                        <a:rPr lang="en-US" sz="1600" dirty="0" smtClean="0"/>
                        <a:t>Cluster aspect</a:t>
                      </a:r>
                      <a:endParaRPr lang="en-US" sz="1600" dirty="0"/>
                    </a:p>
                  </a:txBody>
                  <a:tcPr/>
                </a:tc>
                <a:tc>
                  <a:txBody>
                    <a:bodyPr/>
                    <a:lstStyle/>
                    <a:p>
                      <a:pPr algn="ctr"/>
                      <a:r>
                        <a:rPr lang="en-US" sz="1600" dirty="0" smtClean="0"/>
                        <a:t>Estimate purity </a:t>
                      </a:r>
                      <a:endParaRPr lang="en-US" sz="1600" dirty="0"/>
                    </a:p>
                  </a:txBody>
                  <a:tcPr anchor="ctr"/>
                </a:tc>
                <a:extLst>
                  <a:ext uri="{0D108BD9-81ED-4DB2-BD59-A6C34878D82A}">
                    <a16:rowId xmlns:a16="http://schemas.microsoft.com/office/drawing/2014/main" xmlns="" val="1053404813"/>
                  </a:ext>
                </a:extLst>
              </a:tr>
              <a:tr h="370840">
                <a:tc>
                  <a:txBody>
                    <a:bodyPr/>
                    <a:lstStyle/>
                    <a:p>
                      <a:pPr algn="ctr"/>
                      <a:r>
                        <a:rPr lang="en-US" sz="1600" dirty="0" smtClean="0"/>
                        <a:t>Charge (1311)</a:t>
                      </a:r>
                      <a:endParaRPr lang="en-US" sz="1600" dirty="0"/>
                    </a:p>
                  </a:txBody>
                  <a:tcPr/>
                </a:tc>
                <a:tc>
                  <a:txBody>
                    <a:bodyPr/>
                    <a:lstStyle/>
                    <a:p>
                      <a:pPr algn="l"/>
                      <a:r>
                        <a:rPr lang="en-US" sz="1600" dirty="0" smtClean="0"/>
                        <a:t>Charge is too high (generally)</a:t>
                      </a:r>
                      <a:endParaRPr lang="en-US" sz="1600" dirty="0"/>
                    </a:p>
                  </a:txBody>
                  <a:tcPr/>
                </a:tc>
                <a:tc>
                  <a:txBody>
                    <a:bodyPr/>
                    <a:lstStyle/>
                    <a:p>
                      <a:pPr algn="ctr"/>
                      <a:r>
                        <a:rPr lang="en-US" sz="1600" dirty="0" smtClean="0"/>
                        <a:t>90%</a:t>
                      </a:r>
                      <a:endParaRPr lang="en-US" sz="1600" dirty="0"/>
                    </a:p>
                  </a:txBody>
                  <a:tcPr anchor="ctr"/>
                </a:tc>
                <a:tc>
                  <a:txBody>
                    <a:bodyPr/>
                    <a:lstStyle/>
                    <a:p>
                      <a:pPr algn="ctr"/>
                      <a:r>
                        <a:rPr lang="en-US" sz="1600" baseline="0" dirty="0" smtClean="0"/>
                        <a:t>Free </a:t>
                      </a:r>
                      <a:r>
                        <a:rPr lang="en-US" sz="1600" dirty="0" smtClean="0"/>
                        <a:t>(70)</a:t>
                      </a:r>
                      <a:endParaRPr lang="en-US" sz="1600" dirty="0"/>
                    </a:p>
                  </a:txBody>
                  <a:tcPr/>
                </a:tc>
                <a:tc>
                  <a:txBody>
                    <a:bodyPr/>
                    <a:lstStyle/>
                    <a:p>
                      <a:pPr algn="l"/>
                      <a:r>
                        <a:rPr lang="en-US" sz="1600" dirty="0" smtClean="0"/>
                        <a:t>Free services should</a:t>
                      </a:r>
                      <a:r>
                        <a:rPr lang="en-US" sz="1600" baseline="0" dirty="0" smtClean="0"/>
                        <a:t> be truly given</a:t>
                      </a:r>
                      <a:endParaRPr lang="en-US" sz="1600" dirty="0"/>
                    </a:p>
                  </a:txBody>
                  <a:tcPr/>
                </a:tc>
                <a:tc>
                  <a:txBody>
                    <a:bodyPr/>
                    <a:lstStyle/>
                    <a:p>
                      <a:pPr algn="ctr"/>
                      <a:r>
                        <a:rPr lang="en-US" sz="1600" dirty="0" smtClean="0"/>
                        <a:t>80%</a:t>
                      </a:r>
                      <a:endParaRPr lang="en-US" sz="1600" dirty="0"/>
                    </a:p>
                  </a:txBody>
                  <a:tcPr anchor="ctr"/>
                </a:tc>
                <a:extLst>
                  <a:ext uri="{0D108BD9-81ED-4DB2-BD59-A6C34878D82A}">
                    <a16:rowId xmlns:a16="http://schemas.microsoft.com/office/drawing/2014/main" xmlns="" val="129315229"/>
                  </a:ext>
                </a:extLst>
              </a:tr>
              <a:tr h="370840">
                <a:tc>
                  <a:txBody>
                    <a:bodyPr/>
                    <a:lstStyle/>
                    <a:p>
                      <a:pPr algn="ctr"/>
                      <a:r>
                        <a:rPr lang="en-US" sz="1600" dirty="0" smtClean="0"/>
                        <a:t>Labor (342)</a:t>
                      </a:r>
                      <a:endParaRPr lang="en-US" sz="1600" dirty="0"/>
                    </a:p>
                  </a:txBody>
                  <a:tcPr/>
                </a:tc>
                <a:tc>
                  <a:txBody>
                    <a:bodyPr/>
                    <a:lstStyle/>
                    <a:p>
                      <a:pPr algn="l"/>
                      <a:r>
                        <a:rPr lang="en-US" sz="1600" dirty="0" smtClean="0"/>
                        <a:t>Labor</a:t>
                      </a:r>
                      <a:r>
                        <a:rPr lang="en-US" sz="1600" baseline="0" dirty="0" smtClean="0"/>
                        <a:t> charge is too high</a:t>
                      </a:r>
                      <a:endParaRPr lang="en-US" sz="1600" dirty="0"/>
                    </a:p>
                  </a:txBody>
                  <a:tcPr/>
                </a:tc>
                <a:tc>
                  <a:txBody>
                    <a:bodyPr/>
                    <a:lstStyle/>
                    <a:p>
                      <a:pPr algn="ctr"/>
                      <a:r>
                        <a:rPr lang="en-US" sz="1600" dirty="0" smtClean="0"/>
                        <a:t>95%</a:t>
                      </a:r>
                      <a:endParaRPr lang="en-US" sz="1600" dirty="0"/>
                    </a:p>
                  </a:txBody>
                  <a:tcPr anchor="ctr"/>
                </a:tc>
                <a:tc>
                  <a:txBody>
                    <a:bodyPr/>
                    <a:lstStyle/>
                    <a:p>
                      <a:pPr algn="ctr"/>
                      <a:r>
                        <a:rPr lang="en-US" sz="1600" dirty="0" smtClean="0"/>
                        <a:t>Reasonable (65)</a:t>
                      </a:r>
                      <a:endParaRPr lang="en-US" sz="1600" dirty="0"/>
                    </a:p>
                  </a:txBody>
                  <a:tcPr/>
                </a:tc>
                <a:tc>
                  <a:txBody>
                    <a:bodyPr/>
                    <a:lstStyle/>
                    <a:p>
                      <a:pPr algn="l"/>
                      <a:r>
                        <a:rPr lang="en-US" sz="1600" dirty="0" smtClean="0"/>
                        <a:t>Charge</a:t>
                      </a:r>
                      <a:r>
                        <a:rPr lang="en-US" sz="1600" baseline="0" dirty="0" smtClean="0"/>
                        <a:t>s should be reasonable</a:t>
                      </a:r>
                      <a:endParaRPr lang="en-US" sz="1600" dirty="0"/>
                    </a:p>
                  </a:txBody>
                  <a:tcPr/>
                </a:tc>
                <a:tc>
                  <a:txBody>
                    <a:bodyPr/>
                    <a:lstStyle/>
                    <a:p>
                      <a:pPr algn="ctr"/>
                      <a:r>
                        <a:rPr lang="en-US" sz="1600" dirty="0" smtClean="0"/>
                        <a:t>95%</a:t>
                      </a:r>
                      <a:endParaRPr lang="en-US" sz="1600" dirty="0"/>
                    </a:p>
                  </a:txBody>
                  <a:tcPr anchor="ctr"/>
                </a:tc>
                <a:extLst>
                  <a:ext uri="{0D108BD9-81ED-4DB2-BD59-A6C34878D82A}">
                    <a16:rowId xmlns:a16="http://schemas.microsoft.com/office/drawing/2014/main" xmlns="" val="746495164"/>
                  </a:ext>
                </a:extLst>
              </a:tr>
              <a:tr h="370840">
                <a:tc>
                  <a:txBody>
                    <a:bodyPr/>
                    <a:lstStyle/>
                    <a:p>
                      <a:pPr algn="ctr"/>
                      <a:r>
                        <a:rPr lang="en-US" sz="1600" dirty="0" smtClean="0"/>
                        <a:t>Tax (143)</a:t>
                      </a:r>
                      <a:endParaRPr lang="en-US" sz="1600" dirty="0"/>
                    </a:p>
                  </a:txBody>
                  <a:tcPr/>
                </a:tc>
                <a:tc>
                  <a:txBody>
                    <a:bodyPr/>
                    <a:lstStyle/>
                    <a:p>
                      <a:pPr algn="l"/>
                      <a:r>
                        <a:rPr lang="en-US" sz="1600" baseline="0" dirty="0" smtClean="0"/>
                        <a:t>Tax charge is too high</a:t>
                      </a:r>
                      <a:endParaRPr lang="en-US" sz="1600" dirty="0"/>
                    </a:p>
                  </a:txBody>
                  <a:tcPr/>
                </a:tc>
                <a:tc>
                  <a:txBody>
                    <a:bodyPr/>
                    <a:lstStyle/>
                    <a:p>
                      <a:pPr algn="ctr"/>
                      <a:r>
                        <a:rPr lang="en-US" sz="1600" dirty="0" smtClean="0"/>
                        <a:t>95%</a:t>
                      </a:r>
                      <a:endParaRPr lang="en-US" sz="1600" dirty="0"/>
                    </a:p>
                  </a:txBody>
                  <a:tcPr anchor="ctr"/>
                </a:tc>
                <a:tc>
                  <a:txBody>
                    <a:bodyPr/>
                    <a:lstStyle/>
                    <a:p>
                      <a:pPr algn="ctr"/>
                      <a:r>
                        <a:rPr lang="en-US" sz="1600" baseline="0" dirty="0" smtClean="0"/>
                        <a:t>Extra (53)</a:t>
                      </a:r>
                      <a:endParaRPr lang="en-US" sz="1600" dirty="0"/>
                    </a:p>
                  </a:txBody>
                  <a:tcPr/>
                </a:tc>
                <a:tc>
                  <a:txBody>
                    <a:bodyPr/>
                    <a:lstStyle/>
                    <a:p>
                      <a:pPr algn="l"/>
                      <a:r>
                        <a:rPr lang="en-US" sz="1600" dirty="0" smtClean="0"/>
                        <a:t>Should not take extra charges</a:t>
                      </a:r>
                      <a:endParaRPr lang="en-US" sz="1600" dirty="0"/>
                    </a:p>
                  </a:txBody>
                  <a:tcPr/>
                </a:tc>
                <a:tc>
                  <a:txBody>
                    <a:bodyPr/>
                    <a:lstStyle/>
                    <a:p>
                      <a:pPr algn="ctr"/>
                      <a:r>
                        <a:rPr lang="en-US" sz="1600" dirty="0" smtClean="0"/>
                        <a:t>85%</a:t>
                      </a:r>
                      <a:endParaRPr lang="en-US" sz="1600" dirty="0"/>
                    </a:p>
                  </a:txBody>
                  <a:tcPr anchor="ctr"/>
                </a:tc>
                <a:extLst>
                  <a:ext uri="{0D108BD9-81ED-4DB2-BD59-A6C34878D82A}">
                    <a16:rowId xmlns:a16="http://schemas.microsoft.com/office/drawing/2014/main" xmlns="" val="3821934664"/>
                  </a:ext>
                </a:extLst>
              </a:tr>
              <a:tr h="370840">
                <a:tc>
                  <a:txBody>
                    <a:bodyPr/>
                    <a:lstStyle/>
                    <a:p>
                      <a:pPr algn="ctr"/>
                      <a:r>
                        <a:rPr lang="en-US" sz="1600" dirty="0" smtClean="0"/>
                        <a:t>Spare (435)</a:t>
                      </a:r>
                      <a:endParaRPr lang="en-US" sz="1600" dirty="0"/>
                    </a:p>
                  </a:txBody>
                  <a:tcPr/>
                </a:tc>
                <a:tc>
                  <a:txBody>
                    <a:bodyPr/>
                    <a:lstStyle/>
                    <a:p>
                      <a:pPr algn="l"/>
                      <a:r>
                        <a:rPr lang="en-US" sz="1600" dirty="0" smtClean="0"/>
                        <a:t>Spare</a:t>
                      </a:r>
                      <a:r>
                        <a:rPr lang="en-US" sz="1600" baseline="0" dirty="0" smtClean="0"/>
                        <a:t> charge is too high</a:t>
                      </a:r>
                      <a:endParaRPr lang="en-US" sz="1600" dirty="0"/>
                    </a:p>
                  </a:txBody>
                  <a:tcPr/>
                </a:tc>
                <a:tc>
                  <a:txBody>
                    <a:bodyPr/>
                    <a:lstStyle/>
                    <a:p>
                      <a:pPr algn="ctr"/>
                      <a:r>
                        <a:rPr lang="en-US" sz="1600" dirty="0" smtClean="0"/>
                        <a:t>95%</a:t>
                      </a:r>
                      <a:endParaRPr lang="en-US" sz="1600" dirty="0"/>
                    </a:p>
                  </a:txBody>
                  <a:tcPr anchor="ctr"/>
                </a:tc>
                <a:tc>
                  <a:txBody>
                    <a:bodyPr/>
                    <a:lstStyle/>
                    <a:p>
                      <a:pPr algn="ctr"/>
                      <a:r>
                        <a:rPr lang="en-US" sz="1600" dirty="0" smtClean="0"/>
                        <a:t>Check</a:t>
                      </a:r>
                      <a:r>
                        <a:rPr lang="en-US" sz="1600" baseline="0" dirty="0" smtClean="0"/>
                        <a:t> </a:t>
                      </a:r>
                      <a:r>
                        <a:rPr lang="en-US" sz="1600" dirty="0" smtClean="0"/>
                        <a:t> (39)</a:t>
                      </a:r>
                      <a:endParaRPr lang="en-US" sz="1600" dirty="0"/>
                    </a:p>
                  </a:txBody>
                  <a:tcPr/>
                </a:tc>
                <a:tc>
                  <a:txBody>
                    <a:bodyPr/>
                    <a:lstStyle/>
                    <a:p>
                      <a:pPr algn="l"/>
                      <a:r>
                        <a:rPr lang="en-US" sz="1600" dirty="0" smtClean="0"/>
                        <a:t>Checking too</a:t>
                      </a:r>
                      <a:r>
                        <a:rPr lang="en-US" sz="1600" baseline="0" dirty="0" smtClean="0"/>
                        <a:t> costly/not  properly</a:t>
                      </a:r>
                      <a:endParaRPr lang="en-US" sz="1600" dirty="0"/>
                    </a:p>
                  </a:txBody>
                  <a:tcP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2331871292"/>
                  </a:ext>
                </a:extLst>
              </a:tr>
              <a:tr h="370840">
                <a:tc>
                  <a:txBody>
                    <a:bodyPr/>
                    <a:lstStyle/>
                    <a:p>
                      <a:pPr algn="ctr"/>
                      <a:r>
                        <a:rPr lang="en-US" sz="1600" dirty="0" smtClean="0"/>
                        <a:t>Compare (164)</a:t>
                      </a:r>
                      <a:endParaRPr lang="en-US" sz="1600" dirty="0"/>
                    </a:p>
                  </a:txBody>
                  <a:tcPr/>
                </a:tc>
                <a:tc>
                  <a:txBody>
                    <a:bodyPr/>
                    <a:lstStyle/>
                    <a:p>
                      <a:pPr algn="l"/>
                      <a:r>
                        <a:rPr lang="en-US" sz="1600" dirty="0" smtClean="0"/>
                        <a:t>Costly</a:t>
                      </a:r>
                      <a:r>
                        <a:rPr lang="en-US" sz="1600" baseline="0" dirty="0" smtClean="0"/>
                        <a:t> c</a:t>
                      </a:r>
                      <a:r>
                        <a:rPr lang="en-US" sz="1600" dirty="0" smtClean="0"/>
                        <a:t>ompared to other dealership</a:t>
                      </a:r>
                      <a:endParaRPr lang="en-US" sz="1600" dirty="0"/>
                    </a:p>
                  </a:txBody>
                  <a:tcPr/>
                </a:tc>
                <a:tc>
                  <a:txBody>
                    <a:bodyPr/>
                    <a:lstStyle/>
                    <a:p>
                      <a:pPr algn="ctr"/>
                      <a:r>
                        <a:rPr lang="en-US" sz="1600" dirty="0" smtClean="0"/>
                        <a:t>100%</a:t>
                      </a:r>
                      <a:endParaRPr lang="en-US" sz="1600" dirty="0"/>
                    </a:p>
                  </a:txBody>
                  <a:tcPr anchor="ctr"/>
                </a:tc>
                <a:tc>
                  <a:txBody>
                    <a:bodyPr/>
                    <a:lstStyle/>
                    <a:p>
                      <a:pPr algn="ctr">
                        <a:lnSpc>
                          <a:spcPct val="100000"/>
                        </a:lnSpc>
                      </a:pPr>
                      <a:r>
                        <a:rPr lang="en-US" sz="1600" dirty="0" smtClean="0"/>
                        <a:t>Insurance (28)</a:t>
                      </a:r>
                      <a:endParaRPr lang="en-US" sz="1600" dirty="0"/>
                    </a:p>
                  </a:txBody>
                  <a:tcPr/>
                </a:tc>
                <a:tc>
                  <a:txBody>
                    <a:bodyPr/>
                    <a:lstStyle/>
                    <a:p>
                      <a:pPr algn="l"/>
                      <a:r>
                        <a:rPr lang="en-US" sz="1600" dirty="0" smtClean="0"/>
                        <a:t>Insurance is too high</a:t>
                      </a:r>
                      <a:endParaRPr lang="en-US" sz="1600" dirty="0"/>
                    </a:p>
                  </a:txBody>
                  <a:tcPr/>
                </a:tc>
                <a:tc>
                  <a:txBody>
                    <a:bodyPr/>
                    <a:lstStyle/>
                    <a:p>
                      <a:pPr algn="ctr"/>
                      <a:r>
                        <a:rPr lang="en-US" sz="1600" dirty="0" smtClean="0"/>
                        <a:t>95%</a:t>
                      </a:r>
                      <a:endParaRPr lang="en-US" sz="1600" dirty="0"/>
                    </a:p>
                  </a:txBody>
                  <a:tcPr anchor="ctr"/>
                </a:tc>
                <a:extLst>
                  <a:ext uri="{0D108BD9-81ED-4DB2-BD59-A6C34878D82A}">
                    <a16:rowId xmlns:a16="http://schemas.microsoft.com/office/drawing/2014/main" xmlns="" val="2773651880"/>
                  </a:ext>
                </a:extLst>
              </a:tr>
              <a:tr h="370840">
                <a:tc>
                  <a:txBody>
                    <a:bodyPr/>
                    <a:lstStyle/>
                    <a:p>
                      <a:pPr algn="ctr"/>
                      <a:r>
                        <a:rPr lang="en-US" sz="1600" dirty="0" smtClean="0"/>
                        <a:t>Discount (124)</a:t>
                      </a:r>
                      <a:endParaRPr lang="en-US" sz="1600" dirty="0"/>
                    </a:p>
                  </a:txBody>
                  <a:tcPr/>
                </a:tc>
                <a:tc>
                  <a:txBody>
                    <a:bodyPr/>
                    <a:lstStyle/>
                    <a:p>
                      <a:pPr algn="l"/>
                      <a:r>
                        <a:rPr lang="en-US" sz="1600" dirty="0" smtClean="0"/>
                        <a:t>More</a:t>
                      </a:r>
                      <a:r>
                        <a:rPr lang="en-US" sz="1600" baseline="0" dirty="0" smtClean="0"/>
                        <a:t> discounts</a:t>
                      </a:r>
                      <a:r>
                        <a:rPr lang="en-US" sz="1600" dirty="0" smtClean="0"/>
                        <a:t> should be provided</a:t>
                      </a:r>
                      <a:endParaRPr lang="en-US" sz="1600" dirty="0"/>
                    </a:p>
                  </a:txBody>
                  <a:tcPr/>
                </a:tc>
                <a:tc>
                  <a:txBody>
                    <a:bodyPr/>
                    <a:lstStyle/>
                    <a:p>
                      <a:pPr algn="ctr"/>
                      <a:r>
                        <a:rPr lang="en-US" sz="1600" dirty="0" smtClean="0"/>
                        <a:t>95%</a:t>
                      </a:r>
                      <a:endParaRPr lang="en-US" sz="1600" dirty="0"/>
                    </a:p>
                  </a:txBody>
                  <a:tcPr anchor="ctr"/>
                </a:tc>
                <a:tc>
                  <a:txBody>
                    <a:bodyPr/>
                    <a:lstStyle/>
                    <a:p>
                      <a:pPr algn="ctr"/>
                      <a:endParaRPr lang="en-US" sz="1600" dirty="0"/>
                    </a:p>
                  </a:txBody>
                  <a:tcPr/>
                </a:tc>
                <a:tc>
                  <a:txBody>
                    <a:bodyPr/>
                    <a:lstStyle/>
                    <a:p>
                      <a:pPr algn="l"/>
                      <a:endParaRPr lang="en-US" sz="1600" dirty="0"/>
                    </a:p>
                  </a:txBody>
                  <a:tcPr/>
                </a:tc>
                <a:tc>
                  <a:txBody>
                    <a:bodyPr/>
                    <a:lstStyle/>
                    <a:p>
                      <a:pPr algn="ctr"/>
                      <a:endParaRPr lang="en-US" sz="1600" dirty="0"/>
                    </a:p>
                  </a:txBody>
                  <a:tcPr anchor="ctr"/>
                </a:tc>
                <a:extLst>
                  <a:ext uri="{0D108BD9-81ED-4DB2-BD59-A6C34878D82A}">
                    <a16:rowId xmlns:a16="http://schemas.microsoft.com/office/drawing/2014/main" xmlns="" val="3918352235"/>
                  </a:ext>
                </a:extLst>
              </a:tr>
            </a:tbl>
          </a:graphicData>
        </a:graphic>
      </p:graphicFrame>
      <p:sp>
        <p:nvSpPr>
          <p:cNvPr id="3" name="Content Placeholder 2"/>
          <p:cNvSpPr>
            <a:spLocks noGrp="1"/>
          </p:cNvSpPr>
          <p:nvPr>
            <p:ph idx="1"/>
          </p:nvPr>
        </p:nvSpPr>
        <p:spPr>
          <a:xfrm>
            <a:off x="195348" y="691496"/>
            <a:ext cx="11715403" cy="5877098"/>
          </a:xfrm>
        </p:spPr>
        <p:txBody>
          <a:bodyPr>
            <a:normAutofit/>
          </a:bodyPr>
          <a:lstStyle/>
          <a:p>
            <a:r>
              <a:rPr lang="en-US" dirty="0" smtClean="0"/>
              <a:t> </a:t>
            </a:r>
            <a:r>
              <a:rPr lang="en-US" sz="3000" dirty="0" smtClean="0"/>
              <a:t>Clustering results:</a:t>
            </a:r>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pPr marL="0" indent="0">
              <a:buNone/>
            </a:pPr>
            <a:r>
              <a:rPr lang="en-US" sz="2200" dirty="0" smtClean="0"/>
              <a:t> </a:t>
            </a:r>
            <a:endParaRPr lang="en-US" sz="3000" dirty="0" smtClean="0"/>
          </a:p>
          <a:p>
            <a:r>
              <a:rPr lang="en-US" sz="3000" dirty="0" smtClean="0"/>
              <a:t>Cluster analysis:  </a:t>
            </a:r>
          </a:p>
          <a:p>
            <a:pPr lvl="1">
              <a:buFont typeface="Wingdings" panose="05000000000000000000" pitchFamily="2" charset="2"/>
              <a:buChar char="§"/>
            </a:pPr>
            <a:r>
              <a:rPr lang="en-US" sz="2600" dirty="0" smtClean="0"/>
              <a:t> </a:t>
            </a:r>
            <a:r>
              <a:rPr lang="en-US" sz="2600" dirty="0"/>
              <a:t>We find the rule-based method achieve good performances in terms of clustering purity</a:t>
            </a:r>
            <a:r>
              <a:rPr lang="en-US" sz="2600" dirty="0" smtClean="0"/>
              <a:t>.</a:t>
            </a:r>
          </a:p>
        </p:txBody>
      </p:sp>
    </p:spTree>
    <p:extLst>
      <p:ext uri="{BB962C8B-B14F-4D97-AF65-F5344CB8AC3E}">
        <p14:creationId xmlns:p14="http://schemas.microsoft.com/office/powerpoint/2010/main" val="209631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8031"/>
            <a:ext cx="10515600" cy="1325563"/>
          </a:xfrm>
        </p:spPr>
        <p:txBody>
          <a:bodyPr/>
          <a:lstStyle/>
          <a:p>
            <a:r>
              <a:rPr lang="en-US" dirty="0" smtClean="0"/>
              <a:t>New Methods Explored</a:t>
            </a:r>
            <a:endParaRPr lang="en-US" dirty="0"/>
          </a:p>
        </p:txBody>
      </p:sp>
      <p:sp>
        <p:nvSpPr>
          <p:cNvPr id="3" name="Content Placeholder 2"/>
          <p:cNvSpPr>
            <a:spLocks noGrp="1"/>
          </p:cNvSpPr>
          <p:nvPr>
            <p:ph idx="1"/>
          </p:nvPr>
        </p:nvSpPr>
        <p:spPr>
          <a:xfrm>
            <a:off x="838200" y="1524000"/>
            <a:ext cx="10515600" cy="4652963"/>
          </a:xfrm>
        </p:spPr>
        <p:txBody>
          <a:bodyPr>
            <a:normAutofit lnSpcReduction="10000"/>
          </a:bodyPr>
          <a:lstStyle/>
          <a:p>
            <a:r>
              <a:rPr lang="en-US" dirty="0" smtClean="0"/>
              <a:t>Automatic pre-processing</a:t>
            </a:r>
          </a:p>
          <a:p>
            <a:pPr lvl="1">
              <a:buFont typeface="Wingdings" panose="05000000000000000000" pitchFamily="2" charset="2"/>
              <a:buChar char="Ø"/>
            </a:pPr>
            <a:r>
              <a:rPr lang="en-US" dirty="0" smtClean="0"/>
              <a:t>Split long comments into multiple sentences using sentence tokenizer (if necessary).</a:t>
            </a:r>
          </a:p>
          <a:p>
            <a:pPr lvl="1">
              <a:buFont typeface="Wingdings" panose="05000000000000000000" pitchFamily="2" charset="2"/>
              <a:buChar char="Ø"/>
            </a:pPr>
            <a:r>
              <a:rPr lang="en-US" dirty="0" smtClean="0"/>
              <a:t>Filter out non-informative words based on the stop words list and part of speech tag.</a:t>
            </a:r>
          </a:p>
          <a:p>
            <a:r>
              <a:rPr lang="en-US" dirty="0" smtClean="0"/>
              <a:t>Rule-based pre-processing</a:t>
            </a:r>
          </a:p>
          <a:p>
            <a:pPr lvl="1">
              <a:buFont typeface="Wingdings" panose="05000000000000000000" pitchFamily="2" charset="2"/>
              <a:buChar char="Ø"/>
            </a:pPr>
            <a:r>
              <a:rPr lang="en-US" dirty="0"/>
              <a:t>Extract keywords from each sentence based on the rules constructed from each question.  </a:t>
            </a:r>
            <a:endParaRPr lang="en-US" dirty="0" smtClean="0"/>
          </a:p>
          <a:p>
            <a:pPr lvl="1">
              <a:buFont typeface="Wingdings" panose="05000000000000000000" pitchFamily="2" charset="2"/>
              <a:buChar char="Ø"/>
            </a:pPr>
            <a:r>
              <a:rPr lang="en-US" dirty="0" smtClean="0"/>
              <a:t>Rules </a:t>
            </a:r>
            <a:r>
              <a:rPr lang="en-US" dirty="0"/>
              <a:t>are used for </a:t>
            </a:r>
            <a:r>
              <a:rPr lang="en-US" dirty="0" smtClean="0"/>
              <a:t>merging/adding/splitting </a:t>
            </a:r>
            <a:r>
              <a:rPr lang="en-US" dirty="0"/>
              <a:t>keywords</a:t>
            </a:r>
            <a:r>
              <a:rPr lang="en-US" dirty="0" smtClean="0"/>
              <a:t>.</a:t>
            </a:r>
          </a:p>
          <a:p>
            <a:r>
              <a:rPr lang="en-US" dirty="0" smtClean="0"/>
              <a:t>Rule-based post-processing</a:t>
            </a:r>
          </a:p>
          <a:p>
            <a:pPr lvl="1">
              <a:buFont typeface="Wingdings" panose="05000000000000000000" pitchFamily="2" charset="2"/>
              <a:buChar char="Ø"/>
            </a:pPr>
            <a:r>
              <a:rPr lang="en-US" dirty="0" smtClean="0"/>
              <a:t>Select the most representative keywords based on the rules constructed from each question (with keyword ranking). </a:t>
            </a:r>
          </a:p>
          <a:p>
            <a:pPr marL="0" indent="0">
              <a:buNone/>
            </a:pPr>
            <a:endParaRPr lang="en-US" dirty="0" smtClean="0"/>
          </a:p>
        </p:txBody>
      </p:sp>
    </p:spTree>
    <p:extLst>
      <p:ext uri="{BB962C8B-B14F-4D97-AF65-F5344CB8AC3E}">
        <p14:creationId xmlns:p14="http://schemas.microsoft.com/office/powerpoint/2010/main" val="2458911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3141"/>
          </a:xfrm>
        </p:spPr>
        <p:txBody>
          <a:bodyPr/>
          <a:lstStyle/>
          <a:p>
            <a:r>
              <a:rPr lang="en-US" dirty="0" smtClean="0"/>
              <a:t>Question 10</a:t>
            </a:r>
            <a:endParaRPr lang="en-US" dirty="0"/>
          </a:p>
        </p:txBody>
      </p:sp>
      <p:sp>
        <p:nvSpPr>
          <p:cNvPr id="3" name="Content Placeholder 2"/>
          <p:cNvSpPr>
            <a:spLocks noGrp="1"/>
          </p:cNvSpPr>
          <p:nvPr>
            <p:ph idx="1"/>
          </p:nvPr>
        </p:nvSpPr>
        <p:spPr>
          <a:xfrm>
            <a:off x="838199" y="1528265"/>
            <a:ext cx="10791305" cy="4814345"/>
          </a:xfrm>
        </p:spPr>
        <p:txBody>
          <a:bodyPr/>
          <a:lstStyle/>
          <a:p>
            <a:r>
              <a:rPr lang="en-US" sz="2400" dirty="0" smtClean="0"/>
              <a:t>Question content: </a:t>
            </a:r>
            <a:r>
              <a:rPr lang="en-US" sz="2400" dirty="0" smtClean="0"/>
              <a:t>Your satisfaction </a:t>
            </a:r>
            <a:r>
              <a:rPr lang="en-US" sz="2400" dirty="0"/>
              <a:t>towards the follow-up calls made by the dealership post servicing of your vehicle to check your service experience and car condition</a:t>
            </a:r>
            <a:endParaRPr lang="en-US" sz="2000" dirty="0" smtClean="0"/>
          </a:p>
          <a:p>
            <a:r>
              <a:rPr lang="en-US" sz="2400" dirty="0" smtClean="0"/>
              <a:t>Clustering method: automatic method: NMF+K-means</a:t>
            </a:r>
          </a:p>
          <a:p>
            <a:r>
              <a:rPr lang="en-US" altLang="zh-CN" sz="2400" dirty="0" smtClean="0"/>
              <a:t>After</a:t>
            </a:r>
            <a:r>
              <a:rPr lang="zh-CN" altLang="en-US" sz="2400" dirty="0" smtClean="0"/>
              <a:t> </a:t>
            </a:r>
            <a:r>
              <a:rPr lang="en-US" altLang="zh-CN" sz="2400" dirty="0" smtClean="0"/>
              <a:t>manual</a:t>
            </a:r>
            <a:r>
              <a:rPr lang="zh-CN" altLang="en-US" sz="2400" dirty="0" smtClean="0"/>
              <a:t> </a:t>
            </a:r>
            <a:r>
              <a:rPr lang="en-US" altLang="zh-CN" sz="2400" dirty="0" smtClean="0"/>
              <a:t>check,</a:t>
            </a:r>
            <a:r>
              <a:rPr lang="zh-CN" altLang="en-US" sz="2400" dirty="0" smtClean="0"/>
              <a:t> </a:t>
            </a:r>
            <a:r>
              <a:rPr lang="en-US" altLang="zh-CN" sz="2400" dirty="0" smtClean="0"/>
              <a:t>it</a:t>
            </a:r>
            <a:r>
              <a:rPr lang="zh-CN" altLang="en-US" sz="2400" dirty="0" smtClean="0"/>
              <a:t> </a:t>
            </a:r>
            <a:r>
              <a:rPr lang="en-US" altLang="zh-CN" sz="2400" dirty="0" smtClean="0"/>
              <a:t>seems</a:t>
            </a:r>
            <a:r>
              <a:rPr lang="zh-CN" altLang="en-US" sz="2400" dirty="0" smtClean="0"/>
              <a:t> </a:t>
            </a:r>
            <a:r>
              <a:rPr lang="en-US" altLang="zh-CN" sz="2400" dirty="0" smtClean="0"/>
              <a:t>that</a:t>
            </a:r>
            <a:r>
              <a:rPr lang="zh-CN" altLang="en-US" sz="2400" dirty="0" smtClean="0"/>
              <a:t> </a:t>
            </a:r>
            <a:r>
              <a:rPr lang="en-US" altLang="zh-CN" sz="2400" dirty="0" smtClean="0"/>
              <a:t>all</a:t>
            </a:r>
            <a:r>
              <a:rPr lang="zh-CN" altLang="en-US" sz="2400" dirty="0" smtClean="0"/>
              <a:t> </a:t>
            </a:r>
            <a:r>
              <a:rPr lang="en-US" altLang="zh-CN" sz="2400" dirty="0" smtClean="0"/>
              <a:t>reviews</a:t>
            </a:r>
            <a:r>
              <a:rPr lang="zh-CN" altLang="en-US" sz="2400" dirty="0" smtClean="0"/>
              <a:t> </a:t>
            </a:r>
            <a:r>
              <a:rPr lang="en-US" altLang="zh-CN" sz="2400" dirty="0" smtClean="0"/>
              <a:t>are</a:t>
            </a:r>
            <a:r>
              <a:rPr lang="zh-CN" altLang="en-US" sz="2400" dirty="0" smtClean="0"/>
              <a:t> </a:t>
            </a:r>
            <a:r>
              <a:rPr lang="en-US" altLang="zh-CN" sz="2400" dirty="0" smtClean="0"/>
              <a:t>talking</a:t>
            </a:r>
            <a:r>
              <a:rPr lang="zh-CN" altLang="en-US" sz="2400" dirty="0" smtClean="0"/>
              <a:t> </a:t>
            </a:r>
            <a:r>
              <a:rPr lang="en-US" altLang="zh-CN" sz="2400" dirty="0" smtClean="0"/>
              <a:t>about</a:t>
            </a:r>
            <a:r>
              <a:rPr lang="zh-CN" altLang="en-US" sz="2400" dirty="0" smtClean="0"/>
              <a:t> </a:t>
            </a:r>
            <a:r>
              <a:rPr lang="en-US" altLang="zh-CN" sz="2400" dirty="0" smtClean="0"/>
              <a:t>the</a:t>
            </a:r>
            <a:r>
              <a:rPr lang="zh-CN" altLang="en-US" sz="2400" dirty="0" smtClean="0"/>
              <a:t> </a:t>
            </a:r>
            <a:r>
              <a:rPr lang="en-US" altLang="zh-CN" sz="2400" dirty="0" smtClean="0"/>
              <a:t>same</a:t>
            </a:r>
            <a:r>
              <a:rPr lang="zh-CN" altLang="en-US" sz="2400" dirty="0" smtClean="0"/>
              <a:t> </a:t>
            </a:r>
            <a:r>
              <a:rPr lang="en-US" altLang="zh-CN" sz="2400" dirty="0" smtClean="0"/>
              <a:t>thing</a:t>
            </a:r>
            <a:r>
              <a:rPr lang="en-US" sz="2400" dirty="0" smtClean="0"/>
              <a:t>.</a:t>
            </a:r>
            <a:r>
              <a:rPr lang="zh-CN" altLang="en-US" sz="2400" dirty="0" smtClean="0"/>
              <a:t> </a:t>
            </a:r>
            <a:r>
              <a:rPr lang="en-US" altLang="zh-CN" sz="2400" dirty="0" smtClean="0"/>
              <a:t>Therefore,</a:t>
            </a:r>
            <a:r>
              <a:rPr lang="zh-CN" altLang="en-US" sz="2400" dirty="0" smtClean="0"/>
              <a:t> </a:t>
            </a:r>
            <a:r>
              <a:rPr lang="en-US" altLang="zh-CN" sz="2400" dirty="0" smtClean="0"/>
              <a:t>the</a:t>
            </a:r>
            <a:r>
              <a:rPr lang="zh-CN" altLang="en-US" sz="2400" dirty="0" smtClean="0"/>
              <a:t> </a:t>
            </a:r>
            <a:r>
              <a:rPr lang="en-US" altLang="zh-CN" sz="2400" dirty="0" smtClean="0"/>
              <a:t>automatic</a:t>
            </a:r>
            <a:r>
              <a:rPr lang="zh-CN" altLang="en-US" sz="2400" dirty="0" smtClean="0"/>
              <a:t> </a:t>
            </a:r>
            <a:r>
              <a:rPr lang="en-US" altLang="zh-CN" sz="2400" dirty="0" smtClean="0"/>
              <a:t>method:</a:t>
            </a:r>
            <a:r>
              <a:rPr lang="zh-CN" altLang="en-US" sz="2400" dirty="0" smtClean="0"/>
              <a:t> </a:t>
            </a:r>
            <a:r>
              <a:rPr lang="en-US" altLang="zh-CN" sz="2400" dirty="0" smtClean="0"/>
              <a:t>NMF+</a:t>
            </a:r>
            <a:r>
              <a:rPr lang="zh-CN" altLang="en-US" sz="2400" dirty="0" smtClean="0"/>
              <a:t> </a:t>
            </a:r>
            <a:r>
              <a:rPr lang="en-US" altLang="zh-CN" sz="2400" dirty="0" smtClean="0"/>
              <a:t>K-means</a:t>
            </a:r>
            <a:r>
              <a:rPr lang="zh-CN" altLang="en-US" sz="2400" dirty="0" smtClean="0"/>
              <a:t> </a:t>
            </a:r>
            <a:r>
              <a:rPr lang="en-US" altLang="zh-CN" sz="2400" dirty="0" smtClean="0"/>
              <a:t>is</a:t>
            </a:r>
            <a:r>
              <a:rPr lang="zh-CN" altLang="en-US" sz="2400" dirty="0" smtClean="0"/>
              <a:t> </a:t>
            </a:r>
            <a:r>
              <a:rPr lang="en-US" altLang="zh-CN" sz="2400" dirty="0" smtClean="0"/>
              <a:t>applied.</a:t>
            </a:r>
            <a:r>
              <a:rPr lang="zh-CN" altLang="en-US" sz="2400" dirty="0" smtClean="0"/>
              <a:t> </a:t>
            </a:r>
            <a:r>
              <a:rPr lang="en-US" altLang="zh-CN" sz="2400" dirty="0" smtClean="0"/>
              <a:t>However,</a:t>
            </a:r>
            <a:r>
              <a:rPr lang="zh-CN" altLang="en-US" sz="2400" dirty="0" smtClean="0"/>
              <a:t> </a:t>
            </a:r>
            <a:r>
              <a:rPr lang="en-US" altLang="zh-CN" sz="2400" dirty="0" smtClean="0"/>
              <a:t>some</a:t>
            </a:r>
            <a:r>
              <a:rPr lang="zh-CN" altLang="en-US" sz="2400" dirty="0" smtClean="0"/>
              <a:t> </a:t>
            </a:r>
            <a:r>
              <a:rPr lang="en-US" altLang="zh-CN" sz="2400" dirty="0" smtClean="0"/>
              <a:t>cluster</a:t>
            </a:r>
            <a:r>
              <a:rPr lang="zh-CN" altLang="en-US" sz="2400" dirty="0" smtClean="0"/>
              <a:t> </a:t>
            </a:r>
            <a:r>
              <a:rPr lang="en-US" altLang="zh-CN" sz="2400" dirty="0" smtClean="0"/>
              <a:t>has</a:t>
            </a:r>
            <a:r>
              <a:rPr lang="zh-CN" altLang="en-US" sz="2400" dirty="0" smtClean="0"/>
              <a:t> </a:t>
            </a:r>
            <a:r>
              <a:rPr lang="en-US" altLang="zh-CN" sz="2400" dirty="0" smtClean="0"/>
              <a:t>some</a:t>
            </a:r>
            <a:r>
              <a:rPr lang="zh-CN" altLang="en-US" sz="2400" dirty="0" smtClean="0"/>
              <a:t> </a:t>
            </a:r>
            <a:r>
              <a:rPr lang="en-US" altLang="zh-CN" sz="2400" dirty="0" smtClean="0"/>
              <a:t>meaning.</a:t>
            </a:r>
            <a:r>
              <a:rPr lang="zh-CN" altLang="en-US" sz="2400" dirty="0"/>
              <a:t> </a:t>
            </a:r>
            <a:r>
              <a:rPr lang="en-US" sz="2400" dirty="0" smtClean="0"/>
              <a:t> </a:t>
            </a:r>
          </a:p>
          <a:p>
            <a:pPr marL="0" indent="0">
              <a:buNone/>
            </a:pPr>
            <a:r>
              <a:rPr lang="en-US" dirty="0" smtClean="0"/>
              <a:t>   </a:t>
            </a:r>
          </a:p>
          <a:p>
            <a:endParaRPr lang="en-US" dirty="0"/>
          </a:p>
        </p:txBody>
      </p:sp>
    </p:spTree>
    <p:extLst>
      <p:ext uri="{BB962C8B-B14F-4D97-AF65-F5344CB8AC3E}">
        <p14:creationId xmlns:p14="http://schemas.microsoft.com/office/powerpoint/2010/main" val="3403901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738526"/>
            <a:ext cx="10515600" cy="4351338"/>
          </a:xfrm>
        </p:spPr>
        <p:txBody>
          <a:bodyPr/>
          <a:lstStyle/>
          <a:p>
            <a:r>
              <a:rPr lang="en-US" dirty="0" smtClean="0"/>
              <a:t>Clustering Result (See </a:t>
            </a:r>
            <a:r>
              <a:rPr lang="en-US" smtClean="0"/>
              <a:t>attached result_10):</a:t>
            </a:r>
            <a:endParaRPr lang="en-US" dirty="0" smtClean="0"/>
          </a:p>
          <a:p>
            <a:endParaRPr lang="en-US" dirty="0"/>
          </a:p>
        </p:txBody>
      </p:sp>
      <p:graphicFrame>
        <p:nvGraphicFramePr>
          <p:cNvPr id="4" name="Table 3"/>
          <p:cNvGraphicFramePr>
            <a:graphicFrameLocks noGrp="1"/>
          </p:cNvGraphicFramePr>
          <p:nvPr>
            <p:extLst/>
          </p:nvPr>
        </p:nvGraphicFramePr>
        <p:xfrm>
          <a:off x="699292" y="1304253"/>
          <a:ext cx="10340573" cy="4079240"/>
        </p:xfrm>
        <a:graphic>
          <a:graphicData uri="http://schemas.openxmlformats.org/drawingml/2006/table">
            <a:tbl>
              <a:tblPr firstRow="1" bandRow="1">
                <a:tableStyleId>{5C22544A-7EE6-4342-B048-85BDC9FD1C3A}</a:tableStyleId>
              </a:tblPr>
              <a:tblGrid>
                <a:gridCol w="1173051">
                  <a:extLst>
                    <a:ext uri="{9D8B030D-6E8A-4147-A177-3AD203B41FA5}">
                      <a16:colId xmlns="" xmlns:a16="http://schemas.microsoft.com/office/drawing/2014/main" val="751326926"/>
                    </a:ext>
                  </a:extLst>
                </a:gridCol>
                <a:gridCol w="2629988">
                  <a:extLst>
                    <a:ext uri="{9D8B030D-6E8A-4147-A177-3AD203B41FA5}">
                      <a16:colId xmlns="" xmlns:a16="http://schemas.microsoft.com/office/drawing/2014/main" val="2364241830"/>
                    </a:ext>
                  </a:extLst>
                </a:gridCol>
                <a:gridCol w="1036320">
                  <a:extLst>
                    <a:ext uri="{9D8B030D-6E8A-4147-A177-3AD203B41FA5}">
                      <a16:colId xmlns="" xmlns:a16="http://schemas.microsoft.com/office/drawing/2014/main" val="20002"/>
                    </a:ext>
                  </a:extLst>
                </a:gridCol>
                <a:gridCol w="1219200">
                  <a:extLst>
                    <a:ext uri="{9D8B030D-6E8A-4147-A177-3AD203B41FA5}">
                      <a16:colId xmlns="" xmlns:a16="http://schemas.microsoft.com/office/drawing/2014/main" val="4033807479"/>
                    </a:ext>
                  </a:extLst>
                </a:gridCol>
                <a:gridCol w="3204755">
                  <a:extLst>
                    <a:ext uri="{9D8B030D-6E8A-4147-A177-3AD203B41FA5}">
                      <a16:colId xmlns="" xmlns:a16="http://schemas.microsoft.com/office/drawing/2014/main" val="3568684392"/>
                    </a:ext>
                  </a:extLst>
                </a:gridCol>
                <a:gridCol w="1077259">
                  <a:extLst>
                    <a:ext uri="{9D8B030D-6E8A-4147-A177-3AD203B41FA5}">
                      <a16:colId xmlns="" xmlns:a16="http://schemas.microsoft.com/office/drawing/2014/main" val="20005"/>
                    </a:ext>
                  </a:extLst>
                </a:gridCol>
              </a:tblGrid>
              <a:tr h="370840">
                <a:tc>
                  <a:txBody>
                    <a:bodyPr/>
                    <a:lstStyle/>
                    <a:p>
                      <a:pPr algn="ctr"/>
                      <a:r>
                        <a:rPr lang="en-US" sz="1600" dirty="0" smtClean="0"/>
                        <a:t>Cluster name (#)</a:t>
                      </a:r>
                      <a:endParaRPr lang="en-US" sz="1600" dirty="0"/>
                    </a:p>
                  </a:txBody>
                  <a:tcPr/>
                </a:tc>
                <a:tc>
                  <a:txBody>
                    <a:bodyPr/>
                    <a:lstStyle/>
                    <a:p>
                      <a:pPr algn="ctr"/>
                      <a:r>
                        <a:rPr lang="en-US" sz="1600" dirty="0" smtClean="0"/>
                        <a:t>Cluster aspect</a:t>
                      </a:r>
                      <a:endParaRPr lang="en-US" sz="1600" dirty="0"/>
                    </a:p>
                  </a:txBody>
                  <a:tcPr/>
                </a:tc>
                <a:tc>
                  <a:txBody>
                    <a:bodyPr/>
                    <a:lstStyle/>
                    <a:p>
                      <a:pPr algn="ctr"/>
                      <a:r>
                        <a:rPr lang="en-US" sz="1600" dirty="0" smtClean="0"/>
                        <a:t>No of</a:t>
                      </a:r>
                      <a:r>
                        <a:rPr lang="en-US" sz="1600" baseline="0" dirty="0" smtClean="0"/>
                        <a:t> Comment</a:t>
                      </a:r>
                      <a:endParaRPr lang="en-US" sz="1600" dirty="0" smtClean="0"/>
                    </a:p>
                  </a:txBody>
                  <a:tcPr/>
                </a:tc>
                <a:tc>
                  <a:txBody>
                    <a:bodyPr/>
                    <a:lstStyle/>
                    <a:p>
                      <a:pPr algn="ctr"/>
                      <a:r>
                        <a:rPr lang="en-US" sz="1600" dirty="0" smtClean="0"/>
                        <a:t>Cluster name (#)</a:t>
                      </a:r>
                      <a:endParaRPr lang="en-US" sz="1600" dirty="0"/>
                    </a:p>
                  </a:txBody>
                  <a:tcPr/>
                </a:tc>
                <a:tc>
                  <a:txBody>
                    <a:bodyPr/>
                    <a:lstStyle/>
                    <a:p>
                      <a:pPr algn="ctr"/>
                      <a:r>
                        <a:rPr lang="en-US" sz="1600" dirty="0" smtClean="0"/>
                        <a:t>Cluster aspect</a:t>
                      </a:r>
                      <a:endParaRPr lang="en-US" sz="1600" dirty="0"/>
                    </a:p>
                  </a:txBody>
                  <a:tcPr/>
                </a:tc>
                <a:tc>
                  <a:txBody>
                    <a:bodyPr/>
                    <a:lstStyle/>
                    <a:p>
                      <a:pPr algn="ctr"/>
                      <a:r>
                        <a:rPr lang="en-US" sz="1600" dirty="0" smtClean="0"/>
                        <a:t>Estimated Cluster Purity</a:t>
                      </a:r>
                    </a:p>
                  </a:txBody>
                  <a:tcPr/>
                </a:tc>
                <a:extLst>
                  <a:ext uri="{0D108BD9-81ED-4DB2-BD59-A6C34878D82A}">
                    <a16:rowId xmlns="" xmlns:a16="http://schemas.microsoft.com/office/drawing/2014/main" val="1053404813"/>
                  </a:ext>
                </a:extLst>
              </a:tr>
              <a:tr h="370840">
                <a:tc>
                  <a:txBody>
                    <a:bodyPr/>
                    <a:lstStyle/>
                    <a:p>
                      <a:pPr algn="ctr"/>
                      <a:r>
                        <a:rPr lang="en-US" sz="1600" dirty="0" smtClean="0"/>
                        <a:t>Index 0</a:t>
                      </a:r>
                      <a:endParaRPr lang="en-US" sz="1600" dirty="0"/>
                    </a:p>
                  </a:txBody>
                  <a:tcPr/>
                </a:tc>
                <a:tc>
                  <a:txBody>
                    <a:bodyPr/>
                    <a:lstStyle/>
                    <a:p>
                      <a:pPr algn="l"/>
                      <a:r>
                        <a:rPr lang="en-US" sz="1600" dirty="0" smtClean="0"/>
                        <a:t>Contact on</a:t>
                      </a:r>
                      <a:r>
                        <a:rPr lang="en-US" sz="1600" baseline="0" dirty="0" smtClean="0"/>
                        <a:t> time</a:t>
                      </a:r>
                      <a:endParaRPr lang="en-US" sz="1600" dirty="0"/>
                    </a:p>
                  </a:txBody>
                  <a:tcPr/>
                </a:tc>
                <a:tc>
                  <a:txBody>
                    <a:bodyPr/>
                    <a:lstStyle/>
                    <a:p>
                      <a:pPr algn="l"/>
                      <a:r>
                        <a:rPr lang="en-US" sz="1600" dirty="0" smtClean="0"/>
                        <a:t>17</a:t>
                      </a:r>
                      <a:endParaRPr lang="en-US" sz="1600" dirty="0"/>
                    </a:p>
                  </a:txBody>
                  <a:tcPr/>
                </a:tc>
                <a:tc>
                  <a:txBody>
                    <a:bodyPr/>
                    <a:lstStyle/>
                    <a:p>
                      <a:pPr algn="ctr"/>
                      <a:r>
                        <a:rPr lang="en-US" sz="1600" dirty="0" smtClean="0"/>
                        <a:t>Index</a:t>
                      </a:r>
                      <a:r>
                        <a:rPr lang="en-US" sz="1600" baseline="0" dirty="0" smtClean="0"/>
                        <a:t> 7</a:t>
                      </a:r>
                      <a:endParaRPr lang="en-US" sz="1600" dirty="0"/>
                    </a:p>
                  </a:txBody>
                  <a:tcPr/>
                </a:tc>
                <a:tc>
                  <a:txBody>
                    <a:bodyPr/>
                    <a:lstStyle/>
                    <a:p>
                      <a:pPr algn="l"/>
                      <a:r>
                        <a:rPr lang="en-US" sz="1600" dirty="0" smtClean="0"/>
                        <a:t>Communicate</a:t>
                      </a:r>
                      <a:r>
                        <a:rPr lang="en-US" sz="1600" baseline="0" dirty="0" smtClean="0"/>
                        <a:t> on parts issues</a:t>
                      </a:r>
                      <a:endParaRPr lang="en-US" sz="1600" dirty="0"/>
                    </a:p>
                  </a:txBody>
                  <a:tcPr/>
                </a:tc>
                <a:tc>
                  <a:txBody>
                    <a:bodyPr/>
                    <a:lstStyle/>
                    <a:p>
                      <a:pPr algn="l"/>
                      <a:r>
                        <a:rPr lang="en-US" sz="1600" dirty="0" smtClean="0"/>
                        <a:t>7</a:t>
                      </a:r>
                      <a:endParaRPr lang="en-US" sz="1600" dirty="0"/>
                    </a:p>
                  </a:txBody>
                  <a:tcPr/>
                </a:tc>
                <a:extLst>
                  <a:ext uri="{0D108BD9-81ED-4DB2-BD59-A6C34878D82A}">
                    <a16:rowId xmlns="" xmlns:a16="http://schemas.microsoft.com/office/drawing/2014/main" val="12931522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Index 1</a:t>
                      </a:r>
                    </a:p>
                  </a:txBody>
                  <a:tcPr/>
                </a:tc>
                <a:tc>
                  <a:txBody>
                    <a:bodyPr/>
                    <a:lstStyle/>
                    <a:p>
                      <a:pPr algn="l"/>
                      <a:r>
                        <a:rPr lang="en-US" sz="1600" dirty="0" smtClean="0">
                          <a:solidFill>
                            <a:srgbClr val="FF0000"/>
                          </a:solidFill>
                        </a:rPr>
                        <a:t>mixed</a:t>
                      </a:r>
                      <a:endParaRPr lang="en-US" sz="1600" dirty="0">
                        <a:solidFill>
                          <a:srgbClr val="FF0000"/>
                        </a:solidFill>
                      </a:endParaRPr>
                    </a:p>
                  </a:txBody>
                  <a:tcPr/>
                </a:tc>
                <a:tc>
                  <a:txBody>
                    <a:bodyPr/>
                    <a:lstStyle/>
                    <a:p>
                      <a:pPr algn="l"/>
                      <a:r>
                        <a:rPr lang="en-US" sz="1600" dirty="0" smtClean="0"/>
                        <a:t>60</a:t>
                      </a:r>
                      <a:endParaRPr lang="en-US" sz="1600" dirty="0"/>
                    </a:p>
                  </a:txBody>
                  <a:tcPr/>
                </a:tc>
                <a:tc>
                  <a:txBody>
                    <a:bodyPr/>
                    <a:lstStyle/>
                    <a:p>
                      <a:pPr algn="ctr"/>
                      <a:r>
                        <a:rPr lang="en-US" sz="1600" dirty="0" smtClean="0"/>
                        <a:t>Index 8</a:t>
                      </a:r>
                      <a:endParaRPr lang="en-US" sz="1600" dirty="0"/>
                    </a:p>
                  </a:txBody>
                  <a:tcPr/>
                </a:tc>
                <a:tc>
                  <a:txBody>
                    <a:bodyPr/>
                    <a:lstStyle/>
                    <a:p>
                      <a:pPr algn="l"/>
                      <a:r>
                        <a:rPr lang="en-US" sz="1600" dirty="0" smtClean="0"/>
                        <a:t>Through text/emails</a:t>
                      </a:r>
                      <a:endParaRPr lang="en-US" sz="1600" dirty="0"/>
                    </a:p>
                  </a:txBody>
                  <a:tcPr/>
                </a:tc>
                <a:tc>
                  <a:txBody>
                    <a:bodyPr/>
                    <a:lstStyle/>
                    <a:p>
                      <a:pPr algn="l"/>
                      <a:r>
                        <a:rPr lang="en-US" sz="1600" dirty="0" smtClean="0"/>
                        <a:t>5</a:t>
                      </a:r>
                      <a:endParaRPr lang="en-US" sz="1600" dirty="0"/>
                    </a:p>
                  </a:txBody>
                  <a:tcPr/>
                </a:tc>
                <a:extLst>
                  <a:ext uri="{0D108BD9-81ED-4DB2-BD59-A6C34878D82A}">
                    <a16:rowId xmlns="" xmlns:a16="http://schemas.microsoft.com/office/drawing/2014/main" val="746495164"/>
                  </a:ext>
                </a:extLst>
              </a:tr>
              <a:tr h="370840">
                <a:tc>
                  <a:txBody>
                    <a:bodyPr/>
                    <a:lstStyle/>
                    <a:p>
                      <a:pPr algn="ctr"/>
                      <a:r>
                        <a:rPr lang="en-US" sz="1600" dirty="0" smtClean="0"/>
                        <a:t>Index 2</a:t>
                      </a:r>
                      <a:endParaRPr lang="en-US" sz="1600" dirty="0"/>
                    </a:p>
                  </a:txBody>
                  <a:tcPr/>
                </a:tc>
                <a:tc>
                  <a:txBody>
                    <a:bodyPr/>
                    <a:lstStyle/>
                    <a:p>
                      <a:pPr algn="l"/>
                      <a:r>
                        <a:rPr lang="en-US" sz="1600" dirty="0" smtClean="0">
                          <a:solidFill>
                            <a:srgbClr val="FF0000"/>
                          </a:solidFill>
                        </a:rPr>
                        <a:t>mixed</a:t>
                      </a:r>
                      <a:endParaRPr lang="en-US" sz="1600" dirty="0">
                        <a:solidFill>
                          <a:srgbClr val="FF0000"/>
                        </a:solidFill>
                      </a:endParaRPr>
                    </a:p>
                  </a:txBody>
                  <a:tcPr/>
                </a:tc>
                <a:tc>
                  <a:txBody>
                    <a:bodyPr/>
                    <a:lstStyle/>
                    <a:p>
                      <a:pPr algn="l"/>
                      <a:r>
                        <a:rPr lang="en-US" sz="1600" dirty="0" smtClean="0"/>
                        <a:t>6</a:t>
                      </a:r>
                      <a:endParaRPr lang="en-US" sz="1600" dirty="0"/>
                    </a:p>
                  </a:txBody>
                  <a:tcPr/>
                </a:tc>
                <a:tc>
                  <a:txBody>
                    <a:bodyPr/>
                    <a:lstStyle/>
                    <a:p>
                      <a:pPr algn="ctr"/>
                      <a:r>
                        <a:rPr lang="en-US" sz="1600" dirty="0" smtClean="0"/>
                        <a:t>Index 9</a:t>
                      </a:r>
                      <a:endParaRPr lang="en-US" sz="1600" dirty="0"/>
                    </a:p>
                  </a:txBody>
                  <a:tcPr/>
                </a:tc>
                <a:tc>
                  <a:txBody>
                    <a:bodyPr/>
                    <a:lstStyle/>
                    <a:p>
                      <a:pPr algn="l"/>
                      <a:r>
                        <a:rPr lang="en-US" sz="1600" dirty="0" smtClean="0"/>
                        <a:t>Call</a:t>
                      </a:r>
                      <a:r>
                        <a:rPr lang="en-US" sz="1600" baseline="0" dirty="0" smtClean="0"/>
                        <a:t> on time</a:t>
                      </a:r>
                      <a:endParaRPr lang="en-US" sz="1600" dirty="0"/>
                    </a:p>
                  </a:txBody>
                  <a:tcPr/>
                </a:tc>
                <a:tc>
                  <a:txBody>
                    <a:bodyPr/>
                    <a:lstStyle/>
                    <a:p>
                      <a:pPr algn="l"/>
                      <a:r>
                        <a:rPr lang="en-US" sz="1600" dirty="0" smtClean="0"/>
                        <a:t>13</a:t>
                      </a:r>
                      <a:endParaRPr lang="en-US" sz="1600" dirty="0"/>
                    </a:p>
                  </a:txBody>
                  <a:tcPr/>
                </a:tc>
                <a:extLst>
                  <a:ext uri="{0D108BD9-81ED-4DB2-BD59-A6C34878D82A}">
                    <a16:rowId xmlns="" xmlns:a16="http://schemas.microsoft.com/office/drawing/2014/main" val="3821934664"/>
                  </a:ext>
                </a:extLst>
              </a:tr>
              <a:tr h="370840">
                <a:tc>
                  <a:txBody>
                    <a:bodyPr/>
                    <a:lstStyle/>
                    <a:p>
                      <a:pPr algn="ctr"/>
                      <a:r>
                        <a:rPr lang="en-US" sz="1600" dirty="0" smtClean="0"/>
                        <a:t>Index 3</a:t>
                      </a:r>
                      <a:endParaRPr lang="en-US" sz="1600" dirty="0"/>
                    </a:p>
                  </a:txBody>
                  <a:tcPr/>
                </a:tc>
                <a:tc>
                  <a:txBody>
                    <a:bodyPr/>
                    <a:lstStyle/>
                    <a:p>
                      <a:pPr algn="l"/>
                      <a:r>
                        <a:rPr lang="en-US" sz="1600" dirty="0" smtClean="0"/>
                        <a:t>Call before check</a:t>
                      </a:r>
                      <a:endParaRPr lang="en-US" sz="1600" dirty="0"/>
                    </a:p>
                  </a:txBody>
                  <a:tcPr/>
                </a:tc>
                <a:tc>
                  <a:txBody>
                    <a:bodyPr/>
                    <a:lstStyle/>
                    <a:p>
                      <a:pPr algn="l"/>
                      <a:r>
                        <a:rPr lang="en-US" sz="1600" dirty="0" smtClean="0"/>
                        <a:t>14</a:t>
                      </a:r>
                      <a:endParaRPr lang="en-US" sz="1600" dirty="0"/>
                    </a:p>
                  </a:txBody>
                  <a:tcPr/>
                </a:tc>
                <a:tc>
                  <a:txBody>
                    <a:bodyPr/>
                    <a:lstStyle/>
                    <a:p>
                      <a:endParaRPr lang="en-SG" dirty="0"/>
                    </a:p>
                  </a:txBody>
                  <a:tcPr/>
                </a:tc>
                <a:tc>
                  <a:txBody>
                    <a:bodyPr/>
                    <a:lstStyle/>
                    <a:p>
                      <a:endParaRPr lang="en-SG"/>
                    </a:p>
                  </a:txBody>
                  <a:tcPr/>
                </a:tc>
                <a:tc>
                  <a:txBody>
                    <a:bodyPr/>
                    <a:lstStyle/>
                    <a:p>
                      <a:endParaRPr lang="en-SG" dirty="0"/>
                    </a:p>
                  </a:txBody>
                  <a:tcPr/>
                </a:tc>
                <a:extLst>
                  <a:ext uri="{0D108BD9-81ED-4DB2-BD59-A6C34878D82A}">
                    <a16:rowId xmlns="" xmlns:a16="http://schemas.microsoft.com/office/drawing/2014/main" val="2331871292"/>
                  </a:ext>
                </a:extLst>
              </a:tr>
              <a:tr h="370840">
                <a:tc>
                  <a:txBody>
                    <a:bodyPr/>
                    <a:lstStyle/>
                    <a:p>
                      <a:pPr algn="ctr"/>
                      <a:r>
                        <a:rPr lang="en-US" sz="1600" baseline="0" dirty="0" smtClean="0"/>
                        <a:t>Index 4</a:t>
                      </a:r>
                      <a:endParaRPr lang="en-US" sz="1600" dirty="0"/>
                    </a:p>
                  </a:txBody>
                  <a:tcPr/>
                </a:tc>
                <a:tc>
                  <a:txBody>
                    <a:bodyPr/>
                    <a:lstStyle/>
                    <a:p>
                      <a:pPr algn="l"/>
                      <a:r>
                        <a:rPr lang="en-US" sz="1600" baseline="0" dirty="0" smtClean="0">
                          <a:solidFill>
                            <a:srgbClr val="FF0000"/>
                          </a:solidFill>
                        </a:rPr>
                        <a:t>mixed</a:t>
                      </a:r>
                      <a:endParaRPr lang="en-US" sz="1600" dirty="0">
                        <a:solidFill>
                          <a:srgbClr val="FF0000"/>
                        </a:solidFill>
                      </a:endParaRPr>
                    </a:p>
                  </a:txBody>
                  <a:tcPr/>
                </a:tc>
                <a:tc>
                  <a:txBody>
                    <a:bodyPr/>
                    <a:lstStyle/>
                    <a:p>
                      <a:pPr algn="l"/>
                      <a:r>
                        <a:rPr lang="en-US" sz="1600" dirty="0" smtClean="0"/>
                        <a:t>40</a:t>
                      </a:r>
                      <a:endParaRPr lang="en-US" sz="1600" dirty="0"/>
                    </a:p>
                  </a:txBody>
                  <a:tcPr/>
                </a:tc>
                <a:tc>
                  <a:txBody>
                    <a:bodyPr/>
                    <a:lstStyle/>
                    <a:p>
                      <a:endParaRPr lang="en-SG" dirty="0"/>
                    </a:p>
                  </a:txBody>
                  <a:tcPr/>
                </a:tc>
                <a:tc>
                  <a:txBody>
                    <a:bodyPr/>
                    <a:lstStyle/>
                    <a:p>
                      <a:endParaRPr lang="en-SG" dirty="0"/>
                    </a:p>
                  </a:txBody>
                  <a:tcPr/>
                </a:tc>
                <a:tc>
                  <a:txBody>
                    <a:bodyPr/>
                    <a:lstStyle/>
                    <a:p>
                      <a:pPr algn="l"/>
                      <a:endParaRPr lang="en-US" sz="1600" dirty="0"/>
                    </a:p>
                  </a:txBody>
                  <a:tcPr/>
                </a:tc>
                <a:extLst>
                  <a:ext uri="{0D108BD9-81ED-4DB2-BD59-A6C34878D82A}">
                    <a16:rowId xmlns="" xmlns:a16="http://schemas.microsoft.com/office/drawing/2014/main" val="2773651880"/>
                  </a:ext>
                </a:extLst>
              </a:tr>
              <a:tr h="370840">
                <a:tc>
                  <a:txBody>
                    <a:bodyPr/>
                    <a:lstStyle/>
                    <a:p>
                      <a:pPr algn="ctr"/>
                      <a:r>
                        <a:rPr lang="en-US" sz="1600" dirty="0" smtClean="0"/>
                        <a:t>Index 5</a:t>
                      </a:r>
                      <a:endParaRPr lang="en-US" sz="1600" dirty="0"/>
                    </a:p>
                  </a:txBody>
                  <a:tcPr/>
                </a:tc>
                <a:tc>
                  <a:txBody>
                    <a:bodyPr/>
                    <a:lstStyle/>
                    <a:p>
                      <a:pPr algn="l"/>
                      <a:r>
                        <a:rPr lang="en-US" sz="1600" dirty="0" smtClean="0"/>
                        <a:t>Follow up calls should be informative</a:t>
                      </a:r>
                      <a:r>
                        <a:rPr lang="en-US" sz="1600" baseline="0" dirty="0" smtClean="0"/>
                        <a:t> and solve problems</a:t>
                      </a:r>
                      <a:endParaRPr lang="en-US" sz="1600" dirty="0">
                        <a:solidFill>
                          <a:srgbClr val="FF0000"/>
                        </a:solidFill>
                      </a:endParaRPr>
                    </a:p>
                  </a:txBody>
                  <a:tcPr/>
                </a:tc>
                <a:tc>
                  <a:txBody>
                    <a:bodyPr/>
                    <a:lstStyle/>
                    <a:p>
                      <a:pPr algn="l"/>
                      <a:r>
                        <a:rPr lang="en-US" sz="1600" dirty="0" smtClean="0"/>
                        <a:t>60</a:t>
                      </a:r>
                      <a:endParaRPr lang="en-US" sz="1600" dirty="0"/>
                    </a:p>
                  </a:txBody>
                  <a:tcPr/>
                </a:tc>
                <a:tc>
                  <a:txBody>
                    <a:bodyPr/>
                    <a:lstStyle/>
                    <a:p>
                      <a:endParaRPr lang="en-SG" dirty="0"/>
                    </a:p>
                  </a:txBody>
                  <a:tcPr/>
                </a:tc>
                <a:tc>
                  <a:txBody>
                    <a:bodyPr/>
                    <a:lstStyle/>
                    <a:p>
                      <a:endParaRPr lang="en-SG"/>
                    </a:p>
                  </a:txBody>
                  <a:tcPr/>
                </a:tc>
                <a:tc>
                  <a:txBody>
                    <a:bodyPr/>
                    <a:lstStyle/>
                    <a:p>
                      <a:endParaRPr lang="en-SG" dirty="0"/>
                    </a:p>
                  </a:txBody>
                  <a:tcPr/>
                </a:tc>
                <a:extLst>
                  <a:ext uri="{0D108BD9-81ED-4DB2-BD59-A6C34878D82A}">
                    <a16:rowId xmlns="" xmlns:a16="http://schemas.microsoft.com/office/drawing/2014/main" val="3918352235"/>
                  </a:ext>
                </a:extLst>
              </a:tr>
              <a:tr h="370840">
                <a:tc>
                  <a:txBody>
                    <a:bodyPr/>
                    <a:lstStyle/>
                    <a:p>
                      <a:pPr algn="ctr"/>
                      <a:r>
                        <a:rPr lang="en-US" sz="1600" dirty="0" smtClean="0"/>
                        <a:t>Index 6</a:t>
                      </a:r>
                      <a:endParaRPr lang="en-US" sz="1600" dirty="0"/>
                    </a:p>
                  </a:txBody>
                  <a:tcPr/>
                </a:tc>
                <a:tc>
                  <a:txBody>
                    <a:bodyPr/>
                    <a:lstStyle/>
                    <a:p>
                      <a:pPr algn="l"/>
                      <a:r>
                        <a:rPr lang="en-US" sz="1600" dirty="0" smtClean="0"/>
                        <a:t>General follow up calls</a:t>
                      </a:r>
                    </a:p>
                    <a:p>
                      <a:pPr algn="l"/>
                      <a:r>
                        <a:rPr lang="en-US" sz="1600" dirty="0" smtClean="0">
                          <a:solidFill>
                            <a:srgbClr val="FF0000"/>
                          </a:solidFill>
                        </a:rPr>
                        <a:t>mixed</a:t>
                      </a:r>
                      <a:endParaRPr lang="en-US" sz="1600" dirty="0">
                        <a:solidFill>
                          <a:srgbClr val="FF0000"/>
                        </a:solidFill>
                      </a:endParaRPr>
                    </a:p>
                  </a:txBody>
                  <a:tcPr/>
                </a:tc>
                <a:tc>
                  <a:txBody>
                    <a:bodyPr/>
                    <a:lstStyle/>
                    <a:p>
                      <a:pPr algn="l"/>
                      <a:r>
                        <a:rPr lang="en-US" sz="1600" dirty="0" smtClean="0"/>
                        <a:t>190</a:t>
                      </a:r>
                      <a:endParaRPr lang="en-US" sz="1600" dirty="0"/>
                    </a:p>
                  </a:txBody>
                  <a:tcPr/>
                </a:tc>
                <a:tc>
                  <a:txBody>
                    <a:bodyPr/>
                    <a:lstStyle/>
                    <a:p>
                      <a:pPr algn="ctr"/>
                      <a:endParaRPr lang="en-US" sz="1600" dirty="0"/>
                    </a:p>
                  </a:txBody>
                  <a:tcPr/>
                </a:tc>
                <a:tc>
                  <a:txBody>
                    <a:bodyPr/>
                    <a:lstStyle/>
                    <a:p>
                      <a:pPr algn="l"/>
                      <a:endParaRPr lang="en-US" sz="1600" dirty="0"/>
                    </a:p>
                  </a:txBody>
                  <a:tcPr/>
                </a:tc>
                <a:tc>
                  <a:txBody>
                    <a:bodyPr/>
                    <a:lstStyle/>
                    <a:p>
                      <a:pPr algn="l"/>
                      <a:endParaRPr lang="en-US" sz="1600" dirty="0"/>
                    </a:p>
                  </a:txBody>
                  <a:tcPr/>
                </a:tc>
                <a:extLst>
                  <a:ext uri="{0D108BD9-81ED-4DB2-BD59-A6C34878D82A}">
                    <a16:rowId xmlns="" xmlns:a16="http://schemas.microsoft.com/office/drawing/2014/main" val="2458044541"/>
                  </a:ext>
                </a:extLst>
              </a:tr>
            </a:tbl>
          </a:graphicData>
        </a:graphic>
      </p:graphicFrame>
      <p:sp>
        <p:nvSpPr>
          <p:cNvPr id="6" name="TextBox 5"/>
          <p:cNvSpPr txBox="1"/>
          <p:nvPr/>
        </p:nvSpPr>
        <p:spPr>
          <a:xfrm>
            <a:off x="922637" y="6071549"/>
            <a:ext cx="7047507" cy="369332"/>
          </a:xfrm>
          <a:prstGeom prst="rect">
            <a:avLst/>
          </a:prstGeom>
          <a:noFill/>
        </p:spPr>
        <p:txBody>
          <a:bodyPr wrap="none" rtlCol="0">
            <a:spAutoFit/>
          </a:bodyPr>
          <a:lstStyle/>
          <a:p>
            <a:r>
              <a:rPr lang="en-US" dirty="0" smtClean="0"/>
              <a:t>* </a:t>
            </a:r>
            <a:r>
              <a:rPr lang="en-US" dirty="0" smtClean="0">
                <a:solidFill>
                  <a:srgbClr val="FF0000"/>
                </a:solidFill>
              </a:rPr>
              <a:t>mixed</a:t>
            </a:r>
            <a:r>
              <a:rPr lang="en-US" dirty="0" smtClean="0"/>
              <a:t> indicate low cluster purity and can be treated as “others” cluster.</a:t>
            </a:r>
            <a:endParaRPr lang="en-US" dirty="0"/>
          </a:p>
        </p:txBody>
      </p:sp>
    </p:spTree>
    <p:extLst>
      <p:ext uri="{BB962C8B-B14F-4D97-AF65-F5344CB8AC3E}">
        <p14:creationId xmlns:p14="http://schemas.microsoft.com/office/powerpoint/2010/main" val="2193432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“others” cluster</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For pure rule-based method, </a:t>
            </a:r>
          </a:p>
          <a:p>
            <a:pPr lvl="1">
              <a:buFont typeface="Wingdings" panose="05000000000000000000" pitchFamily="2" charset="2"/>
              <a:buChar char="§"/>
            </a:pPr>
            <a:r>
              <a:rPr lang="en-US" sz="2000" dirty="0"/>
              <a:t>C</a:t>
            </a:r>
            <a:r>
              <a:rPr lang="en-US" sz="2000" dirty="0" smtClean="0"/>
              <a:t>omments in the “others” are either not included in the rules or the words in the comment have low document frequency. </a:t>
            </a:r>
          </a:p>
          <a:p>
            <a:pPr lvl="1">
              <a:buFont typeface="Wingdings" panose="05000000000000000000" pitchFamily="2" charset="2"/>
              <a:buChar char="§"/>
            </a:pPr>
            <a:r>
              <a:rPr lang="en-US" sz="2000" dirty="0" smtClean="0"/>
              <a:t>When the “others” keep growing, we may consider construct new rules/modify existing rules based on the relative high frequency words in the “others” cluster. </a:t>
            </a:r>
          </a:p>
          <a:p>
            <a:pPr lvl="1">
              <a:buFont typeface="Wingdings" panose="05000000000000000000" pitchFamily="2" charset="2"/>
              <a:buChar char="§"/>
            </a:pPr>
            <a:r>
              <a:rPr lang="en-US" sz="2000" dirty="0" smtClean="0"/>
              <a:t>Another efficient method is to perform automatic clustering on the “others” cluster, and look for the clusters with high purity. If the cluster is same as rule-based clusters, merge them into one cluster; If different, either construct new rules to add new cluster or directly separate this cluster from “others”.</a:t>
            </a:r>
          </a:p>
          <a:p>
            <a:r>
              <a:rPr lang="en-US" sz="2400" dirty="0" smtClean="0"/>
              <a:t>For automatic clustering method,</a:t>
            </a:r>
          </a:p>
          <a:p>
            <a:pPr lvl="1">
              <a:buFont typeface="Wingdings" panose="05000000000000000000" pitchFamily="2" charset="2"/>
              <a:buChar char="§"/>
            </a:pPr>
            <a:r>
              <a:rPr lang="en-US" sz="2000" dirty="0" smtClean="0"/>
              <a:t>Low purity clusters include sentences with low similarity /co-relation with sentences in other clusters.  This may due to the noise (non-relevant) terms are included in the sentences and influence the similarity between sentences. </a:t>
            </a:r>
            <a:endParaRPr lang="en-US" sz="2000" dirty="0"/>
          </a:p>
          <a:p>
            <a:pPr lvl="1">
              <a:buFont typeface="Wingdings" panose="05000000000000000000" pitchFamily="2" charset="2"/>
              <a:buChar char="§"/>
            </a:pPr>
            <a:r>
              <a:rPr lang="en-US" sz="2000" dirty="0" smtClean="0"/>
              <a:t>We may further filter out </a:t>
            </a:r>
            <a:r>
              <a:rPr lang="en-US" sz="2000" dirty="0"/>
              <a:t>noise (non-relevant) terms </a:t>
            </a:r>
            <a:r>
              <a:rPr lang="en-US" sz="2000" dirty="0" smtClean="0"/>
              <a:t>and perform clustering again to separate new informative clusters from “others” cluster.</a:t>
            </a:r>
            <a:endParaRPr lang="en-US" sz="2000" dirty="0"/>
          </a:p>
        </p:txBody>
      </p:sp>
    </p:spTree>
    <p:extLst>
      <p:ext uri="{BB962C8B-B14F-4D97-AF65-F5344CB8AC3E}">
        <p14:creationId xmlns:p14="http://schemas.microsoft.com/office/powerpoint/2010/main" val="2405143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8031"/>
            <a:ext cx="10515600" cy="1325563"/>
          </a:xfrm>
        </p:spPr>
        <p:txBody>
          <a:bodyPr/>
          <a:lstStyle/>
          <a:p>
            <a:r>
              <a:rPr lang="en-US" dirty="0" smtClean="0"/>
              <a:t>New Methods Explored</a:t>
            </a:r>
            <a:endParaRPr lang="en-US" dirty="0"/>
          </a:p>
        </p:txBody>
      </p:sp>
      <p:sp>
        <p:nvSpPr>
          <p:cNvPr id="3" name="Content Placeholder 2"/>
          <p:cNvSpPr>
            <a:spLocks noGrp="1"/>
          </p:cNvSpPr>
          <p:nvPr>
            <p:ph idx="1"/>
          </p:nvPr>
        </p:nvSpPr>
        <p:spPr>
          <a:xfrm>
            <a:off x="838200" y="1589905"/>
            <a:ext cx="10515600" cy="4720278"/>
          </a:xfrm>
        </p:spPr>
        <p:txBody>
          <a:bodyPr>
            <a:normAutofit fontScale="85000" lnSpcReduction="10000"/>
          </a:bodyPr>
          <a:lstStyle/>
          <a:p>
            <a:pPr>
              <a:lnSpc>
                <a:spcPct val="170000"/>
              </a:lnSpc>
            </a:pPr>
            <a:r>
              <a:rPr lang="en-US" dirty="0" smtClean="0"/>
              <a:t>Automatic Sentence Representation Methods</a:t>
            </a:r>
          </a:p>
          <a:p>
            <a:pPr lvl="1">
              <a:buFont typeface="Wingdings" panose="05000000000000000000" pitchFamily="2" charset="2"/>
              <a:buChar char="Ø"/>
            </a:pPr>
            <a:r>
              <a:rPr lang="en-US" dirty="0" smtClean="0"/>
              <a:t>Bag of Words (BOW): </a:t>
            </a:r>
          </a:p>
          <a:p>
            <a:pPr marL="914400" lvl="2" indent="0">
              <a:buNone/>
            </a:pPr>
            <a:r>
              <a:rPr lang="en-US" dirty="0" smtClean="0"/>
              <a:t>Term-Document matrix where we use </a:t>
            </a:r>
            <a:r>
              <a:rPr lang="en-US" dirty="0" err="1" smtClean="0"/>
              <a:t>tf-idf</a:t>
            </a:r>
            <a:r>
              <a:rPr lang="en-US" dirty="0" smtClean="0"/>
              <a:t> to represent each term.</a:t>
            </a:r>
          </a:p>
          <a:p>
            <a:pPr lvl="1">
              <a:buFont typeface="Wingdings" panose="05000000000000000000" pitchFamily="2" charset="2"/>
              <a:buChar char="Ø"/>
            </a:pPr>
            <a:r>
              <a:rPr lang="en-US" dirty="0" smtClean="0"/>
              <a:t>Latent </a:t>
            </a:r>
            <a:r>
              <a:rPr lang="en-US" dirty="0"/>
              <a:t>Semantic Indexing (LSI</a:t>
            </a:r>
            <a:r>
              <a:rPr lang="en-US" dirty="0" smtClean="0"/>
              <a:t>): </a:t>
            </a:r>
          </a:p>
          <a:p>
            <a:pPr marL="914400" lvl="2" indent="0">
              <a:buNone/>
            </a:pPr>
            <a:r>
              <a:rPr lang="en-US" dirty="0" smtClean="0"/>
              <a:t>A </a:t>
            </a:r>
            <a:r>
              <a:rPr lang="en-US" dirty="0"/>
              <a:t>matrix containing word </a:t>
            </a:r>
            <a:r>
              <a:rPr lang="en-US" dirty="0" err="1"/>
              <a:t>tf-idf</a:t>
            </a:r>
            <a:r>
              <a:rPr lang="en-US" dirty="0"/>
              <a:t> per sentence is constructed and singular value decomposition (SVD) is used to reduce the number of keywords while preserving the similarity structure among sentences. </a:t>
            </a:r>
            <a:endParaRPr lang="en-US" dirty="0" smtClean="0"/>
          </a:p>
          <a:p>
            <a:pPr lvl="1">
              <a:buFont typeface="Wingdings" panose="05000000000000000000" pitchFamily="2" charset="2"/>
              <a:buChar char="Ø"/>
            </a:pPr>
            <a:r>
              <a:rPr lang="en-US" dirty="0"/>
              <a:t>Latent </a:t>
            </a:r>
            <a:r>
              <a:rPr lang="en-US" dirty="0" err="1" smtClean="0"/>
              <a:t>Dirichlet</a:t>
            </a:r>
            <a:r>
              <a:rPr lang="en-US" dirty="0" smtClean="0"/>
              <a:t> Allocation </a:t>
            </a:r>
            <a:r>
              <a:rPr lang="en-US" dirty="0"/>
              <a:t>(LDA</a:t>
            </a:r>
            <a:r>
              <a:rPr lang="en-US" dirty="0" smtClean="0"/>
              <a:t>):</a:t>
            </a:r>
          </a:p>
          <a:p>
            <a:pPr marL="914400" lvl="2" indent="0">
              <a:buNone/>
            </a:pPr>
            <a:r>
              <a:rPr lang="en-US" dirty="0" smtClean="0"/>
              <a:t>A topic </a:t>
            </a:r>
            <a:r>
              <a:rPr lang="en-US" dirty="0"/>
              <a:t>model where </a:t>
            </a:r>
            <a:r>
              <a:rPr lang="en-US" dirty="0" smtClean="0"/>
              <a:t>each document is </a:t>
            </a:r>
            <a:r>
              <a:rPr lang="en-US" dirty="0"/>
              <a:t>viewed as a mixture of various topics where each document is considered to have a set of topics that are assigned to it via LDA</a:t>
            </a:r>
            <a:r>
              <a:rPr lang="en-US" dirty="0" smtClean="0"/>
              <a:t>.</a:t>
            </a:r>
          </a:p>
          <a:p>
            <a:pPr marL="914400" lvl="2" indent="0">
              <a:buNone/>
            </a:pPr>
            <a:r>
              <a:rPr lang="en-US" dirty="0" smtClean="0"/>
              <a:t>Given a collection </a:t>
            </a:r>
            <a:r>
              <a:rPr lang="en-US" dirty="0"/>
              <a:t>of documents, LDA then tries to backtrack from the documents to find a set of topics that are likely to have generated the collection.</a:t>
            </a:r>
            <a:endParaRPr lang="en-US" dirty="0" smtClean="0"/>
          </a:p>
          <a:p>
            <a:pPr lvl="1">
              <a:buFont typeface="Wingdings" panose="05000000000000000000" pitchFamily="2" charset="2"/>
              <a:buChar char="Ø"/>
            </a:pPr>
            <a:r>
              <a:rPr lang="en-US" dirty="0" smtClean="0"/>
              <a:t>Non-negative Matrix </a:t>
            </a:r>
            <a:r>
              <a:rPr lang="en-US" dirty="0"/>
              <a:t>F</a:t>
            </a:r>
            <a:r>
              <a:rPr lang="en-US" dirty="0" smtClean="0"/>
              <a:t>actorization (</a:t>
            </a:r>
            <a:r>
              <a:rPr lang="en-US" dirty="0"/>
              <a:t>NMF</a:t>
            </a:r>
            <a:r>
              <a:rPr lang="en-US" dirty="0" smtClean="0"/>
              <a:t>)</a:t>
            </a:r>
          </a:p>
          <a:p>
            <a:pPr marL="914400" lvl="2" indent="0">
              <a:buNone/>
            </a:pPr>
            <a:r>
              <a:rPr lang="en-US" dirty="0"/>
              <a:t>A group of algorithms in multivariate analysis and linear algebra where a matrix V (</a:t>
            </a:r>
            <a:r>
              <a:rPr lang="en-US" dirty="0" err="1"/>
              <a:t>tf-idf</a:t>
            </a:r>
            <a:r>
              <a:rPr lang="en-US" dirty="0"/>
              <a:t> matrix) is factorized into two matrices W and H, with the property that all three matrices have no negative elements. </a:t>
            </a:r>
            <a:endParaRPr lang="en-US" dirty="0" smtClean="0"/>
          </a:p>
          <a:p>
            <a:pPr marL="914400" lvl="2" indent="0">
              <a:buNone/>
            </a:pPr>
            <a:r>
              <a:rPr lang="en-US" dirty="0" smtClean="0"/>
              <a:t>NMF significantly reduces the dimension of the original matrix while keeping  the most useful features.</a:t>
            </a:r>
            <a:endParaRPr lang="en-US" dirty="0"/>
          </a:p>
          <a:p>
            <a:endParaRPr lang="en-US" dirty="0" smtClean="0"/>
          </a:p>
        </p:txBody>
      </p:sp>
    </p:spTree>
    <p:extLst>
      <p:ext uri="{BB962C8B-B14F-4D97-AF65-F5344CB8AC3E}">
        <p14:creationId xmlns:p14="http://schemas.microsoft.com/office/powerpoint/2010/main" val="2271483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8031"/>
            <a:ext cx="10515600" cy="1325563"/>
          </a:xfrm>
        </p:spPr>
        <p:txBody>
          <a:bodyPr/>
          <a:lstStyle/>
          <a:p>
            <a:r>
              <a:rPr lang="en-US" dirty="0" smtClean="0"/>
              <a:t>New Methods Explored</a:t>
            </a:r>
            <a:endParaRPr lang="en-US" dirty="0"/>
          </a:p>
        </p:txBody>
      </p:sp>
      <p:sp>
        <p:nvSpPr>
          <p:cNvPr id="3" name="Content Placeholder 2"/>
          <p:cNvSpPr>
            <a:spLocks noGrp="1"/>
          </p:cNvSpPr>
          <p:nvPr>
            <p:ph idx="1"/>
          </p:nvPr>
        </p:nvSpPr>
        <p:spPr>
          <a:xfrm>
            <a:off x="838200" y="1524000"/>
            <a:ext cx="10515600" cy="4835611"/>
          </a:xfrm>
        </p:spPr>
        <p:txBody>
          <a:bodyPr>
            <a:normAutofit fontScale="92500" lnSpcReduction="10000"/>
          </a:bodyPr>
          <a:lstStyle/>
          <a:p>
            <a:r>
              <a:rPr lang="en-US" dirty="0" smtClean="0"/>
              <a:t>Automatic Clustering Methods</a:t>
            </a:r>
          </a:p>
          <a:p>
            <a:pPr marL="457200" lvl="1" indent="0">
              <a:buNone/>
            </a:pPr>
            <a:r>
              <a:rPr lang="en-US" dirty="0" smtClean="0"/>
              <a:t>Automatic clustering is performed based on the similarity matrix calculated from the result of the sentence representation models described previously. Three methods are explored: </a:t>
            </a:r>
          </a:p>
          <a:p>
            <a:pPr lvl="1">
              <a:buFont typeface="Wingdings" panose="05000000000000000000" pitchFamily="2" charset="2"/>
              <a:buChar char="Ø"/>
            </a:pPr>
            <a:r>
              <a:rPr lang="en-US" dirty="0" smtClean="0"/>
              <a:t>K-means clustering:</a:t>
            </a:r>
          </a:p>
          <a:p>
            <a:pPr marL="914400" lvl="2" indent="0">
              <a:buNone/>
            </a:pPr>
            <a:r>
              <a:rPr lang="en-US" dirty="0" smtClean="0"/>
              <a:t>The algorithm </a:t>
            </a:r>
            <a:r>
              <a:rPr lang="en-US" dirty="0"/>
              <a:t>clusters data by trying to separate samples in n groups of equal variance, minimizing a criterion known as the inertia or within-cluster sum-of-squares. This algorithm requires the number of clusters to be </a:t>
            </a:r>
            <a:r>
              <a:rPr lang="en-US" dirty="0" smtClean="0"/>
              <a:t>specified.</a:t>
            </a:r>
          </a:p>
          <a:p>
            <a:pPr lvl="1">
              <a:buFont typeface="Wingdings" panose="05000000000000000000" pitchFamily="2" charset="2"/>
              <a:buChar char="Ø"/>
            </a:pPr>
            <a:r>
              <a:rPr lang="en-US" dirty="0" smtClean="0"/>
              <a:t>Spectral clustering:</a:t>
            </a:r>
          </a:p>
          <a:p>
            <a:pPr marL="914400" lvl="2" indent="0">
              <a:buNone/>
            </a:pPr>
            <a:r>
              <a:rPr lang="en-US" dirty="0" smtClean="0"/>
              <a:t>Spectral clustering does </a:t>
            </a:r>
            <a:r>
              <a:rPr lang="en-US" dirty="0"/>
              <a:t>a low-dimension embedding of the affinity matrix between samples, followed by a </a:t>
            </a:r>
            <a:r>
              <a:rPr lang="en-US" dirty="0" err="1"/>
              <a:t>KMeans</a:t>
            </a:r>
            <a:r>
              <a:rPr lang="en-US" dirty="0"/>
              <a:t> in the low dimensional </a:t>
            </a:r>
            <a:r>
              <a:rPr lang="en-US" dirty="0" smtClean="0"/>
              <a:t>space. It requires </a:t>
            </a:r>
            <a:r>
              <a:rPr lang="en-US" dirty="0"/>
              <a:t>the number of clusters to be specified</a:t>
            </a:r>
            <a:r>
              <a:rPr lang="en-US" dirty="0" smtClean="0"/>
              <a:t>.</a:t>
            </a:r>
          </a:p>
          <a:p>
            <a:pPr lvl="1">
              <a:buFont typeface="Wingdings" panose="05000000000000000000" pitchFamily="2" charset="2"/>
              <a:buChar char="Ø"/>
            </a:pPr>
            <a:r>
              <a:rPr lang="en-US" dirty="0"/>
              <a:t>Affinity </a:t>
            </a:r>
            <a:r>
              <a:rPr lang="en-US" dirty="0" smtClean="0"/>
              <a:t>Propagation</a:t>
            </a:r>
          </a:p>
          <a:p>
            <a:pPr marL="914400" lvl="2" indent="0">
              <a:buNone/>
            </a:pPr>
            <a:r>
              <a:rPr lang="en-US" dirty="0" smtClean="0"/>
              <a:t>Affinity propagation creates </a:t>
            </a:r>
            <a:r>
              <a:rPr lang="en-US" dirty="0"/>
              <a:t>clusters by sending messages between pairs of samples until convergence. A dataset is then described using a small number of exemplars, which are identified as those most representative of other samples. </a:t>
            </a:r>
            <a:r>
              <a:rPr lang="en-US" dirty="0" smtClean="0"/>
              <a:t>It can automatically decide the number of clusters.</a:t>
            </a:r>
          </a:p>
        </p:txBody>
      </p:sp>
    </p:spTree>
    <p:extLst>
      <p:ext uri="{BB962C8B-B14F-4D97-AF65-F5344CB8AC3E}">
        <p14:creationId xmlns:p14="http://schemas.microsoft.com/office/powerpoint/2010/main" val="100877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identify the main topic of each cluster?</a:t>
            </a:r>
            <a:endParaRPr lang="en-US" dirty="0"/>
          </a:p>
        </p:txBody>
      </p:sp>
      <p:sp>
        <p:nvSpPr>
          <p:cNvPr id="3" name="Content Placeholder 2"/>
          <p:cNvSpPr>
            <a:spLocks noGrp="1"/>
          </p:cNvSpPr>
          <p:nvPr>
            <p:ph idx="1"/>
          </p:nvPr>
        </p:nvSpPr>
        <p:spPr/>
        <p:txBody>
          <a:bodyPr/>
          <a:lstStyle/>
          <a:p>
            <a:r>
              <a:rPr lang="en-US" dirty="0" smtClean="0"/>
              <a:t>For the clusters clustered by rules:</a:t>
            </a:r>
          </a:p>
          <a:p>
            <a:pPr lvl="1">
              <a:buFont typeface="Wingdings" panose="05000000000000000000" pitchFamily="2" charset="2"/>
              <a:buChar char="Ø"/>
            </a:pPr>
            <a:r>
              <a:rPr lang="en-US" dirty="0"/>
              <a:t>T</a:t>
            </a:r>
            <a:r>
              <a:rPr lang="en-US" dirty="0" smtClean="0"/>
              <a:t>he main topic is summarized from the keywords of every sentence in the cluster, with the aid of the cluster name.</a:t>
            </a:r>
          </a:p>
          <a:p>
            <a:r>
              <a:rPr lang="en-US" dirty="0" smtClean="0"/>
              <a:t>For the automatic clustered clusters:</a:t>
            </a:r>
          </a:p>
          <a:p>
            <a:pPr lvl="1">
              <a:buFont typeface="Wingdings" panose="05000000000000000000" pitchFamily="2" charset="2"/>
              <a:buChar char="Ø"/>
            </a:pPr>
            <a:r>
              <a:rPr lang="en-US" dirty="0"/>
              <a:t>T</a:t>
            </a:r>
            <a:r>
              <a:rPr lang="en-US" dirty="0" smtClean="0"/>
              <a:t>o achieve accurate summarization of the cluster, we suggest to read the sentences in the cluster and summarize the main topic by human. This is not tedious if the cluster purity is high.</a:t>
            </a:r>
          </a:p>
          <a:p>
            <a:pPr lvl="1">
              <a:buFont typeface="Wingdings" panose="05000000000000000000" pitchFamily="2" charset="2"/>
              <a:buChar char="Ø"/>
            </a:pPr>
            <a:r>
              <a:rPr lang="en-US" dirty="0" smtClean="0"/>
              <a:t>The reason why we don’t use centroid sentence of each cluster is that the centroid may not be representative or can not cover all aspects of the cluster.</a:t>
            </a:r>
            <a:endParaRPr lang="en-US" dirty="0"/>
          </a:p>
        </p:txBody>
      </p:sp>
    </p:spTree>
    <p:extLst>
      <p:ext uri="{BB962C8B-B14F-4D97-AF65-F5344CB8AC3E}">
        <p14:creationId xmlns:p14="http://schemas.microsoft.com/office/powerpoint/2010/main" val="187182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of 10 survey questions</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242837723"/>
              </p:ext>
            </p:extLst>
          </p:nvPr>
        </p:nvGraphicFramePr>
        <p:xfrm>
          <a:off x="838200" y="1432993"/>
          <a:ext cx="9328264" cy="4912360"/>
        </p:xfrm>
        <a:graphic>
          <a:graphicData uri="http://schemas.openxmlformats.org/drawingml/2006/table">
            <a:tbl>
              <a:tblPr firstRow="1" bandRow="1">
                <a:tableStyleId>{5C22544A-7EE6-4342-B048-85BDC9FD1C3A}</a:tableStyleId>
              </a:tblPr>
              <a:tblGrid>
                <a:gridCol w="684938">
                  <a:extLst>
                    <a:ext uri="{9D8B030D-6E8A-4147-A177-3AD203B41FA5}">
                      <a16:colId xmlns:a16="http://schemas.microsoft.com/office/drawing/2014/main" xmlns="" val="2368104879"/>
                    </a:ext>
                  </a:extLst>
                </a:gridCol>
                <a:gridCol w="1211748">
                  <a:extLst>
                    <a:ext uri="{9D8B030D-6E8A-4147-A177-3AD203B41FA5}">
                      <a16:colId xmlns:a16="http://schemas.microsoft.com/office/drawing/2014/main" xmlns="" val="4238275001"/>
                    </a:ext>
                  </a:extLst>
                </a:gridCol>
                <a:gridCol w="1720735">
                  <a:extLst>
                    <a:ext uri="{9D8B030D-6E8A-4147-A177-3AD203B41FA5}">
                      <a16:colId xmlns:a16="http://schemas.microsoft.com/office/drawing/2014/main" xmlns="" val="3124320754"/>
                    </a:ext>
                  </a:extLst>
                </a:gridCol>
                <a:gridCol w="2003367">
                  <a:extLst>
                    <a:ext uri="{9D8B030D-6E8A-4147-A177-3AD203B41FA5}">
                      <a16:colId xmlns:a16="http://schemas.microsoft.com/office/drawing/2014/main" xmlns="" val="2872449047"/>
                    </a:ext>
                  </a:extLst>
                </a:gridCol>
                <a:gridCol w="1704109">
                  <a:extLst>
                    <a:ext uri="{9D8B030D-6E8A-4147-A177-3AD203B41FA5}">
                      <a16:colId xmlns:a16="http://schemas.microsoft.com/office/drawing/2014/main" xmlns="" val="3193099655"/>
                    </a:ext>
                  </a:extLst>
                </a:gridCol>
                <a:gridCol w="814647">
                  <a:extLst>
                    <a:ext uri="{9D8B030D-6E8A-4147-A177-3AD203B41FA5}">
                      <a16:colId xmlns:a16="http://schemas.microsoft.com/office/drawing/2014/main" xmlns="" val="3287959312"/>
                    </a:ext>
                  </a:extLst>
                </a:gridCol>
                <a:gridCol w="1188720">
                  <a:extLst>
                    <a:ext uri="{9D8B030D-6E8A-4147-A177-3AD203B41FA5}">
                      <a16:colId xmlns:a16="http://schemas.microsoft.com/office/drawing/2014/main" xmlns="" val="2625477400"/>
                    </a:ext>
                  </a:extLst>
                </a:gridCol>
              </a:tblGrid>
              <a:tr h="370840">
                <a:tc>
                  <a:txBody>
                    <a:bodyPr/>
                    <a:lstStyle/>
                    <a:p>
                      <a:pPr algn="ctr"/>
                      <a:endParaRPr lang="en-US" sz="1600" dirty="0"/>
                    </a:p>
                  </a:txBody>
                  <a:tcPr/>
                </a:tc>
                <a:tc>
                  <a:txBody>
                    <a:bodyPr/>
                    <a:lstStyle/>
                    <a:p>
                      <a:pPr algn="ctr"/>
                      <a:r>
                        <a:rPr lang="en-US" sz="1600" dirty="0" smtClean="0"/>
                        <a:t># of comments</a:t>
                      </a:r>
                      <a:endParaRPr lang="en-US" sz="1600" dirty="0"/>
                    </a:p>
                  </a:txBody>
                  <a:tcPr/>
                </a:tc>
                <a:tc>
                  <a:txBody>
                    <a:bodyPr/>
                    <a:lstStyle/>
                    <a:p>
                      <a:pPr algn="ctr"/>
                      <a:r>
                        <a:rPr lang="en-US" sz="1600" dirty="0" smtClean="0"/>
                        <a:t># of </a:t>
                      </a:r>
                      <a:r>
                        <a:rPr lang="en-US" sz="1600" dirty="0" err="1" smtClean="0"/>
                        <a:t>sents</a:t>
                      </a:r>
                      <a:r>
                        <a:rPr lang="en-US" sz="1600" dirty="0" smtClean="0"/>
                        <a:t> (cleaned)</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Method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 of clusters</a:t>
                      </a:r>
                    </a:p>
                  </a:txBody>
                  <a:tcPr/>
                </a:tc>
                <a:tc>
                  <a:txBody>
                    <a:bodyPr/>
                    <a:lstStyle/>
                    <a:p>
                      <a:pPr algn="ctr"/>
                      <a:r>
                        <a:rPr lang="en-US" sz="1600" dirty="0" err="1" smtClean="0"/>
                        <a:t>Sents</a:t>
                      </a:r>
                      <a:r>
                        <a:rPr lang="en-US" sz="1600" dirty="0" smtClean="0"/>
                        <a:t> ratio</a:t>
                      </a:r>
                      <a:endParaRPr lang="en-US" sz="1600" dirty="0"/>
                    </a:p>
                  </a:txBody>
                  <a:tcPr/>
                </a:tc>
                <a:tc>
                  <a:txBody>
                    <a:bodyPr/>
                    <a:lstStyle/>
                    <a:p>
                      <a:pPr algn="ctr"/>
                      <a:r>
                        <a:rPr lang="en-US" sz="1600" dirty="0" smtClean="0"/>
                        <a:t>Comm.</a:t>
                      </a:r>
                      <a:r>
                        <a:rPr lang="en-US" sz="1600" baseline="0" dirty="0" smtClean="0"/>
                        <a:t> ratio</a:t>
                      </a:r>
                      <a:endParaRPr lang="en-US" sz="1600" dirty="0"/>
                    </a:p>
                  </a:txBody>
                  <a:tcPr/>
                </a:tc>
                <a:extLst>
                  <a:ext uri="{0D108BD9-81ED-4DB2-BD59-A6C34878D82A}">
                    <a16:rowId xmlns:a16="http://schemas.microsoft.com/office/drawing/2014/main" xmlns="" val="193225254"/>
                  </a:ext>
                </a:extLst>
              </a:tr>
              <a:tr h="370840">
                <a:tc>
                  <a:txBody>
                    <a:bodyPr/>
                    <a:lstStyle/>
                    <a:p>
                      <a:pPr algn="ctr"/>
                      <a:r>
                        <a:rPr lang="en-US" sz="1600" dirty="0" smtClean="0"/>
                        <a:t>Q1</a:t>
                      </a:r>
                      <a:endParaRPr lang="en-US" sz="1600" dirty="0"/>
                    </a:p>
                  </a:txBody>
                  <a:tcPr/>
                </a:tc>
                <a:tc>
                  <a:txBody>
                    <a:bodyPr/>
                    <a:lstStyle/>
                    <a:p>
                      <a:pPr algn="ctr"/>
                      <a:r>
                        <a:rPr lang="en-US" sz="1600" dirty="0" smtClean="0"/>
                        <a:t>168</a:t>
                      </a:r>
                      <a:endParaRPr lang="en-US" sz="1600" dirty="0"/>
                    </a:p>
                  </a:txBody>
                  <a:tcPr/>
                </a:tc>
                <a:tc>
                  <a:txBody>
                    <a:bodyPr/>
                    <a:lstStyle/>
                    <a:p>
                      <a:pPr algn="ctr"/>
                      <a:r>
                        <a:rPr lang="en-US" sz="1600" dirty="0" smtClean="0"/>
                        <a:t>395 (326)</a:t>
                      </a:r>
                      <a:endParaRPr lang="en-US" sz="1600" dirty="0"/>
                    </a:p>
                  </a:txBody>
                  <a:tcPr/>
                </a:tc>
                <a:tc>
                  <a:txBody>
                    <a:bodyPr/>
                    <a:lstStyle/>
                    <a:p>
                      <a:pPr algn="ctr"/>
                      <a:r>
                        <a:rPr lang="en-US" sz="1600" dirty="0" smtClean="0"/>
                        <a:t>Pure</a:t>
                      </a:r>
                      <a:r>
                        <a:rPr lang="en-US" sz="1600" baseline="0" dirty="0" smtClean="0"/>
                        <a:t> r</a:t>
                      </a:r>
                      <a:r>
                        <a:rPr lang="en-US" sz="1600" dirty="0" smtClean="0"/>
                        <a:t>ules</a:t>
                      </a:r>
                      <a:endParaRPr lang="en-US" sz="1600" dirty="0"/>
                    </a:p>
                  </a:txBody>
                  <a:tcPr/>
                </a:tc>
                <a:tc>
                  <a:txBody>
                    <a:bodyPr/>
                    <a:lstStyle/>
                    <a:p>
                      <a:pPr algn="ctr"/>
                      <a:r>
                        <a:rPr lang="en-US" sz="1600" dirty="0" smtClean="0"/>
                        <a:t>17</a:t>
                      </a:r>
                      <a:endParaRPr lang="en-US" sz="1600" dirty="0"/>
                    </a:p>
                  </a:txBody>
                  <a:tcPr/>
                </a:tc>
                <a:tc>
                  <a:txBody>
                    <a:bodyPr/>
                    <a:lstStyle/>
                    <a:p>
                      <a:pPr algn="ctr"/>
                      <a:r>
                        <a:rPr lang="en-US" sz="1600" dirty="0" smtClean="0"/>
                        <a:t>73.3%</a:t>
                      </a:r>
                      <a:endParaRPr lang="en-US" sz="1600" dirty="0"/>
                    </a:p>
                  </a:txBody>
                  <a:tcPr/>
                </a:tc>
                <a:tc>
                  <a:txBody>
                    <a:bodyPr/>
                    <a:lstStyle/>
                    <a:p>
                      <a:pPr algn="ctr"/>
                      <a:r>
                        <a:rPr lang="en-US" sz="1600" dirty="0" smtClean="0"/>
                        <a:t>80.5%</a:t>
                      </a:r>
                      <a:endParaRPr lang="en-US" sz="1600" dirty="0"/>
                    </a:p>
                  </a:txBody>
                  <a:tcPr/>
                </a:tc>
                <a:extLst>
                  <a:ext uri="{0D108BD9-81ED-4DB2-BD59-A6C34878D82A}">
                    <a16:rowId xmlns:a16="http://schemas.microsoft.com/office/drawing/2014/main" xmlns="" val="1704152579"/>
                  </a:ext>
                </a:extLst>
              </a:tr>
              <a:tr h="370840">
                <a:tc>
                  <a:txBody>
                    <a:bodyPr/>
                    <a:lstStyle/>
                    <a:p>
                      <a:pPr algn="ctr"/>
                      <a:r>
                        <a:rPr lang="en-US" sz="1600" dirty="0" smtClean="0"/>
                        <a:t>Q2</a:t>
                      </a:r>
                      <a:endParaRPr lang="en-US" sz="1600" dirty="0"/>
                    </a:p>
                  </a:txBody>
                  <a:tcPr/>
                </a:tc>
                <a:tc>
                  <a:txBody>
                    <a:bodyPr/>
                    <a:lstStyle/>
                    <a:p>
                      <a:pPr algn="ctr"/>
                      <a:r>
                        <a:rPr lang="en-SG" sz="1600" dirty="0" smtClean="0"/>
                        <a:t>478</a:t>
                      </a:r>
                      <a:endParaRPr lang="en-US" sz="1600" dirty="0"/>
                    </a:p>
                  </a:txBody>
                  <a:tcPr/>
                </a:tc>
                <a:tc>
                  <a:txBody>
                    <a:bodyPr/>
                    <a:lstStyle/>
                    <a:p>
                      <a:pPr algn="ctr"/>
                      <a:r>
                        <a:rPr lang="en-SG" sz="1600" dirty="0" smtClean="0"/>
                        <a:t>1060</a:t>
                      </a:r>
                      <a:endParaRPr lang="en-US" sz="1600" dirty="0"/>
                    </a:p>
                  </a:txBody>
                  <a:tcPr/>
                </a:tc>
                <a:tc>
                  <a:txBody>
                    <a:bodyPr/>
                    <a:lstStyle/>
                    <a:p>
                      <a:pPr algn="ctr"/>
                      <a:r>
                        <a:rPr lang="en-US" sz="1600" dirty="0" smtClean="0"/>
                        <a:t>Information Extraction</a:t>
                      </a:r>
                      <a:endParaRPr lang="en-US" sz="1600" dirty="0"/>
                    </a:p>
                  </a:txBody>
                  <a:tcPr/>
                </a:tc>
                <a:tc>
                  <a:txBody>
                    <a:bodyPr/>
                    <a:lstStyle/>
                    <a:p>
                      <a:pPr algn="ctr"/>
                      <a:r>
                        <a:rPr lang="en-US" sz="1600" dirty="0" smtClean="0"/>
                        <a:t>51 </a:t>
                      </a:r>
                      <a:r>
                        <a:rPr lang="zh-CN" altLang="en-US" sz="1600" dirty="0" smtClean="0"/>
                        <a:t>（</a:t>
                      </a:r>
                      <a:r>
                        <a:rPr lang="en-US" altLang="zh-CN" sz="1600" dirty="0" smtClean="0"/>
                        <a:t>time-specified</a:t>
                      </a:r>
                      <a:r>
                        <a:rPr lang="zh-CN" altLang="en-US" sz="1600" dirty="0" smtClean="0"/>
                        <a:t>）</a:t>
                      </a:r>
                      <a:endParaRPr lang="en-US" sz="1600" dirty="0"/>
                    </a:p>
                  </a:txBody>
                  <a:tcPr/>
                </a:tc>
                <a:tc>
                  <a:txBody>
                    <a:bodyPr/>
                    <a:lstStyle/>
                    <a:p>
                      <a:pPr algn="ctr"/>
                      <a:r>
                        <a:rPr lang="en-US" sz="1600" dirty="0" smtClean="0"/>
                        <a:t>62.5%</a:t>
                      </a:r>
                      <a:endParaRPr lang="en-US" sz="1600" dirty="0"/>
                    </a:p>
                  </a:txBody>
                  <a:tcPr/>
                </a:tc>
                <a:tc>
                  <a:txBody>
                    <a:bodyPr/>
                    <a:lstStyle/>
                    <a:p>
                      <a:pPr algn="ctr"/>
                      <a:r>
                        <a:rPr lang="en-US" sz="1600" dirty="0" smtClean="0"/>
                        <a:t>83.1%</a:t>
                      </a:r>
                      <a:endParaRPr lang="en-US" sz="1600" dirty="0"/>
                    </a:p>
                  </a:txBody>
                  <a:tcPr/>
                </a:tc>
                <a:extLst>
                  <a:ext uri="{0D108BD9-81ED-4DB2-BD59-A6C34878D82A}">
                    <a16:rowId xmlns:a16="http://schemas.microsoft.com/office/drawing/2014/main" xmlns="" val="2362653112"/>
                  </a:ext>
                </a:extLst>
              </a:tr>
              <a:tr h="370840">
                <a:tc>
                  <a:txBody>
                    <a:bodyPr/>
                    <a:lstStyle/>
                    <a:p>
                      <a:pPr algn="ctr"/>
                      <a:r>
                        <a:rPr lang="en-US" sz="1600" dirty="0" smtClean="0"/>
                        <a:t>Q3</a:t>
                      </a:r>
                      <a:endParaRPr lang="en-US" sz="1600" dirty="0"/>
                    </a:p>
                  </a:txBody>
                  <a:tcPr/>
                </a:tc>
                <a:tc>
                  <a:txBody>
                    <a:bodyPr/>
                    <a:lstStyle/>
                    <a:p>
                      <a:pPr algn="ctr"/>
                      <a:r>
                        <a:rPr lang="en-US" sz="1600" dirty="0" smtClean="0"/>
                        <a:t>309</a:t>
                      </a:r>
                      <a:endParaRPr lang="en-US" sz="1600" dirty="0"/>
                    </a:p>
                  </a:txBody>
                  <a:tcPr/>
                </a:tc>
                <a:tc>
                  <a:txBody>
                    <a:bodyPr/>
                    <a:lstStyle/>
                    <a:p>
                      <a:pPr algn="ctr"/>
                      <a:r>
                        <a:rPr lang="en-US" sz="1600" dirty="0" smtClean="0"/>
                        <a:t>N.A.</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Rule-based</a:t>
                      </a:r>
                      <a:r>
                        <a:rPr lang="en-US" sz="1600" baseline="0" dirty="0" smtClean="0"/>
                        <a:t> + LIS + </a:t>
                      </a:r>
                      <a:r>
                        <a:rPr lang="en-US" sz="1600" dirty="0" smtClean="0"/>
                        <a:t>Spectral </a:t>
                      </a:r>
                      <a:r>
                        <a:rPr lang="en-US" sz="1600" baseline="0" dirty="0" smtClean="0"/>
                        <a:t>Clustering</a:t>
                      </a:r>
                      <a:endParaRPr lang="en-US" sz="1600" dirty="0" smtClean="0"/>
                    </a:p>
                  </a:txBody>
                  <a:tcPr/>
                </a:tc>
                <a:tc>
                  <a:txBody>
                    <a:bodyPr/>
                    <a:lstStyle/>
                    <a:p>
                      <a:pPr algn="ctr"/>
                      <a:r>
                        <a:rPr lang="en-US" sz="1600" dirty="0" smtClean="0"/>
                        <a:t>16</a:t>
                      </a:r>
                      <a:endParaRPr lang="en-US" sz="1600" dirty="0"/>
                    </a:p>
                  </a:txBody>
                  <a:tcPr/>
                </a:tc>
                <a:tc>
                  <a:txBody>
                    <a:bodyPr/>
                    <a:lstStyle/>
                    <a:p>
                      <a:pPr algn="ctr"/>
                      <a:r>
                        <a:rPr lang="en-US" sz="1600" dirty="0" smtClean="0"/>
                        <a:t>N.A.</a:t>
                      </a:r>
                      <a:endParaRPr lang="en-US" sz="1600" dirty="0"/>
                    </a:p>
                  </a:txBody>
                  <a:tcPr/>
                </a:tc>
                <a:tc>
                  <a:txBody>
                    <a:bodyPr/>
                    <a:lstStyle/>
                    <a:p>
                      <a:pPr algn="ctr"/>
                      <a:r>
                        <a:rPr lang="en-US" sz="1600" dirty="0" smtClean="0"/>
                        <a:t>N.A.</a:t>
                      </a:r>
                      <a:endParaRPr lang="en-US" sz="1600" dirty="0"/>
                    </a:p>
                  </a:txBody>
                  <a:tcPr/>
                </a:tc>
                <a:extLst>
                  <a:ext uri="{0D108BD9-81ED-4DB2-BD59-A6C34878D82A}">
                    <a16:rowId xmlns:a16="http://schemas.microsoft.com/office/drawing/2014/main" xmlns="" val="2065069485"/>
                  </a:ext>
                </a:extLst>
              </a:tr>
              <a:tr h="370840">
                <a:tc>
                  <a:txBody>
                    <a:bodyPr/>
                    <a:lstStyle/>
                    <a:p>
                      <a:pPr algn="ctr"/>
                      <a:r>
                        <a:rPr lang="en-US" sz="1600" dirty="0" smtClean="0"/>
                        <a:t>Q4</a:t>
                      </a:r>
                      <a:endParaRPr lang="en-US" sz="1600" dirty="0"/>
                    </a:p>
                  </a:txBody>
                  <a:tcPr/>
                </a:tc>
                <a:tc>
                  <a:txBody>
                    <a:bodyPr/>
                    <a:lstStyle/>
                    <a:p>
                      <a:pPr algn="ctr"/>
                      <a:r>
                        <a:rPr lang="en-US" sz="1600" dirty="0" smtClean="0"/>
                        <a:t>1146</a:t>
                      </a:r>
                      <a:endParaRPr lang="en-US" sz="1600" dirty="0"/>
                    </a:p>
                  </a:txBody>
                  <a:tcPr/>
                </a:tc>
                <a:tc>
                  <a:txBody>
                    <a:bodyPr/>
                    <a:lstStyle/>
                    <a:p>
                      <a:pPr algn="ctr"/>
                      <a:r>
                        <a:rPr lang="en-US" sz="1600" dirty="0" smtClean="0"/>
                        <a:t>2725 (2213)</a:t>
                      </a:r>
                      <a:endParaRPr lang="en-US" sz="1600" dirty="0"/>
                    </a:p>
                  </a:txBody>
                  <a:tcPr/>
                </a:tc>
                <a:tc>
                  <a:txBody>
                    <a:bodyPr/>
                    <a:lstStyle/>
                    <a:p>
                      <a:pPr algn="ctr"/>
                      <a:r>
                        <a:rPr lang="en-US" sz="1600" dirty="0" smtClean="0"/>
                        <a:t>Pure rules</a:t>
                      </a:r>
                      <a:endParaRPr lang="en-US" sz="1600" dirty="0"/>
                    </a:p>
                  </a:txBody>
                  <a:tcPr/>
                </a:tc>
                <a:tc>
                  <a:txBody>
                    <a:bodyPr/>
                    <a:lstStyle/>
                    <a:p>
                      <a:pPr algn="ctr"/>
                      <a:r>
                        <a:rPr lang="en-US" sz="1600" dirty="0" smtClean="0"/>
                        <a:t>14</a:t>
                      </a:r>
                      <a:endParaRPr lang="en-US" sz="1600" dirty="0"/>
                    </a:p>
                  </a:txBody>
                  <a:tcPr/>
                </a:tc>
                <a:tc>
                  <a:txBody>
                    <a:bodyPr/>
                    <a:lstStyle/>
                    <a:p>
                      <a:pPr algn="ctr"/>
                      <a:r>
                        <a:rPr lang="en-US" sz="1600" dirty="0" smtClean="0"/>
                        <a:t>77.4%</a:t>
                      </a:r>
                      <a:endParaRPr lang="en-US" sz="1600" dirty="0"/>
                    </a:p>
                  </a:txBody>
                  <a:tcPr/>
                </a:tc>
                <a:tc>
                  <a:txBody>
                    <a:bodyPr/>
                    <a:lstStyle/>
                    <a:p>
                      <a:pPr algn="ctr"/>
                      <a:r>
                        <a:rPr lang="en-US" sz="1600" dirty="0" smtClean="0"/>
                        <a:t>85.8%</a:t>
                      </a:r>
                      <a:endParaRPr lang="en-US" sz="1600" dirty="0"/>
                    </a:p>
                  </a:txBody>
                  <a:tcPr/>
                </a:tc>
                <a:extLst>
                  <a:ext uri="{0D108BD9-81ED-4DB2-BD59-A6C34878D82A}">
                    <a16:rowId xmlns:a16="http://schemas.microsoft.com/office/drawing/2014/main" xmlns="" val="2727245054"/>
                  </a:ext>
                </a:extLst>
              </a:tr>
              <a:tr h="370840">
                <a:tc>
                  <a:txBody>
                    <a:bodyPr/>
                    <a:lstStyle/>
                    <a:p>
                      <a:pPr algn="ctr"/>
                      <a:r>
                        <a:rPr lang="en-US" sz="1600" dirty="0" smtClean="0"/>
                        <a:t>Q5</a:t>
                      </a:r>
                      <a:endParaRPr lang="en-US" sz="1600" dirty="0"/>
                    </a:p>
                  </a:txBody>
                  <a:tcPr/>
                </a:tc>
                <a:tc>
                  <a:txBody>
                    <a:bodyPr/>
                    <a:lstStyle/>
                    <a:p>
                      <a:pPr algn="ctr"/>
                      <a:r>
                        <a:rPr lang="en-SG" sz="1600" dirty="0" smtClean="0">
                          <a:effectLst/>
                        </a:rPr>
                        <a:t>455 </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N.A.</a:t>
                      </a:r>
                    </a:p>
                  </a:txBody>
                  <a:tcPr/>
                </a:tc>
                <a:tc>
                  <a:txBody>
                    <a:bodyPr/>
                    <a:lstStyle/>
                    <a:p>
                      <a:pPr algn="ctr"/>
                      <a:r>
                        <a:rPr lang="en-US" sz="1600" dirty="0" smtClean="0"/>
                        <a:t>NMF+KMEANS</a:t>
                      </a:r>
                      <a:endParaRPr lang="en-US" sz="1600" dirty="0"/>
                    </a:p>
                  </a:txBody>
                  <a:tcPr/>
                </a:tc>
                <a:tc>
                  <a:txBody>
                    <a:bodyPr/>
                    <a:lstStyle/>
                    <a:p>
                      <a:pPr algn="ctr"/>
                      <a:r>
                        <a:rPr lang="en-US" sz="1600" dirty="0" smtClean="0"/>
                        <a:t>10</a:t>
                      </a:r>
                      <a:endParaRPr lang="en-US" sz="1600" dirty="0"/>
                    </a:p>
                  </a:txBody>
                  <a:tcPr/>
                </a:tc>
                <a:tc>
                  <a:txBody>
                    <a:bodyPr/>
                    <a:lstStyle/>
                    <a:p>
                      <a:pPr algn="ctr"/>
                      <a:r>
                        <a:rPr lang="en-US" sz="1600" dirty="0" smtClean="0"/>
                        <a:t>N.A</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N.A</a:t>
                      </a:r>
                    </a:p>
                  </a:txBody>
                  <a:tcPr/>
                </a:tc>
                <a:extLst>
                  <a:ext uri="{0D108BD9-81ED-4DB2-BD59-A6C34878D82A}">
                    <a16:rowId xmlns:a16="http://schemas.microsoft.com/office/drawing/2014/main" xmlns="" val="1231445608"/>
                  </a:ext>
                </a:extLst>
              </a:tr>
              <a:tr h="370840">
                <a:tc>
                  <a:txBody>
                    <a:bodyPr/>
                    <a:lstStyle/>
                    <a:p>
                      <a:pPr algn="ctr"/>
                      <a:r>
                        <a:rPr lang="en-US" sz="1600" dirty="0" smtClean="0"/>
                        <a:t>Q6</a:t>
                      </a:r>
                      <a:endParaRPr lang="en-US" sz="1600" dirty="0"/>
                    </a:p>
                  </a:txBody>
                  <a:tcPr/>
                </a:tc>
                <a:tc>
                  <a:txBody>
                    <a:bodyPr/>
                    <a:lstStyle/>
                    <a:p>
                      <a:pPr algn="ctr"/>
                      <a:r>
                        <a:rPr lang="en-US" sz="1600" dirty="0" smtClean="0"/>
                        <a:t>1377</a:t>
                      </a:r>
                      <a:endParaRPr lang="en-US" sz="1600" dirty="0"/>
                    </a:p>
                  </a:txBody>
                  <a:tcPr/>
                </a:tc>
                <a:tc>
                  <a:txBody>
                    <a:bodyPr/>
                    <a:lstStyle/>
                    <a:p>
                      <a:pPr algn="ctr"/>
                      <a:r>
                        <a:rPr lang="en-US" sz="1600" dirty="0" smtClean="0"/>
                        <a:t>3366 (2559)</a:t>
                      </a:r>
                      <a:endParaRPr lang="en-US" sz="1600" dirty="0"/>
                    </a:p>
                  </a:txBody>
                  <a:tcPr/>
                </a:tc>
                <a:tc>
                  <a:txBody>
                    <a:bodyPr/>
                    <a:lstStyle/>
                    <a:p>
                      <a:pPr algn="ctr"/>
                      <a:r>
                        <a:rPr lang="en-US" sz="1600" dirty="0" smtClean="0"/>
                        <a:t>Rule-based</a:t>
                      </a:r>
                      <a:r>
                        <a:rPr lang="en-US" sz="1600" baseline="0" dirty="0" smtClean="0"/>
                        <a:t> + LIS + </a:t>
                      </a:r>
                      <a:r>
                        <a:rPr lang="en-US" sz="1600" dirty="0" smtClean="0"/>
                        <a:t>Spectral </a:t>
                      </a:r>
                      <a:r>
                        <a:rPr lang="en-US" sz="1600" baseline="0" dirty="0" smtClean="0"/>
                        <a:t>Clustering</a:t>
                      </a:r>
                      <a:endParaRPr lang="en-US" sz="1600" dirty="0"/>
                    </a:p>
                  </a:txBody>
                  <a:tcPr/>
                </a:tc>
                <a:tc>
                  <a:txBody>
                    <a:bodyPr/>
                    <a:lstStyle/>
                    <a:p>
                      <a:pPr algn="ctr"/>
                      <a:r>
                        <a:rPr lang="en-US" sz="1600" dirty="0" smtClean="0"/>
                        <a:t>13</a:t>
                      </a:r>
                      <a:endParaRPr lang="en-US" sz="1600" dirty="0"/>
                    </a:p>
                  </a:txBody>
                  <a:tcPr/>
                </a:tc>
                <a:tc>
                  <a:txBody>
                    <a:bodyPr/>
                    <a:lstStyle/>
                    <a:p>
                      <a:pPr algn="ctr"/>
                      <a:r>
                        <a:rPr lang="en-US" sz="1600" dirty="0" smtClean="0"/>
                        <a:t>N.A.</a:t>
                      </a:r>
                      <a:endParaRPr lang="en-US" sz="1600" dirty="0"/>
                    </a:p>
                  </a:txBody>
                  <a:tcPr/>
                </a:tc>
                <a:tc>
                  <a:txBody>
                    <a:bodyPr/>
                    <a:lstStyle/>
                    <a:p>
                      <a:pPr algn="ctr"/>
                      <a:r>
                        <a:rPr lang="en-US" sz="1600" dirty="0" smtClean="0"/>
                        <a:t>N.A.</a:t>
                      </a:r>
                      <a:endParaRPr lang="en-US" sz="1600" dirty="0"/>
                    </a:p>
                  </a:txBody>
                  <a:tcPr/>
                </a:tc>
                <a:extLst>
                  <a:ext uri="{0D108BD9-81ED-4DB2-BD59-A6C34878D82A}">
                    <a16:rowId xmlns:a16="http://schemas.microsoft.com/office/drawing/2014/main" xmlns="" val="1418541392"/>
                  </a:ext>
                </a:extLst>
              </a:tr>
              <a:tr h="370840">
                <a:tc>
                  <a:txBody>
                    <a:bodyPr/>
                    <a:lstStyle/>
                    <a:p>
                      <a:pPr algn="ctr"/>
                      <a:r>
                        <a:rPr lang="en-US" sz="1600" dirty="0" smtClean="0"/>
                        <a:t>Q7</a:t>
                      </a:r>
                      <a:endParaRPr lang="en-US" sz="1600" dirty="0"/>
                    </a:p>
                  </a:txBody>
                  <a:tcPr/>
                </a:tc>
                <a:tc>
                  <a:txBody>
                    <a:bodyPr/>
                    <a:lstStyle/>
                    <a:p>
                      <a:pPr algn="ctr"/>
                      <a:r>
                        <a:rPr lang="en-US" sz="1600" dirty="0" smtClean="0"/>
                        <a:t>463</a:t>
                      </a:r>
                      <a:endParaRPr lang="en-US" sz="1600" dirty="0"/>
                    </a:p>
                  </a:txBody>
                  <a:tcPr/>
                </a:tc>
                <a:tc>
                  <a:txBody>
                    <a:bodyPr/>
                    <a:lstStyle/>
                    <a:p>
                      <a:pPr algn="ctr"/>
                      <a:r>
                        <a:rPr lang="en-US" sz="1600" dirty="0" smtClean="0"/>
                        <a:t>1067 (879)</a:t>
                      </a:r>
                      <a:endParaRPr lang="en-US" sz="1600" dirty="0"/>
                    </a:p>
                  </a:txBody>
                  <a:tcPr/>
                </a:tc>
                <a:tc>
                  <a:txBody>
                    <a:bodyPr/>
                    <a:lstStyle/>
                    <a:p>
                      <a:pPr algn="ctr"/>
                      <a:r>
                        <a:rPr lang="en-US" sz="1600" baseline="0" dirty="0" err="1" smtClean="0"/>
                        <a:t>Rule</a:t>
                      </a:r>
                      <a:r>
                        <a:rPr lang="en-US" altLang="zh-CN" sz="1600" baseline="0" dirty="0" err="1" smtClean="0"/>
                        <a:t>-based+NMF</a:t>
                      </a:r>
                      <a:endParaRPr lang="en-US" sz="1600" dirty="0"/>
                    </a:p>
                  </a:txBody>
                  <a:tcPr/>
                </a:tc>
                <a:tc>
                  <a:txBody>
                    <a:bodyPr/>
                    <a:lstStyle/>
                    <a:p>
                      <a:pPr algn="ctr"/>
                      <a:r>
                        <a:rPr lang="en-US" sz="1600" dirty="0" smtClean="0"/>
                        <a:t>14</a:t>
                      </a:r>
                      <a:endParaRPr lang="en-US" sz="1600" dirty="0"/>
                    </a:p>
                  </a:txBody>
                  <a:tcPr/>
                </a:tc>
                <a:tc>
                  <a:txBody>
                    <a:bodyPr/>
                    <a:lstStyle/>
                    <a:p>
                      <a:pPr algn="ctr"/>
                      <a:r>
                        <a:rPr lang="en-US" sz="1600" dirty="0" smtClean="0"/>
                        <a:t>67.3%</a:t>
                      </a:r>
                      <a:endParaRPr lang="en-US" sz="1600" dirty="0"/>
                    </a:p>
                  </a:txBody>
                  <a:tcPr/>
                </a:tc>
                <a:tc>
                  <a:txBody>
                    <a:bodyPr/>
                    <a:lstStyle/>
                    <a:p>
                      <a:pPr algn="ctr"/>
                      <a:r>
                        <a:rPr lang="en-US" sz="1600" dirty="0" smtClean="0"/>
                        <a:t>78.4%</a:t>
                      </a:r>
                      <a:endParaRPr lang="en-US" sz="1600" dirty="0"/>
                    </a:p>
                  </a:txBody>
                  <a:tcPr/>
                </a:tc>
                <a:extLst>
                  <a:ext uri="{0D108BD9-81ED-4DB2-BD59-A6C34878D82A}">
                    <a16:rowId xmlns:a16="http://schemas.microsoft.com/office/drawing/2014/main" xmlns="" val="2350683788"/>
                  </a:ext>
                </a:extLst>
              </a:tr>
              <a:tr h="370840">
                <a:tc>
                  <a:txBody>
                    <a:bodyPr/>
                    <a:lstStyle/>
                    <a:p>
                      <a:pPr algn="ctr"/>
                      <a:r>
                        <a:rPr lang="en-US" sz="1600" dirty="0" smtClean="0"/>
                        <a:t>Q8</a:t>
                      </a:r>
                      <a:endParaRPr lang="en-US" sz="1600" dirty="0"/>
                    </a:p>
                  </a:txBody>
                  <a:tcPr/>
                </a:tc>
                <a:tc>
                  <a:txBody>
                    <a:bodyPr/>
                    <a:lstStyle/>
                    <a:p>
                      <a:pPr algn="ctr"/>
                      <a:r>
                        <a:rPr lang="en-US" sz="1600" dirty="0" smtClean="0"/>
                        <a:t>774</a:t>
                      </a:r>
                      <a:endParaRPr lang="en-US" sz="1600" dirty="0"/>
                    </a:p>
                  </a:txBody>
                  <a:tcPr/>
                </a:tc>
                <a:tc>
                  <a:txBody>
                    <a:bodyPr/>
                    <a:lstStyle/>
                    <a:p>
                      <a:pPr algn="ctr"/>
                      <a:r>
                        <a:rPr lang="en-US" sz="1600" dirty="0" smtClean="0"/>
                        <a:t>1978 (1106)</a:t>
                      </a:r>
                      <a:endParaRPr lang="en-US" sz="1600" dirty="0"/>
                    </a:p>
                  </a:txBody>
                  <a:tcPr/>
                </a:tc>
                <a:tc>
                  <a:txBody>
                    <a:bodyPr/>
                    <a:lstStyle/>
                    <a:p>
                      <a:pPr algn="ctr"/>
                      <a:r>
                        <a:rPr lang="en-US" sz="1600" dirty="0" smtClean="0"/>
                        <a:t>Pure rules</a:t>
                      </a:r>
                      <a:endParaRPr lang="en-US" sz="1600" dirty="0"/>
                    </a:p>
                  </a:txBody>
                  <a:tcPr/>
                </a:tc>
                <a:tc>
                  <a:txBody>
                    <a:bodyPr/>
                    <a:lstStyle/>
                    <a:p>
                      <a:pPr algn="ctr"/>
                      <a:r>
                        <a:rPr lang="en-US" sz="1600" dirty="0" smtClean="0"/>
                        <a:t>20</a:t>
                      </a:r>
                      <a:endParaRPr lang="en-US" sz="1600" dirty="0"/>
                    </a:p>
                  </a:txBody>
                  <a:tcPr/>
                </a:tc>
                <a:tc>
                  <a:txBody>
                    <a:bodyPr/>
                    <a:lstStyle/>
                    <a:p>
                      <a:pPr algn="ctr"/>
                      <a:r>
                        <a:rPr lang="en-US" sz="1600" dirty="0" smtClean="0"/>
                        <a:t>69.3%</a:t>
                      </a:r>
                      <a:endParaRPr lang="en-US" sz="1600" dirty="0"/>
                    </a:p>
                  </a:txBody>
                  <a:tcPr/>
                </a:tc>
                <a:tc>
                  <a:txBody>
                    <a:bodyPr/>
                    <a:lstStyle/>
                    <a:p>
                      <a:pPr algn="ctr"/>
                      <a:r>
                        <a:rPr lang="en-US" sz="1600" dirty="0" smtClean="0"/>
                        <a:t>65.2%</a:t>
                      </a:r>
                      <a:endParaRPr lang="en-US" sz="1600" dirty="0"/>
                    </a:p>
                  </a:txBody>
                  <a:tcPr/>
                </a:tc>
                <a:extLst>
                  <a:ext uri="{0D108BD9-81ED-4DB2-BD59-A6C34878D82A}">
                    <a16:rowId xmlns:a16="http://schemas.microsoft.com/office/drawing/2014/main" xmlns="" val="3414423779"/>
                  </a:ext>
                </a:extLst>
              </a:tr>
              <a:tr h="370840">
                <a:tc>
                  <a:txBody>
                    <a:bodyPr/>
                    <a:lstStyle/>
                    <a:p>
                      <a:pPr algn="ctr"/>
                      <a:r>
                        <a:rPr lang="en-US" sz="1600" dirty="0" smtClean="0"/>
                        <a:t>Q9</a:t>
                      </a:r>
                      <a:endParaRPr lang="en-US" sz="1600" dirty="0"/>
                    </a:p>
                  </a:txBody>
                  <a:tcPr/>
                </a:tc>
                <a:tc>
                  <a:txBody>
                    <a:bodyPr/>
                    <a:lstStyle/>
                    <a:p>
                      <a:pPr algn="ctr"/>
                      <a:r>
                        <a:rPr lang="en-US" sz="1600" dirty="0" smtClean="0"/>
                        <a:t>1833</a:t>
                      </a:r>
                      <a:endParaRPr lang="en-US" sz="1600" dirty="0"/>
                    </a:p>
                  </a:txBody>
                  <a:tcPr/>
                </a:tc>
                <a:tc>
                  <a:txBody>
                    <a:bodyPr/>
                    <a:lstStyle/>
                    <a:p>
                      <a:pPr algn="ctr"/>
                      <a:r>
                        <a:rPr lang="en-US" sz="1600" dirty="0" smtClean="0"/>
                        <a:t>3986 (3444)</a:t>
                      </a:r>
                      <a:endParaRPr lang="en-US" sz="1600" dirty="0"/>
                    </a:p>
                  </a:txBody>
                  <a:tcPr/>
                </a:tc>
                <a:tc>
                  <a:txBody>
                    <a:bodyPr/>
                    <a:lstStyle/>
                    <a:p>
                      <a:pPr algn="ctr"/>
                      <a:r>
                        <a:rPr lang="en-US" sz="1600" dirty="0" smtClean="0"/>
                        <a:t>Pure rules</a:t>
                      </a:r>
                      <a:endParaRPr lang="en-US" sz="1600" dirty="0"/>
                    </a:p>
                  </a:txBody>
                  <a:tcPr/>
                </a:tc>
                <a:tc>
                  <a:txBody>
                    <a:bodyPr/>
                    <a:lstStyle/>
                    <a:p>
                      <a:pPr algn="ctr"/>
                      <a:r>
                        <a:rPr lang="en-US" sz="1600" dirty="0" smtClean="0"/>
                        <a:t>11</a:t>
                      </a:r>
                      <a:endParaRPr lang="en-US" sz="1600" dirty="0"/>
                    </a:p>
                  </a:txBody>
                  <a:tcPr/>
                </a:tc>
                <a:tc>
                  <a:txBody>
                    <a:bodyPr/>
                    <a:lstStyle/>
                    <a:p>
                      <a:pPr algn="ctr"/>
                      <a:r>
                        <a:rPr lang="en-US" sz="1600" dirty="0" smtClean="0"/>
                        <a:t>80.5%</a:t>
                      </a:r>
                      <a:endParaRPr lang="en-US" sz="1600" dirty="0"/>
                    </a:p>
                  </a:txBody>
                  <a:tcPr/>
                </a:tc>
                <a:tc>
                  <a:txBody>
                    <a:bodyPr/>
                    <a:lstStyle/>
                    <a:p>
                      <a:pPr algn="ctr"/>
                      <a:r>
                        <a:rPr lang="en-US" sz="1600" dirty="0" smtClean="0"/>
                        <a:t>89%</a:t>
                      </a:r>
                      <a:endParaRPr lang="en-US" sz="1600" dirty="0"/>
                    </a:p>
                  </a:txBody>
                  <a:tcPr/>
                </a:tc>
                <a:extLst>
                  <a:ext uri="{0D108BD9-81ED-4DB2-BD59-A6C34878D82A}">
                    <a16:rowId xmlns:a16="http://schemas.microsoft.com/office/drawing/2014/main" xmlns="" val="906977699"/>
                  </a:ext>
                </a:extLst>
              </a:tr>
              <a:tr h="370840">
                <a:tc>
                  <a:txBody>
                    <a:bodyPr/>
                    <a:lstStyle/>
                    <a:p>
                      <a:pPr algn="ctr"/>
                      <a:r>
                        <a:rPr lang="en-US" sz="1600" dirty="0" smtClean="0"/>
                        <a:t>Q10</a:t>
                      </a:r>
                      <a:endParaRPr lang="en-US" sz="1600" dirty="0"/>
                    </a:p>
                  </a:txBody>
                  <a:tcPr/>
                </a:tc>
                <a:tc>
                  <a:txBody>
                    <a:bodyPr/>
                    <a:lstStyle/>
                    <a:p>
                      <a:pPr algn="ctr"/>
                      <a:r>
                        <a:rPr lang="en-US" sz="1600" smtClean="0"/>
                        <a:t>445</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NMF+KMEANS</a:t>
                      </a:r>
                    </a:p>
                  </a:txBody>
                  <a:tcPr/>
                </a:tc>
                <a:tc>
                  <a:txBody>
                    <a:bodyPr/>
                    <a:lstStyle/>
                    <a:p>
                      <a:pPr algn="ctr"/>
                      <a:r>
                        <a:rPr lang="en-US" sz="1600" dirty="0" smtClean="0"/>
                        <a:t>10</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N.A</a:t>
                      </a:r>
                    </a:p>
                  </a:txBody>
                  <a:tcPr/>
                </a:tc>
                <a:extLst>
                  <a:ext uri="{0D108BD9-81ED-4DB2-BD59-A6C34878D82A}">
                    <a16:rowId xmlns:a16="http://schemas.microsoft.com/office/drawing/2014/main" xmlns="" val="3514590514"/>
                  </a:ext>
                </a:extLst>
              </a:tr>
            </a:tbl>
          </a:graphicData>
        </a:graphic>
      </p:graphicFrame>
    </p:spTree>
    <p:extLst>
      <p:ext uri="{BB962C8B-B14F-4D97-AF65-F5344CB8AC3E}">
        <p14:creationId xmlns:p14="http://schemas.microsoft.com/office/powerpoint/2010/main" val="3912039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 of 10 survey questions</a:t>
            </a:r>
          </a:p>
        </p:txBody>
      </p:sp>
      <p:sp>
        <p:nvSpPr>
          <p:cNvPr id="3" name="Content Placeholder 2"/>
          <p:cNvSpPr>
            <a:spLocks noGrp="1"/>
          </p:cNvSpPr>
          <p:nvPr>
            <p:ph idx="1"/>
          </p:nvPr>
        </p:nvSpPr>
        <p:spPr/>
        <p:txBody>
          <a:bodyPr/>
          <a:lstStyle/>
          <a:p>
            <a:r>
              <a:rPr lang="en-US" sz="2400" dirty="0" smtClean="0"/>
              <a:t>Notes on the statistics table:</a:t>
            </a:r>
          </a:p>
          <a:p>
            <a:pPr lvl="1">
              <a:buFont typeface="Wingdings" panose="05000000000000000000" pitchFamily="2" charset="2"/>
              <a:buChar char="§"/>
            </a:pPr>
            <a:r>
              <a:rPr lang="en-US" sz="2000" dirty="0" smtClean="0"/>
              <a:t>“# </a:t>
            </a:r>
            <a:r>
              <a:rPr lang="en-US" sz="2000" dirty="0"/>
              <a:t>of </a:t>
            </a:r>
            <a:r>
              <a:rPr lang="en-US" sz="2000" dirty="0" err="1" smtClean="0"/>
              <a:t>sents</a:t>
            </a:r>
            <a:r>
              <a:rPr lang="en-US" sz="2000" dirty="0" smtClean="0"/>
              <a:t> (cleaned)” means number of single sentences separated from comments. “cleaned” indicates number of informative sentences filtered after keywords extraction. “N.A.” means we don’t perform sentence separation on the comments.</a:t>
            </a:r>
          </a:p>
          <a:p>
            <a:pPr lvl="1">
              <a:buFont typeface="Wingdings" panose="05000000000000000000" pitchFamily="2" charset="2"/>
              <a:buChar char="§"/>
            </a:pPr>
            <a:r>
              <a:rPr lang="en-US" sz="2000" dirty="0" smtClean="0"/>
              <a:t>“N.A.” in the “comm. ratio” means automatic clustering is performed.  The clustering results is evaluated by the cluster purity of each cluster.</a:t>
            </a:r>
          </a:p>
          <a:p>
            <a:pPr marL="457200" lvl="1" indent="0">
              <a:buNone/>
            </a:pPr>
            <a:r>
              <a:rPr lang="en-US" sz="2000" dirty="0"/>
              <a:t> </a:t>
            </a:r>
            <a:r>
              <a:rPr lang="en-US" sz="2000" dirty="0" smtClean="0"/>
              <a:t>  We randomly chose 30 samples (for large clusters) and the percentage of the sentences with similar topic is computed to be the purity of the cluster.  Please refer to the clustering results of each question in the following slides.</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86603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935"/>
            <a:ext cx="10515600" cy="1325563"/>
          </a:xfrm>
        </p:spPr>
        <p:txBody>
          <a:bodyPr/>
          <a:lstStyle/>
          <a:p>
            <a:r>
              <a:rPr lang="en-US" dirty="0" smtClean="0"/>
              <a:t>Question 1</a:t>
            </a:r>
            <a:endParaRPr lang="en-US" dirty="0"/>
          </a:p>
        </p:txBody>
      </p:sp>
      <p:sp>
        <p:nvSpPr>
          <p:cNvPr id="3" name="Content Placeholder 2"/>
          <p:cNvSpPr>
            <a:spLocks noGrp="1"/>
          </p:cNvSpPr>
          <p:nvPr>
            <p:ph idx="1"/>
          </p:nvPr>
        </p:nvSpPr>
        <p:spPr>
          <a:xfrm>
            <a:off x="838200" y="1545532"/>
            <a:ext cx="10515600" cy="4838792"/>
          </a:xfrm>
        </p:spPr>
        <p:txBody>
          <a:bodyPr>
            <a:normAutofit lnSpcReduction="10000"/>
          </a:bodyPr>
          <a:lstStyle/>
          <a:p>
            <a:r>
              <a:rPr lang="en-US" dirty="0"/>
              <a:t>Question content: </a:t>
            </a:r>
            <a:endParaRPr lang="en-US" dirty="0" smtClean="0"/>
          </a:p>
          <a:p>
            <a:pPr marL="457200" lvl="1" indent="0">
              <a:buNone/>
            </a:pPr>
            <a:r>
              <a:rPr lang="en-US" dirty="0"/>
              <a:t>Your satisfaction towards </a:t>
            </a:r>
            <a:r>
              <a:rPr lang="en-US" dirty="0" smtClean="0"/>
              <a:t>arranging </a:t>
            </a:r>
            <a:r>
              <a:rPr lang="en-US" dirty="0"/>
              <a:t>service appointment/visits to the </a:t>
            </a:r>
            <a:r>
              <a:rPr lang="en-US" dirty="0" smtClean="0"/>
              <a:t>dealership.</a:t>
            </a:r>
          </a:p>
          <a:p>
            <a:r>
              <a:rPr lang="en-US" dirty="0"/>
              <a:t>C</a:t>
            </a:r>
            <a:r>
              <a:rPr lang="en-US" altLang="zh-CN" dirty="0"/>
              <a:t>omment ratio: </a:t>
            </a:r>
            <a:r>
              <a:rPr lang="en-US" altLang="zh-CN" dirty="0" smtClean="0"/>
              <a:t>80.5%</a:t>
            </a:r>
            <a:endParaRPr lang="en-US" dirty="0" smtClean="0"/>
          </a:p>
          <a:p>
            <a:r>
              <a:rPr lang="en-US" dirty="0" smtClean="0"/>
              <a:t>Clustering </a:t>
            </a:r>
            <a:r>
              <a:rPr lang="en-US" dirty="0"/>
              <a:t>method: </a:t>
            </a:r>
            <a:endParaRPr lang="en-US" dirty="0" smtClean="0"/>
          </a:p>
          <a:p>
            <a:pPr lvl="1">
              <a:buFont typeface="Wingdings" panose="05000000000000000000" pitchFamily="2" charset="2"/>
              <a:buChar char="§"/>
            </a:pPr>
            <a:r>
              <a:rPr lang="en-US" dirty="0" smtClean="0"/>
              <a:t>Rule-based </a:t>
            </a:r>
            <a:r>
              <a:rPr lang="en-US" dirty="0"/>
              <a:t>keyword extraction </a:t>
            </a:r>
            <a:r>
              <a:rPr lang="en-US" dirty="0" smtClean="0"/>
              <a:t>(11 </a:t>
            </a:r>
            <a:r>
              <a:rPr lang="en-US" dirty="0"/>
              <a:t>p</a:t>
            </a:r>
            <a:r>
              <a:rPr lang="en-US" dirty="0" smtClean="0"/>
              <a:t>re-processing rules +</a:t>
            </a:r>
            <a:r>
              <a:rPr lang="en-US" dirty="0"/>
              <a:t> </a:t>
            </a:r>
            <a:r>
              <a:rPr lang="en-US" dirty="0" smtClean="0"/>
              <a:t>12 post-processing rules) on 326 sentences, each sentence is represented by a most representative keyword (Noun/Adjective).</a:t>
            </a:r>
          </a:p>
          <a:p>
            <a:pPr lvl="1">
              <a:buFont typeface="Wingdings" panose="05000000000000000000" pitchFamily="2" charset="2"/>
              <a:buChar char="§"/>
            </a:pPr>
            <a:r>
              <a:rPr lang="en-US" dirty="0" smtClean="0"/>
              <a:t>Rationale:</a:t>
            </a:r>
          </a:p>
          <a:p>
            <a:pPr lvl="2">
              <a:buFont typeface="Wingdings" panose="05000000000000000000" pitchFamily="2" charset="2"/>
              <a:buChar char="q"/>
            </a:pPr>
            <a:r>
              <a:rPr lang="en-US" dirty="0" smtClean="0"/>
              <a:t>Automatic </a:t>
            </a:r>
            <a:r>
              <a:rPr lang="en-US" dirty="0"/>
              <a:t>clustering algorithms </a:t>
            </a:r>
            <a:r>
              <a:rPr lang="en-US" dirty="0" smtClean="0"/>
              <a:t>failed to cluster the sentences that contains multiple keywords. For example, “difficult when making appointment”, “wait long time after making appointment”, “should make appointment on the phone” shall be three different clusters.</a:t>
            </a:r>
          </a:p>
          <a:p>
            <a:pPr lvl="2">
              <a:buFont typeface="Wingdings" panose="05000000000000000000" pitchFamily="2" charset="2"/>
              <a:buChar char="q"/>
            </a:pPr>
            <a:r>
              <a:rPr lang="en-US" dirty="0"/>
              <a:t>Task-specific rules are employed to boost the clustering performance.</a:t>
            </a:r>
          </a:p>
          <a:p>
            <a:pPr lvl="2">
              <a:buFont typeface="Wingdings" panose="05000000000000000000" pitchFamily="2" charset="2"/>
              <a:buChar char="q"/>
            </a:pPr>
            <a:endParaRPr lang="en-US" dirty="0" smtClean="0"/>
          </a:p>
          <a:p>
            <a:pPr lvl="2">
              <a:buFont typeface="Wingdings" panose="05000000000000000000" pitchFamily="2" charset="2"/>
              <a:buChar char="q"/>
            </a:pPr>
            <a:endParaRPr lang="en-US" dirty="0" smtClean="0"/>
          </a:p>
          <a:p>
            <a:pPr marL="457200" lvl="1" indent="0">
              <a:buNone/>
            </a:pPr>
            <a:endParaRPr lang="en-US" dirty="0"/>
          </a:p>
        </p:txBody>
      </p:sp>
    </p:spTree>
    <p:extLst>
      <p:ext uri="{BB962C8B-B14F-4D97-AF65-F5344CB8AC3E}">
        <p14:creationId xmlns:p14="http://schemas.microsoft.com/office/powerpoint/2010/main" val="2151586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5891</TotalTime>
  <Words>4259</Words>
  <Application>Microsoft Office PowerPoint</Application>
  <PresentationFormat>Widescreen</PresentationFormat>
  <Paragraphs>727</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DengXian</vt:lpstr>
      <vt:lpstr>Arial</vt:lpstr>
      <vt:lpstr>Calibri</vt:lpstr>
      <vt:lpstr>Calibri Light</vt:lpstr>
      <vt:lpstr>Cambria Math</vt:lpstr>
      <vt:lpstr>Wingdings</vt:lpstr>
      <vt:lpstr>Office Theme</vt:lpstr>
      <vt:lpstr>Text Mining Project on Toyota Dealership Survey</vt:lpstr>
      <vt:lpstr>Previous Methods</vt:lpstr>
      <vt:lpstr>New Methods Explored</vt:lpstr>
      <vt:lpstr>New Methods Explored</vt:lpstr>
      <vt:lpstr>New Methods Explored</vt:lpstr>
      <vt:lpstr>How to identify the main topic of each cluster?</vt:lpstr>
      <vt:lpstr>Statistics of 10 survey questions</vt:lpstr>
      <vt:lpstr>Statistics of 10 survey questions</vt:lpstr>
      <vt:lpstr>Question 1</vt:lpstr>
      <vt:lpstr>PowerPoint Presentation</vt:lpstr>
      <vt:lpstr>Question 2</vt:lpstr>
      <vt:lpstr>PowerPoint Presentation</vt:lpstr>
      <vt:lpstr>Question 3</vt:lpstr>
      <vt:lpstr>PowerPoint Presentation</vt:lpstr>
      <vt:lpstr>PowerPoint Presentation</vt:lpstr>
      <vt:lpstr>Question 4</vt:lpstr>
      <vt:lpstr>PowerPoint Presentation</vt:lpstr>
      <vt:lpstr>Question 5</vt:lpstr>
      <vt:lpstr>PowerPoint Presentation</vt:lpstr>
      <vt:lpstr>Question 6</vt:lpstr>
      <vt:lpstr>PowerPoint Presentation</vt:lpstr>
      <vt:lpstr>PowerPoint Presentation</vt:lpstr>
      <vt:lpstr>Question 7</vt:lpstr>
      <vt:lpstr>PowerPoint Presentation</vt:lpstr>
      <vt:lpstr>Question 8</vt:lpstr>
      <vt:lpstr>PowerPoint Presentation</vt:lpstr>
      <vt:lpstr>PowerPoint Presentation</vt:lpstr>
      <vt:lpstr>Question 9</vt:lpstr>
      <vt:lpstr>PowerPoint Presentation</vt:lpstr>
      <vt:lpstr>Question 10</vt:lpstr>
      <vt:lpstr>PowerPoint Presentation</vt:lpstr>
      <vt:lpstr>More on “others” cluster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dwang015</dc:creator>
  <cp:lastModifiedBy>pli006</cp:lastModifiedBy>
  <cp:revision>137</cp:revision>
  <dcterms:created xsi:type="dcterms:W3CDTF">2017-08-23T06:22:36Z</dcterms:created>
  <dcterms:modified xsi:type="dcterms:W3CDTF">2017-08-30T02:40:48Z</dcterms:modified>
</cp:coreProperties>
</file>