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1" r:id="rId4"/>
    <p:sldId id="276" r:id="rId5"/>
    <p:sldId id="272" r:id="rId6"/>
    <p:sldId id="269" r:id="rId7"/>
    <p:sldId id="273" r:id="rId8"/>
    <p:sldId id="274" r:id="rId9"/>
    <p:sldId id="275" r:id="rId10"/>
    <p:sldId id="260" r:id="rId11"/>
  </p:sldIdLst>
  <p:sldSz cx="12192000" cy="6858000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451" y="7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Georgia" panose="02040502050405020303" pitchFamily="18" charset="0"/>
        <a:ea typeface="Georgia" panose="02040502050405020303" pitchFamily="18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16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09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Georgia" panose="02040502050405020303" pitchFamily="18" charset="0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Georgia" panose="02040502050405020303" pitchFamily="18" charset="0"/>
                <a:ea typeface="Open Sans"/>
                <a:cs typeface="Georgia" panose="02040502050405020303" pitchFamily="18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Georgia" panose="02040502050405020303" pitchFamily="18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Georgia" panose="02040502050405020303" pitchFamily="18" charset="0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Times New Roman" panose="02020603050405020304" pitchFamily="18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6" y="831273"/>
            <a:ext cx="10602967" cy="3416636"/>
          </a:xfrm>
        </p:spPr>
        <p:txBody>
          <a:bodyPr/>
          <a:lstStyle/>
          <a:p>
            <a:r>
              <a:rPr lang="ru-RU" dirty="0">
                <a:latin typeface="Georgia" panose="02040502050405020303" pitchFamily="18" charset="0"/>
                <a:ea typeface="Verdana" panose="020B0604030504040204" pitchFamily="34" charset="0"/>
              </a:rPr>
              <a:t>ВЫПУСКНАЯ КВАЛИФИКАЦИОННАЯ РАБОТА </a:t>
            </a:r>
            <a:br>
              <a:rPr lang="ru-RU" dirty="0">
                <a:latin typeface="Georgia" panose="02040502050405020303" pitchFamily="18" charset="0"/>
                <a:ea typeface="Verdana" panose="020B0604030504040204" pitchFamily="34" charset="0"/>
              </a:rPr>
            </a:br>
            <a:r>
              <a:rPr lang="ru-RU" dirty="0">
                <a:latin typeface="Georgia" panose="02040502050405020303" pitchFamily="18" charset="0"/>
                <a:ea typeface="Verdana" panose="020B0604030504040204" pitchFamily="34" charset="0"/>
              </a:rPr>
              <a:t>по курсу 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Ермолова Дарья Борисовна</a:t>
            </a: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9B4988-A59B-4D34-B941-11BF288F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1" y="4859318"/>
            <a:ext cx="2543175" cy="1800225"/>
          </a:xfrm>
          <a:prstGeom prst="rect">
            <a:avLst/>
          </a:prstGeom>
        </p:spPr>
      </p:pic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2</a:t>
            </a:fld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652393F-4515-45FE-A10B-A964F1D71F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87" y="1280235"/>
            <a:ext cx="3849513" cy="5379308"/>
          </a:xfrm>
          <a:prstGeom prst="rect">
            <a:avLst/>
          </a:prstGeom>
        </p:spPr>
      </p:pic>
      <p:sp>
        <p:nvSpPr>
          <p:cNvPr id="67" name="Google Shape;173;p7">
            <a:extLst>
              <a:ext uri="{FF2B5EF4-FFF2-40B4-BE49-F238E27FC236}">
                <a16:creationId xmlns:a16="http://schemas.microsoft.com/office/drawing/2014/main" id="{C371C139-9BD1-4A9C-958E-CC27F7D64320}"/>
              </a:ext>
            </a:extLst>
          </p:cNvPr>
          <p:cNvSpPr txBox="1"/>
          <p:nvPr/>
        </p:nvSpPr>
        <p:spPr>
          <a:xfrm>
            <a:off x="273628" y="1350521"/>
            <a:ext cx="7927583" cy="3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45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Технический прогресс настоящего времени был бы немыслим без широкого распространения полимерных композиционных материалов.</a:t>
            </a:r>
          </a:p>
          <a:p>
            <a:pPr indent="450000" algn="just">
              <a:lnSpc>
                <a:spcPct val="150000"/>
              </a:lnSpc>
              <a:buSzPts val="2700"/>
            </a:pPr>
            <a:r>
              <a:rPr lang="ru-RU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Композиты</a:t>
            </a:r>
            <a:r>
              <a:rPr lang="ru-RU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формируются в результате объемного сочетания исходных материалов, один из которых образует матрицу, или связующее, а другой является наполнителем.</a:t>
            </a:r>
          </a:p>
          <a:p>
            <a:pPr indent="450000" algn="just">
              <a:lnSpc>
                <a:spcPct val="150000"/>
              </a:lnSpc>
              <a:buSzPts val="2700"/>
            </a:pPr>
            <a:r>
              <a:rPr lang="ru-RU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Проблема заключается в том, что зная характеристики исходных компонентов</a:t>
            </a:r>
            <a:r>
              <a:rPr lang="ru-RU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определить характеристики композита, состоящего из этих компонентов, достаточно проблематично.</a:t>
            </a:r>
          </a:p>
          <a:p>
            <a:pPr indent="450000" algn="just">
              <a:lnSpc>
                <a:spcPct val="150000"/>
              </a:lnSpc>
              <a:buSzPts val="2700"/>
            </a:pPr>
            <a:r>
              <a:rPr lang="ru-RU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Для решения </a:t>
            </a:r>
            <a:r>
              <a:rPr lang="ru-RU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этой задачи есть два пути: физические испытания образцов материалов, или </a:t>
            </a:r>
            <a:r>
              <a:rPr lang="ru-RU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прогнозирование характеристик с применением методов машинного обучения.</a:t>
            </a:r>
            <a:endParaRPr lang="ru-RU" b="1" dirty="0">
              <a:effectLst/>
              <a:latin typeface="Georgia" panose="02040502050405020303" pitchFamily="18" charset="0"/>
              <a:ea typeface="Arial" panose="020B0604020202020204" pitchFamily="34" charset="0"/>
            </a:endParaRPr>
          </a:p>
          <a:p>
            <a:pPr marL="0" lvl="0" indent="450000" algn="just">
              <a:lnSpc>
                <a:spcPct val="150000"/>
              </a:lnSpc>
              <a:buSzPts val="2700"/>
              <a:buFont typeface="Arial"/>
              <a:buNone/>
            </a:pPr>
            <a:r>
              <a:rPr lang="ru-RU" dirty="0">
                <a:latin typeface="Georgia" panose="02040502050405020303" pitchFamily="18" charset="0"/>
                <a:sym typeface="Open Sans"/>
              </a:rPr>
              <a:t>В работе используются наборы данных с характеристиками </a:t>
            </a:r>
            <a:r>
              <a:rPr lang="ru-RU" dirty="0" err="1">
                <a:latin typeface="Georgia" panose="02040502050405020303" pitchFamily="18" charset="0"/>
                <a:sym typeface="Open Sans"/>
              </a:rPr>
              <a:t>базальтопластика</a:t>
            </a:r>
            <a:r>
              <a:rPr lang="ru-RU" dirty="0">
                <a:latin typeface="Georgia" panose="02040502050405020303" pitchFamily="18" charset="0"/>
                <a:sym typeface="Open Sans"/>
              </a:rPr>
              <a:t> и нашивки из углепластика.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EAC506-6D5D-49CD-B1CF-E20A10B52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97" y="4958843"/>
            <a:ext cx="2307114" cy="17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07FE5F-D696-49CA-81BA-863C31CF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6" y="1720498"/>
            <a:ext cx="7285229" cy="454112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lvl="0"/>
            <a:fld id="{00000000-1234-1234-1234-123412341234}" type="slidenum">
              <a:rPr lang="ru-RU" smtClean="0"/>
              <a:pPr lvl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072790" y="519979"/>
            <a:ext cx="4400659" cy="666000"/>
            <a:chOff x="1386704" y="3499669"/>
            <a:chExt cx="462993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38670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Аналитическая часть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51142" y="3540326"/>
              <a:ext cx="65499" cy="584686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EBBE6B3-EAB4-41FF-9235-24C3FA6FC75B}"/>
              </a:ext>
            </a:extLst>
          </p:cNvPr>
          <p:cNvGrpSpPr/>
          <p:nvPr/>
        </p:nvGrpSpPr>
        <p:grpSpPr>
          <a:xfrm>
            <a:off x="427796" y="1507099"/>
            <a:ext cx="450202" cy="685765"/>
            <a:chOff x="623996" y="1592262"/>
            <a:chExt cx="333947" cy="508681"/>
          </a:xfrm>
        </p:grpSpPr>
        <p:cxnSp>
          <p:nvCxnSpPr>
            <p:cNvPr id="14" name="Google Shape;123;p4">
              <a:extLst>
                <a:ext uri="{FF2B5EF4-FFF2-40B4-BE49-F238E27FC236}">
                  <a16:creationId xmlns:a16="http://schemas.microsoft.com/office/drawing/2014/main" id="{B62C1470-601C-46D4-BE80-4B15BC5C30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24;p4">
              <a:extLst>
                <a:ext uri="{FF2B5EF4-FFF2-40B4-BE49-F238E27FC236}">
                  <a16:creationId xmlns:a16="http://schemas.microsoft.com/office/drawing/2014/main" id="{231EE3B2-20C7-40D4-8601-71743574030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26;p4">
              <a:extLst>
                <a:ext uri="{FF2B5EF4-FFF2-40B4-BE49-F238E27FC236}">
                  <a16:creationId xmlns:a16="http://schemas.microsoft.com/office/drawing/2014/main" id="{36303FC7-5600-436C-A8E7-0F057A9731C9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" name="Google Shape;125;p4">
            <a:extLst>
              <a:ext uri="{FF2B5EF4-FFF2-40B4-BE49-F238E27FC236}">
                <a16:creationId xmlns:a16="http://schemas.microsoft.com/office/drawing/2014/main" id="{E646E705-B811-4B0F-9BCD-58336B2A7749}"/>
              </a:ext>
            </a:extLst>
          </p:cNvPr>
          <p:cNvSpPr/>
          <p:nvPr/>
        </p:nvSpPr>
        <p:spPr>
          <a:xfrm>
            <a:off x="1277157" y="1680724"/>
            <a:ext cx="390802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Georgia" panose="02040502050405020303" pitchFamily="18" charset="0"/>
                <a:ea typeface="Open Sans"/>
                <a:cs typeface="Times New Roman" panose="02020603050405020304" pitchFamily="18" charset="0"/>
                <a:sym typeface="Open Sans"/>
              </a:rPr>
              <a:t>Выбор моделей</a:t>
            </a:r>
            <a:endParaRPr lang="ru-RU" sz="1600" dirty="0">
              <a:solidFill>
                <a:srgbClr val="262626"/>
              </a:solidFill>
              <a:latin typeface="Georgia" panose="02040502050405020303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8" name="Google Shape;127;p4">
            <a:extLst>
              <a:ext uri="{FF2B5EF4-FFF2-40B4-BE49-F238E27FC236}">
                <a16:creationId xmlns:a16="http://schemas.microsoft.com/office/drawing/2014/main" id="{D306CB97-6F2D-4BFC-890D-61C562AC99E3}"/>
              </a:ext>
            </a:extLst>
          </p:cNvPr>
          <p:cNvSpPr/>
          <p:nvPr/>
        </p:nvSpPr>
        <p:spPr>
          <a:xfrm>
            <a:off x="738314" y="172049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Georgia" panose="02040502050405020303" pitchFamily="18" charset="0"/>
              </a:rPr>
              <a:t>1</a:t>
            </a:r>
            <a:endParaRPr sz="3600" baseline="30000" dirty="0">
              <a:solidFill>
                <a:srgbClr val="065CAB"/>
              </a:solidFill>
              <a:latin typeface="Georgia" panose="02040502050405020303" pitchFamily="18" charset="0"/>
              <a:sym typeface="Arial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F489DF2-6D89-40F6-BB45-BFF22CF07E14}"/>
              </a:ext>
            </a:extLst>
          </p:cNvPr>
          <p:cNvGrpSpPr/>
          <p:nvPr/>
        </p:nvGrpSpPr>
        <p:grpSpPr>
          <a:xfrm>
            <a:off x="427796" y="2311647"/>
            <a:ext cx="450202" cy="685765"/>
            <a:chOff x="623996" y="1592262"/>
            <a:chExt cx="333947" cy="508681"/>
          </a:xfrm>
        </p:grpSpPr>
        <p:cxnSp>
          <p:nvCxnSpPr>
            <p:cNvPr id="20" name="Google Shape;123;p4">
              <a:extLst>
                <a:ext uri="{FF2B5EF4-FFF2-40B4-BE49-F238E27FC236}">
                  <a16:creationId xmlns:a16="http://schemas.microsoft.com/office/drawing/2014/main" id="{BD8CDCC4-FEE1-4E26-AC96-066EBD8B51A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4;p4">
              <a:extLst>
                <a:ext uri="{FF2B5EF4-FFF2-40B4-BE49-F238E27FC236}">
                  <a16:creationId xmlns:a16="http://schemas.microsoft.com/office/drawing/2014/main" id="{8EAF4FF3-108B-4D67-BD56-0641D15AF08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126;p4">
              <a:extLst>
                <a:ext uri="{FF2B5EF4-FFF2-40B4-BE49-F238E27FC236}">
                  <a16:creationId xmlns:a16="http://schemas.microsoft.com/office/drawing/2014/main" id="{037CDCF8-4895-4BF8-87D3-4EE54561087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25;p4">
            <a:extLst>
              <a:ext uri="{FF2B5EF4-FFF2-40B4-BE49-F238E27FC236}">
                <a16:creationId xmlns:a16="http://schemas.microsoft.com/office/drawing/2014/main" id="{A6B2B343-0A2A-4734-B617-AD310AB47BB2}"/>
              </a:ext>
            </a:extLst>
          </p:cNvPr>
          <p:cNvSpPr/>
          <p:nvPr/>
        </p:nvSpPr>
        <p:spPr>
          <a:xfrm>
            <a:off x="1277157" y="2485272"/>
            <a:ext cx="390802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Georgia" panose="02040502050405020303" pitchFamily="18" charset="0"/>
                <a:ea typeface="Open Sans"/>
                <a:cs typeface="Times New Roman" panose="02020603050405020304" pitchFamily="18" charset="0"/>
                <a:sym typeface="Open Sans"/>
              </a:rPr>
              <a:t>Выбор метрик оценки моделей</a:t>
            </a:r>
            <a:endParaRPr lang="ru-RU" sz="1600" dirty="0">
              <a:solidFill>
                <a:srgbClr val="262626"/>
              </a:solidFill>
              <a:latin typeface="Georgia" panose="02040502050405020303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4" name="Google Shape;127;p4">
            <a:extLst>
              <a:ext uri="{FF2B5EF4-FFF2-40B4-BE49-F238E27FC236}">
                <a16:creationId xmlns:a16="http://schemas.microsoft.com/office/drawing/2014/main" id="{574810AB-39AE-4DA7-B7DC-B3F7D5E67E3A}"/>
              </a:ext>
            </a:extLst>
          </p:cNvPr>
          <p:cNvSpPr/>
          <p:nvPr/>
        </p:nvSpPr>
        <p:spPr>
          <a:xfrm>
            <a:off x="738314" y="2525046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Georgia" panose="02040502050405020303" pitchFamily="18" charset="0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Georgia" panose="02040502050405020303" pitchFamily="18" charset="0"/>
              <a:sym typeface="Arial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0B8DB5F-8316-4580-9BD9-56A00A89D146}"/>
              </a:ext>
            </a:extLst>
          </p:cNvPr>
          <p:cNvGrpSpPr/>
          <p:nvPr/>
        </p:nvGrpSpPr>
        <p:grpSpPr>
          <a:xfrm>
            <a:off x="427796" y="3166669"/>
            <a:ext cx="450202" cy="685765"/>
            <a:chOff x="623996" y="1592262"/>
            <a:chExt cx="333947" cy="508681"/>
          </a:xfrm>
        </p:grpSpPr>
        <p:cxnSp>
          <p:nvCxnSpPr>
            <p:cNvPr id="26" name="Google Shape;123;p4">
              <a:extLst>
                <a:ext uri="{FF2B5EF4-FFF2-40B4-BE49-F238E27FC236}">
                  <a16:creationId xmlns:a16="http://schemas.microsoft.com/office/drawing/2014/main" id="{DDEB8038-CB36-47C2-B4FA-E96A2221E6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24;p4">
              <a:extLst>
                <a:ext uri="{FF2B5EF4-FFF2-40B4-BE49-F238E27FC236}">
                  <a16:creationId xmlns:a16="http://schemas.microsoft.com/office/drawing/2014/main" id="{CC00AD02-C854-43C5-A16A-D0291F9D9EB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126;p4">
              <a:extLst>
                <a:ext uri="{FF2B5EF4-FFF2-40B4-BE49-F238E27FC236}">
                  <a16:creationId xmlns:a16="http://schemas.microsoft.com/office/drawing/2014/main" id="{24D62524-3F8F-41ED-B4B8-66FDB1754F8D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" name="Google Shape;125;p4">
            <a:extLst>
              <a:ext uri="{FF2B5EF4-FFF2-40B4-BE49-F238E27FC236}">
                <a16:creationId xmlns:a16="http://schemas.microsoft.com/office/drawing/2014/main" id="{D4B6C840-A99B-49CC-8B3E-79C1CBECEC01}"/>
              </a:ext>
            </a:extLst>
          </p:cNvPr>
          <p:cNvSpPr/>
          <p:nvPr/>
        </p:nvSpPr>
        <p:spPr>
          <a:xfrm>
            <a:off x="1277157" y="3340294"/>
            <a:ext cx="39908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Georgia" panose="02040502050405020303" pitchFamily="18" charset="0"/>
                <a:ea typeface="Open Sans"/>
                <a:cs typeface="Times New Roman" panose="02020603050405020304" pitchFamily="18" charset="0"/>
                <a:sym typeface="Open Sans"/>
              </a:rPr>
              <a:t>Выбор инструментов разведочного анализа данных</a:t>
            </a:r>
            <a:endParaRPr lang="ru-RU" sz="1600" dirty="0">
              <a:solidFill>
                <a:srgbClr val="262626"/>
              </a:solidFill>
              <a:latin typeface="Georgia" panose="02040502050405020303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0" name="Google Shape;127;p4">
            <a:extLst>
              <a:ext uri="{FF2B5EF4-FFF2-40B4-BE49-F238E27FC236}">
                <a16:creationId xmlns:a16="http://schemas.microsoft.com/office/drawing/2014/main" id="{560191C2-C89B-4100-8E12-61222F899385}"/>
              </a:ext>
            </a:extLst>
          </p:cNvPr>
          <p:cNvSpPr/>
          <p:nvPr/>
        </p:nvSpPr>
        <p:spPr>
          <a:xfrm>
            <a:off x="738314" y="338006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Georgia" panose="02040502050405020303" pitchFamily="18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Georgia" panose="020405020504050203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FCDFE21-0C16-4CD2-A30A-929EBAC7C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34175B-512F-4F57-B447-92FD9A3B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07" y="1499400"/>
            <a:ext cx="5759460" cy="1383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BD7D5-854F-4095-9B94-B16F7F24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5" y="2891481"/>
            <a:ext cx="2581325" cy="17859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B582A6-7D35-4F8E-A1E8-C261089BD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62" y="5358600"/>
            <a:ext cx="2505075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45CDEF-6759-4218-9E44-32B54940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28" y="1499400"/>
            <a:ext cx="5927560" cy="10722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F15FA9-B6A5-4D79-8E71-01485B614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856" y="3565332"/>
            <a:ext cx="2605427" cy="16317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85DB6E-8DB1-47B8-965F-1B2EA93E0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492" y="3005051"/>
            <a:ext cx="5938566" cy="3429000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420008-C78C-4D28-8FC0-1F11A70CFC21}"/>
              </a:ext>
            </a:extLst>
          </p:cNvPr>
          <p:cNvGrpSpPr/>
          <p:nvPr/>
        </p:nvGrpSpPr>
        <p:grpSpPr>
          <a:xfrm>
            <a:off x="2913010" y="530253"/>
            <a:ext cx="8861561" cy="600690"/>
            <a:chOff x="1476753" y="3499669"/>
            <a:chExt cx="8163176" cy="66600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F5E8E97-5354-4B4D-839B-10D4D525C95C}"/>
                </a:ext>
              </a:extLst>
            </p:cNvPr>
            <p:cNvSpPr/>
            <p:nvPr/>
          </p:nvSpPr>
          <p:spPr>
            <a:xfrm>
              <a:off x="1476753" y="3499669"/>
              <a:ext cx="816317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Разведочный анализ и предобработка данных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15" name="Прямоугольник 58">
              <a:extLst>
                <a:ext uri="{FF2B5EF4-FFF2-40B4-BE49-F238E27FC236}">
                  <a16:creationId xmlns:a16="http://schemas.microsoft.com/office/drawing/2014/main" id="{0B72DD97-DA7F-4C3E-96D0-A637AA6EB353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8FECA3DD-9AD9-4EAC-9770-69590B0DFA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542038" y="3499669"/>
              <a:ext cx="97891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0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DC5322D-1FCB-4924-A46F-49611629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94" y="4227016"/>
            <a:ext cx="3014028" cy="231272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BD4D96-35FB-4C14-8B53-C5D10B904B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30" y="1246522"/>
            <a:ext cx="4366052" cy="486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7CF1D10-BCD0-47E1-87FE-EA30F256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1" y="3876538"/>
            <a:ext cx="6562405" cy="1284120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5</a:t>
            </a:fld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913010" y="530253"/>
            <a:ext cx="8861561" cy="600690"/>
            <a:chOff x="1476753" y="3499669"/>
            <a:chExt cx="8163176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816317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Разведочный анализ и предобработка данных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542038" y="3499669"/>
              <a:ext cx="97891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FA2FA8-8972-4710-83CD-5749B3E14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86" y="1629722"/>
            <a:ext cx="3014028" cy="973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BA27C-5B47-4A63-82E8-BB4526758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85" y="2676703"/>
            <a:ext cx="3013597" cy="8504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BCB622-D499-4742-AD5F-D790AC00F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297" y="2815030"/>
            <a:ext cx="1448662" cy="14242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A46698-B1BD-4ABD-A215-B8146B5D7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552" y="2815030"/>
            <a:ext cx="1448662" cy="14242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647DAC-15D5-4075-9393-44B2CEDF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2967" y="1629722"/>
            <a:ext cx="2913009" cy="11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2F8BAA0-2F33-49D5-AA6A-81B19AE7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708035"/>
            <a:ext cx="11745651" cy="916103"/>
          </a:xfrm>
        </p:spPr>
        <p:txBody>
          <a:bodyPr>
            <a:normAutofit fontScale="92500" lnSpcReduction="20000"/>
          </a:bodyPr>
          <a:lstStyle/>
          <a:p>
            <a:pPr marL="7620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Метрики для базового решения и для моделей с подбором </a:t>
            </a:r>
            <a:r>
              <a:rPr lang="ru-RU" dirty="0" err="1">
                <a:solidFill>
                  <a:schemeClr val="tx1"/>
                </a:solidFill>
                <a:latin typeface="Georgia" panose="02040502050405020303" pitchFamily="18" charset="0"/>
              </a:rPr>
              <a:t>гиперпараметров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 для показателей: модуль упругости при растяжении, плотности при растяжении и соотношение матрица – наполнитель соответственно. </a:t>
            </a:r>
          </a:p>
          <a:p>
            <a:pPr marL="76200" indent="0"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6</a:t>
            </a:fld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014604" y="469293"/>
            <a:ext cx="9004675" cy="666000"/>
            <a:chOff x="1476752" y="3499669"/>
            <a:chExt cx="10844981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1084498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Построение моделей для целевых показателей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23168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0E91548-40DC-4C51-BB09-AC3E13CD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49242"/>
              </p:ext>
            </p:extLst>
          </p:nvPr>
        </p:nvGraphicFramePr>
        <p:xfrm>
          <a:off x="252383" y="3006585"/>
          <a:ext cx="4047191" cy="214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578">
                  <a:extLst>
                    <a:ext uri="{9D8B030D-6E8A-4147-A177-3AD203B41FA5}">
                      <a16:colId xmlns:a16="http://schemas.microsoft.com/office/drawing/2014/main" val="935995574"/>
                    </a:ext>
                  </a:extLst>
                </a:gridCol>
                <a:gridCol w="592773">
                  <a:extLst>
                    <a:ext uri="{9D8B030D-6E8A-4147-A177-3AD203B41FA5}">
                      <a16:colId xmlns:a16="http://schemas.microsoft.com/office/drawing/2014/main" val="2191839918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1635303799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37752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MAE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MSE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R2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021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Линейная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1,037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5530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Lasso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1,017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42273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Ridge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1,037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5378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0,922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1,27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-0,249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0940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 </a:t>
                      </a: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GridSearch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0,857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1,099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-0,081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2606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Метод опорных векторов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0,897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1,201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-0,182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3594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Дерево решений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1,171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2,107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-1,072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2698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Случайный лес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0,855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1,119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660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Случайный лес </a:t>
                      </a: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GridSearch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1,049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-0,032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022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Градиентный спуск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0,895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1,197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-0,177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9047755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585C2070-C90E-4A76-A231-73FFF07F2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59961"/>
              </p:ext>
            </p:extLst>
          </p:nvPr>
        </p:nvGraphicFramePr>
        <p:xfrm>
          <a:off x="4371828" y="3006585"/>
          <a:ext cx="3739534" cy="1982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413">
                  <a:extLst>
                    <a:ext uri="{9D8B030D-6E8A-4147-A177-3AD203B41FA5}">
                      <a16:colId xmlns:a16="http://schemas.microsoft.com/office/drawing/2014/main" val="136410455"/>
                    </a:ext>
                  </a:extLst>
                </a:gridCol>
                <a:gridCol w="592773">
                  <a:extLst>
                    <a:ext uri="{9D8B030D-6E8A-4147-A177-3AD203B41FA5}">
                      <a16:colId xmlns:a16="http://schemas.microsoft.com/office/drawing/2014/main" val="627813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993122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33050600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MAE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MSE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R2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3991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Линейная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0,979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-0,006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5850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Lasso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0,794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0,983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9159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Ridge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0,979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-0,006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6355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1,153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-0,186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5110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 </a:t>
                      </a: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GridSearch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0,823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1,051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-0,08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8187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Метод опорных векторов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1,112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-0,143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7938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Дерево решений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1,041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1,713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-0,76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2117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Случайный лес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0,816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-0,038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7699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Градиентный спуск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1,037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-0,066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69362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C4B34CD1-3DE3-4853-90BC-8EAEB60F1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9603"/>
              </p:ext>
            </p:extLst>
          </p:nvPr>
        </p:nvGraphicFramePr>
        <p:xfrm>
          <a:off x="8183616" y="3006585"/>
          <a:ext cx="3835662" cy="2471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699">
                  <a:extLst>
                    <a:ext uri="{9D8B030D-6E8A-4147-A177-3AD203B41FA5}">
                      <a16:colId xmlns:a16="http://schemas.microsoft.com/office/drawing/2014/main" val="1021124180"/>
                    </a:ext>
                  </a:extLst>
                </a:gridCol>
                <a:gridCol w="592773">
                  <a:extLst>
                    <a:ext uri="{9D8B030D-6E8A-4147-A177-3AD203B41FA5}">
                      <a16:colId xmlns:a16="http://schemas.microsoft.com/office/drawing/2014/main" val="4050849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045540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40490162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MAE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MSE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R2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5752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Линейная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0,979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-0,006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9519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Lasso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0,794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0,983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9900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Ridge</a:t>
                      </a: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 регрессия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0,796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0,979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-0,006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1712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1,153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-0,186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5998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K ближайших соседей </a:t>
                      </a: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GridSearch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1,073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-0,05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69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Метод опорных векторов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0,84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1,112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-0,143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508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Дерево решений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1,057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1,759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-0,808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7515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Случайный лес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0,808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1,003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-0,031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143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Случайный лес </a:t>
                      </a:r>
                      <a:r>
                        <a:rPr lang="ru-RU" sz="1000" dirty="0" err="1">
                          <a:effectLst/>
                          <a:latin typeface="Georgia" panose="02040502050405020303" pitchFamily="18" charset="0"/>
                        </a:rPr>
                        <a:t>GridSearch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1,037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-0,015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3989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Градиентный спуск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0,832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1,038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  <a:latin typeface="Georgia" panose="02040502050405020303" pitchFamily="18" charset="0"/>
                        </a:rPr>
                        <a:t>-0,066</a:t>
                      </a:r>
                      <a:endParaRPr lang="ru-RU" sz="10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885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A335BE-4C42-4AB6-83A4-E974EAB6F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7</a:t>
            </a:fld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B51E05-9A7D-414F-B544-BBEE5848FB5D}"/>
              </a:ext>
            </a:extLst>
          </p:cNvPr>
          <p:cNvGrpSpPr/>
          <p:nvPr/>
        </p:nvGrpSpPr>
        <p:grpSpPr>
          <a:xfrm>
            <a:off x="3014605" y="469293"/>
            <a:ext cx="6799956" cy="666000"/>
            <a:chOff x="1476752" y="3499669"/>
            <a:chExt cx="10844981" cy="666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1559E22-E1E4-4722-9413-D2E323C6D91C}"/>
                </a:ext>
              </a:extLst>
            </p:cNvPr>
            <p:cNvSpPr/>
            <p:nvPr/>
          </p:nvSpPr>
          <p:spPr>
            <a:xfrm>
              <a:off x="1476752" y="3499669"/>
              <a:ext cx="1084498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Рекомендательная нейронная сеть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:a16="http://schemas.microsoft.com/office/drawing/2014/main" id="{C94E7B62-B5DD-4D81-8C04-06435BC21586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98853979-1CEB-4AE0-AB06-2BC0C096AE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23168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FEE9BF-3F20-4FB9-9F3E-14140AD609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7" y="1519620"/>
            <a:ext cx="5325519" cy="2496951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0A23FD8-7D41-4EAC-9225-A94DF944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184"/>
              </p:ext>
            </p:extLst>
          </p:nvPr>
        </p:nvGraphicFramePr>
        <p:xfrm>
          <a:off x="1588008" y="4707332"/>
          <a:ext cx="3992712" cy="1124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9417">
                  <a:extLst>
                    <a:ext uri="{9D8B030D-6E8A-4147-A177-3AD203B41FA5}">
                      <a16:colId xmlns:a16="http://schemas.microsoft.com/office/drawing/2014/main" val="305518615"/>
                    </a:ext>
                  </a:extLst>
                </a:gridCol>
                <a:gridCol w="1703295">
                  <a:extLst>
                    <a:ext uri="{9D8B030D-6E8A-4147-A177-3AD203B41FA5}">
                      <a16:colId xmlns:a16="http://schemas.microsoft.com/office/drawing/2014/main" val="3073585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Georgia" panose="02040502050405020303" pitchFamily="18" charset="0"/>
                        </a:rPr>
                        <a:t>Метрика</a:t>
                      </a:r>
                      <a:endParaRPr lang="ru-RU" sz="110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Georgia" panose="02040502050405020303" pitchFamily="18" charset="0"/>
                        </a:rPr>
                        <a:t>Значение</a:t>
                      </a:r>
                      <a:endParaRPr lang="ru-RU" sz="110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56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Georgia" panose="02040502050405020303" pitchFamily="18" charset="0"/>
                        </a:rPr>
                        <a:t>Mean Squared Error</a:t>
                      </a:r>
                      <a:endParaRPr lang="ru-RU" sz="110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Georgia" panose="02040502050405020303" pitchFamily="18" charset="0"/>
                        </a:rPr>
                        <a:t>5.703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398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Georgia" panose="02040502050405020303" pitchFamily="18" charset="0"/>
                        </a:rPr>
                        <a:t>Mean Absolute Error</a:t>
                      </a:r>
                      <a:endParaRPr lang="ru-RU" sz="110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Georgia" panose="02040502050405020303" pitchFamily="18" charset="0"/>
                        </a:rPr>
                        <a:t>2.203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588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Georgia" panose="02040502050405020303" pitchFamily="18" charset="0"/>
                        </a:rPr>
                        <a:t>R-</a:t>
                      </a:r>
                      <a:r>
                        <a:rPr lang="ru-RU" sz="1400" dirty="0" err="1">
                          <a:effectLst/>
                          <a:latin typeface="Georgia" panose="02040502050405020303" pitchFamily="18" charset="0"/>
                        </a:rPr>
                        <a:t>squared</a:t>
                      </a:r>
                      <a:r>
                        <a:rPr lang="ru-RU" sz="1400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Georgia" panose="02040502050405020303" pitchFamily="18" charset="0"/>
                        </a:rPr>
                        <a:t>Score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Georgia" panose="02040502050405020303" pitchFamily="18" charset="0"/>
                        </a:rPr>
                        <a:t>-5.653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94069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9058B1-14D1-469B-9838-1019468D95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00" y="1456508"/>
            <a:ext cx="4062245" cy="25600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6AE8C1-3BBF-4221-99F7-1EBD549F79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21" y="4199542"/>
            <a:ext cx="3834802" cy="2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A335BE-4C42-4AB6-83A4-E974EAB6F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8</a:t>
            </a:fld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B51E05-9A7D-414F-B544-BBEE5848FB5D}"/>
              </a:ext>
            </a:extLst>
          </p:cNvPr>
          <p:cNvGrpSpPr/>
          <p:nvPr/>
        </p:nvGrpSpPr>
        <p:grpSpPr>
          <a:xfrm>
            <a:off x="2868707" y="491342"/>
            <a:ext cx="7117975" cy="666000"/>
            <a:chOff x="1400174" y="3499669"/>
            <a:chExt cx="8112811" cy="666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1559E22-E1E4-4722-9413-D2E323C6D91C}"/>
                </a:ext>
              </a:extLst>
            </p:cNvPr>
            <p:cNvSpPr/>
            <p:nvPr/>
          </p:nvSpPr>
          <p:spPr>
            <a:xfrm>
              <a:off x="1450157" y="3499669"/>
              <a:ext cx="806282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Разработка приложения и создание репозитория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:a16="http://schemas.microsoft.com/office/drawing/2014/main" id="{C94E7B62-B5DD-4D81-8C04-06435BC21586}"/>
                </a:ext>
              </a:extLst>
            </p:cNvPr>
            <p:cNvSpPr/>
            <p:nvPr/>
          </p:nvSpPr>
          <p:spPr>
            <a:xfrm rot="10800000" flipH="1">
              <a:off x="1400174" y="3499669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98853979-1CEB-4AE0-AB06-2BC0C096AE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8900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1DF8CB-CB83-4C85-B578-A49E4B6C37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3" y="1509713"/>
            <a:ext cx="2309924" cy="1107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1A33C3-E5D8-439C-A665-86B7B2B08A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68" y="1349188"/>
            <a:ext cx="3566471" cy="28988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F5527E-6207-4A42-9D64-BDD5BB0F27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1" y="1391878"/>
            <a:ext cx="3566471" cy="24997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128A6C-6883-441F-910C-AE190ECE59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58" y="3845340"/>
            <a:ext cx="5238115" cy="546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4F4C96-1B92-4A7D-9BE6-27512B4A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82" y="2764262"/>
            <a:ext cx="2389581" cy="33511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585382-E001-48B6-B570-F24B52E3721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81" y="4439857"/>
            <a:ext cx="3781873" cy="22238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DB2248-5106-4477-978C-FA05000E8EB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59" y="4821323"/>
            <a:ext cx="5695315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A335BE-4C42-4AB6-83A4-E974EAB6F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Georgia" panose="02040502050405020303" pitchFamily="18" charset="0"/>
              </a:rPr>
              <a:t>9</a:t>
            </a:fld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B51E05-9A7D-414F-B544-BBEE5848FB5D}"/>
              </a:ext>
            </a:extLst>
          </p:cNvPr>
          <p:cNvGrpSpPr/>
          <p:nvPr/>
        </p:nvGrpSpPr>
        <p:grpSpPr>
          <a:xfrm>
            <a:off x="3014606" y="469293"/>
            <a:ext cx="2713842" cy="666000"/>
            <a:chOff x="1476752" y="3499669"/>
            <a:chExt cx="10844981" cy="666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1559E22-E1E4-4722-9413-D2E323C6D91C}"/>
                </a:ext>
              </a:extLst>
            </p:cNvPr>
            <p:cNvSpPr/>
            <p:nvPr/>
          </p:nvSpPr>
          <p:spPr>
            <a:xfrm>
              <a:off x="1476752" y="3499669"/>
              <a:ext cx="1084498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Georgia" panose="02040502050405020303" pitchFamily="18" charset="0"/>
                  <a:cs typeface="ALS Sector Bold" pitchFamily="2" charset="0"/>
                </a:rPr>
                <a:t>Заключение</a:t>
              </a:r>
              <a:endParaRPr lang="ru-RU" sz="2800" spc="180" dirty="0">
                <a:latin typeface="Georgia" panose="02040502050405020303" pitchFamily="18" charset="0"/>
                <a:cs typeface="ALS Sector Bold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:a16="http://schemas.microsoft.com/office/drawing/2014/main" id="{C94E7B62-B5DD-4D81-8C04-06435BC21586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eorgia" panose="02040502050405020303" pitchFamily="18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98853979-1CEB-4AE0-AB06-2BC0C096AE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23168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" name="Google Shape;173;p7">
            <a:extLst>
              <a:ext uri="{FF2B5EF4-FFF2-40B4-BE49-F238E27FC236}">
                <a16:creationId xmlns:a16="http://schemas.microsoft.com/office/drawing/2014/main" id="{C72D3F4E-DD11-4C99-9E41-8A0DC362807C}"/>
              </a:ext>
            </a:extLst>
          </p:cNvPr>
          <p:cNvSpPr txBox="1"/>
          <p:nvPr/>
        </p:nvSpPr>
        <p:spPr>
          <a:xfrm>
            <a:off x="486334" y="1925633"/>
            <a:ext cx="11252295" cy="396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Поставленная цель не была мною достигнута, ни одна модель регрессии не справилась с задачей предсказания целевых признаков.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мой взгляд возможными причинами могут быть: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недостаточный размер обучающих данных, часть из которых выглядит сгенерированными;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нерепрезентативная выборка параметров, возможно, требуется более тщательный отбор признаков или конструирование признаков или консультация эксперта для понимания физической сути процессов;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данные плохого качества, синтетические/ложные данные;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ru-RU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недостаточная квалификация исследователя.</a:t>
            </a:r>
          </a:p>
          <a:p>
            <a:pPr algn="just">
              <a:lnSpc>
                <a:spcPct val="150000"/>
              </a:lnSpc>
            </a:pPr>
            <a:endParaRPr lang="ru-RU" sz="1800" dirty="0">
              <a:latin typeface="Georgia" panose="02040502050405020303" pitchFamily="18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latin typeface="Georgia" panose="02040502050405020303" pitchFamily="18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800" dirty="0">
                <a:latin typeface="Georgia" panose="02040502050405020303" pitchFamily="18" charset="0"/>
                <a:ea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02642764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482</Words>
  <Application>Microsoft Office PowerPoint</Application>
  <PresentationFormat>Широкоэкранный</PresentationFormat>
  <Paragraphs>175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Times New Roman</vt:lpstr>
      <vt:lpstr>Arial</vt:lpstr>
      <vt:lpstr>ALS Sector Regular</vt:lpstr>
      <vt:lpstr>Open Sans</vt:lpstr>
      <vt:lpstr>Georgia</vt:lpstr>
      <vt:lpstr>Noto Sans Symbols</vt:lpstr>
      <vt:lpstr>If,kjyVUNE_28012021</vt:lpstr>
      <vt:lpstr>ВЫПУСКНАЯ КВАЛИФИКАЦИОННАЯ РАБОТА  по курсу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Ермолова Дарья</dc:creator>
  <cp:lastModifiedBy>Daria Ermolova</cp:lastModifiedBy>
  <cp:revision>111</cp:revision>
  <dcterms:created xsi:type="dcterms:W3CDTF">2021-02-24T09:03:25Z</dcterms:created>
  <dcterms:modified xsi:type="dcterms:W3CDTF">2023-04-25T06:12:18Z</dcterms:modified>
</cp:coreProperties>
</file>