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59" r:id="rId3"/>
    <p:sldId id="267" r:id="rId4"/>
    <p:sldId id="268" r:id="rId5"/>
    <p:sldId id="269" r:id="rId6"/>
    <p:sldId id="271" r:id="rId7"/>
    <p:sldId id="272" r:id="rId8"/>
    <p:sldId id="266" r:id="rId9"/>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eu Grosskopf Schlottfeldt Neto" initials="EGSN" lastIdx="2" clrIdx="0">
    <p:extLst>
      <p:ext uri="{19B8F6BF-5375-455C-9EA6-DF929625EA0E}">
        <p15:presenceInfo xmlns:p15="http://schemas.microsoft.com/office/powerpoint/2012/main" userId="356296d1a06a91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AD4"/>
    <a:srgbClr val="FFEDD1"/>
    <a:srgbClr val="DCDBFC"/>
    <a:srgbClr val="BFF5F3"/>
    <a:srgbClr val="FFD8D6"/>
    <a:srgbClr val="7BEBD8"/>
    <a:srgbClr val="8335E5"/>
    <a:srgbClr val="6B8DE1"/>
    <a:srgbClr val="6C92E1"/>
    <a:srgbClr val="631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65965" autoAdjust="0"/>
  </p:normalViewPr>
  <p:slideViewPr>
    <p:cSldViewPr snapToGrid="0" showGuides="1">
      <p:cViewPr>
        <p:scale>
          <a:sx n="66" d="100"/>
          <a:sy n="66" d="100"/>
        </p:scale>
        <p:origin x="2562" y="32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E670E4-9079-42C1-920C-F1B793C7E7EE}" type="datetime1">
              <a:rPr lang="pt-BR" smtClean="0"/>
              <a:t>20/08/2021</a:t>
            </a:fld>
            <a:endParaRPr lang="pt-BR" dirty="0"/>
          </a:p>
        </p:txBody>
      </p:sp>
      <p:sp>
        <p:nvSpPr>
          <p:cNvPr id="4" name="Espaço Reservado para Rodapé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pt-BR" smtClean="0"/>
              <a:t>‹nº›</a:t>
            </a:fld>
            <a:endParaRPr lang="pt-BR" dirty="0"/>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9C4F6-15AE-4765-BB60-5D0ED727A37B}" type="datetime1">
              <a:rPr lang="pt-BR" smtClean="0"/>
              <a:pPr/>
              <a:t>20/08/2021</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pt-BR" noProof="0" smtClean="0"/>
              <a:t>‹nº›</a:t>
            </a:fld>
            <a:endParaRPr lang="pt-BR" noProof="0"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r>
              <a:rPr lang="pt-BR" dirty="0"/>
              <a:t>Boa noite, pra quem não me conhece eu sou o Elizeu, eu sou o único integrante do projeto. Quero agradecer a presença de todos. O meu trabalho foi criar uma aplicação web utilizando Spring Boot, onde foi possível criar, atualizar e ler posts do blog.</a:t>
            </a:r>
          </a:p>
        </p:txBody>
      </p:sp>
      <p:sp>
        <p:nvSpPr>
          <p:cNvPr id="4" name="Espaço Reservado para o Número do Slide 3"/>
          <p:cNvSpPr>
            <a:spLocks noGrp="1"/>
          </p:cNvSpPr>
          <p:nvPr>
            <p:ph type="sldNum" sz="quarter" idx="5"/>
          </p:nvPr>
        </p:nvSpPr>
        <p:spPr/>
        <p:txBody>
          <a:bodyPr rtlCol="0"/>
          <a:lstStyle/>
          <a:p>
            <a:pPr rtl="0"/>
            <a:fld id="{6DF8F48A-6110-47DA-8521-A1D1FFD22FEF}" type="slidenum">
              <a:rPr lang="pt-BR" smtClean="0"/>
              <a:t>1</a:t>
            </a:fld>
            <a:endParaRPr lang="pt-BR" dirty="0"/>
          </a:p>
        </p:txBody>
      </p:sp>
    </p:spTree>
    <p:extLst>
      <p:ext uri="{BB962C8B-B14F-4D97-AF65-F5344CB8AC3E}">
        <p14:creationId xmlns:p14="http://schemas.microsoft.com/office/powerpoint/2010/main" val="151137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marL="0" indent="0" algn="just">
              <a:lnSpc>
                <a:spcPct val="150000"/>
              </a:lnSpc>
              <a:buFont typeface="Arial" panose="020B0604020202020204" pitchFamily="34" charset="0"/>
              <a:buNone/>
            </a:pPr>
            <a:r>
              <a:rPr lang="pt-BR" sz="1800" dirty="0">
                <a:solidFill>
                  <a:srgbClr val="FFFFFF"/>
                </a:solidFill>
                <a:latin typeface="Roboto Light"/>
                <a:ea typeface="Roboto Light"/>
                <a:cs typeface="Roboto Light"/>
                <a:sym typeface="Roboto Light"/>
              </a:rPr>
              <a:t>Diversos blogs foram criados desde o surgimento da internet possuindo diferentes objetivos. </a:t>
            </a:r>
          </a:p>
          <a:p>
            <a:pPr marL="0" indent="0" algn="just">
              <a:lnSpc>
                <a:spcPct val="150000"/>
              </a:lnSpc>
              <a:buFont typeface="Arial" panose="020B0604020202020204" pitchFamily="34" charset="0"/>
              <a:buNone/>
            </a:pPr>
            <a:r>
              <a:rPr lang="pt-BR" sz="1800" dirty="0">
                <a:solidFill>
                  <a:srgbClr val="FFFFFF"/>
                </a:solidFill>
                <a:latin typeface="Roboto Light"/>
                <a:ea typeface="Roboto Light"/>
                <a:cs typeface="Roboto Light"/>
                <a:sym typeface="Roboto Light"/>
              </a:rPr>
              <a:t>Como enviar notícias aos usuários, sanar dúvidas dos leitores, divulgar releases para a imprensa, etc. Enfim o que todos estes sites tem em comum é a capacidade de compartilhar conteúdos como documentos, podcasts, vídeos, informações no geral com outros usuários.</a:t>
            </a:r>
          </a:p>
          <a:p>
            <a:pPr marL="0" indent="0" algn="just">
              <a:lnSpc>
                <a:spcPct val="150000"/>
              </a:lnSpc>
              <a:buFont typeface="Arial" panose="020B0604020202020204" pitchFamily="34" charset="0"/>
              <a:buNone/>
            </a:pPr>
            <a:endParaRPr lang="pt-BR" sz="1800" dirty="0">
              <a:solidFill>
                <a:srgbClr val="FFFFFF"/>
              </a:solidFill>
              <a:latin typeface="Roboto Light"/>
              <a:ea typeface="Roboto Light"/>
              <a:cs typeface="Roboto Light"/>
              <a:sym typeface="Roboto Light"/>
            </a:endParaRPr>
          </a:p>
          <a:p>
            <a:pPr marL="0" indent="0" algn="just">
              <a:lnSpc>
                <a:spcPct val="150000"/>
              </a:lnSpc>
              <a:buFont typeface="Arial" panose="020B0604020202020204" pitchFamily="34" charset="0"/>
              <a:buNone/>
            </a:pPr>
            <a:r>
              <a:rPr lang="pt-BR" sz="1800" dirty="0">
                <a:solidFill>
                  <a:srgbClr val="FFFFFF"/>
                </a:solidFill>
                <a:latin typeface="Roboto Light"/>
                <a:ea typeface="Roboto Light"/>
                <a:cs typeface="Roboto Light"/>
                <a:sym typeface="Roboto Light"/>
              </a:rPr>
              <a:t>Porém, dentro do contexto Cristão fica cada vez mais difícil encontrar material de qualidade e sério sobre a fé Cristã e sem influências políticas.</a:t>
            </a:r>
          </a:p>
          <a:p>
            <a:pPr marL="0" indent="0" algn="just">
              <a:lnSpc>
                <a:spcPct val="150000"/>
              </a:lnSpc>
              <a:buFont typeface="Arial" panose="020B0604020202020204" pitchFamily="34" charset="0"/>
              <a:buNone/>
            </a:pPr>
            <a:endParaRPr lang="pt-BR" sz="1800" dirty="0">
              <a:solidFill>
                <a:srgbClr val="FFFFFF"/>
              </a:solidFill>
              <a:latin typeface="Roboto Light"/>
              <a:ea typeface="Roboto Light"/>
              <a:cs typeface="Roboto Light"/>
              <a:sym typeface="Roboto Light"/>
            </a:endParaRPr>
          </a:p>
          <a:p>
            <a:pPr marL="0" indent="0" algn="just">
              <a:lnSpc>
                <a:spcPct val="150000"/>
              </a:lnSpc>
              <a:buFont typeface="Arial" panose="020B0604020202020204" pitchFamily="34" charset="0"/>
              <a:buNone/>
            </a:pPr>
            <a:r>
              <a:rPr lang="pt-BR" sz="1800" dirty="0">
                <a:solidFill>
                  <a:srgbClr val="FFFFFF"/>
                </a:solidFill>
                <a:latin typeface="Roboto Light"/>
                <a:ea typeface="Roboto Light"/>
                <a:cs typeface="Roboto Light"/>
                <a:sym typeface="Roboto Light"/>
              </a:rPr>
              <a:t>Diante do exposto foi desenvolvida uma aplicação intuitiva ao usuário e de fácil utilização.</a:t>
            </a:r>
          </a:p>
          <a:p>
            <a:pPr algn="just">
              <a:lnSpc>
                <a:spcPct val="110000"/>
              </a:lnSpc>
              <a:spcAft>
                <a:spcPts val="600"/>
              </a:spcAft>
              <a:tabLst>
                <a:tab pos="228600" algn="l"/>
              </a:tabLst>
            </a:pPr>
            <a:endParaRPr lang="pt-BR"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tabLst>
                <a:tab pos="228600" algn="l"/>
              </a:tabLst>
            </a:pPr>
            <a:endParaRPr lang="pt-BR" sz="18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4" name="Espaço Reservado para o Número do Slide 3"/>
          <p:cNvSpPr>
            <a:spLocks noGrp="1"/>
          </p:cNvSpPr>
          <p:nvPr>
            <p:ph type="sldNum" sz="quarter" idx="5"/>
          </p:nvPr>
        </p:nvSpPr>
        <p:spPr/>
        <p:txBody>
          <a:bodyPr rtlCol="0"/>
          <a:lstStyle/>
          <a:p>
            <a:pPr rtl="0"/>
            <a:fld id="{6DF8F48A-6110-47DA-8521-A1D1FFD22FEF}" type="slidenum">
              <a:rPr lang="pt-BR" smtClean="0"/>
              <a:t>2</a:t>
            </a:fld>
            <a:endParaRPr lang="pt-BR" dirty="0"/>
          </a:p>
        </p:txBody>
      </p:sp>
    </p:spTree>
    <p:extLst>
      <p:ext uri="{BB962C8B-B14F-4D97-AF65-F5344CB8AC3E}">
        <p14:creationId xmlns:p14="http://schemas.microsoft.com/office/powerpoint/2010/main" val="45383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marL="0" indent="0" algn="just">
              <a:lnSpc>
                <a:spcPct val="150000"/>
              </a:lnSpc>
              <a:buFont typeface="Arial" panose="020B0604020202020204" pitchFamily="34" charset="0"/>
              <a:buNone/>
            </a:pPr>
            <a:r>
              <a:rPr lang="pt-BR" sz="1800" dirty="0">
                <a:solidFill>
                  <a:srgbClr val="FFFFFF"/>
                </a:solidFill>
                <a:latin typeface="Roboto Light"/>
                <a:ea typeface="Roboto Light"/>
                <a:cs typeface="Roboto Light"/>
                <a:sym typeface="Roboto Light"/>
              </a:rPr>
              <a:t>Ao desenvolver um projeto utilizando um framework como o Spring Boot e o Spring MVC, você consegue aumentar a produção, reduzir as falhas e consegue criar um sistema escalável.</a:t>
            </a:r>
          </a:p>
          <a:p>
            <a:pPr algn="just">
              <a:lnSpc>
                <a:spcPct val="110000"/>
              </a:lnSpc>
              <a:spcAft>
                <a:spcPts val="600"/>
              </a:spcAft>
              <a:tabLst>
                <a:tab pos="228600" algn="l"/>
              </a:tabLst>
            </a:pPr>
            <a:endParaRPr lang="pt-BR" sz="18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4" name="Espaço Reservado para o Número do Slide 3"/>
          <p:cNvSpPr>
            <a:spLocks noGrp="1"/>
          </p:cNvSpPr>
          <p:nvPr>
            <p:ph type="sldNum" sz="quarter" idx="5"/>
          </p:nvPr>
        </p:nvSpPr>
        <p:spPr/>
        <p:txBody>
          <a:bodyPr rtlCol="0"/>
          <a:lstStyle/>
          <a:p>
            <a:pPr rtl="0"/>
            <a:fld id="{6DF8F48A-6110-47DA-8521-A1D1FFD22FEF}" type="slidenum">
              <a:rPr lang="pt-BR" smtClean="0"/>
              <a:t>3</a:t>
            </a:fld>
            <a:endParaRPr lang="pt-BR" dirty="0"/>
          </a:p>
        </p:txBody>
      </p:sp>
    </p:spTree>
    <p:extLst>
      <p:ext uri="{BB962C8B-B14F-4D97-AF65-F5344CB8AC3E}">
        <p14:creationId xmlns:p14="http://schemas.microsoft.com/office/powerpoint/2010/main" val="101008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marL="0" indent="0" algn="just">
              <a:lnSpc>
                <a:spcPct val="150000"/>
              </a:lnSpc>
              <a:buFont typeface="Arial" panose="020B0604020202020204" pitchFamily="34" charset="0"/>
              <a:buNone/>
            </a:pPr>
            <a:r>
              <a:rPr lang="pt-BR" sz="2800" b="0" i="0" dirty="0">
                <a:solidFill>
                  <a:srgbClr val="24292F"/>
                </a:solidFill>
                <a:effectLst/>
                <a:latin typeface="-apple-system"/>
              </a:rPr>
              <a:t>A IDE que eu escolhi...</a:t>
            </a:r>
          </a:p>
          <a:p>
            <a:pPr marL="0" indent="0" algn="just">
              <a:lnSpc>
                <a:spcPct val="150000"/>
              </a:lnSpc>
              <a:buFont typeface="Arial" panose="020B0604020202020204" pitchFamily="34" charset="0"/>
              <a:buNone/>
            </a:pPr>
            <a:endParaRPr lang="pt-BR" sz="2800" b="0" i="0" dirty="0">
              <a:solidFill>
                <a:srgbClr val="24292F"/>
              </a:solidFill>
              <a:effectLst/>
              <a:latin typeface="-apple-system"/>
            </a:endParaRPr>
          </a:p>
          <a:p>
            <a:pPr marL="0" indent="0" algn="just">
              <a:lnSpc>
                <a:spcPct val="150000"/>
              </a:lnSpc>
              <a:buFont typeface="Arial" panose="020B0604020202020204" pitchFamily="34" charset="0"/>
              <a:buNone/>
            </a:pPr>
            <a:r>
              <a:rPr lang="pt-BR" sz="2800" b="0" i="0" dirty="0">
                <a:solidFill>
                  <a:srgbClr val="24292F"/>
                </a:solidFill>
                <a:effectLst/>
                <a:latin typeface="-apple-system"/>
              </a:rPr>
              <a:t>Community </a:t>
            </a:r>
            <a:r>
              <a:rPr lang="pt-BR" sz="2800" b="0" i="0" dirty="0" err="1">
                <a:solidFill>
                  <a:srgbClr val="24292F"/>
                </a:solidFill>
                <a:effectLst/>
                <a:latin typeface="-apple-system"/>
              </a:rPr>
              <a:t>Edition</a:t>
            </a:r>
            <a:r>
              <a:rPr lang="pt-BR" sz="2800" b="0" i="0" dirty="0">
                <a:solidFill>
                  <a:srgbClr val="24292F"/>
                </a:solidFill>
                <a:effectLst/>
                <a:latin typeface="-apple-system"/>
              </a:rPr>
              <a:t> é gratuita e de código aberto, licenciado sob Apache 2.0. Ela fornece todos os recursos básicos para desenvolvimento JVM e Android. </a:t>
            </a:r>
          </a:p>
          <a:p>
            <a:pPr marL="0" indent="0" algn="just">
              <a:lnSpc>
                <a:spcPct val="150000"/>
              </a:lnSpc>
              <a:buFont typeface="Arial" panose="020B0604020202020204" pitchFamily="34" charset="0"/>
              <a:buNone/>
            </a:pPr>
            <a:endParaRPr lang="pt-BR" sz="2800" b="0" i="0" dirty="0">
              <a:solidFill>
                <a:srgbClr val="24292F"/>
              </a:solidFill>
              <a:effectLst/>
              <a:latin typeface="-apple-system"/>
            </a:endParaRPr>
          </a:p>
          <a:p>
            <a:pPr marL="0" indent="0" algn="just">
              <a:lnSpc>
                <a:spcPct val="150000"/>
              </a:lnSpc>
              <a:buFont typeface="Arial" panose="020B0604020202020204" pitchFamily="34" charset="0"/>
              <a:buNone/>
            </a:pPr>
            <a:r>
              <a:rPr lang="pt-BR" sz="2800" b="0" i="0" dirty="0">
                <a:solidFill>
                  <a:srgbClr val="24292F"/>
                </a:solidFill>
                <a:effectLst/>
                <a:latin typeface="-apple-system"/>
              </a:rPr>
              <a:t>Inicialmente iniciei o projeto no Eclipse, porém após conversar com os meus colegas, acabei optando utilizar esta IDE. O </a:t>
            </a:r>
            <a:r>
              <a:rPr lang="pt-BR" sz="2800" b="0" i="0" dirty="0" err="1">
                <a:solidFill>
                  <a:srgbClr val="24292F"/>
                </a:solidFill>
                <a:effectLst/>
                <a:latin typeface="-apple-system"/>
              </a:rPr>
              <a:t>IntelliJ</a:t>
            </a:r>
            <a:r>
              <a:rPr lang="pt-BR" sz="2800" b="0" i="0" dirty="0">
                <a:solidFill>
                  <a:srgbClr val="24292F"/>
                </a:solidFill>
                <a:effectLst/>
                <a:latin typeface="-apple-system"/>
              </a:rPr>
              <a:t> acabou sendo muito mais fácil de usar em comparação com o Eclipse. A curva de aprendizado é muito mais rápida no </a:t>
            </a:r>
            <a:r>
              <a:rPr lang="pt-BR" sz="2800" b="0" i="0" dirty="0" err="1">
                <a:solidFill>
                  <a:srgbClr val="24292F"/>
                </a:solidFill>
                <a:effectLst/>
                <a:latin typeface="-apple-system"/>
              </a:rPr>
              <a:t>IntelliJ</a:t>
            </a:r>
            <a:r>
              <a:rPr lang="pt-BR" sz="2800" b="0" i="0" dirty="0">
                <a:solidFill>
                  <a:srgbClr val="24292F"/>
                </a:solidFill>
                <a:effectLst/>
                <a:latin typeface="-apple-system"/>
              </a:rPr>
              <a:t>, o que torna o desenvolvimento mais fácil e natural. Preenchimento de código, menus suspensos, visualização rápida, assistentes de projeto, etc. Todas essas coisas são possíveis tanto no Eclipse quanto no </a:t>
            </a:r>
            <a:r>
              <a:rPr lang="pt-BR" sz="2800" b="0" i="0" dirty="0" err="1">
                <a:solidFill>
                  <a:srgbClr val="24292F"/>
                </a:solidFill>
                <a:effectLst/>
                <a:latin typeface="-apple-system"/>
              </a:rPr>
              <a:t>IntelliJ</a:t>
            </a:r>
            <a:r>
              <a:rPr lang="pt-BR" sz="2800" b="0" i="0" dirty="0">
                <a:solidFill>
                  <a:srgbClr val="24292F"/>
                </a:solidFill>
                <a:effectLst/>
                <a:latin typeface="-apple-system"/>
              </a:rPr>
              <a:t>, mas a experiência do usuário no </a:t>
            </a:r>
            <a:r>
              <a:rPr lang="pt-BR" sz="2800" b="0" i="0" dirty="0" err="1">
                <a:solidFill>
                  <a:srgbClr val="24292F"/>
                </a:solidFill>
                <a:effectLst/>
                <a:latin typeface="-apple-system"/>
              </a:rPr>
              <a:t>IntelliJ</a:t>
            </a:r>
            <a:r>
              <a:rPr lang="pt-BR" sz="2800" b="0" i="0" dirty="0">
                <a:solidFill>
                  <a:srgbClr val="24292F"/>
                </a:solidFill>
                <a:effectLst/>
                <a:latin typeface="-apple-system"/>
              </a:rPr>
              <a:t> é muito mais satisfatória.</a:t>
            </a:r>
            <a:endParaRPr lang="pt-BR" sz="18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4" name="Espaço Reservado para o Número do Slide 3"/>
          <p:cNvSpPr>
            <a:spLocks noGrp="1"/>
          </p:cNvSpPr>
          <p:nvPr>
            <p:ph type="sldNum" sz="quarter" idx="5"/>
          </p:nvPr>
        </p:nvSpPr>
        <p:spPr/>
        <p:txBody>
          <a:bodyPr rtlCol="0"/>
          <a:lstStyle/>
          <a:p>
            <a:pPr rtl="0"/>
            <a:fld id="{6DF8F48A-6110-47DA-8521-A1D1FFD22FEF}" type="slidenum">
              <a:rPr lang="pt-BR" smtClean="0"/>
              <a:t>4</a:t>
            </a:fld>
            <a:endParaRPr lang="pt-BR" dirty="0"/>
          </a:p>
        </p:txBody>
      </p:sp>
    </p:spTree>
    <p:extLst>
      <p:ext uri="{BB962C8B-B14F-4D97-AF65-F5344CB8AC3E}">
        <p14:creationId xmlns:p14="http://schemas.microsoft.com/office/powerpoint/2010/main" val="540072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4000" b="1" i="0" dirty="0">
                <a:solidFill>
                  <a:srgbClr val="24292F"/>
                </a:solidFill>
                <a:effectLst/>
                <a:latin typeface="-apple-system"/>
              </a:rPr>
              <a:t>As ferramentas que eu utilizei para desenvolver a aplicação web foram: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4000" b="1"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4000" b="1" i="0" dirty="0">
                <a:solidFill>
                  <a:srgbClr val="24292F"/>
                </a:solidFill>
                <a:effectLst/>
                <a:latin typeface="-apple-system"/>
              </a:rPr>
              <a:t>Spring Boot</a:t>
            </a:r>
            <a:endParaRPr lang="pt-BR" sz="2800" b="0" i="0" dirty="0">
              <a:solidFill>
                <a:srgbClr val="24292F"/>
              </a:solidFill>
              <a:effectLst/>
              <a:latin typeface="-apple-system"/>
            </a:endParaRPr>
          </a:p>
          <a:p>
            <a:pPr algn="l"/>
            <a:r>
              <a:rPr lang="pt-BR" sz="2800" b="0" i="0" dirty="0">
                <a:solidFill>
                  <a:srgbClr val="24292F"/>
                </a:solidFill>
                <a:effectLst/>
                <a:latin typeface="-apple-system"/>
              </a:rPr>
              <a:t>O Spring Boot é um projeto que está dentro do ecossistema Spring, que ajuda a criar aplicações "stand-</a:t>
            </a:r>
            <a:r>
              <a:rPr lang="pt-BR" sz="2800" b="0" i="0" dirty="0" err="1">
                <a:solidFill>
                  <a:srgbClr val="24292F"/>
                </a:solidFill>
                <a:effectLst/>
                <a:latin typeface="-apple-system"/>
              </a:rPr>
              <a:t>alone</a:t>
            </a:r>
            <a:r>
              <a:rPr lang="pt-BR" sz="2800" b="0" i="0" dirty="0">
                <a:solidFill>
                  <a:srgbClr val="24292F"/>
                </a:solidFill>
                <a:effectLst/>
                <a:latin typeface="-apple-system"/>
              </a:rPr>
              <a:t>" (aplicações que dependem só do Java). Ajuda com as configurações iniciais da estrutura, com a organização. Facilita colocar o projeto em produção. O Spring Boot já configura o </a:t>
            </a:r>
            <a:r>
              <a:rPr lang="pt-BR" sz="2800" b="0" i="0" dirty="0" err="1">
                <a:solidFill>
                  <a:srgbClr val="24292F"/>
                </a:solidFill>
                <a:effectLst/>
                <a:latin typeface="-apple-system"/>
              </a:rPr>
              <a:t>TomCat</a:t>
            </a:r>
            <a:r>
              <a:rPr lang="pt-BR" sz="2800" b="0" i="0" dirty="0">
                <a:solidFill>
                  <a:srgbClr val="24292F"/>
                </a:solidFill>
                <a:effectLst/>
                <a:latin typeface="-apple-system"/>
              </a:rPr>
              <a:t> (servidor web Java - </a:t>
            </a:r>
            <a:r>
              <a:rPr lang="pt-BR" sz="2800" b="0" i="0" dirty="0" err="1">
                <a:solidFill>
                  <a:srgbClr val="24292F"/>
                </a:solidFill>
                <a:effectLst/>
                <a:latin typeface="-apple-system"/>
              </a:rPr>
              <a:t>servlet</a:t>
            </a:r>
            <a:r>
              <a:rPr lang="pt-BR" sz="2800" b="0" i="0" dirty="0">
                <a:solidFill>
                  <a:srgbClr val="24292F"/>
                </a:solidFill>
                <a:effectLst/>
                <a:latin typeface="-apple-system"/>
              </a:rPr>
              <a:t> Java).</a:t>
            </a:r>
          </a:p>
          <a:p>
            <a:pPr algn="l"/>
            <a:r>
              <a:rPr lang="pt-BR" sz="2800" b="0" i="0" dirty="0">
                <a:solidFill>
                  <a:srgbClr val="24292F"/>
                </a:solidFill>
                <a:effectLst/>
                <a:latin typeface="-apple-system"/>
              </a:rPr>
              <a:t>Spring boot = Spring MVC + Auto </a:t>
            </a:r>
            <a:r>
              <a:rPr lang="pt-BR" sz="2800" b="0" i="0" dirty="0" err="1">
                <a:solidFill>
                  <a:srgbClr val="24292F"/>
                </a:solidFill>
                <a:effectLst/>
                <a:latin typeface="-apple-system"/>
              </a:rPr>
              <a:t>Configuration</a:t>
            </a:r>
            <a:r>
              <a:rPr lang="pt-BR" sz="2800" b="0" i="0" dirty="0">
                <a:solidFill>
                  <a:srgbClr val="24292F"/>
                </a:solidFill>
                <a:effectLst/>
                <a:latin typeface="-apple-system"/>
              </a:rPr>
              <a:t>(</a:t>
            </a:r>
            <a:r>
              <a:rPr lang="pt-BR" sz="2800" b="0" i="0" dirty="0" err="1">
                <a:solidFill>
                  <a:srgbClr val="24292F"/>
                </a:solidFill>
                <a:effectLst/>
                <a:latin typeface="-apple-system"/>
              </a:rPr>
              <a:t>Don't</a:t>
            </a:r>
            <a:r>
              <a:rPr lang="pt-BR" sz="2800" b="0" i="0" dirty="0">
                <a:solidFill>
                  <a:srgbClr val="24292F"/>
                </a:solidFill>
                <a:effectLst/>
                <a:latin typeface="-apple-system"/>
              </a:rPr>
              <a:t> </a:t>
            </a:r>
            <a:r>
              <a:rPr lang="pt-BR" sz="2800" b="0" i="0" dirty="0" err="1">
                <a:solidFill>
                  <a:srgbClr val="24292F"/>
                </a:solidFill>
                <a:effectLst/>
                <a:latin typeface="-apple-system"/>
              </a:rPr>
              <a:t>need</a:t>
            </a:r>
            <a:r>
              <a:rPr lang="pt-BR" sz="2800" b="0" i="0" dirty="0">
                <a:solidFill>
                  <a:srgbClr val="24292F"/>
                </a:solidFill>
                <a:effectLst/>
                <a:latin typeface="-apple-system"/>
              </a:rPr>
              <a:t> </a:t>
            </a:r>
            <a:r>
              <a:rPr lang="pt-BR" sz="2800" b="0" i="0" dirty="0" err="1">
                <a:solidFill>
                  <a:srgbClr val="24292F"/>
                </a:solidFill>
                <a:effectLst/>
                <a:latin typeface="-apple-system"/>
              </a:rPr>
              <a:t>to</a:t>
            </a:r>
            <a:r>
              <a:rPr lang="pt-BR" sz="2800" b="0" i="0" dirty="0">
                <a:solidFill>
                  <a:srgbClr val="24292F"/>
                </a:solidFill>
                <a:effectLst/>
                <a:latin typeface="-apple-system"/>
              </a:rPr>
              <a:t> </a:t>
            </a:r>
            <a:r>
              <a:rPr lang="pt-BR" sz="2800" b="0" i="0" dirty="0" err="1">
                <a:solidFill>
                  <a:srgbClr val="24292F"/>
                </a:solidFill>
                <a:effectLst/>
                <a:latin typeface="-apple-system"/>
              </a:rPr>
              <a:t>write</a:t>
            </a:r>
            <a:r>
              <a:rPr lang="pt-BR" sz="2800" b="0" i="0" dirty="0">
                <a:solidFill>
                  <a:srgbClr val="24292F"/>
                </a:solidFill>
                <a:effectLst/>
                <a:latin typeface="-apple-system"/>
              </a:rPr>
              <a:t> spring.xml file for </a:t>
            </a:r>
            <a:r>
              <a:rPr lang="pt-BR" sz="2800" b="0" i="0" dirty="0" err="1">
                <a:solidFill>
                  <a:srgbClr val="24292F"/>
                </a:solidFill>
                <a:effectLst/>
                <a:latin typeface="-apple-system"/>
              </a:rPr>
              <a:t>configurations</a:t>
            </a:r>
            <a:r>
              <a:rPr lang="pt-BR" sz="2800" b="0" i="0" dirty="0">
                <a:solidFill>
                  <a:srgbClr val="24292F"/>
                </a:solidFill>
                <a:effectLst/>
                <a:latin typeface="-apple-system"/>
              </a:rPr>
              <a:t>) + Server(</a:t>
            </a:r>
            <a:r>
              <a:rPr lang="pt-BR" sz="2800" b="0" i="0" dirty="0" err="1">
                <a:solidFill>
                  <a:srgbClr val="24292F"/>
                </a:solidFill>
                <a:effectLst/>
                <a:latin typeface="-apple-system"/>
              </a:rPr>
              <a:t>You</a:t>
            </a:r>
            <a:r>
              <a:rPr lang="pt-BR" sz="2800" b="0" i="0" dirty="0">
                <a:solidFill>
                  <a:srgbClr val="24292F"/>
                </a:solidFill>
                <a:effectLst/>
                <a:latin typeface="-apple-system"/>
              </a:rPr>
              <a:t> </a:t>
            </a:r>
            <a:r>
              <a:rPr lang="pt-BR" sz="2800" b="0" i="0" dirty="0" err="1">
                <a:solidFill>
                  <a:srgbClr val="24292F"/>
                </a:solidFill>
                <a:effectLst/>
                <a:latin typeface="-apple-system"/>
              </a:rPr>
              <a:t>can</a:t>
            </a:r>
            <a:r>
              <a:rPr lang="pt-BR" sz="2800" b="0" i="0" dirty="0">
                <a:solidFill>
                  <a:srgbClr val="24292F"/>
                </a:solidFill>
                <a:effectLst/>
                <a:latin typeface="-apple-system"/>
              </a:rPr>
              <a:t> </a:t>
            </a:r>
            <a:r>
              <a:rPr lang="pt-BR" sz="2800" b="0" i="0" dirty="0" err="1">
                <a:solidFill>
                  <a:srgbClr val="24292F"/>
                </a:solidFill>
                <a:effectLst/>
                <a:latin typeface="-apple-system"/>
              </a:rPr>
              <a:t>have</a:t>
            </a:r>
            <a:r>
              <a:rPr lang="pt-BR" sz="2800" b="0" i="0" dirty="0">
                <a:solidFill>
                  <a:srgbClr val="24292F"/>
                </a:solidFill>
                <a:effectLst/>
                <a:latin typeface="-apple-system"/>
              </a:rPr>
              <a:t> </a:t>
            </a:r>
            <a:r>
              <a:rPr lang="pt-BR" sz="2800" b="0" i="0" dirty="0" err="1">
                <a:solidFill>
                  <a:srgbClr val="24292F"/>
                </a:solidFill>
                <a:effectLst/>
                <a:latin typeface="-apple-system"/>
              </a:rPr>
              <a:t>embedded</a:t>
            </a:r>
            <a:r>
              <a:rPr lang="pt-BR" sz="2800" b="0" i="0" dirty="0">
                <a:solidFill>
                  <a:srgbClr val="24292F"/>
                </a:solidFill>
                <a:effectLst/>
                <a:latin typeface="-apple-system"/>
              </a:rPr>
              <a:t> </a:t>
            </a:r>
            <a:r>
              <a:rPr lang="pt-BR" sz="2800" b="0" i="0" dirty="0" err="1">
                <a:solidFill>
                  <a:srgbClr val="24292F"/>
                </a:solidFill>
                <a:effectLst/>
                <a:latin typeface="-apple-system"/>
              </a:rPr>
              <a:t>Tomcat</a:t>
            </a:r>
            <a:r>
              <a:rPr lang="pt-BR" sz="2800" b="0" i="0" dirty="0">
                <a:solidFill>
                  <a:srgbClr val="24292F"/>
                </a:solidFill>
                <a:effectLst/>
                <a:latin typeface="-apple-system"/>
              </a:rPr>
              <a:t>, </a:t>
            </a:r>
            <a:r>
              <a:rPr lang="pt-BR" sz="2800" b="0" i="0" dirty="0" err="1">
                <a:solidFill>
                  <a:srgbClr val="24292F"/>
                </a:solidFill>
                <a:effectLst/>
                <a:latin typeface="-apple-system"/>
              </a:rPr>
              <a:t>Netty</a:t>
            </a:r>
            <a:r>
              <a:rPr lang="pt-BR" sz="2800" b="0" i="0" dirty="0">
                <a:solidFill>
                  <a:srgbClr val="24292F"/>
                </a:solidFill>
                <a:effectLst/>
                <a:latin typeface="-apple-system"/>
              </a:rPr>
              <a:t>, </a:t>
            </a:r>
            <a:r>
              <a:rPr lang="pt-BR" sz="2800" b="0" i="0" dirty="0" err="1">
                <a:solidFill>
                  <a:srgbClr val="24292F"/>
                </a:solidFill>
                <a:effectLst/>
                <a:latin typeface="-apple-system"/>
              </a:rPr>
              <a:t>Jetty</a:t>
            </a:r>
            <a:r>
              <a:rPr lang="pt-BR" sz="2800" b="0" i="0" dirty="0">
                <a:solidFill>
                  <a:srgbClr val="24292F"/>
                </a:solidFill>
                <a:effectLst/>
                <a:latin typeface="-apple-system"/>
              </a:rPr>
              <a:t> server).</a:t>
            </a:r>
          </a:p>
          <a:p>
            <a:pPr algn="just">
              <a:lnSpc>
                <a:spcPct val="110000"/>
              </a:lnSpc>
              <a:spcAft>
                <a:spcPts val="600"/>
              </a:spcAft>
              <a:tabLst>
                <a:tab pos="228600" algn="l"/>
              </a:tabLst>
            </a:pPr>
            <a:endParaRPr lang="pt-BR" sz="2800" b="0" i="0" dirty="0">
              <a:solidFill>
                <a:srgbClr val="24292F"/>
              </a:solidFill>
              <a:effectLst/>
              <a:latin typeface="-apple-system"/>
              <a:ea typeface="Times New Roman" panose="02020603050405020304" pitchFamily="18" charset="0"/>
              <a:cs typeface="Times New Roman" panose="02020603050405020304" pitchFamily="18" charset="0"/>
            </a:endParaRPr>
          </a:p>
          <a:p>
            <a:pPr algn="l"/>
            <a:r>
              <a:rPr lang="pt-BR" sz="2800" b="1" i="0" dirty="0">
                <a:solidFill>
                  <a:srgbClr val="24292F"/>
                </a:solidFill>
                <a:effectLst/>
                <a:latin typeface="-apple-system"/>
              </a:rPr>
              <a:t>Framework Spring MVC</a:t>
            </a:r>
          </a:p>
          <a:p>
            <a:pPr algn="l"/>
            <a:r>
              <a:rPr lang="pt-BR" sz="2800" b="0" i="0" dirty="0">
                <a:solidFill>
                  <a:srgbClr val="24292F"/>
                </a:solidFill>
                <a:effectLst/>
                <a:latin typeface="-apple-system"/>
              </a:rPr>
              <a:t>O Spring MVC é um dos frameworks Java mais conhecido e utilizado. Esse framework implementa um grande número de funções, como injeção de dependência, persistência de dados e uma implementação para o padrão MVC para a criação de aplicações WEB. O MVC é um padrão de arquitetura de aplicação cujo objetivo é separar o projeto em três camadas independentes, que são o modelo (model), a visão (</a:t>
            </a:r>
            <a:r>
              <a:rPr lang="pt-BR" sz="2800" b="0" i="0" dirty="0" err="1">
                <a:solidFill>
                  <a:srgbClr val="24292F"/>
                </a:solidFill>
                <a:effectLst/>
                <a:latin typeface="-apple-system"/>
              </a:rPr>
              <a:t>view</a:t>
            </a:r>
            <a:r>
              <a:rPr lang="pt-BR" sz="2800" b="0" i="0" dirty="0">
                <a:solidFill>
                  <a:srgbClr val="24292F"/>
                </a:solidFill>
                <a:effectLst/>
                <a:latin typeface="-apple-system"/>
              </a:rPr>
              <a:t>) e o controlador (</a:t>
            </a:r>
            <a:r>
              <a:rPr lang="pt-BR" sz="2800" b="0" i="0" dirty="0" err="1">
                <a:solidFill>
                  <a:srgbClr val="24292F"/>
                </a:solidFill>
                <a:effectLst/>
                <a:latin typeface="-apple-system"/>
              </a:rPr>
              <a:t>controller</a:t>
            </a:r>
            <a:r>
              <a:rPr lang="pt-BR" sz="2800" b="0" i="0" dirty="0">
                <a:solidFill>
                  <a:srgbClr val="24292F"/>
                </a:solidFill>
                <a:effectLst/>
                <a:latin typeface="-apple-system"/>
              </a:rPr>
              <a:t>).</a:t>
            </a:r>
          </a:p>
          <a:p>
            <a:pPr algn="l"/>
            <a:r>
              <a:rPr lang="pt-BR" sz="2800" b="0" i="0" dirty="0">
                <a:solidFill>
                  <a:srgbClr val="24292F"/>
                </a:solidFill>
                <a:effectLst/>
                <a:latin typeface="-apple-system"/>
              </a:rPr>
              <a:t>Para a camada Model, que é a parte de manipulação de dados, é onde criamos os "posts" do blog.</a:t>
            </a:r>
          </a:p>
          <a:p>
            <a:pPr algn="l"/>
            <a:r>
              <a:rPr lang="pt-BR" sz="4000" b="1" i="0" dirty="0">
                <a:solidFill>
                  <a:srgbClr val="24292F"/>
                </a:solidFill>
                <a:effectLst/>
                <a:latin typeface="-apple-system"/>
              </a:rPr>
              <a:t>Um post possui estes campos:</a:t>
            </a:r>
          </a:p>
          <a:p>
            <a:pPr algn="l">
              <a:buFont typeface="Arial" panose="020B0604020202020204" pitchFamily="34" charset="0"/>
              <a:buChar char="•"/>
            </a:pPr>
            <a:r>
              <a:rPr lang="pt-BR" sz="4000" b="0" i="0" dirty="0">
                <a:solidFill>
                  <a:srgbClr val="24292F"/>
                </a:solidFill>
                <a:effectLst/>
                <a:latin typeface="-apple-system"/>
              </a:rPr>
              <a:t>Título;</a:t>
            </a:r>
          </a:p>
          <a:p>
            <a:pPr algn="l">
              <a:buFont typeface="Arial" panose="020B0604020202020204" pitchFamily="34" charset="0"/>
              <a:buChar char="•"/>
            </a:pPr>
            <a:r>
              <a:rPr lang="pt-BR" sz="4000" b="0" i="0" dirty="0">
                <a:solidFill>
                  <a:srgbClr val="24292F"/>
                </a:solidFill>
                <a:effectLst/>
                <a:latin typeface="-apple-system"/>
              </a:rPr>
              <a:t>Autor;</a:t>
            </a:r>
          </a:p>
          <a:p>
            <a:pPr algn="l">
              <a:buFont typeface="Arial" panose="020B0604020202020204" pitchFamily="34" charset="0"/>
              <a:buChar char="•"/>
            </a:pPr>
            <a:r>
              <a:rPr lang="pt-BR" sz="4000" b="0" i="0" dirty="0">
                <a:solidFill>
                  <a:srgbClr val="24292F"/>
                </a:solidFill>
                <a:effectLst/>
                <a:latin typeface="-apple-system"/>
              </a:rPr>
              <a:t>Texto;</a:t>
            </a:r>
          </a:p>
          <a:p>
            <a:pPr algn="l">
              <a:buFont typeface="Arial" panose="020B0604020202020204" pitchFamily="34" charset="0"/>
              <a:buChar char="•"/>
            </a:pPr>
            <a:r>
              <a:rPr lang="pt-BR" sz="4000" b="0" i="0" dirty="0">
                <a:solidFill>
                  <a:srgbClr val="24292F"/>
                </a:solidFill>
                <a:effectLst/>
                <a:latin typeface="-apple-system"/>
              </a:rPr>
              <a:t>Data de publicação.</a:t>
            </a:r>
          </a:p>
          <a:p>
            <a:pPr algn="l"/>
            <a:endParaRPr lang="pt-BR" sz="2800" b="0" i="0" dirty="0">
              <a:solidFill>
                <a:srgbClr val="24292F"/>
              </a:solidFill>
              <a:effectLst/>
              <a:latin typeface="-apple-system"/>
            </a:endParaRPr>
          </a:p>
          <a:p>
            <a:pPr algn="l"/>
            <a:r>
              <a:rPr lang="pt-BR" sz="2800" b="0" i="0" dirty="0">
                <a:solidFill>
                  <a:srgbClr val="24292F"/>
                </a:solidFill>
                <a:effectLst/>
                <a:latin typeface="-apple-system"/>
              </a:rPr>
              <a:t>Para a camada </a:t>
            </a:r>
            <a:r>
              <a:rPr lang="pt-BR" sz="2800" b="0" i="0" dirty="0" err="1">
                <a:solidFill>
                  <a:srgbClr val="24292F"/>
                </a:solidFill>
                <a:effectLst/>
                <a:latin typeface="-apple-system"/>
              </a:rPr>
              <a:t>View</a:t>
            </a:r>
            <a:r>
              <a:rPr lang="pt-BR" sz="2800" b="0" i="0" dirty="0">
                <a:solidFill>
                  <a:srgbClr val="24292F"/>
                </a:solidFill>
                <a:effectLst/>
                <a:latin typeface="-apple-system"/>
              </a:rPr>
              <a:t>, que é a parte de interação com o usuário, as páginas HTML que são retornadas (front-</a:t>
            </a:r>
            <a:r>
              <a:rPr lang="pt-BR" sz="2800" b="0" i="0" dirty="0" err="1">
                <a:solidFill>
                  <a:srgbClr val="24292F"/>
                </a:solidFill>
                <a:effectLst/>
                <a:latin typeface="-apple-system"/>
              </a:rPr>
              <a:t>end</a:t>
            </a:r>
            <a:r>
              <a:rPr lang="pt-BR" sz="2800" b="0" i="0" dirty="0">
                <a:solidFill>
                  <a:srgbClr val="24292F"/>
                </a:solidFill>
                <a:effectLst/>
                <a:latin typeface="-apple-system"/>
              </a:rPr>
              <a:t>).</a:t>
            </a:r>
          </a:p>
          <a:p>
            <a:pPr algn="l"/>
            <a:r>
              <a:rPr lang="pt-BR" sz="2800" b="0" i="0" dirty="0">
                <a:solidFill>
                  <a:srgbClr val="24292F"/>
                </a:solidFill>
                <a:effectLst/>
                <a:latin typeface="-apple-system"/>
              </a:rPr>
              <a:t>Para a camada </a:t>
            </a:r>
            <a:r>
              <a:rPr lang="pt-BR" sz="2800" b="0" i="0" dirty="0" err="1">
                <a:solidFill>
                  <a:srgbClr val="24292F"/>
                </a:solidFill>
                <a:effectLst/>
                <a:latin typeface="-apple-system"/>
              </a:rPr>
              <a:t>Controller</a:t>
            </a:r>
            <a:r>
              <a:rPr lang="pt-BR" sz="2800" b="0" i="0" dirty="0">
                <a:solidFill>
                  <a:srgbClr val="24292F"/>
                </a:solidFill>
                <a:effectLst/>
                <a:latin typeface="-apple-system"/>
              </a:rPr>
              <a:t>, que é a responsável por receber todas as requisições do usuário (as requisições HTTP).</a:t>
            </a:r>
          </a:p>
          <a:p>
            <a:pPr algn="just">
              <a:lnSpc>
                <a:spcPct val="110000"/>
              </a:lnSpc>
              <a:spcAft>
                <a:spcPts val="600"/>
              </a:spcAft>
              <a:tabLst>
                <a:tab pos="228600" algn="l"/>
              </a:tabLst>
            </a:pPr>
            <a:endParaRPr lang="pt-BR"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l"/>
            <a:r>
              <a:rPr lang="pt-BR" sz="2800" b="1" i="0" dirty="0">
                <a:solidFill>
                  <a:srgbClr val="24292F"/>
                </a:solidFill>
                <a:effectLst/>
                <a:latin typeface="-apple-system"/>
              </a:rPr>
              <a:t>Spring Security</a:t>
            </a:r>
          </a:p>
          <a:p>
            <a:pPr algn="l"/>
            <a:r>
              <a:rPr lang="pt-BR" sz="2800" b="0" i="0" dirty="0">
                <a:solidFill>
                  <a:srgbClr val="24292F"/>
                </a:solidFill>
                <a:effectLst/>
                <a:latin typeface="-apple-system"/>
              </a:rPr>
              <a:t>Spring Security é uma estrutura de autenticação de controle de acesso poderosa e altamente personalizável. É o padrão para proteger aplicativos baseados em Spring. Ou seja, é uma estrutura que se concentra em fornecer autenticação e autorização para aplicativos Java.</a:t>
            </a:r>
          </a:p>
          <a:p>
            <a:pPr algn="l"/>
            <a:endParaRPr lang="pt-BR" sz="2800" b="0" i="0" dirty="0">
              <a:solidFill>
                <a:srgbClr val="24292F"/>
              </a:solidFill>
              <a:effectLst/>
              <a:latin typeface="-apple-system"/>
            </a:endParaRPr>
          </a:p>
          <a:p>
            <a:pPr algn="l"/>
            <a:r>
              <a:rPr lang="pt-BR" sz="2800" b="1" i="0" dirty="0" err="1">
                <a:solidFill>
                  <a:srgbClr val="24292F"/>
                </a:solidFill>
                <a:effectLst/>
                <a:latin typeface="-apple-system"/>
              </a:rPr>
              <a:t>Thymeleaf</a:t>
            </a:r>
            <a:endParaRPr lang="pt-BR" sz="2800" b="1" i="0" dirty="0">
              <a:solidFill>
                <a:srgbClr val="24292F"/>
              </a:solidFill>
              <a:effectLst/>
              <a:latin typeface="-apple-system"/>
            </a:endParaRPr>
          </a:p>
          <a:p>
            <a:pPr algn="l"/>
            <a:r>
              <a:rPr lang="pt-BR" sz="2800" b="0" i="0" dirty="0" err="1">
                <a:solidFill>
                  <a:srgbClr val="24292F"/>
                </a:solidFill>
                <a:effectLst/>
                <a:latin typeface="-apple-system"/>
              </a:rPr>
              <a:t>Thymeleaf</a:t>
            </a:r>
            <a:r>
              <a:rPr lang="pt-BR" sz="2800" b="0" i="0" dirty="0">
                <a:solidFill>
                  <a:srgbClr val="24292F"/>
                </a:solidFill>
                <a:effectLst/>
                <a:latin typeface="-apple-system"/>
              </a:rPr>
              <a:t> é um mecanismo motor lado do servidor (server-</a:t>
            </a:r>
            <a:r>
              <a:rPr lang="pt-BR" sz="2800" b="0" i="0" dirty="0" err="1">
                <a:solidFill>
                  <a:srgbClr val="24292F"/>
                </a:solidFill>
                <a:effectLst/>
                <a:latin typeface="-apple-system"/>
              </a:rPr>
              <a:t>side</a:t>
            </a:r>
            <a:r>
              <a:rPr lang="pt-BR" sz="2800" b="0" i="0" dirty="0">
                <a:solidFill>
                  <a:srgbClr val="24292F"/>
                </a:solidFill>
                <a:effectLst/>
                <a:latin typeface="-apple-system"/>
              </a:rPr>
              <a:t>) Java para ambientes Web e independentes.</a:t>
            </a:r>
          </a:p>
          <a:p>
            <a:pPr algn="l"/>
            <a:r>
              <a:rPr lang="pt-BR" sz="2800" b="0" i="0" dirty="0">
                <a:solidFill>
                  <a:srgbClr val="24292F"/>
                </a:solidFill>
                <a:effectLst/>
                <a:latin typeface="-apple-system"/>
              </a:rPr>
              <a:t>O principal objetivo do </a:t>
            </a:r>
            <a:r>
              <a:rPr lang="pt-BR" sz="2800" b="0" i="0" dirty="0" err="1">
                <a:solidFill>
                  <a:srgbClr val="24292F"/>
                </a:solidFill>
                <a:effectLst/>
                <a:latin typeface="-apple-system"/>
              </a:rPr>
              <a:t>Thymeleaf</a:t>
            </a:r>
            <a:r>
              <a:rPr lang="pt-BR" sz="2800" b="0" i="0" dirty="0">
                <a:solidFill>
                  <a:srgbClr val="24292F"/>
                </a:solidFill>
                <a:effectLst/>
                <a:latin typeface="-apple-system"/>
              </a:rPr>
              <a:t> é trazer modelos (</a:t>
            </a:r>
            <a:r>
              <a:rPr lang="pt-BR" sz="2800" b="0" i="0" dirty="0" err="1">
                <a:solidFill>
                  <a:srgbClr val="24292F"/>
                </a:solidFill>
                <a:effectLst/>
                <a:latin typeface="-apple-system"/>
              </a:rPr>
              <a:t>templates</a:t>
            </a:r>
            <a:r>
              <a:rPr lang="pt-BR" sz="2800" b="0" i="0" dirty="0">
                <a:solidFill>
                  <a:srgbClr val="24292F"/>
                </a:solidFill>
                <a:effectLst/>
                <a:latin typeface="-apple-system"/>
              </a:rPr>
              <a:t>) naturais elegantes para o seu fluxo de trabalho de desenvolvimento HTML, o </a:t>
            </a:r>
            <a:r>
              <a:rPr lang="pt-BR" sz="2800" b="0" i="0" dirty="0" err="1">
                <a:solidFill>
                  <a:srgbClr val="24292F"/>
                </a:solidFill>
                <a:effectLst/>
                <a:latin typeface="-apple-system"/>
              </a:rPr>
              <a:t>template</a:t>
            </a:r>
            <a:r>
              <a:rPr lang="pt-BR" sz="2800" b="0" i="0" dirty="0">
                <a:solidFill>
                  <a:srgbClr val="24292F"/>
                </a:solidFill>
                <a:effectLst/>
                <a:latin typeface="-apple-system"/>
              </a:rPr>
              <a:t> pode ser exibido corretamente em navegadores e também funcionar como protótipos estáticos, permitindo uma colaboração mais forte em equipes de desenvolvimento.</a:t>
            </a:r>
          </a:p>
          <a:p>
            <a:pPr algn="l"/>
            <a:r>
              <a:rPr lang="pt-BR" sz="2800" b="0" i="0" dirty="0">
                <a:solidFill>
                  <a:srgbClr val="24292F"/>
                </a:solidFill>
                <a:effectLst/>
                <a:latin typeface="-apple-system"/>
              </a:rPr>
              <a:t>Com módulos para Spring Framework, um host de integrações com suas ferramentas favoritas e a capacidade de conectar sua própria funcionalidade, o </a:t>
            </a:r>
            <a:r>
              <a:rPr lang="pt-BR" sz="2800" b="0" i="0" dirty="0" err="1">
                <a:solidFill>
                  <a:srgbClr val="24292F"/>
                </a:solidFill>
                <a:effectLst/>
                <a:latin typeface="-apple-system"/>
              </a:rPr>
              <a:t>Thymeleaf</a:t>
            </a:r>
            <a:r>
              <a:rPr lang="pt-BR" sz="2800" b="0" i="0" dirty="0">
                <a:solidFill>
                  <a:srgbClr val="24292F"/>
                </a:solidFill>
                <a:effectLst/>
                <a:latin typeface="-apple-system"/>
              </a:rPr>
              <a:t> é ideal para o desenvolvimento web moderno de HTML5 JVM.</a:t>
            </a:r>
          </a:p>
          <a:p>
            <a:pPr algn="l"/>
            <a:endParaRPr lang="pt-BR" sz="2800" b="0" i="0" dirty="0">
              <a:solidFill>
                <a:srgbClr val="24292F"/>
              </a:solidFill>
              <a:effectLst/>
              <a:latin typeface="-apple-system"/>
            </a:endParaRPr>
          </a:p>
          <a:p>
            <a:pPr algn="l"/>
            <a:r>
              <a:rPr lang="pt-BR" sz="2800" b="1" i="0" dirty="0" err="1">
                <a:solidFill>
                  <a:srgbClr val="24292F"/>
                </a:solidFill>
                <a:effectLst/>
                <a:latin typeface="-apple-system"/>
              </a:rPr>
              <a:t>Bootstrap</a:t>
            </a:r>
            <a:endParaRPr lang="pt-BR" sz="2800" b="1" i="0" dirty="0">
              <a:solidFill>
                <a:srgbClr val="24292F"/>
              </a:solidFill>
              <a:effectLst/>
              <a:latin typeface="-apple-system"/>
            </a:endParaRPr>
          </a:p>
          <a:p>
            <a:pPr algn="l"/>
            <a:r>
              <a:rPr lang="pt-BR" sz="2800" b="0" i="0" dirty="0">
                <a:solidFill>
                  <a:srgbClr val="24292F"/>
                </a:solidFill>
                <a:effectLst/>
                <a:latin typeface="-apple-system"/>
              </a:rPr>
              <a:t>O </a:t>
            </a:r>
            <a:r>
              <a:rPr lang="pt-BR" sz="2800" b="0" i="0" dirty="0" err="1">
                <a:solidFill>
                  <a:srgbClr val="24292F"/>
                </a:solidFill>
                <a:effectLst/>
                <a:latin typeface="-apple-system"/>
              </a:rPr>
              <a:t>Bootstrap</a:t>
            </a:r>
            <a:r>
              <a:rPr lang="pt-BR" sz="2800" b="0" i="0" dirty="0">
                <a:solidFill>
                  <a:srgbClr val="24292F"/>
                </a:solidFill>
                <a:effectLst/>
                <a:latin typeface="-apple-system"/>
              </a:rPr>
              <a:t> é o kit de ferramentas de front-</a:t>
            </a:r>
            <a:r>
              <a:rPr lang="pt-BR" sz="2800" b="0" i="0" dirty="0" err="1">
                <a:solidFill>
                  <a:srgbClr val="24292F"/>
                </a:solidFill>
                <a:effectLst/>
                <a:latin typeface="-apple-system"/>
              </a:rPr>
              <a:t>end</a:t>
            </a:r>
            <a:r>
              <a:rPr lang="pt-BR" sz="2800" b="0" i="0" dirty="0">
                <a:solidFill>
                  <a:srgbClr val="24292F"/>
                </a:solidFill>
                <a:effectLst/>
                <a:latin typeface="-apple-system"/>
              </a:rPr>
              <a:t> de código aberto mais popular do mundo, com ele você projeta e personaliza rapidamente sites responsivos para dispositivos </a:t>
            </a:r>
            <a:r>
              <a:rPr lang="pt-BR" sz="2800" b="0" i="0" dirty="0" err="1">
                <a:solidFill>
                  <a:srgbClr val="24292F"/>
                </a:solidFill>
                <a:effectLst/>
                <a:latin typeface="-apple-system"/>
              </a:rPr>
              <a:t>móvei</a:t>
            </a:r>
            <a:r>
              <a:rPr lang="pt-BR" sz="2800" b="0" i="0" dirty="0">
                <a:solidFill>
                  <a:srgbClr val="24292F"/>
                </a:solidFill>
                <a:effectLst/>
                <a:latin typeface="-apple-system"/>
              </a:rPr>
              <a:t>, </a:t>
            </a:r>
            <a:r>
              <a:rPr lang="pt-BR" sz="2800" b="0" i="0" dirty="0" err="1">
                <a:solidFill>
                  <a:srgbClr val="24292F"/>
                </a:solidFill>
                <a:effectLst/>
                <a:latin typeface="-apple-system"/>
              </a:rPr>
              <a:t>sapresenta</a:t>
            </a:r>
            <a:r>
              <a:rPr lang="pt-BR" sz="2800" b="0" i="0" dirty="0">
                <a:solidFill>
                  <a:srgbClr val="24292F"/>
                </a:solidFill>
                <a:effectLst/>
                <a:latin typeface="-apple-system"/>
              </a:rPr>
              <a:t> variáveis </a:t>
            </a:r>
            <a:r>
              <a:rPr lang="pt-BR" sz="2800" b="0" i="0" dirty="0" err="1">
                <a:solidFill>
                  <a:srgbClr val="24292F"/>
                </a:solidFill>
                <a:effectLst/>
                <a:latin typeface="-apple-system"/>
              </a:rPr>
              <a:t>Sass</a:t>
            </a:r>
            <a:r>
              <a:rPr lang="pt-BR" sz="2800" b="0" i="0" dirty="0">
                <a:solidFill>
                  <a:srgbClr val="24292F"/>
                </a:solidFill>
                <a:effectLst/>
                <a:latin typeface="-apple-system"/>
              </a:rPr>
              <a:t> e </a:t>
            </a:r>
            <a:r>
              <a:rPr lang="pt-BR" sz="2800" b="0" i="0" dirty="0" err="1">
                <a:solidFill>
                  <a:srgbClr val="24292F"/>
                </a:solidFill>
                <a:effectLst/>
                <a:latin typeface="-apple-system"/>
              </a:rPr>
              <a:t>mixins</a:t>
            </a:r>
            <a:r>
              <a:rPr lang="pt-BR" sz="2800" b="0" i="0" dirty="0">
                <a:solidFill>
                  <a:srgbClr val="24292F"/>
                </a:solidFill>
                <a:effectLst/>
                <a:latin typeface="-apple-system"/>
              </a:rPr>
              <a:t>, é um sistema de grids responsivo, possui diversos componentes </a:t>
            </a:r>
            <a:r>
              <a:rPr lang="pt-BR" sz="2800" b="0" i="0" dirty="0" err="1">
                <a:solidFill>
                  <a:srgbClr val="24292F"/>
                </a:solidFill>
                <a:effectLst/>
                <a:latin typeface="-apple-system"/>
              </a:rPr>
              <a:t>pré</a:t>
            </a:r>
            <a:r>
              <a:rPr lang="pt-BR" sz="2800" b="0" i="0" dirty="0">
                <a:solidFill>
                  <a:srgbClr val="24292F"/>
                </a:solidFill>
                <a:effectLst/>
                <a:latin typeface="-apple-system"/>
              </a:rPr>
              <a:t>-construídos e poderosos plug-ins de </a:t>
            </a:r>
            <a:r>
              <a:rPr lang="pt-BR" sz="2800" b="0" i="0" dirty="0" err="1">
                <a:solidFill>
                  <a:srgbClr val="24292F"/>
                </a:solidFill>
                <a:effectLst/>
                <a:latin typeface="-apple-system"/>
              </a:rPr>
              <a:t>JavaScript</a:t>
            </a:r>
            <a:r>
              <a:rPr lang="pt-BR" sz="2800" b="0" i="0" dirty="0">
                <a:solidFill>
                  <a:srgbClr val="24292F"/>
                </a:solidFill>
                <a:effectLst/>
                <a:latin typeface="-apple-system"/>
              </a:rPr>
              <a:t>.</a:t>
            </a:r>
          </a:p>
          <a:p>
            <a:pPr algn="l"/>
            <a:endParaRPr lang="pt-BR" sz="2800" b="0" i="0" dirty="0">
              <a:solidFill>
                <a:srgbClr val="24292F"/>
              </a:solidFill>
              <a:effectLst/>
              <a:latin typeface="-apple-system"/>
            </a:endParaRPr>
          </a:p>
          <a:p>
            <a:pPr algn="l"/>
            <a:r>
              <a:rPr lang="pt-BR" sz="2800" b="1" i="0" dirty="0">
                <a:solidFill>
                  <a:srgbClr val="24292F"/>
                </a:solidFill>
                <a:effectLst/>
                <a:latin typeface="-apple-system"/>
              </a:rPr>
              <a:t>PostgreSQL</a:t>
            </a:r>
          </a:p>
          <a:p>
            <a:pPr algn="l"/>
            <a:r>
              <a:rPr lang="pt-BR" sz="2800" b="0" i="0" dirty="0">
                <a:solidFill>
                  <a:srgbClr val="24292F"/>
                </a:solidFill>
                <a:effectLst/>
                <a:latin typeface="-apple-system"/>
              </a:rPr>
              <a:t>PostgreSQL é um poderoso sistema de banco de dados relacional de objeto de código aberto com mais de 30 anos de desenvolvimento ativo que lhe rendeu uma forte reputação de confiabilidade, robustez de recursos e desempenho.</a:t>
            </a:r>
          </a:p>
          <a:p>
            <a:pPr algn="l"/>
            <a:r>
              <a:rPr lang="pt-BR" sz="2800" b="0" i="0" dirty="0">
                <a:solidFill>
                  <a:srgbClr val="24292F"/>
                </a:solidFill>
                <a:effectLst/>
                <a:latin typeface="-apple-system"/>
              </a:rPr>
              <a:t>A comunidade da ferramenta oferece muitos lugares úteis para se familiarizar com a tecnologia, descobrir como ela funciona e encontrar oportunidades de carreira</a:t>
            </a:r>
          </a:p>
          <a:p>
            <a:pPr algn="just">
              <a:lnSpc>
                <a:spcPct val="110000"/>
              </a:lnSpc>
              <a:spcAft>
                <a:spcPts val="600"/>
              </a:spcAft>
              <a:tabLst>
                <a:tab pos="228600" algn="l"/>
              </a:tabLst>
            </a:pPr>
            <a:endParaRPr lang="pt-BR" sz="18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4" name="Espaço Reservado para o Número do Slide 3"/>
          <p:cNvSpPr>
            <a:spLocks noGrp="1"/>
          </p:cNvSpPr>
          <p:nvPr>
            <p:ph type="sldNum" sz="quarter" idx="5"/>
          </p:nvPr>
        </p:nvSpPr>
        <p:spPr/>
        <p:txBody>
          <a:bodyPr rtlCol="0"/>
          <a:lstStyle/>
          <a:p>
            <a:pPr rtl="0"/>
            <a:fld id="{6DF8F48A-6110-47DA-8521-A1D1FFD22FEF}" type="slidenum">
              <a:rPr lang="pt-BR" smtClean="0"/>
              <a:t>5</a:t>
            </a:fld>
            <a:endParaRPr lang="pt-BR" dirty="0"/>
          </a:p>
        </p:txBody>
      </p:sp>
    </p:spTree>
    <p:extLst>
      <p:ext uri="{BB962C8B-B14F-4D97-AF65-F5344CB8AC3E}">
        <p14:creationId xmlns:p14="http://schemas.microsoft.com/office/powerpoint/2010/main" val="405683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marL="0" indent="0" algn="just">
              <a:lnSpc>
                <a:spcPct val="150000"/>
              </a:lnSpc>
              <a:buFont typeface="Arial" panose="020B0604020202020204" pitchFamily="34" charset="0"/>
              <a:buNone/>
            </a:pPr>
            <a:r>
              <a:rPr lang="pt-BR" sz="1800" dirty="0">
                <a:solidFill>
                  <a:srgbClr val="FFFFFF"/>
                </a:solidFill>
                <a:effectLst/>
                <a:latin typeface="Roboto Light"/>
                <a:ea typeface="Roboto Light"/>
                <a:cs typeface="Times New Roman" panose="02020603050405020304" pitchFamily="18" charset="0"/>
                <a:sym typeface="Roboto Light"/>
              </a:rPr>
              <a:t>Eu separei a entrega do produto em </a:t>
            </a:r>
            <a:r>
              <a:rPr lang="pt-BR" sz="1800" dirty="0" err="1">
                <a:solidFill>
                  <a:srgbClr val="FFFFFF"/>
                </a:solidFill>
                <a:effectLst/>
                <a:latin typeface="Roboto Light"/>
                <a:ea typeface="Roboto Light"/>
                <a:cs typeface="Times New Roman" panose="02020603050405020304" pitchFamily="18" charset="0"/>
                <a:sym typeface="Roboto Light"/>
              </a:rPr>
              <a:t>em</a:t>
            </a:r>
            <a:r>
              <a:rPr lang="pt-BR" sz="1800" dirty="0">
                <a:solidFill>
                  <a:srgbClr val="FFFFFF"/>
                </a:solidFill>
                <a:effectLst/>
                <a:latin typeface="Roboto Light"/>
                <a:ea typeface="Roboto Light"/>
                <a:cs typeface="Times New Roman" panose="02020603050405020304" pitchFamily="18" charset="0"/>
                <a:sym typeface="Roboto Light"/>
              </a:rPr>
              <a:t> pequenas partes... Inicialmente...</a:t>
            </a:r>
            <a:endParaRPr lang="pt-BR" sz="18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4" name="Espaço Reservado para o Número do Slide 3"/>
          <p:cNvSpPr>
            <a:spLocks noGrp="1"/>
          </p:cNvSpPr>
          <p:nvPr>
            <p:ph type="sldNum" sz="quarter" idx="5"/>
          </p:nvPr>
        </p:nvSpPr>
        <p:spPr/>
        <p:txBody>
          <a:bodyPr rtlCol="0"/>
          <a:lstStyle/>
          <a:p>
            <a:pPr rtl="0"/>
            <a:fld id="{6DF8F48A-6110-47DA-8521-A1D1FFD22FEF}" type="slidenum">
              <a:rPr lang="pt-BR" smtClean="0"/>
              <a:t>6</a:t>
            </a:fld>
            <a:endParaRPr lang="pt-BR" dirty="0"/>
          </a:p>
        </p:txBody>
      </p:sp>
    </p:spTree>
    <p:extLst>
      <p:ext uri="{BB962C8B-B14F-4D97-AF65-F5344CB8AC3E}">
        <p14:creationId xmlns:p14="http://schemas.microsoft.com/office/powerpoint/2010/main" val="1688325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algn="l">
              <a:buFont typeface="Arial" panose="020B0604020202020204" pitchFamily="34" charset="0"/>
              <a:buChar char="•"/>
            </a:pPr>
            <a:r>
              <a:rPr lang="pt-BR" sz="2800" b="1" i="0" dirty="0">
                <a:solidFill>
                  <a:srgbClr val="24292F"/>
                </a:solidFill>
                <a:effectLst/>
                <a:latin typeface="-apple-system"/>
              </a:rPr>
              <a:t>Java</a:t>
            </a:r>
          </a:p>
          <a:p>
            <a:pPr algn="l"/>
            <a:r>
              <a:rPr lang="pt-BR" sz="2800" b="0" i="0" dirty="0">
                <a:solidFill>
                  <a:srgbClr val="24292F"/>
                </a:solidFill>
                <a:effectLst/>
                <a:latin typeface="-apple-system"/>
              </a:rPr>
              <a:t>Linguagem orientada a objetos, utilizada no </a:t>
            </a:r>
            <a:r>
              <a:rPr lang="pt-BR" sz="2800" b="0" i="0" dirty="0" err="1">
                <a:solidFill>
                  <a:srgbClr val="24292F"/>
                </a:solidFill>
                <a:effectLst/>
                <a:latin typeface="-apple-system"/>
              </a:rPr>
              <a:t>Backend</a:t>
            </a:r>
            <a:r>
              <a:rPr lang="pt-BR" sz="2800" b="0" i="0" dirty="0">
                <a:solidFill>
                  <a:srgbClr val="24292F"/>
                </a:solidFill>
                <a:effectLst/>
                <a:latin typeface="-apple-system"/>
              </a:rPr>
              <a:t>.</a:t>
            </a:r>
          </a:p>
          <a:p>
            <a:pPr algn="l"/>
            <a:endParaRPr lang="pt-BR" sz="2800" b="0" i="0" dirty="0">
              <a:solidFill>
                <a:srgbClr val="24292F"/>
              </a:solidFill>
              <a:effectLst/>
              <a:latin typeface="-apple-system"/>
            </a:endParaRPr>
          </a:p>
          <a:p>
            <a:pPr algn="l">
              <a:buFont typeface="Arial" panose="020B0604020202020204" pitchFamily="34" charset="0"/>
              <a:buChar char="•"/>
            </a:pPr>
            <a:r>
              <a:rPr lang="pt-BR" sz="2800" b="1" i="0" dirty="0">
                <a:solidFill>
                  <a:srgbClr val="24292F"/>
                </a:solidFill>
                <a:effectLst/>
                <a:latin typeface="-apple-system"/>
              </a:rPr>
              <a:t>HTML (</a:t>
            </a:r>
            <a:r>
              <a:rPr lang="pt-BR" sz="2800" b="1" i="0" dirty="0" err="1">
                <a:solidFill>
                  <a:srgbClr val="24292F"/>
                </a:solidFill>
                <a:effectLst/>
                <a:latin typeface="-apple-system"/>
              </a:rPr>
              <a:t>HyperText</a:t>
            </a:r>
            <a:r>
              <a:rPr lang="pt-BR" sz="2800" b="1" i="0" dirty="0">
                <a:solidFill>
                  <a:srgbClr val="24292F"/>
                </a:solidFill>
                <a:effectLst/>
                <a:latin typeface="-apple-system"/>
              </a:rPr>
              <a:t> Markup </a:t>
            </a:r>
            <a:r>
              <a:rPr lang="pt-BR" sz="2800" b="1" i="0" dirty="0" err="1">
                <a:solidFill>
                  <a:srgbClr val="24292F"/>
                </a:solidFill>
                <a:effectLst/>
                <a:latin typeface="-apple-system"/>
              </a:rPr>
              <a:t>Language</a:t>
            </a:r>
            <a:r>
              <a:rPr lang="pt-BR" sz="2800" b="1" i="0" dirty="0">
                <a:solidFill>
                  <a:srgbClr val="24292F"/>
                </a:solidFill>
                <a:effectLst/>
                <a:latin typeface="-apple-system"/>
              </a:rPr>
              <a:t>)</a:t>
            </a:r>
          </a:p>
          <a:p>
            <a:pPr algn="l"/>
            <a:r>
              <a:rPr lang="pt-BR" sz="2800" b="0" i="0" dirty="0">
                <a:solidFill>
                  <a:srgbClr val="24292F"/>
                </a:solidFill>
                <a:effectLst/>
                <a:latin typeface="-apple-system"/>
              </a:rPr>
              <a:t>Linguagem de Marcação de Hipertexto, é utilizada na construção de páginas na Web.</a:t>
            </a:r>
          </a:p>
          <a:p>
            <a:pPr algn="l"/>
            <a:endParaRPr lang="pt-BR" sz="2800" b="0" i="0" dirty="0">
              <a:solidFill>
                <a:srgbClr val="24292F"/>
              </a:solidFill>
              <a:effectLst/>
              <a:latin typeface="-apple-system"/>
            </a:endParaRPr>
          </a:p>
          <a:p>
            <a:pPr algn="l">
              <a:buFont typeface="Arial" panose="020B0604020202020204" pitchFamily="34" charset="0"/>
              <a:buChar char="•"/>
            </a:pPr>
            <a:r>
              <a:rPr lang="pt-BR" sz="2800" b="1" i="0" dirty="0">
                <a:solidFill>
                  <a:srgbClr val="24292F"/>
                </a:solidFill>
                <a:effectLst/>
                <a:latin typeface="-apple-system"/>
              </a:rPr>
              <a:t>CSS (</a:t>
            </a:r>
            <a:r>
              <a:rPr lang="pt-BR" sz="2800" b="1" i="0" dirty="0" err="1">
                <a:solidFill>
                  <a:srgbClr val="24292F"/>
                </a:solidFill>
                <a:effectLst/>
                <a:latin typeface="-apple-system"/>
              </a:rPr>
              <a:t>Cascading</a:t>
            </a:r>
            <a:r>
              <a:rPr lang="pt-BR" sz="2800" b="1" i="0" dirty="0">
                <a:solidFill>
                  <a:srgbClr val="24292F"/>
                </a:solidFill>
                <a:effectLst/>
                <a:latin typeface="-apple-system"/>
              </a:rPr>
              <a:t> </a:t>
            </a:r>
            <a:r>
              <a:rPr lang="pt-BR" sz="2800" b="1" i="0" dirty="0" err="1">
                <a:solidFill>
                  <a:srgbClr val="24292F"/>
                </a:solidFill>
                <a:effectLst/>
                <a:latin typeface="-apple-system"/>
              </a:rPr>
              <a:t>Style</a:t>
            </a:r>
            <a:r>
              <a:rPr lang="pt-BR" sz="2800" b="1" i="0" dirty="0">
                <a:solidFill>
                  <a:srgbClr val="24292F"/>
                </a:solidFill>
                <a:effectLst/>
                <a:latin typeface="-apple-system"/>
              </a:rPr>
              <a:t> </a:t>
            </a:r>
            <a:r>
              <a:rPr lang="pt-BR" sz="2800" b="1" i="0" dirty="0" err="1">
                <a:solidFill>
                  <a:srgbClr val="24292F"/>
                </a:solidFill>
                <a:effectLst/>
                <a:latin typeface="-apple-system"/>
              </a:rPr>
              <a:t>Sheet</a:t>
            </a:r>
            <a:r>
              <a:rPr lang="pt-BR" sz="2800" b="1" i="0" dirty="0">
                <a:solidFill>
                  <a:srgbClr val="24292F"/>
                </a:solidFill>
                <a:effectLst/>
                <a:latin typeface="-apple-system"/>
              </a:rPr>
              <a:t>)</a:t>
            </a:r>
          </a:p>
          <a:p>
            <a:pPr algn="l"/>
            <a:r>
              <a:rPr lang="pt-BR" sz="2800" b="0" i="0" dirty="0">
                <a:solidFill>
                  <a:srgbClr val="24292F"/>
                </a:solidFill>
                <a:effectLst/>
                <a:latin typeface="-apple-system"/>
              </a:rPr>
              <a:t>Linguagem de estilo usada para estilizar elementos escritos em uma linguagem de marcação como HTML.</a:t>
            </a:r>
          </a:p>
          <a:p>
            <a:pPr algn="l"/>
            <a:endParaRPr lang="pt-BR" sz="2800" b="0" i="0" dirty="0">
              <a:solidFill>
                <a:srgbClr val="24292F"/>
              </a:solidFill>
              <a:effectLst/>
              <a:latin typeface="-apple-system"/>
            </a:endParaRPr>
          </a:p>
          <a:p>
            <a:pPr algn="l">
              <a:buFont typeface="Arial" panose="020B0604020202020204" pitchFamily="34" charset="0"/>
              <a:buChar char="•"/>
            </a:pPr>
            <a:r>
              <a:rPr lang="pt-BR" sz="2800" b="1" i="0" dirty="0" err="1">
                <a:solidFill>
                  <a:srgbClr val="24292F"/>
                </a:solidFill>
                <a:effectLst/>
                <a:latin typeface="-apple-system"/>
              </a:rPr>
              <a:t>Javascript</a:t>
            </a:r>
            <a:endParaRPr lang="pt-BR" sz="2800" b="1" i="0" dirty="0">
              <a:solidFill>
                <a:srgbClr val="24292F"/>
              </a:solidFill>
              <a:effectLst/>
              <a:latin typeface="-apple-system"/>
            </a:endParaRPr>
          </a:p>
          <a:p>
            <a:pPr algn="l"/>
            <a:r>
              <a:rPr lang="pt-BR" sz="2800" b="0" i="0" dirty="0">
                <a:solidFill>
                  <a:srgbClr val="24292F"/>
                </a:solidFill>
                <a:effectLst/>
                <a:latin typeface="-apple-system"/>
              </a:rPr>
              <a:t>Linguagem de programação interpretada estruturada, de script em alto nível com tipagem dinâmica fraca e </a:t>
            </a:r>
            <a:r>
              <a:rPr lang="pt-BR" sz="2800" b="0" i="0" dirty="0" err="1">
                <a:solidFill>
                  <a:srgbClr val="24292F"/>
                </a:solidFill>
                <a:effectLst/>
                <a:latin typeface="-apple-system"/>
              </a:rPr>
              <a:t>multiparadigma</a:t>
            </a:r>
            <a:r>
              <a:rPr lang="pt-BR" sz="2800" b="0" i="0" dirty="0">
                <a:solidFill>
                  <a:srgbClr val="24292F"/>
                </a:solidFill>
                <a:effectLst/>
                <a:latin typeface="-apple-system"/>
              </a:rPr>
              <a:t>.</a:t>
            </a:r>
          </a:p>
          <a:p>
            <a:pPr algn="just">
              <a:lnSpc>
                <a:spcPct val="110000"/>
              </a:lnSpc>
              <a:spcAft>
                <a:spcPts val="600"/>
              </a:spcAft>
              <a:tabLst>
                <a:tab pos="228600" algn="l"/>
              </a:tabLst>
            </a:pPr>
            <a:endParaRPr lang="pt-BR" sz="18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4" name="Espaço Reservado para o Número do Slide 3"/>
          <p:cNvSpPr>
            <a:spLocks noGrp="1"/>
          </p:cNvSpPr>
          <p:nvPr>
            <p:ph type="sldNum" sz="quarter" idx="5"/>
          </p:nvPr>
        </p:nvSpPr>
        <p:spPr/>
        <p:txBody>
          <a:bodyPr rtlCol="0"/>
          <a:lstStyle/>
          <a:p>
            <a:pPr rtl="0"/>
            <a:fld id="{6DF8F48A-6110-47DA-8521-A1D1FFD22FEF}" type="slidenum">
              <a:rPr lang="pt-BR" smtClean="0"/>
              <a:t>7</a:t>
            </a:fld>
            <a:endParaRPr lang="pt-BR" dirty="0"/>
          </a:p>
        </p:txBody>
      </p:sp>
    </p:spTree>
    <p:extLst>
      <p:ext uri="{BB962C8B-B14F-4D97-AF65-F5344CB8AC3E}">
        <p14:creationId xmlns:p14="http://schemas.microsoft.com/office/powerpoint/2010/main" val="2622572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6DF8F48A-6110-47DA-8521-A1D1FFD22FEF}" type="slidenum">
              <a:rPr lang="pt-BR" smtClean="0"/>
              <a:t>8</a:t>
            </a:fld>
            <a:endParaRPr lang="pt-BR" dirty="0"/>
          </a:p>
        </p:txBody>
      </p:sp>
    </p:spTree>
    <p:extLst>
      <p:ext uri="{BB962C8B-B14F-4D97-AF65-F5344CB8AC3E}">
        <p14:creationId xmlns:p14="http://schemas.microsoft.com/office/powerpoint/2010/main" val="369004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pt-BR" noProof="0"/>
              <a:t>Clique para editar o título Mestre</a:t>
            </a:r>
            <a:endParaRPr lang="pt-BR" noProof="0" dirty="0"/>
          </a:p>
        </p:txBody>
      </p:sp>
      <p:sp>
        <p:nvSpPr>
          <p:cNvPr id="3" name="Subtítulo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do subtítulo Mestre</a:t>
            </a:r>
            <a:endParaRPr lang="pt-BR" noProof="0" dirty="0"/>
          </a:p>
        </p:txBody>
      </p:sp>
      <p:sp>
        <p:nvSpPr>
          <p:cNvPr id="4" name="Espaço Reservado para Data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0B74D672-F5A7-4041-BBBF-2EBBFE2A07DD}" type="datetime1">
              <a:rPr lang="pt-BR" noProof="0" smtClean="0"/>
              <a:t>20/08/2021</a:t>
            </a:fld>
            <a:endParaRPr lang="pt-BR" noProof="0" dirty="0"/>
          </a:p>
        </p:txBody>
      </p:sp>
      <p:sp>
        <p:nvSpPr>
          <p:cNvPr id="5" name="Espaço Reservado para Rodapé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texto vertical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B8146D5A-A4FD-45BD-8199-C85568D16D40}" type="datetime1">
              <a:rPr lang="pt-BR" noProof="0" smtClean="0"/>
              <a:t>20/08/2021</a:t>
            </a:fld>
            <a:endParaRPr lang="pt-BR" noProof="0" dirty="0"/>
          </a:p>
        </p:txBody>
      </p:sp>
      <p:sp>
        <p:nvSpPr>
          <p:cNvPr id="5" name="Espaço Reservado para Rodapé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pt-BR" noProof="0"/>
              <a:t>Clique para editar o título Mestre</a:t>
            </a:r>
            <a:endParaRPr lang="pt-BR" noProof="0" dirty="0"/>
          </a:p>
        </p:txBody>
      </p:sp>
      <p:sp>
        <p:nvSpPr>
          <p:cNvPr id="3" name="Espaço reservado para texto vertical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B85F478A-FA9C-44C9-8DDC-1B621E284260}" type="datetime1">
              <a:rPr lang="pt-BR" noProof="0" smtClean="0"/>
              <a:t>20/08/2021</a:t>
            </a:fld>
            <a:endParaRPr lang="pt-BR" noProof="0" dirty="0"/>
          </a:p>
        </p:txBody>
      </p:sp>
      <p:sp>
        <p:nvSpPr>
          <p:cNvPr id="5" name="Espaço Reservado para Rodapé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6CEB0BD6-F012-4C6D-BDAD-9E90ED25A387}"/>
              </a:ext>
            </a:extLst>
          </p:cNvPr>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D1EDD471-26D4-4FF3-A6FF-536ACDA9BF02}" type="datetime1">
              <a:rPr lang="pt-BR" noProof="0" smtClean="0"/>
              <a:t>20/08/2021</a:t>
            </a:fld>
            <a:endParaRPr lang="pt-BR" noProof="0" dirty="0"/>
          </a:p>
        </p:txBody>
      </p:sp>
      <p:sp>
        <p:nvSpPr>
          <p:cNvPr id="5" name="Espaço Reservado para Rodapé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pt-BR" noProof="0"/>
              <a:t>Clique para editar o título Mestre</a:t>
            </a:r>
            <a:endParaRPr lang="pt-BR" noProof="0" dirty="0"/>
          </a:p>
        </p:txBody>
      </p:sp>
      <p:sp>
        <p:nvSpPr>
          <p:cNvPr id="3" name="Espaço Reservado para Texto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os estilos de texto Mestres</a:t>
            </a:r>
          </a:p>
        </p:txBody>
      </p:sp>
      <p:sp>
        <p:nvSpPr>
          <p:cNvPr id="4" name="Espaço Reservado para Data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A9CED200-80F6-4839-BF5E-DC1ECCFB54D0}" type="datetime1">
              <a:rPr lang="pt-BR" noProof="0" smtClean="0"/>
              <a:t>20/08/2021</a:t>
            </a:fld>
            <a:endParaRPr lang="pt-BR" noProof="0" dirty="0"/>
          </a:p>
        </p:txBody>
      </p:sp>
      <p:sp>
        <p:nvSpPr>
          <p:cNvPr id="5" name="Espaço Reservado para Rodapé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892DE8FB-FC54-438F-92A9-1510A02898CB}" type="datetime1">
              <a:rPr lang="pt-BR" noProof="0" smtClean="0"/>
              <a:t>20/08/2021</a:t>
            </a:fld>
            <a:endParaRPr lang="pt-BR" noProof="0" dirty="0"/>
          </a:p>
        </p:txBody>
      </p:sp>
      <p:sp>
        <p:nvSpPr>
          <p:cNvPr id="6" name="Espaço Reservado para Rodapé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pt-BR" noProof="0" dirty="0"/>
          </a:p>
        </p:txBody>
      </p:sp>
      <p:sp>
        <p:nvSpPr>
          <p:cNvPr id="7" name="Espaço Reservado para o Número do Slide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pt-BR" noProof="0"/>
              <a:t>Clique para editar o título Mestre</a:t>
            </a:r>
            <a:endParaRPr lang="pt-BR" noProof="0" dirty="0"/>
          </a:p>
        </p:txBody>
      </p:sp>
      <p:sp>
        <p:nvSpPr>
          <p:cNvPr id="3" name="Espaço Reservado para Texto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98D20FF2-8011-42DD-B3AC-9F97CAF923D1}" type="datetime1">
              <a:rPr lang="pt-BR" noProof="0" smtClean="0"/>
              <a:t>20/08/2021</a:t>
            </a:fld>
            <a:endParaRPr lang="pt-BR" noProof="0" dirty="0"/>
          </a:p>
        </p:txBody>
      </p:sp>
      <p:sp>
        <p:nvSpPr>
          <p:cNvPr id="8" name="Espaço Reservado para Rodapé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Data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20AC6F76-9A13-4E54-A844-735A74348C05}" type="datetime1">
              <a:rPr lang="pt-BR" noProof="0" smtClean="0"/>
              <a:t>20/08/2021</a:t>
            </a:fld>
            <a:endParaRPr lang="pt-BR" noProof="0" dirty="0"/>
          </a:p>
        </p:txBody>
      </p:sp>
      <p:sp>
        <p:nvSpPr>
          <p:cNvPr id="4" name="Espaço Reservado para Rodapé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pt-BR" noProof="0" dirty="0"/>
          </a:p>
        </p:txBody>
      </p:sp>
      <p:sp>
        <p:nvSpPr>
          <p:cNvPr id="5" name="Espaço Reservado para o Número do Slide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D059FDBC-FFCD-4C7D-A84E-294CB2AEB06F}" type="datetime1">
              <a:rPr lang="pt-BR" noProof="0" smtClean="0"/>
              <a:t>20/08/2021</a:t>
            </a:fld>
            <a:endParaRPr lang="pt-BR" noProof="0" dirty="0"/>
          </a:p>
        </p:txBody>
      </p:sp>
      <p:sp>
        <p:nvSpPr>
          <p:cNvPr id="3" name="Espaço Reservado para Rodapé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AE5B8167-F654-4DEE-889D-28E9B8A35B31}" type="datetime1">
              <a:rPr lang="pt-BR" noProof="0" smtClean="0"/>
              <a:t>20/08/2021</a:t>
            </a:fld>
            <a:endParaRPr lang="pt-BR" noProof="0" dirty="0"/>
          </a:p>
        </p:txBody>
      </p:sp>
      <p:sp>
        <p:nvSpPr>
          <p:cNvPr id="6" name="Espaço Reservado para Rodapé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pt-BR" noProof="0" dirty="0"/>
          </a:p>
        </p:txBody>
      </p:sp>
      <p:sp>
        <p:nvSpPr>
          <p:cNvPr id="7" name="Espaço Reservado para o Número do Slide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pt-BR" noProof="0"/>
              <a:t>Clique para editar o título Mestre</a:t>
            </a:r>
            <a:endParaRPr lang="pt-BR" noProof="0" dirty="0"/>
          </a:p>
        </p:txBody>
      </p:sp>
      <p:sp>
        <p:nvSpPr>
          <p:cNvPr id="3" name="Espaço reservado para imagem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5BFE262D-60BA-41FA-A1F2-231B2F56F8AA}" type="datetime1">
              <a:rPr lang="pt-BR" noProof="0" smtClean="0"/>
              <a:t>20/08/2021</a:t>
            </a:fld>
            <a:endParaRPr lang="pt-BR" noProof="0" dirty="0"/>
          </a:p>
        </p:txBody>
      </p:sp>
      <p:sp>
        <p:nvSpPr>
          <p:cNvPr id="6" name="Espaço Reservado para Rodapé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pt-BR" noProof="0" dirty="0"/>
          </a:p>
        </p:txBody>
      </p:sp>
      <p:sp>
        <p:nvSpPr>
          <p:cNvPr id="7" name="Espaço Reservado para o Número do Slide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pt-BR" noProof="0" dirty="0"/>
              <a:t>Clique para editar o estilo de título Mestre</a:t>
            </a:r>
          </a:p>
        </p:txBody>
      </p:sp>
      <p:sp>
        <p:nvSpPr>
          <p:cNvPr id="3" name="Espaço Reservado para Texto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01E46AAA-2B45-4657-B6C9-62CDC280C6E1}" type="datetime1">
              <a:rPr lang="pt-BR" noProof="0" smtClean="0"/>
              <a:t>20/08/2021</a:t>
            </a:fld>
            <a:endParaRPr lang="pt-BR" noProof="0" dirty="0"/>
          </a:p>
        </p:txBody>
      </p:sp>
      <p:sp>
        <p:nvSpPr>
          <p:cNvPr id="5" name="Espaço Reservado para Rodapé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pt-BR" noProof="0" dirty="0"/>
          </a:p>
        </p:txBody>
      </p:sp>
      <p:sp>
        <p:nvSpPr>
          <p:cNvPr id="6" name="Espaço Reservado para o Número do Slide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pt-BR" noProof="0" smtClean="0"/>
              <a:t>‹nº›</a:t>
            </a:fld>
            <a:endParaRPr lang="pt-BR" noProof="0"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sv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descr="Esta imagem é uma forma decorativa de resumo. ">
            <a:extLst>
              <a:ext uri="{FF2B5EF4-FFF2-40B4-BE49-F238E27FC236}">
                <a16:creationId xmlns:a16="http://schemas.microsoft.com/office/drawing/2014/main" id="{8E504344-8563-476C-9EF9-4200B272FDC1}"/>
              </a:ext>
            </a:extLst>
          </p:cNvPr>
          <p:cNvGrpSpPr/>
          <p:nvPr/>
        </p:nvGrpSpPr>
        <p:grpSpPr>
          <a:xfrm>
            <a:off x="5587473" y="-3034633"/>
            <a:ext cx="8948964" cy="12105059"/>
            <a:chOff x="4855953" y="-2833465"/>
            <a:chExt cx="8948964" cy="12105059"/>
          </a:xfrm>
        </p:grpSpPr>
        <p:sp>
          <p:nvSpPr>
            <p:cNvPr id="18" name="Forma Livre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19" name="Forma Livre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0" name="Forma Livre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24" name="Caixa de texto 23">
            <a:extLst>
              <a:ext uri="{FF2B5EF4-FFF2-40B4-BE49-F238E27FC236}">
                <a16:creationId xmlns:a16="http://schemas.microsoft.com/office/drawing/2014/main" id="{C1165547-DF3A-4694-9097-2BDAF2003713}"/>
              </a:ext>
            </a:extLst>
          </p:cNvPr>
          <p:cNvSpPr txBox="1"/>
          <p:nvPr/>
        </p:nvSpPr>
        <p:spPr>
          <a:xfrm>
            <a:off x="527814" y="491062"/>
            <a:ext cx="4858002" cy="4985980"/>
          </a:xfrm>
          <a:prstGeom prst="rect">
            <a:avLst/>
          </a:prstGeom>
          <a:noFill/>
        </p:spPr>
        <p:txBody>
          <a:bodyPr wrap="square" lIns="0" tIns="0" rIns="0" bIns="0" rtlCol="0">
            <a:spAutoFit/>
          </a:bodyPr>
          <a:lstStyle/>
          <a:p>
            <a:pPr rtl="0"/>
            <a:r>
              <a:rPr lang="en-US" sz="5400" b="1" dirty="0">
                <a:solidFill>
                  <a:srgbClr val="002060"/>
                </a:solidFill>
                <a:latin typeface="Segoe UI" panose="020B0502040204020203" pitchFamily="34" charset="0"/>
                <a:cs typeface="Segoe UI" panose="020B0502040204020203" pitchFamily="34" charset="0"/>
              </a:rPr>
              <a:t>Blog </a:t>
            </a:r>
            <a:r>
              <a:rPr lang="en-US" sz="5400" b="1" dirty="0" err="1">
                <a:solidFill>
                  <a:srgbClr val="002060"/>
                </a:solidFill>
                <a:latin typeface="Segoe UI" panose="020B0502040204020203" pitchFamily="34" charset="0"/>
                <a:cs typeface="Segoe UI" panose="020B0502040204020203" pitchFamily="34" charset="0"/>
              </a:rPr>
              <a:t>Cristão</a:t>
            </a:r>
            <a:r>
              <a:rPr lang="en-US" sz="5400" b="1" dirty="0">
                <a:solidFill>
                  <a:srgbClr val="002060"/>
                </a:solidFill>
                <a:latin typeface="Segoe UI" panose="020B0502040204020203" pitchFamily="34" charset="0"/>
                <a:cs typeface="Segoe UI" panose="020B0502040204020203" pitchFamily="34" charset="0"/>
              </a:rPr>
              <a:t> </a:t>
            </a:r>
            <a:r>
              <a:rPr lang="en-US" sz="5400" b="1" dirty="0" err="1">
                <a:solidFill>
                  <a:srgbClr val="002060"/>
                </a:solidFill>
                <a:latin typeface="Segoe UI" panose="020B0502040204020203" pitchFamily="34" charset="0"/>
                <a:cs typeface="Segoe UI" panose="020B0502040204020203" pitchFamily="34" charset="0"/>
              </a:rPr>
              <a:t>usando</a:t>
            </a:r>
            <a:r>
              <a:rPr lang="en-US" sz="5400" b="1" dirty="0">
                <a:solidFill>
                  <a:srgbClr val="002060"/>
                </a:solidFill>
                <a:latin typeface="Segoe UI" panose="020B0502040204020203" pitchFamily="34" charset="0"/>
                <a:cs typeface="Segoe UI" panose="020B0502040204020203" pitchFamily="34" charset="0"/>
              </a:rPr>
              <a:t> Spring MVC, Spring Security, </a:t>
            </a:r>
            <a:r>
              <a:rPr lang="en-US" sz="5400" b="1" dirty="0" err="1">
                <a:solidFill>
                  <a:srgbClr val="002060"/>
                </a:solidFill>
                <a:latin typeface="Segoe UI" panose="020B0502040204020203" pitchFamily="34" charset="0"/>
                <a:cs typeface="Segoe UI" panose="020B0502040204020203" pitchFamily="34" charset="0"/>
              </a:rPr>
              <a:t>Thymeleaf</a:t>
            </a:r>
            <a:r>
              <a:rPr lang="en-US" sz="5400" b="1" dirty="0">
                <a:solidFill>
                  <a:srgbClr val="002060"/>
                </a:solidFill>
                <a:latin typeface="Segoe UI" panose="020B0502040204020203" pitchFamily="34" charset="0"/>
                <a:cs typeface="Segoe UI" panose="020B0502040204020203" pitchFamily="34" charset="0"/>
              </a:rPr>
              <a:t>, </a:t>
            </a:r>
            <a:r>
              <a:rPr lang="en-US" sz="5400" b="1" dirty="0" err="1">
                <a:solidFill>
                  <a:srgbClr val="002060"/>
                </a:solidFill>
                <a:latin typeface="Segoe UI" panose="020B0502040204020203" pitchFamily="34" charset="0"/>
                <a:cs typeface="Segoe UI" panose="020B0502040204020203" pitchFamily="34" charset="0"/>
              </a:rPr>
              <a:t>Boostrap</a:t>
            </a:r>
            <a:r>
              <a:rPr lang="en-US" sz="5400" b="1" dirty="0">
                <a:solidFill>
                  <a:srgbClr val="002060"/>
                </a:solidFill>
                <a:latin typeface="Segoe UI" panose="020B0502040204020203" pitchFamily="34" charset="0"/>
                <a:cs typeface="Segoe UI" panose="020B0502040204020203" pitchFamily="34" charset="0"/>
              </a:rPr>
              <a:t>.</a:t>
            </a:r>
            <a:endParaRPr lang="pt-BR" sz="5400" b="1" dirty="0">
              <a:solidFill>
                <a:srgbClr val="002060"/>
              </a:solidFill>
              <a:latin typeface="Segoe UI" panose="020B0502040204020203" pitchFamily="34" charset="0"/>
              <a:cs typeface="Segoe UI" panose="020B0502040204020203" pitchFamily="34" charset="0"/>
            </a:endParaRPr>
          </a:p>
        </p:txBody>
      </p:sp>
      <p:sp>
        <p:nvSpPr>
          <p:cNvPr id="55" name="Retângulo 54">
            <a:extLst>
              <a:ext uri="{FF2B5EF4-FFF2-40B4-BE49-F238E27FC236}">
                <a16:creationId xmlns:a16="http://schemas.microsoft.com/office/drawing/2014/main" id="{6BBBCB2E-F413-4381-8378-02FDC20EA4F6}"/>
              </a:ext>
            </a:extLst>
          </p:cNvPr>
          <p:cNvSpPr/>
          <p:nvPr/>
        </p:nvSpPr>
        <p:spPr>
          <a:xfrm>
            <a:off x="7672807" y="5692486"/>
            <a:ext cx="4519193" cy="615553"/>
          </a:xfrm>
          <a:prstGeom prst="rect">
            <a:avLst/>
          </a:prstGeom>
        </p:spPr>
        <p:txBody>
          <a:bodyPr wrap="square" lIns="0" tIns="0" rIns="0" bIns="0" rtlCol="0">
            <a:spAutoFit/>
          </a:bodyPr>
          <a:lstStyle/>
          <a:p>
            <a:pPr rtl="0"/>
            <a:r>
              <a:rPr lang="pt-BR" sz="2000" i="1" dirty="0">
                <a:solidFill>
                  <a:schemeClr val="bg1"/>
                </a:solidFill>
                <a:latin typeface="+mj-lt"/>
                <a:cs typeface="Segoe UI" panose="020B0502040204020203" pitchFamily="34" charset="0"/>
              </a:rPr>
              <a:t>Aluno: Elizeu Grosskopf Schlottfeldt Neto</a:t>
            </a:r>
          </a:p>
          <a:p>
            <a:pPr rtl="0"/>
            <a:r>
              <a:rPr lang="pt-BR" sz="2000" i="1" dirty="0">
                <a:solidFill>
                  <a:schemeClr val="bg1"/>
                </a:solidFill>
                <a:latin typeface="+mj-lt"/>
                <a:cs typeface="Segoe UI" panose="020B0502040204020203" pitchFamily="34" charset="0"/>
              </a:rPr>
              <a:t>Disciplina: Programação para Internet II</a:t>
            </a:r>
          </a:p>
        </p:txBody>
      </p:sp>
      <p:sp>
        <p:nvSpPr>
          <p:cNvPr id="3" name="Título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pt-BR" dirty="0"/>
              <a:t>Recursos humanos slide 1</a:t>
            </a:r>
          </a:p>
        </p:txBody>
      </p:sp>
    </p:spTree>
    <p:extLst>
      <p:ext uri="{BB962C8B-B14F-4D97-AF65-F5344CB8AC3E}">
        <p14:creationId xmlns:p14="http://schemas.microsoft.com/office/powerpoint/2010/main" val="325435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aixaDeTexto 108">
            <a:extLst>
              <a:ext uri="{FF2B5EF4-FFF2-40B4-BE49-F238E27FC236}">
                <a16:creationId xmlns:a16="http://schemas.microsoft.com/office/drawing/2014/main" id="{16CE1011-36D2-435F-AC9F-FF47217945A3}"/>
              </a:ext>
            </a:extLst>
          </p:cNvPr>
          <p:cNvSpPr txBox="1"/>
          <p:nvPr/>
        </p:nvSpPr>
        <p:spPr>
          <a:xfrm>
            <a:off x="3045877" y="1555891"/>
            <a:ext cx="1761744" cy="769441"/>
          </a:xfrm>
          <a:prstGeom prst="rect">
            <a:avLst/>
          </a:prstGeom>
          <a:noFill/>
        </p:spPr>
        <p:txBody>
          <a:bodyPr wrap="square" rtlCol="0">
            <a:spAutoFit/>
          </a:bodyPr>
          <a:lstStyle/>
          <a:p>
            <a:r>
              <a:rPr lang="pt-BR" sz="1100" b="1" dirty="0"/>
              <a:t>Blog Cristão usando Spring MVC, Spring Security, </a:t>
            </a:r>
            <a:r>
              <a:rPr lang="pt-BR" sz="1100" b="1" dirty="0" err="1"/>
              <a:t>Thymeleag</a:t>
            </a:r>
            <a:r>
              <a:rPr lang="pt-BR" sz="1100" b="1" dirty="0"/>
              <a:t>, </a:t>
            </a:r>
            <a:r>
              <a:rPr lang="pt-BR" sz="1100" b="1" dirty="0" err="1"/>
              <a:t>Bootstrap</a:t>
            </a:r>
            <a:r>
              <a:rPr lang="pt-BR" sz="1100" b="1" dirty="0"/>
              <a:t> e um Cloud Service.</a:t>
            </a:r>
          </a:p>
        </p:txBody>
      </p:sp>
      <p:sp>
        <p:nvSpPr>
          <p:cNvPr id="110" name="CaixaDeTexto 109">
            <a:extLst>
              <a:ext uri="{FF2B5EF4-FFF2-40B4-BE49-F238E27FC236}">
                <a16:creationId xmlns:a16="http://schemas.microsoft.com/office/drawing/2014/main" id="{17491237-4F07-46B9-913D-F70912824BFF}"/>
              </a:ext>
            </a:extLst>
          </p:cNvPr>
          <p:cNvSpPr txBox="1"/>
          <p:nvPr/>
        </p:nvSpPr>
        <p:spPr>
          <a:xfrm>
            <a:off x="1036320" y="4288428"/>
            <a:ext cx="1761744" cy="1446550"/>
          </a:xfrm>
          <a:prstGeom prst="rect">
            <a:avLst/>
          </a:prstGeom>
          <a:noFill/>
        </p:spPr>
        <p:txBody>
          <a:bodyPr wrap="square" rtlCol="0">
            <a:spAutoFit/>
          </a:bodyPr>
          <a:lstStyle/>
          <a:p>
            <a:r>
              <a:rPr lang="pt-BR" sz="1100" b="1" dirty="0"/>
              <a:t>Fácil acesso a conteúdos relevantes de qualidade e sérios sobre a fé Cristã e sem influências políticas. Materiais como documentos, podcasts, vídeos, informações no geral.</a:t>
            </a:r>
          </a:p>
        </p:txBody>
      </p:sp>
      <p:sp>
        <p:nvSpPr>
          <p:cNvPr id="102" name="CaixaDeTexto 101">
            <a:extLst>
              <a:ext uri="{FF2B5EF4-FFF2-40B4-BE49-F238E27FC236}">
                <a16:creationId xmlns:a16="http://schemas.microsoft.com/office/drawing/2014/main" id="{2E292728-D879-4FAC-8E6C-33A6D05A1865}"/>
              </a:ext>
            </a:extLst>
          </p:cNvPr>
          <p:cNvSpPr txBox="1"/>
          <p:nvPr/>
        </p:nvSpPr>
        <p:spPr>
          <a:xfrm>
            <a:off x="966216" y="3099676"/>
            <a:ext cx="1901952" cy="261610"/>
          </a:xfrm>
          <a:prstGeom prst="rect">
            <a:avLst/>
          </a:prstGeom>
          <a:noFill/>
        </p:spPr>
        <p:txBody>
          <a:bodyPr wrap="square" rtlCol="0">
            <a:spAutoFit/>
          </a:bodyPr>
          <a:lstStyle/>
          <a:p>
            <a:r>
              <a:rPr lang="pt-BR" sz="1100" b="1" dirty="0"/>
              <a:t>Desenvolver um Blog Cristão.</a:t>
            </a:r>
          </a:p>
        </p:txBody>
      </p:sp>
      <p:sp>
        <p:nvSpPr>
          <p:cNvPr id="69" name="CaixaDeTexto 68">
            <a:extLst>
              <a:ext uri="{FF2B5EF4-FFF2-40B4-BE49-F238E27FC236}">
                <a16:creationId xmlns:a16="http://schemas.microsoft.com/office/drawing/2014/main" id="{04C01F20-60F5-4D0E-A6F3-1841FB62089F}"/>
              </a:ext>
            </a:extLst>
          </p:cNvPr>
          <p:cNvSpPr txBox="1"/>
          <p:nvPr/>
        </p:nvSpPr>
        <p:spPr>
          <a:xfrm>
            <a:off x="1036320" y="1725168"/>
            <a:ext cx="1761744" cy="600164"/>
          </a:xfrm>
          <a:prstGeom prst="rect">
            <a:avLst/>
          </a:prstGeom>
          <a:noFill/>
        </p:spPr>
        <p:txBody>
          <a:bodyPr wrap="square" rtlCol="0">
            <a:spAutoFit/>
          </a:bodyPr>
          <a:lstStyle/>
          <a:p>
            <a:r>
              <a:rPr lang="pt-BR" sz="1100" b="1" dirty="0"/>
              <a:t>Difícil de encontrar na internet conteúdos relevantes da fé Cristã</a:t>
            </a:r>
            <a:r>
              <a:rPr lang="pt-BR" sz="1100" dirty="0"/>
              <a:t>.</a:t>
            </a:r>
          </a:p>
        </p:txBody>
      </p:sp>
      <p:sp>
        <p:nvSpPr>
          <p:cNvPr id="4" name="Paralelogramo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0"/>
            <a:ext cx="12191999"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solidFill>
                <a:schemeClr val="tx1"/>
              </a:solidFill>
            </a:endParaRPr>
          </a:p>
        </p:txBody>
      </p:sp>
      <p:sp>
        <p:nvSpPr>
          <p:cNvPr id="14" name="Caixa de texto 13">
            <a:extLst>
              <a:ext uri="{FF2B5EF4-FFF2-40B4-BE49-F238E27FC236}">
                <a16:creationId xmlns:a16="http://schemas.microsoft.com/office/drawing/2014/main" id="{A5704BA3-593E-4519-9139-4E1D86366677}"/>
              </a:ext>
            </a:extLst>
          </p:cNvPr>
          <p:cNvSpPr txBox="1"/>
          <p:nvPr/>
        </p:nvSpPr>
        <p:spPr>
          <a:xfrm>
            <a:off x="684050" y="385164"/>
            <a:ext cx="10180108" cy="738664"/>
          </a:xfrm>
          <a:prstGeom prst="rect">
            <a:avLst/>
          </a:prstGeom>
          <a:noFill/>
        </p:spPr>
        <p:txBody>
          <a:bodyPr wrap="square" lIns="0" tIns="0" rIns="0" bIns="0" rtlCol="0">
            <a:spAutoFit/>
          </a:bodyPr>
          <a:lstStyle/>
          <a:p>
            <a:pPr rtl="0"/>
            <a:r>
              <a:rPr lang="pt-BR" sz="4800" b="1" dirty="0">
                <a:solidFill>
                  <a:schemeClr val="bg1"/>
                </a:solidFill>
                <a:latin typeface="Segoe UI" panose="020B0502040204020203" pitchFamily="34" charset="0"/>
                <a:cs typeface="Segoe UI" panose="020B0502040204020203" pitchFamily="34" charset="0"/>
              </a:rPr>
              <a:t>Motivação</a:t>
            </a:r>
          </a:p>
        </p:txBody>
      </p:sp>
      <p:sp>
        <p:nvSpPr>
          <p:cNvPr id="68" name="Título 67" hidden="1">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r>
              <a:rPr lang="pt-BR" dirty="0"/>
              <a:t>Recursos humanos slide 3</a:t>
            </a:r>
          </a:p>
        </p:txBody>
      </p:sp>
      <p:sp>
        <p:nvSpPr>
          <p:cNvPr id="23" name="Google Shape;61;p14">
            <a:extLst>
              <a:ext uri="{FF2B5EF4-FFF2-40B4-BE49-F238E27FC236}">
                <a16:creationId xmlns:a16="http://schemas.microsoft.com/office/drawing/2014/main" id="{68D85E92-69A9-4375-B3DB-1610F4368CD4}"/>
              </a:ext>
            </a:extLst>
          </p:cNvPr>
          <p:cNvSpPr txBox="1">
            <a:spLocks/>
          </p:cNvSpPr>
          <p:nvPr/>
        </p:nvSpPr>
        <p:spPr>
          <a:xfrm>
            <a:off x="684050" y="1659122"/>
            <a:ext cx="10823900" cy="3951565"/>
          </a:xfrm>
          <a:prstGeom prst="rect">
            <a:avLst/>
          </a:prstGeom>
          <a:solidFill>
            <a:schemeClr val="accent1">
              <a:lumMod val="60000"/>
              <a:lumOff val="40000"/>
            </a:schemeClr>
          </a:solidFill>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pt-BR" sz="2667" dirty="0">
                <a:solidFill>
                  <a:srgbClr val="FFFFFF"/>
                </a:solidFill>
                <a:latin typeface="Roboto Light"/>
                <a:ea typeface="Roboto Light"/>
                <a:cs typeface="Roboto Light"/>
                <a:sym typeface="Roboto Light"/>
              </a:rPr>
              <a:t>Compartilhar conteúdos relevantes sobre o assunto;</a:t>
            </a:r>
          </a:p>
          <a:p>
            <a:pPr algn="just">
              <a:lnSpc>
                <a:spcPct val="150000"/>
              </a:lnSpc>
            </a:pPr>
            <a:r>
              <a:rPr lang="pt-BR" sz="2667" dirty="0">
                <a:solidFill>
                  <a:srgbClr val="FFFFFF"/>
                </a:solidFill>
                <a:latin typeface="Roboto Light"/>
                <a:ea typeface="Roboto Light"/>
                <a:cs typeface="Roboto Light"/>
                <a:sym typeface="Roboto Light"/>
              </a:rPr>
              <a:t>Material de qualidade, textos, fotos, vídeos;</a:t>
            </a:r>
          </a:p>
          <a:p>
            <a:pPr algn="just">
              <a:lnSpc>
                <a:spcPct val="150000"/>
              </a:lnSpc>
            </a:pPr>
            <a:r>
              <a:rPr lang="pt-BR" sz="2667" dirty="0">
                <a:solidFill>
                  <a:srgbClr val="FFFFFF"/>
                </a:solidFill>
                <a:latin typeface="Roboto Light"/>
                <a:ea typeface="Roboto Light"/>
                <a:cs typeface="Roboto Light"/>
                <a:sym typeface="Roboto Light"/>
              </a:rPr>
              <a:t>Aplicação intuitiva ao usuário e de fácil utilização.</a:t>
            </a:r>
          </a:p>
        </p:txBody>
      </p:sp>
    </p:spTree>
    <p:extLst>
      <p:ext uri="{BB962C8B-B14F-4D97-AF65-F5344CB8AC3E}">
        <p14:creationId xmlns:p14="http://schemas.microsoft.com/office/powerpoint/2010/main" val="186094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aixaDeTexto 108">
            <a:extLst>
              <a:ext uri="{FF2B5EF4-FFF2-40B4-BE49-F238E27FC236}">
                <a16:creationId xmlns:a16="http://schemas.microsoft.com/office/drawing/2014/main" id="{16CE1011-36D2-435F-AC9F-FF47217945A3}"/>
              </a:ext>
            </a:extLst>
          </p:cNvPr>
          <p:cNvSpPr txBox="1"/>
          <p:nvPr/>
        </p:nvSpPr>
        <p:spPr>
          <a:xfrm>
            <a:off x="3045877" y="1555891"/>
            <a:ext cx="1761744" cy="769441"/>
          </a:xfrm>
          <a:prstGeom prst="rect">
            <a:avLst/>
          </a:prstGeom>
          <a:noFill/>
        </p:spPr>
        <p:txBody>
          <a:bodyPr wrap="square" rtlCol="0">
            <a:spAutoFit/>
          </a:bodyPr>
          <a:lstStyle/>
          <a:p>
            <a:r>
              <a:rPr lang="pt-BR" sz="1100" b="1" dirty="0"/>
              <a:t>Blog Cristão usando Spring MVC, Spring Security, </a:t>
            </a:r>
            <a:r>
              <a:rPr lang="pt-BR" sz="1100" b="1" dirty="0" err="1"/>
              <a:t>Thymeleag</a:t>
            </a:r>
            <a:r>
              <a:rPr lang="pt-BR" sz="1100" b="1" dirty="0"/>
              <a:t>, </a:t>
            </a:r>
            <a:r>
              <a:rPr lang="pt-BR" sz="1100" b="1" dirty="0" err="1"/>
              <a:t>Bootstrap</a:t>
            </a:r>
            <a:r>
              <a:rPr lang="pt-BR" sz="1100" b="1" dirty="0"/>
              <a:t> e um Cloud Service.</a:t>
            </a:r>
          </a:p>
        </p:txBody>
      </p:sp>
      <p:sp>
        <p:nvSpPr>
          <p:cNvPr id="110" name="CaixaDeTexto 109">
            <a:extLst>
              <a:ext uri="{FF2B5EF4-FFF2-40B4-BE49-F238E27FC236}">
                <a16:creationId xmlns:a16="http://schemas.microsoft.com/office/drawing/2014/main" id="{17491237-4F07-46B9-913D-F70912824BFF}"/>
              </a:ext>
            </a:extLst>
          </p:cNvPr>
          <p:cNvSpPr txBox="1"/>
          <p:nvPr/>
        </p:nvSpPr>
        <p:spPr>
          <a:xfrm>
            <a:off x="1036320" y="4288428"/>
            <a:ext cx="1761744" cy="1446550"/>
          </a:xfrm>
          <a:prstGeom prst="rect">
            <a:avLst/>
          </a:prstGeom>
          <a:noFill/>
        </p:spPr>
        <p:txBody>
          <a:bodyPr wrap="square" rtlCol="0">
            <a:spAutoFit/>
          </a:bodyPr>
          <a:lstStyle/>
          <a:p>
            <a:r>
              <a:rPr lang="pt-BR" sz="1100" b="1" dirty="0"/>
              <a:t>Fácil acesso a conteúdos relevantes de qualidade e sérios sobre a fé Cristã e sem influências políticas. Materiais como documentos, podcasts, vídeos, informações no geral.</a:t>
            </a:r>
          </a:p>
        </p:txBody>
      </p:sp>
      <p:sp>
        <p:nvSpPr>
          <p:cNvPr id="102" name="CaixaDeTexto 101">
            <a:extLst>
              <a:ext uri="{FF2B5EF4-FFF2-40B4-BE49-F238E27FC236}">
                <a16:creationId xmlns:a16="http://schemas.microsoft.com/office/drawing/2014/main" id="{2E292728-D879-4FAC-8E6C-33A6D05A1865}"/>
              </a:ext>
            </a:extLst>
          </p:cNvPr>
          <p:cNvSpPr txBox="1"/>
          <p:nvPr/>
        </p:nvSpPr>
        <p:spPr>
          <a:xfrm>
            <a:off x="966216" y="3099676"/>
            <a:ext cx="1901952" cy="261610"/>
          </a:xfrm>
          <a:prstGeom prst="rect">
            <a:avLst/>
          </a:prstGeom>
          <a:noFill/>
        </p:spPr>
        <p:txBody>
          <a:bodyPr wrap="square" rtlCol="0">
            <a:spAutoFit/>
          </a:bodyPr>
          <a:lstStyle/>
          <a:p>
            <a:r>
              <a:rPr lang="pt-BR" sz="1100" b="1" dirty="0"/>
              <a:t>Desenvolver um Blog Cristão.</a:t>
            </a:r>
          </a:p>
        </p:txBody>
      </p:sp>
      <p:sp>
        <p:nvSpPr>
          <p:cNvPr id="69" name="CaixaDeTexto 68">
            <a:extLst>
              <a:ext uri="{FF2B5EF4-FFF2-40B4-BE49-F238E27FC236}">
                <a16:creationId xmlns:a16="http://schemas.microsoft.com/office/drawing/2014/main" id="{04C01F20-60F5-4D0E-A6F3-1841FB62089F}"/>
              </a:ext>
            </a:extLst>
          </p:cNvPr>
          <p:cNvSpPr txBox="1"/>
          <p:nvPr/>
        </p:nvSpPr>
        <p:spPr>
          <a:xfrm>
            <a:off x="1036320" y="1725168"/>
            <a:ext cx="1761744" cy="600164"/>
          </a:xfrm>
          <a:prstGeom prst="rect">
            <a:avLst/>
          </a:prstGeom>
          <a:noFill/>
        </p:spPr>
        <p:txBody>
          <a:bodyPr wrap="square" rtlCol="0">
            <a:spAutoFit/>
          </a:bodyPr>
          <a:lstStyle/>
          <a:p>
            <a:r>
              <a:rPr lang="pt-BR" sz="1100" b="1" dirty="0"/>
              <a:t>Difícil de encontrar na internet conteúdos relevantes da fé Cristã</a:t>
            </a:r>
            <a:r>
              <a:rPr lang="pt-BR" sz="1100" dirty="0"/>
              <a:t>.</a:t>
            </a:r>
          </a:p>
        </p:txBody>
      </p:sp>
      <p:sp>
        <p:nvSpPr>
          <p:cNvPr id="4" name="Paralelogramo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0"/>
            <a:ext cx="12191999"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solidFill>
                <a:schemeClr val="tx1"/>
              </a:solidFill>
            </a:endParaRPr>
          </a:p>
        </p:txBody>
      </p:sp>
      <p:sp>
        <p:nvSpPr>
          <p:cNvPr id="14" name="Caixa de texto 13">
            <a:extLst>
              <a:ext uri="{FF2B5EF4-FFF2-40B4-BE49-F238E27FC236}">
                <a16:creationId xmlns:a16="http://schemas.microsoft.com/office/drawing/2014/main" id="{A5704BA3-593E-4519-9139-4E1D86366677}"/>
              </a:ext>
            </a:extLst>
          </p:cNvPr>
          <p:cNvSpPr txBox="1"/>
          <p:nvPr/>
        </p:nvSpPr>
        <p:spPr>
          <a:xfrm>
            <a:off x="684050" y="385164"/>
            <a:ext cx="10180108" cy="738664"/>
          </a:xfrm>
          <a:prstGeom prst="rect">
            <a:avLst/>
          </a:prstGeom>
          <a:noFill/>
        </p:spPr>
        <p:txBody>
          <a:bodyPr wrap="square" lIns="0" tIns="0" rIns="0" bIns="0" rtlCol="0">
            <a:spAutoFit/>
          </a:bodyPr>
          <a:lstStyle/>
          <a:p>
            <a:pPr rtl="0"/>
            <a:r>
              <a:rPr lang="pt-BR" sz="4800" b="1" dirty="0">
                <a:solidFill>
                  <a:schemeClr val="bg1"/>
                </a:solidFill>
                <a:latin typeface="Segoe UI" panose="020B0502040204020203" pitchFamily="34" charset="0"/>
                <a:cs typeface="Segoe UI" panose="020B0502040204020203" pitchFamily="34" charset="0"/>
              </a:rPr>
              <a:t>Visão de Negócio</a:t>
            </a:r>
          </a:p>
        </p:txBody>
      </p:sp>
      <p:sp>
        <p:nvSpPr>
          <p:cNvPr id="68" name="Título 67" hidden="1">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r>
              <a:rPr lang="pt-BR" dirty="0"/>
              <a:t>Recursos humanos slide 3</a:t>
            </a:r>
          </a:p>
        </p:txBody>
      </p:sp>
      <p:sp>
        <p:nvSpPr>
          <p:cNvPr id="23" name="Google Shape;61;p14">
            <a:extLst>
              <a:ext uri="{FF2B5EF4-FFF2-40B4-BE49-F238E27FC236}">
                <a16:creationId xmlns:a16="http://schemas.microsoft.com/office/drawing/2014/main" id="{68D85E92-69A9-4375-B3DB-1610F4368CD4}"/>
              </a:ext>
            </a:extLst>
          </p:cNvPr>
          <p:cNvSpPr txBox="1">
            <a:spLocks/>
          </p:cNvSpPr>
          <p:nvPr/>
        </p:nvSpPr>
        <p:spPr>
          <a:xfrm>
            <a:off x="684050" y="1659122"/>
            <a:ext cx="10823900" cy="3951565"/>
          </a:xfrm>
          <a:prstGeom prst="rect">
            <a:avLst/>
          </a:prstGeom>
          <a:solidFill>
            <a:schemeClr val="accent1">
              <a:lumMod val="60000"/>
              <a:lumOff val="40000"/>
            </a:schemeClr>
          </a:solidFill>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pt-BR" sz="2667" dirty="0">
                <a:solidFill>
                  <a:srgbClr val="FFFFFF"/>
                </a:solidFill>
                <a:latin typeface="Roboto Light"/>
                <a:ea typeface="Roboto Light"/>
                <a:cs typeface="Roboto Light"/>
                <a:sym typeface="Roboto Light"/>
              </a:rPr>
              <a:t>Spring Boot e o Spring MVC;</a:t>
            </a:r>
          </a:p>
          <a:p>
            <a:pPr marL="0" indent="0" algn="just">
              <a:lnSpc>
                <a:spcPct val="150000"/>
              </a:lnSpc>
              <a:buFont typeface="Arial" panose="020B0604020202020204" pitchFamily="34" charset="0"/>
              <a:buNone/>
            </a:pPr>
            <a:r>
              <a:rPr lang="pt-BR" sz="2667" dirty="0">
                <a:solidFill>
                  <a:srgbClr val="FFFFFF"/>
                </a:solidFill>
                <a:latin typeface="Roboto Light"/>
                <a:ea typeface="Roboto Light"/>
                <a:cs typeface="Roboto Light"/>
                <a:sym typeface="Roboto Light"/>
              </a:rPr>
              <a:t>Aumentar a produção,;</a:t>
            </a:r>
          </a:p>
          <a:p>
            <a:pPr marL="0" indent="0" algn="just">
              <a:lnSpc>
                <a:spcPct val="150000"/>
              </a:lnSpc>
              <a:buFont typeface="Arial" panose="020B0604020202020204" pitchFamily="34" charset="0"/>
              <a:buNone/>
            </a:pPr>
            <a:r>
              <a:rPr lang="pt-BR" sz="2667" dirty="0">
                <a:solidFill>
                  <a:srgbClr val="FFFFFF"/>
                </a:solidFill>
                <a:latin typeface="Roboto Light"/>
                <a:ea typeface="Roboto Light"/>
                <a:cs typeface="Roboto Light"/>
                <a:sym typeface="Roboto Light"/>
              </a:rPr>
              <a:t>Reduzir as falhas;</a:t>
            </a:r>
          </a:p>
          <a:p>
            <a:pPr marL="0" indent="0" algn="just">
              <a:lnSpc>
                <a:spcPct val="150000"/>
              </a:lnSpc>
              <a:buFont typeface="Arial" panose="020B0604020202020204" pitchFamily="34" charset="0"/>
              <a:buNone/>
            </a:pPr>
            <a:r>
              <a:rPr lang="pt-BR" sz="2667" dirty="0">
                <a:solidFill>
                  <a:srgbClr val="FFFFFF"/>
                </a:solidFill>
                <a:latin typeface="Roboto Light"/>
                <a:ea typeface="Roboto Light"/>
                <a:cs typeface="Roboto Light"/>
                <a:sym typeface="Roboto Light"/>
              </a:rPr>
              <a:t>Sistema escalável. </a:t>
            </a:r>
          </a:p>
        </p:txBody>
      </p:sp>
    </p:spTree>
    <p:extLst>
      <p:ext uri="{BB962C8B-B14F-4D97-AF65-F5344CB8AC3E}">
        <p14:creationId xmlns:p14="http://schemas.microsoft.com/office/powerpoint/2010/main" val="265999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aixaDeTexto 108">
            <a:extLst>
              <a:ext uri="{FF2B5EF4-FFF2-40B4-BE49-F238E27FC236}">
                <a16:creationId xmlns:a16="http://schemas.microsoft.com/office/drawing/2014/main" id="{16CE1011-36D2-435F-AC9F-FF47217945A3}"/>
              </a:ext>
            </a:extLst>
          </p:cNvPr>
          <p:cNvSpPr txBox="1"/>
          <p:nvPr/>
        </p:nvSpPr>
        <p:spPr>
          <a:xfrm>
            <a:off x="3045877" y="1555891"/>
            <a:ext cx="1761744" cy="769441"/>
          </a:xfrm>
          <a:prstGeom prst="rect">
            <a:avLst/>
          </a:prstGeom>
          <a:noFill/>
        </p:spPr>
        <p:txBody>
          <a:bodyPr wrap="square" rtlCol="0">
            <a:spAutoFit/>
          </a:bodyPr>
          <a:lstStyle/>
          <a:p>
            <a:r>
              <a:rPr lang="pt-BR" sz="1100" b="1" dirty="0"/>
              <a:t>Blog Cristão usando Spring MVC, Spring Security, </a:t>
            </a:r>
            <a:r>
              <a:rPr lang="pt-BR" sz="1100" b="1" dirty="0" err="1"/>
              <a:t>Thymeleag</a:t>
            </a:r>
            <a:r>
              <a:rPr lang="pt-BR" sz="1100" b="1" dirty="0"/>
              <a:t>, </a:t>
            </a:r>
            <a:r>
              <a:rPr lang="pt-BR" sz="1100" b="1" dirty="0" err="1"/>
              <a:t>Bootstrap</a:t>
            </a:r>
            <a:r>
              <a:rPr lang="pt-BR" sz="1100" b="1" dirty="0"/>
              <a:t> e um Cloud Service.</a:t>
            </a:r>
          </a:p>
        </p:txBody>
      </p:sp>
      <p:sp>
        <p:nvSpPr>
          <p:cNvPr id="110" name="CaixaDeTexto 109">
            <a:extLst>
              <a:ext uri="{FF2B5EF4-FFF2-40B4-BE49-F238E27FC236}">
                <a16:creationId xmlns:a16="http://schemas.microsoft.com/office/drawing/2014/main" id="{17491237-4F07-46B9-913D-F70912824BFF}"/>
              </a:ext>
            </a:extLst>
          </p:cNvPr>
          <p:cNvSpPr txBox="1"/>
          <p:nvPr/>
        </p:nvSpPr>
        <p:spPr>
          <a:xfrm>
            <a:off x="1036320" y="4288428"/>
            <a:ext cx="1761744" cy="1446550"/>
          </a:xfrm>
          <a:prstGeom prst="rect">
            <a:avLst/>
          </a:prstGeom>
          <a:noFill/>
        </p:spPr>
        <p:txBody>
          <a:bodyPr wrap="square" rtlCol="0">
            <a:spAutoFit/>
          </a:bodyPr>
          <a:lstStyle/>
          <a:p>
            <a:r>
              <a:rPr lang="pt-BR" sz="1100" b="1" dirty="0"/>
              <a:t>Fácil acesso a conteúdos relevantes de qualidade e sérios sobre a fé Cristã e sem influências políticas. Materiais como documentos, podcasts, vídeos, informações no geral.</a:t>
            </a:r>
          </a:p>
        </p:txBody>
      </p:sp>
      <p:sp>
        <p:nvSpPr>
          <p:cNvPr id="102" name="CaixaDeTexto 101">
            <a:extLst>
              <a:ext uri="{FF2B5EF4-FFF2-40B4-BE49-F238E27FC236}">
                <a16:creationId xmlns:a16="http://schemas.microsoft.com/office/drawing/2014/main" id="{2E292728-D879-4FAC-8E6C-33A6D05A1865}"/>
              </a:ext>
            </a:extLst>
          </p:cNvPr>
          <p:cNvSpPr txBox="1"/>
          <p:nvPr/>
        </p:nvSpPr>
        <p:spPr>
          <a:xfrm>
            <a:off x="966216" y="3099676"/>
            <a:ext cx="1901952" cy="261610"/>
          </a:xfrm>
          <a:prstGeom prst="rect">
            <a:avLst/>
          </a:prstGeom>
          <a:noFill/>
        </p:spPr>
        <p:txBody>
          <a:bodyPr wrap="square" rtlCol="0">
            <a:spAutoFit/>
          </a:bodyPr>
          <a:lstStyle/>
          <a:p>
            <a:r>
              <a:rPr lang="pt-BR" sz="1100" b="1" dirty="0"/>
              <a:t>Desenvolver um Blog Cristão.</a:t>
            </a:r>
          </a:p>
        </p:txBody>
      </p:sp>
      <p:sp>
        <p:nvSpPr>
          <p:cNvPr id="69" name="CaixaDeTexto 68">
            <a:extLst>
              <a:ext uri="{FF2B5EF4-FFF2-40B4-BE49-F238E27FC236}">
                <a16:creationId xmlns:a16="http://schemas.microsoft.com/office/drawing/2014/main" id="{04C01F20-60F5-4D0E-A6F3-1841FB62089F}"/>
              </a:ext>
            </a:extLst>
          </p:cNvPr>
          <p:cNvSpPr txBox="1"/>
          <p:nvPr/>
        </p:nvSpPr>
        <p:spPr>
          <a:xfrm>
            <a:off x="1036320" y="1725168"/>
            <a:ext cx="1761744" cy="600164"/>
          </a:xfrm>
          <a:prstGeom prst="rect">
            <a:avLst/>
          </a:prstGeom>
          <a:noFill/>
        </p:spPr>
        <p:txBody>
          <a:bodyPr wrap="square" rtlCol="0">
            <a:spAutoFit/>
          </a:bodyPr>
          <a:lstStyle/>
          <a:p>
            <a:r>
              <a:rPr lang="pt-BR" sz="1100" b="1" dirty="0"/>
              <a:t>Difícil de encontrar na internet conteúdos relevantes da fé Cristã</a:t>
            </a:r>
            <a:r>
              <a:rPr lang="pt-BR" sz="1100" dirty="0"/>
              <a:t>.</a:t>
            </a:r>
          </a:p>
        </p:txBody>
      </p:sp>
      <p:sp>
        <p:nvSpPr>
          <p:cNvPr id="4" name="Paralelogramo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0"/>
            <a:ext cx="12191999"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solidFill>
                <a:schemeClr val="tx1"/>
              </a:solidFill>
            </a:endParaRPr>
          </a:p>
        </p:txBody>
      </p:sp>
      <p:sp>
        <p:nvSpPr>
          <p:cNvPr id="14" name="Caixa de texto 13">
            <a:extLst>
              <a:ext uri="{FF2B5EF4-FFF2-40B4-BE49-F238E27FC236}">
                <a16:creationId xmlns:a16="http://schemas.microsoft.com/office/drawing/2014/main" id="{A5704BA3-593E-4519-9139-4E1D86366677}"/>
              </a:ext>
            </a:extLst>
          </p:cNvPr>
          <p:cNvSpPr txBox="1"/>
          <p:nvPr/>
        </p:nvSpPr>
        <p:spPr>
          <a:xfrm>
            <a:off x="684050" y="385164"/>
            <a:ext cx="11256938" cy="738664"/>
          </a:xfrm>
          <a:prstGeom prst="rect">
            <a:avLst/>
          </a:prstGeom>
          <a:noFill/>
        </p:spPr>
        <p:txBody>
          <a:bodyPr wrap="square" lIns="0" tIns="0" rIns="0" bIns="0" rtlCol="0">
            <a:spAutoFit/>
          </a:bodyPr>
          <a:lstStyle/>
          <a:p>
            <a:pPr rtl="0"/>
            <a:r>
              <a:rPr lang="pt-BR" sz="4800" b="1" dirty="0">
                <a:solidFill>
                  <a:schemeClr val="bg1"/>
                </a:solidFill>
                <a:latin typeface="Segoe UI" panose="020B0502040204020203" pitchFamily="34" charset="0"/>
                <a:cs typeface="Segoe UI" panose="020B0502040204020203" pitchFamily="34" charset="0"/>
              </a:rPr>
              <a:t>Ambiente de desenvolvimento</a:t>
            </a:r>
          </a:p>
        </p:txBody>
      </p:sp>
      <p:sp>
        <p:nvSpPr>
          <p:cNvPr id="68" name="Título 67" hidden="1">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r>
              <a:rPr lang="pt-BR" dirty="0"/>
              <a:t>Recursos humanos slide 3</a:t>
            </a:r>
          </a:p>
        </p:txBody>
      </p:sp>
      <p:pic>
        <p:nvPicPr>
          <p:cNvPr id="3" name="Imagem 2">
            <a:extLst>
              <a:ext uri="{FF2B5EF4-FFF2-40B4-BE49-F238E27FC236}">
                <a16:creationId xmlns:a16="http://schemas.microsoft.com/office/drawing/2014/main" id="{45F29949-CF55-475C-B7E0-10902E5A2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974" y="1785809"/>
            <a:ext cx="3809524" cy="3809524"/>
          </a:xfrm>
          <a:prstGeom prst="rect">
            <a:avLst/>
          </a:prstGeom>
        </p:spPr>
      </p:pic>
    </p:spTree>
    <p:extLst>
      <p:ext uri="{BB962C8B-B14F-4D97-AF65-F5344CB8AC3E}">
        <p14:creationId xmlns:p14="http://schemas.microsoft.com/office/powerpoint/2010/main" val="118702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aixaDeTexto 108">
            <a:extLst>
              <a:ext uri="{FF2B5EF4-FFF2-40B4-BE49-F238E27FC236}">
                <a16:creationId xmlns:a16="http://schemas.microsoft.com/office/drawing/2014/main" id="{16CE1011-36D2-435F-AC9F-FF47217945A3}"/>
              </a:ext>
            </a:extLst>
          </p:cNvPr>
          <p:cNvSpPr txBox="1"/>
          <p:nvPr/>
        </p:nvSpPr>
        <p:spPr>
          <a:xfrm>
            <a:off x="3045877" y="1555891"/>
            <a:ext cx="1761744" cy="769441"/>
          </a:xfrm>
          <a:prstGeom prst="rect">
            <a:avLst/>
          </a:prstGeom>
          <a:noFill/>
        </p:spPr>
        <p:txBody>
          <a:bodyPr wrap="square" rtlCol="0">
            <a:spAutoFit/>
          </a:bodyPr>
          <a:lstStyle/>
          <a:p>
            <a:r>
              <a:rPr lang="pt-BR" sz="1100" b="1" dirty="0"/>
              <a:t>Blog Cristão usando Spring MVC, Spring Security, </a:t>
            </a:r>
            <a:r>
              <a:rPr lang="pt-BR" sz="1100" b="1" dirty="0" err="1"/>
              <a:t>Thymeleag</a:t>
            </a:r>
            <a:r>
              <a:rPr lang="pt-BR" sz="1100" b="1" dirty="0"/>
              <a:t>, </a:t>
            </a:r>
            <a:r>
              <a:rPr lang="pt-BR" sz="1100" b="1" dirty="0" err="1"/>
              <a:t>Bootstrap</a:t>
            </a:r>
            <a:r>
              <a:rPr lang="pt-BR" sz="1100" b="1" dirty="0"/>
              <a:t> e um Cloud Service.</a:t>
            </a:r>
          </a:p>
        </p:txBody>
      </p:sp>
      <p:sp>
        <p:nvSpPr>
          <p:cNvPr id="110" name="CaixaDeTexto 109">
            <a:extLst>
              <a:ext uri="{FF2B5EF4-FFF2-40B4-BE49-F238E27FC236}">
                <a16:creationId xmlns:a16="http://schemas.microsoft.com/office/drawing/2014/main" id="{17491237-4F07-46B9-913D-F70912824BFF}"/>
              </a:ext>
            </a:extLst>
          </p:cNvPr>
          <p:cNvSpPr txBox="1"/>
          <p:nvPr/>
        </p:nvSpPr>
        <p:spPr>
          <a:xfrm>
            <a:off x="1036320" y="4288428"/>
            <a:ext cx="1761744" cy="1446550"/>
          </a:xfrm>
          <a:prstGeom prst="rect">
            <a:avLst/>
          </a:prstGeom>
          <a:noFill/>
        </p:spPr>
        <p:txBody>
          <a:bodyPr wrap="square" rtlCol="0">
            <a:spAutoFit/>
          </a:bodyPr>
          <a:lstStyle/>
          <a:p>
            <a:r>
              <a:rPr lang="pt-BR" sz="1100" b="1" dirty="0"/>
              <a:t>Fácil acesso a conteúdos relevantes de qualidade e sérios sobre a fé Cristã e sem influências políticas. Materiais como documentos, podcasts, vídeos, informações no geral.</a:t>
            </a:r>
          </a:p>
        </p:txBody>
      </p:sp>
      <p:sp>
        <p:nvSpPr>
          <p:cNvPr id="102" name="CaixaDeTexto 101">
            <a:extLst>
              <a:ext uri="{FF2B5EF4-FFF2-40B4-BE49-F238E27FC236}">
                <a16:creationId xmlns:a16="http://schemas.microsoft.com/office/drawing/2014/main" id="{2E292728-D879-4FAC-8E6C-33A6D05A1865}"/>
              </a:ext>
            </a:extLst>
          </p:cNvPr>
          <p:cNvSpPr txBox="1"/>
          <p:nvPr/>
        </p:nvSpPr>
        <p:spPr>
          <a:xfrm>
            <a:off x="966216" y="3099676"/>
            <a:ext cx="1901952" cy="261610"/>
          </a:xfrm>
          <a:prstGeom prst="rect">
            <a:avLst/>
          </a:prstGeom>
          <a:noFill/>
        </p:spPr>
        <p:txBody>
          <a:bodyPr wrap="square" rtlCol="0">
            <a:spAutoFit/>
          </a:bodyPr>
          <a:lstStyle/>
          <a:p>
            <a:r>
              <a:rPr lang="pt-BR" sz="1100" b="1" dirty="0"/>
              <a:t>Desenvolver um Blog Cristão.</a:t>
            </a:r>
          </a:p>
        </p:txBody>
      </p:sp>
      <p:sp>
        <p:nvSpPr>
          <p:cNvPr id="69" name="CaixaDeTexto 68">
            <a:extLst>
              <a:ext uri="{FF2B5EF4-FFF2-40B4-BE49-F238E27FC236}">
                <a16:creationId xmlns:a16="http://schemas.microsoft.com/office/drawing/2014/main" id="{04C01F20-60F5-4D0E-A6F3-1841FB62089F}"/>
              </a:ext>
            </a:extLst>
          </p:cNvPr>
          <p:cNvSpPr txBox="1"/>
          <p:nvPr/>
        </p:nvSpPr>
        <p:spPr>
          <a:xfrm>
            <a:off x="1036320" y="1725168"/>
            <a:ext cx="1761744" cy="600164"/>
          </a:xfrm>
          <a:prstGeom prst="rect">
            <a:avLst/>
          </a:prstGeom>
          <a:noFill/>
        </p:spPr>
        <p:txBody>
          <a:bodyPr wrap="square" rtlCol="0">
            <a:spAutoFit/>
          </a:bodyPr>
          <a:lstStyle/>
          <a:p>
            <a:r>
              <a:rPr lang="pt-BR" sz="1100" b="1" dirty="0"/>
              <a:t>Difícil de encontrar na internet conteúdos relevantes da fé Cristã</a:t>
            </a:r>
            <a:r>
              <a:rPr lang="pt-BR" sz="1100" dirty="0"/>
              <a:t>.</a:t>
            </a:r>
          </a:p>
        </p:txBody>
      </p:sp>
      <p:sp>
        <p:nvSpPr>
          <p:cNvPr id="4" name="Paralelogramo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0"/>
            <a:ext cx="12191999"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solidFill>
                <a:schemeClr val="tx1"/>
              </a:solidFill>
            </a:endParaRPr>
          </a:p>
        </p:txBody>
      </p:sp>
      <p:sp>
        <p:nvSpPr>
          <p:cNvPr id="14" name="Caixa de texto 13">
            <a:extLst>
              <a:ext uri="{FF2B5EF4-FFF2-40B4-BE49-F238E27FC236}">
                <a16:creationId xmlns:a16="http://schemas.microsoft.com/office/drawing/2014/main" id="{A5704BA3-593E-4519-9139-4E1D86366677}"/>
              </a:ext>
            </a:extLst>
          </p:cNvPr>
          <p:cNvSpPr txBox="1"/>
          <p:nvPr/>
        </p:nvSpPr>
        <p:spPr>
          <a:xfrm>
            <a:off x="125505" y="397002"/>
            <a:ext cx="11940988" cy="738664"/>
          </a:xfrm>
          <a:prstGeom prst="rect">
            <a:avLst/>
          </a:prstGeom>
          <a:noFill/>
        </p:spPr>
        <p:txBody>
          <a:bodyPr wrap="square" lIns="0" tIns="0" rIns="0" bIns="0" rtlCol="0">
            <a:spAutoFit/>
          </a:bodyPr>
          <a:lstStyle/>
          <a:p>
            <a:pPr rtl="0"/>
            <a:r>
              <a:rPr lang="pt-BR" sz="4800" b="1" dirty="0">
                <a:solidFill>
                  <a:schemeClr val="bg1"/>
                </a:solidFill>
                <a:latin typeface="Segoe UI" panose="020B0502040204020203" pitchFamily="34" charset="0"/>
                <a:cs typeface="Segoe UI" panose="020B0502040204020203" pitchFamily="34" charset="0"/>
              </a:rPr>
              <a:t>Ferramentas de desenvolvimento</a:t>
            </a:r>
          </a:p>
        </p:txBody>
      </p:sp>
      <p:sp>
        <p:nvSpPr>
          <p:cNvPr id="68" name="Título 67" hidden="1">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r>
              <a:rPr lang="pt-BR" dirty="0"/>
              <a:t>Recursos humanos slide 3</a:t>
            </a:r>
          </a:p>
        </p:txBody>
      </p:sp>
      <p:pic>
        <p:nvPicPr>
          <p:cNvPr id="5" name="Imagem 4">
            <a:extLst>
              <a:ext uri="{FF2B5EF4-FFF2-40B4-BE49-F238E27FC236}">
                <a16:creationId xmlns:a16="http://schemas.microsoft.com/office/drawing/2014/main" id="{724C88F1-9B3C-433F-92B9-AA375A6F4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220" y="3831401"/>
            <a:ext cx="4632780" cy="3088520"/>
          </a:xfrm>
          <a:prstGeom prst="rect">
            <a:avLst/>
          </a:prstGeom>
        </p:spPr>
      </p:pic>
      <p:pic>
        <p:nvPicPr>
          <p:cNvPr id="7" name="Imagem 6">
            <a:extLst>
              <a:ext uri="{FF2B5EF4-FFF2-40B4-BE49-F238E27FC236}">
                <a16:creationId xmlns:a16="http://schemas.microsoft.com/office/drawing/2014/main" id="{B3080DE9-3205-4F93-8A9E-048A7624C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0" y="2025250"/>
            <a:ext cx="3907650" cy="2051516"/>
          </a:xfrm>
          <a:prstGeom prst="rect">
            <a:avLst/>
          </a:prstGeom>
        </p:spPr>
      </p:pic>
      <p:pic>
        <p:nvPicPr>
          <p:cNvPr id="9" name="Imagem 8">
            <a:extLst>
              <a:ext uri="{FF2B5EF4-FFF2-40B4-BE49-F238E27FC236}">
                <a16:creationId xmlns:a16="http://schemas.microsoft.com/office/drawing/2014/main" id="{71366539-D87D-43F9-99E3-56460BDED7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5877" y="4175223"/>
            <a:ext cx="2249365" cy="2253771"/>
          </a:xfrm>
          <a:prstGeom prst="rect">
            <a:avLst/>
          </a:prstGeom>
        </p:spPr>
      </p:pic>
      <p:pic>
        <p:nvPicPr>
          <p:cNvPr id="11" name="Imagem 10">
            <a:extLst>
              <a:ext uri="{FF2B5EF4-FFF2-40B4-BE49-F238E27FC236}">
                <a16:creationId xmlns:a16="http://schemas.microsoft.com/office/drawing/2014/main" id="{42A91ABC-A8EA-4359-9CEA-05255DA057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2128" y="2160944"/>
            <a:ext cx="2977682" cy="3071975"/>
          </a:xfrm>
          <a:prstGeom prst="rect">
            <a:avLst/>
          </a:prstGeom>
        </p:spPr>
      </p:pic>
    </p:spTree>
    <p:extLst>
      <p:ext uri="{BB962C8B-B14F-4D97-AF65-F5344CB8AC3E}">
        <p14:creationId xmlns:p14="http://schemas.microsoft.com/office/powerpoint/2010/main" val="348600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aixaDeTexto 108">
            <a:extLst>
              <a:ext uri="{FF2B5EF4-FFF2-40B4-BE49-F238E27FC236}">
                <a16:creationId xmlns:a16="http://schemas.microsoft.com/office/drawing/2014/main" id="{16CE1011-36D2-435F-AC9F-FF47217945A3}"/>
              </a:ext>
            </a:extLst>
          </p:cNvPr>
          <p:cNvSpPr txBox="1"/>
          <p:nvPr/>
        </p:nvSpPr>
        <p:spPr>
          <a:xfrm>
            <a:off x="3045877" y="1555891"/>
            <a:ext cx="1761744" cy="769441"/>
          </a:xfrm>
          <a:prstGeom prst="rect">
            <a:avLst/>
          </a:prstGeom>
          <a:noFill/>
        </p:spPr>
        <p:txBody>
          <a:bodyPr wrap="square" rtlCol="0">
            <a:spAutoFit/>
          </a:bodyPr>
          <a:lstStyle/>
          <a:p>
            <a:r>
              <a:rPr lang="pt-BR" sz="1100" b="1" dirty="0"/>
              <a:t>Blog Cristão usando Spring MVC, Spring Security, </a:t>
            </a:r>
            <a:r>
              <a:rPr lang="pt-BR" sz="1100" b="1" dirty="0" err="1"/>
              <a:t>Thymeleag</a:t>
            </a:r>
            <a:r>
              <a:rPr lang="pt-BR" sz="1100" b="1" dirty="0"/>
              <a:t>, </a:t>
            </a:r>
            <a:r>
              <a:rPr lang="pt-BR" sz="1100" b="1" dirty="0" err="1"/>
              <a:t>Bootstrap</a:t>
            </a:r>
            <a:r>
              <a:rPr lang="pt-BR" sz="1100" b="1" dirty="0"/>
              <a:t> e um Cloud Service.</a:t>
            </a:r>
          </a:p>
        </p:txBody>
      </p:sp>
      <p:sp>
        <p:nvSpPr>
          <p:cNvPr id="110" name="CaixaDeTexto 109">
            <a:extLst>
              <a:ext uri="{FF2B5EF4-FFF2-40B4-BE49-F238E27FC236}">
                <a16:creationId xmlns:a16="http://schemas.microsoft.com/office/drawing/2014/main" id="{17491237-4F07-46B9-913D-F70912824BFF}"/>
              </a:ext>
            </a:extLst>
          </p:cNvPr>
          <p:cNvSpPr txBox="1"/>
          <p:nvPr/>
        </p:nvSpPr>
        <p:spPr>
          <a:xfrm>
            <a:off x="1036320" y="4288428"/>
            <a:ext cx="1761744" cy="1446550"/>
          </a:xfrm>
          <a:prstGeom prst="rect">
            <a:avLst/>
          </a:prstGeom>
          <a:noFill/>
        </p:spPr>
        <p:txBody>
          <a:bodyPr wrap="square" rtlCol="0">
            <a:spAutoFit/>
          </a:bodyPr>
          <a:lstStyle/>
          <a:p>
            <a:r>
              <a:rPr lang="pt-BR" sz="1100" b="1" dirty="0"/>
              <a:t>Fácil acesso a conteúdos relevantes de qualidade e sérios sobre a fé Cristã e sem influências políticas. Materiais como documentos, podcasts, vídeos, informações no geral.</a:t>
            </a:r>
          </a:p>
        </p:txBody>
      </p:sp>
      <p:sp>
        <p:nvSpPr>
          <p:cNvPr id="102" name="CaixaDeTexto 101">
            <a:extLst>
              <a:ext uri="{FF2B5EF4-FFF2-40B4-BE49-F238E27FC236}">
                <a16:creationId xmlns:a16="http://schemas.microsoft.com/office/drawing/2014/main" id="{2E292728-D879-4FAC-8E6C-33A6D05A1865}"/>
              </a:ext>
            </a:extLst>
          </p:cNvPr>
          <p:cNvSpPr txBox="1"/>
          <p:nvPr/>
        </p:nvSpPr>
        <p:spPr>
          <a:xfrm>
            <a:off x="966216" y="3099676"/>
            <a:ext cx="1901952" cy="261610"/>
          </a:xfrm>
          <a:prstGeom prst="rect">
            <a:avLst/>
          </a:prstGeom>
          <a:noFill/>
        </p:spPr>
        <p:txBody>
          <a:bodyPr wrap="square" rtlCol="0">
            <a:spAutoFit/>
          </a:bodyPr>
          <a:lstStyle/>
          <a:p>
            <a:r>
              <a:rPr lang="pt-BR" sz="1100" b="1" dirty="0"/>
              <a:t>Desenvolver um Blog Cristão.</a:t>
            </a:r>
          </a:p>
        </p:txBody>
      </p:sp>
      <p:sp>
        <p:nvSpPr>
          <p:cNvPr id="69" name="CaixaDeTexto 68">
            <a:extLst>
              <a:ext uri="{FF2B5EF4-FFF2-40B4-BE49-F238E27FC236}">
                <a16:creationId xmlns:a16="http://schemas.microsoft.com/office/drawing/2014/main" id="{04C01F20-60F5-4D0E-A6F3-1841FB62089F}"/>
              </a:ext>
            </a:extLst>
          </p:cNvPr>
          <p:cNvSpPr txBox="1"/>
          <p:nvPr/>
        </p:nvSpPr>
        <p:spPr>
          <a:xfrm>
            <a:off x="1036320" y="1725168"/>
            <a:ext cx="1761744" cy="600164"/>
          </a:xfrm>
          <a:prstGeom prst="rect">
            <a:avLst/>
          </a:prstGeom>
          <a:noFill/>
        </p:spPr>
        <p:txBody>
          <a:bodyPr wrap="square" rtlCol="0">
            <a:spAutoFit/>
          </a:bodyPr>
          <a:lstStyle/>
          <a:p>
            <a:r>
              <a:rPr lang="pt-BR" sz="1100" b="1" dirty="0"/>
              <a:t>Difícil de encontrar na internet conteúdos relevantes da fé Cristã</a:t>
            </a:r>
            <a:r>
              <a:rPr lang="pt-BR" sz="1100" dirty="0"/>
              <a:t>.</a:t>
            </a:r>
          </a:p>
        </p:txBody>
      </p:sp>
      <p:sp>
        <p:nvSpPr>
          <p:cNvPr id="4" name="Paralelogramo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0"/>
            <a:ext cx="12191999"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solidFill>
                <a:schemeClr val="tx1"/>
              </a:solidFill>
            </a:endParaRPr>
          </a:p>
        </p:txBody>
      </p:sp>
      <p:sp>
        <p:nvSpPr>
          <p:cNvPr id="14" name="Caixa de texto 13">
            <a:extLst>
              <a:ext uri="{FF2B5EF4-FFF2-40B4-BE49-F238E27FC236}">
                <a16:creationId xmlns:a16="http://schemas.microsoft.com/office/drawing/2014/main" id="{A5704BA3-593E-4519-9139-4E1D86366677}"/>
              </a:ext>
            </a:extLst>
          </p:cNvPr>
          <p:cNvSpPr txBox="1"/>
          <p:nvPr/>
        </p:nvSpPr>
        <p:spPr>
          <a:xfrm>
            <a:off x="684049" y="212160"/>
            <a:ext cx="11072521" cy="738664"/>
          </a:xfrm>
          <a:prstGeom prst="rect">
            <a:avLst/>
          </a:prstGeom>
          <a:noFill/>
        </p:spPr>
        <p:txBody>
          <a:bodyPr wrap="square" lIns="0" tIns="0" rIns="0" bIns="0" rtlCol="0">
            <a:spAutoFit/>
          </a:bodyPr>
          <a:lstStyle/>
          <a:p>
            <a:pPr rtl="0"/>
            <a:r>
              <a:rPr lang="pt-BR" sz="4800" b="1" dirty="0">
                <a:solidFill>
                  <a:schemeClr val="bg1"/>
                </a:solidFill>
                <a:latin typeface="Segoe UI" panose="020B0502040204020203" pitchFamily="34" charset="0"/>
                <a:cs typeface="Segoe UI" panose="020B0502040204020203" pitchFamily="34" charset="0"/>
              </a:rPr>
              <a:t>Solução para problemas identificados</a:t>
            </a:r>
          </a:p>
        </p:txBody>
      </p:sp>
      <p:sp>
        <p:nvSpPr>
          <p:cNvPr id="68" name="Título 67" hidden="1">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r>
              <a:rPr lang="pt-BR" dirty="0"/>
              <a:t>Recursos humanos slide 3</a:t>
            </a:r>
          </a:p>
        </p:txBody>
      </p:sp>
      <p:sp>
        <p:nvSpPr>
          <p:cNvPr id="23" name="Google Shape;61;p14">
            <a:extLst>
              <a:ext uri="{FF2B5EF4-FFF2-40B4-BE49-F238E27FC236}">
                <a16:creationId xmlns:a16="http://schemas.microsoft.com/office/drawing/2014/main" id="{68D85E92-69A9-4375-B3DB-1610F4368CD4}"/>
              </a:ext>
            </a:extLst>
          </p:cNvPr>
          <p:cNvSpPr txBox="1">
            <a:spLocks/>
          </p:cNvSpPr>
          <p:nvPr/>
        </p:nvSpPr>
        <p:spPr>
          <a:xfrm>
            <a:off x="684049" y="1123022"/>
            <a:ext cx="10823900" cy="5626121"/>
          </a:xfrm>
          <a:prstGeom prst="rect">
            <a:avLst/>
          </a:prstGeom>
          <a:solidFill>
            <a:schemeClr val="accent1">
              <a:lumMod val="60000"/>
              <a:lumOff val="40000"/>
            </a:schemeClr>
          </a:solidFill>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lnSpc>
                <a:spcPct val="150000"/>
              </a:lnSpc>
              <a:buFont typeface="+mj-lt"/>
              <a:buAutoNum type="arabicPeriod"/>
            </a:pPr>
            <a:r>
              <a:rPr lang="pt-BR" sz="2400" dirty="0">
                <a:solidFill>
                  <a:srgbClr val="FFFFFF"/>
                </a:solidFill>
                <a:latin typeface="Roboto Light"/>
                <a:ea typeface="Roboto Light"/>
                <a:cs typeface="Roboto Light"/>
                <a:sym typeface="Roboto Light"/>
              </a:rPr>
              <a:t>Iniciar uma aplicação com o Spring Boot, dependências instaladas e atualizadas;</a:t>
            </a:r>
          </a:p>
          <a:p>
            <a:pPr marL="514350" indent="-514350" algn="just">
              <a:lnSpc>
                <a:spcPct val="150000"/>
              </a:lnSpc>
              <a:buFont typeface="+mj-lt"/>
              <a:buAutoNum type="arabicPeriod"/>
            </a:pPr>
            <a:r>
              <a:rPr lang="pt-BR" sz="2400" dirty="0">
                <a:solidFill>
                  <a:srgbClr val="FFFFFF"/>
                </a:solidFill>
                <a:latin typeface="Roboto Light"/>
                <a:ea typeface="Roboto Light"/>
                <a:cs typeface="Roboto Light"/>
                <a:sym typeface="Roboto Light"/>
              </a:rPr>
              <a:t>Camada Model, </a:t>
            </a:r>
            <a:r>
              <a:rPr lang="pt-BR" sz="2400" dirty="0" err="1">
                <a:solidFill>
                  <a:srgbClr val="FFFFFF"/>
                </a:solidFill>
                <a:latin typeface="Roboto Light"/>
                <a:ea typeface="Roboto Light"/>
                <a:cs typeface="Roboto Light"/>
                <a:sym typeface="Roboto Light"/>
              </a:rPr>
              <a:t>View</a:t>
            </a:r>
            <a:r>
              <a:rPr lang="pt-BR" sz="2400" dirty="0">
                <a:solidFill>
                  <a:srgbClr val="FFFFFF"/>
                </a:solidFill>
                <a:latin typeface="Roboto Light"/>
                <a:ea typeface="Roboto Light"/>
                <a:cs typeface="Roboto Light"/>
                <a:sym typeface="Roboto Light"/>
              </a:rPr>
              <a:t> e </a:t>
            </a:r>
            <a:r>
              <a:rPr lang="pt-BR" sz="2400" dirty="0" err="1">
                <a:solidFill>
                  <a:srgbClr val="FFFFFF"/>
                </a:solidFill>
                <a:latin typeface="Roboto Light"/>
                <a:ea typeface="Roboto Light"/>
                <a:cs typeface="Roboto Light"/>
                <a:sym typeface="Roboto Light"/>
              </a:rPr>
              <a:t>Controller</a:t>
            </a:r>
            <a:r>
              <a:rPr lang="pt-BR" sz="2400" dirty="0">
                <a:solidFill>
                  <a:srgbClr val="FFFFFF"/>
                </a:solidFill>
                <a:latin typeface="Roboto Light"/>
                <a:ea typeface="Roboto Light"/>
                <a:cs typeface="Roboto Light"/>
                <a:sym typeface="Roboto Light"/>
              </a:rPr>
              <a:t> configuradas;</a:t>
            </a:r>
          </a:p>
          <a:p>
            <a:pPr marL="514350" indent="-514350" algn="just">
              <a:lnSpc>
                <a:spcPct val="150000"/>
              </a:lnSpc>
              <a:buFont typeface="+mj-lt"/>
              <a:buAutoNum type="arabicPeriod"/>
            </a:pPr>
            <a:r>
              <a:rPr lang="pt-BR" sz="2400" dirty="0">
                <a:solidFill>
                  <a:srgbClr val="FFFFFF"/>
                </a:solidFill>
                <a:latin typeface="Roboto Light"/>
                <a:ea typeface="Roboto Light"/>
                <a:cs typeface="Roboto Light"/>
                <a:sym typeface="Roboto Light"/>
              </a:rPr>
              <a:t>Layout do blog com o </a:t>
            </a:r>
            <a:r>
              <a:rPr lang="pt-BR" sz="2400" dirty="0" err="1">
                <a:solidFill>
                  <a:srgbClr val="FFFFFF"/>
                </a:solidFill>
                <a:latin typeface="Roboto Light"/>
                <a:ea typeface="Roboto Light"/>
                <a:cs typeface="Roboto Light"/>
                <a:sym typeface="Roboto Light"/>
              </a:rPr>
              <a:t>Bootstrap</a:t>
            </a:r>
            <a:r>
              <a:rPr lang="pt-BR" sz="2400" dirty="0">
                <a:solidFill>
                  <a:srgbClr val="FFFFFF"/>
                </a:solidFill>
                <a:latin typeface="Roboto Light"/>
                <a:ea typeface="Roboto Light"/>
                <a:cs typeface="Roboto Light"/>
                <a:sym typeface="Roboto Light"/>
              </a:rPr>
              <a:t> (página inicial);</a:t>
            </a:r>
          </a:p>
          <a:p>
            <a:pPr marL="514350" indent="-514350" algn="just">
              <a:lnSpc>
                <a:spcPct val="150000"/>
              </a:lnSpc>
              <a:buFont typeface="+mj-lt"/>
              <a:buAutoNum type="arabicPeriod"/>
            </a:pPr>
            <a:r>
              <a:rPr lang="pt-BR" sz="2400" dirty="0">
                <a:solidFill>
                  <a:srgbClr val="FFFFFF"/>
                </a:solidFill>
                <a:latin typeface="Roboto Light"/>
                <a:ea typeface="Roboto Light"/>
                <a:cs typeface="Roboto Light"/>
                <a:sym typeface="Roboto Light"/>
              </a:rPr>
              <a:t>Renderizar página com o </a:t>
            </a:r>
            <a:r>
              <a:rPr lang="pt-BR" sz="2400" dirty="0" err="1">
                <a:solidFill>
                  <a:srgbClr val="FFFFFF"/>
                </a:solidFill>
                <a:latin typeface="Roboto Light"/>
                <a:ea typeface="Roboto Light"/>
                <a:cs typeface="Roboto Light"/>
                <a:sym typeface="Roboto Light"/>
              </a:rPr>
              <a:t>Thymeleaf</a:t>
            </a:r>
            <a:r>
              <a:rPr lang="pt-BR" sz="2400" dirty="0">
                <a:solidFill>
                  <a:srgbClr val="FFFFFF"/>
                </a:solidFill>
                <a:latin typeface="Roboto Light"/>
                <a:ea typeface="Roboto Light"/>
                <a:cs typeface="Roboto Light"/>
                <a:sym typeface="Roboto Light"/>
              </a:rPr>
              <a:t>;</a:t>
            </a:r>
          </a:p>
          <a:p>
            <a:pPr marL="514350" indent="-514350" algn="just">
              <a:lnSpc>
                <a:spcPct val="150000"/>
              </a:lnSpc>
              <a:buFont typeface="+mj-lt"/>
              <a:buAutoNum type="arabicPeriod"/>
            </a:pPr>
            <a:r>
              <a:rPr lang="pt-BR" sz="2400" dirty="0">
                <a:solidFill>
                  <a:srgbClr val="FFFFFF"/>
                </a:solidFill>
                <a:latin typeface="Roboto Light"/>
                <a:ea typeface="Roboto Light"/>
                <a:cs typeface="Roboto Light"/>
                <a:sym typeface="Roboto Light"/>
              </a:rPr>
              <a:t>Página do Post completo;</a:t>
            </a:r>
          </a:p>
          <a:p>
            <a:pPr marL="514350" indent="-514350" algn="just">
              <a:lnSpc>
                <a:spcPct val="150000"/>
              </a:lnSpc>
              <a:buFont typeface="+mj-lt"/>
              <a:buAutoNum type="arabicPeriod"/>
            </a:pPr>
            <a:r>
              <a:rPr lang="pt-BR" sz="2400" dirty="0">
                <a:solidFill>
                  <a:srgbClr val="FFFFFF"/>
                </a:solidFill>
                <a:latin typeface="Roboto Light"/>
                <a:ea typeface="Roboto Light"/>
                <a:cs typeface="Roboto Light"/>
                <a:sym typeface="Roboto Light"/>
              </a:rPr>
              <a:t>Formulário para criar um novo post;</a:t>
            </a:r>
          </a:p>
          <a:p>
            <a:pPr marL="514350" indent="-514350" algn="just">
              <a:lnSpc>
                <a:spcPct val="150000"/>
              </a:lnSpc>
              <a:buFont typeface="+mj-lt"/>
              <a:buAutoNum type="arabicPeriod"/>
            </a:pPr>
            <a:r>
              <a:rPr lang="pt-BR" sz="2400" dirty="0">
                <a:solidFill>
                  <a:srgbClr val="FFFFFF"/>
                </a:solidFill>
                <a:latin typeface="Roboto Light"/>
                <a:ea typeface="Roboto Light"/>
                <a:cs typeface="Roboto Light"/>
                <a:sym typeface="Roboto Light"/>
              </a:rPr>
              <a:t>Spring </a:t>
            </a:r>
            <a:r>
              <a:rPr lang="pt-BR" sz="2400" dirty="0" err="1">
                <a:solidFill>
                  <a:srgbClr val="FFFFFF"/>
                </a:solidFill>
                <a:latin typeface="Roboto Light"/>
                <a:ea typeface="Roboto Light"/>
                <a:cs typeface="Roboto Light"/>
                <a:sym typeface="Roboto Light"/>
              </a:rPr>
              <a:t>security</a:t>
            </a:r>
            <a:r>
              <a:rPr lang="pt-BR" sz="2400" dirty="0">
                <a:solidFill>
                  <a:srgbClr val="FFFFFF"/>
                </a:solidFill>
                <a:latin typeface="Roboto Light"/>
                <a:ea typeface="Roboto Light"/>
                <a:cs typeface="Roboto Light"/>
                <a:sym typeface="Roboto Light"/>
              </a:rPr>
              <a:t> para autenticação de administrador do blog;</a:t>
            </a:r>
          </a:p>
        </p:txBody>
      </p:sp>
    </p:spTree>
    <p:extLst>
      <p:ext uri="{BB962C8B-B14F-4D97-AF65-F5344CB8AC3E}">
        <p14:creationId xmlns:p14="http://schemas.microsoft.com/office/powerpoint/2010/main" val="419432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aixaDeTexto 108">
            <a:extLst>
              <a:ext uri="{FF2B5EF4-FFF2-40B4-BE49-F238E27FC236}">
                <a16:creationId xmlns:a16="http://schemas.microsoft.com/office/drawing/2014/main" id="{16CE1011-36D2-435F-AC9F-FF47217945A3}"/>
              </a:ext>
            </a:extLst>
          </p:cNvPr>
          <p:cNvSpPr txBox="1"/>
          <p:nvPr/>
        </p:nvSpPr>
        <p:spPr>
          <a:xfrm>
            <a:off x="3045877" y="1555891"/>
            <a:ext cx="1761744" cy="769441"/>
          </a:xfrm>
          <a:prstGeom prst="rect">
            <a:avLst/>
          </a:prstGeom>
          <a:noFill/>
        </p:spPr>
        <p:txBody>
          <a:bodyPr wrap="square" rtlCol="0">
            <a:spAutoFit/>
          </a:bodyPr>
          <a:lstStyle/>
          <a:p>
            <a:r>
              <a:rPr lang="pt-BR" sz="1100" b="1" dirty="0"/>
              <a:t>Blog Cristão usando Spring MVC, Spring Security, </a:t>
            </a:r>
            <a:r>
              <a:rPr lang="pt-BR" sz="1100" b="1" dirty="0" err="1"/>
              <a:t>Thymeleag</a:t>
            </a:r>
            <a:r>
              <a:rPr lang="pt-BR" sz="1100" b="1" dirty="0"/>
              <a:t>, </a:t>
            </a:r>
            <a:r>
              <a:rPr lang="pt-BR" sz="1100" b="1" dirty="0" err="1"/>
              <a:t>Bootstrap</a:t>
            </a:r>
            <a:r>
              <a:rPr lang="pt-BR" sz="1100" b="1" dirty="0"/>
              <a:t> e um Cloud Service.</a:t>
            </a:r>
          </a:p>
        </p:txBody>
      </p:sp>
      <p:sp>
        <p:nvSpPr>
          <p:cNvPr id="110" name="CaixaDeTexto 109">
            <a:extLst>
              <a:ext uri="{FF2B5EF4-FFF2-40B4-BE49-F238E27FC236}">
                <a16:creationId xmlns:a16="http://schemas.microsoft.com/office/drawing/2014/main" id="{17491237-4F07-46B9-913D-F70912824BFF}"/>
              </a:ext>
            </a:extLst>
          </p:cNvPr>
          <p:cNvSpPr txBox="1"/>
          <p:nvPr/>
        </p:nvSpPr>
        <p:spPr>
          <a:xfrm>
            <a:off x="1036320" y="4288428"/>
            <a:ext cx="1761744" cy="1446550"/>
          </a:xfrm>
          <a:prstGeom prst="rect">
            <a:avLst/>
          </a:prstGeom>
          <a:noFill/>
        </p:spPr>
        <p:txBody>
          <a:bodyPr wrap="square" rtlCol="0">
            <a:spAutoFit/>
          </a:bodyPr>
          <a:lstStyle/>
          <a:p>
            <a:r>
              <a:rPr lang="pt-BR" sz="1100" b="1" dirty="0"/>
              <a:t>Fácil acesso a conteúdos relevantes de qualidade e sérios sobre a fé Cristã e sem influências políticas. Materiais como documentos, podcasts, vídeos, informações no geral.</a:t>
            </a:r>
          </a:p>
        </p:txBody>
      </p:sp>
      <p:sp>
        <p:nvSpPr>
          <p:cNvPr id="102" name="CaixaDeTexto 101">
            <a:extLst>
              <a:ext uri="{FF2B5EF4-FFF2-40B4-BE49-F238E27FC236}">
                <a16:creationId xmlns:a16="http://schemas.microsoft.com/office/drawing/2014/main" id="{2E292728-D879-4FAC-8E6C-33A6D05A1865}"/>
              </a:ext>
            </a:extLst>
          </p:cNvPr>
          <p:cNvSpPr txBox="1"/>
          <p:nvPr/>
        </p:nvSpPr>
        <p:spPr>
          <a:xfrm>
            <a:off x="966216" y="3099676"/>
            <a:ext cx="1901952" cy="261610"/>
          </a:xfrm>
          <a:prstGeom prst="rect">
            <a:avLst/>
          </a:prstGeom>
          <a:noFill/>
        </p:spPr>
        <p:txBody>
          <a:bodyPr wrap="square" rtlCol="0">
            <a:spAutoFit/>
          </a:bodyPr>
          <a:lstStyle/>
          <a:p>
            <a:r>
              <a:rPr lang="pt-BR" sz="1100" b="1" dirty="0"/>
              <a:t>Desenvolver um Blog Cristão.</a:t>
            </a:r>
          </a:p>
        </p:txBody>
      </p:sp>
      <p:sp>
        <p:nvSpPr>
          <p:cNvPr id="69" name="CaixaDeTexto 68">
            <a:extLst>
              <a:ext uri="{FF2B5EF4-FFF2-40B4-BE49-F238E27FC236}">
                <a16:creationId xmlns:a16="http://schemas.microsoft.com/office/drawing/2014/main" id="{04C01F20-60F5-4D0E-A6F3-1841FB62089F}"/>
              </a:ext>
            </a:extLst>
          </p:cNvPr>
          <p:cNvSpPr txBox="1"/>
          <p:nvPr/>
        </p:nvSpPr>
        <p:spPr>
          <a:xfrm>
            <a:off x="1036320" y="1725168"/>
            <a:ext cx="1761744" cy="600164"/>
          </a:xfrm>
          <a:prstGeom prst="rect">
            <a:avLst/>
          </a:prstGeom>
          <a:noFill/>
        </p:spPr>
        <p:txBody>
          <a:bodyPr wrap="square" rtlCol="0">
            <a:spAutoFit/>
          </a:bodyPr>
          <a:lstStyle/>
          <a:p>
            <a:r>
              <a:rPr lang="pt-BR" sz="1100" b="1" dirty="0"/>
              <a:t>Difícil de encontrar na internet conteúdos relevantes da fé Cristã</a:t>
            </a:r>
            <a:r>
              <a:rPr lang="pt-BR" sz="1100" dirty="0"/>
              <a:t>.</a:t>
            </a:r>
          </a:p>
        </p:txBody>
      </p:sp>
      <p:sp>
        <p:nvSpPr>
          <p:cNvPr id="4" name="Paralelogramo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0"/>
            <a:ext cx="12191999"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solidFill>
                <a:schemeClr val="tx1"/>
              </a:solidFill>
            </a:endParaRPr>
          </a:p>
        </p:txBody>
      </p:sp>
      <p:sp>
        <p:nvSpPr>
          <p:cNvPr id="14" name="Caixa de texto 13">
            <a:extLst>
              <a:ext uri="{FF2B5EF4-FFF2-40B4-BE49-F238E27FC236}">
                <a16:creationId xmlns:a16="http://schemas.microsoft.com/office/drawing/2014/main" id="{A5704BA3-593E-4519-9139-4E1D86366677}"/>
              </a:ext>
            </a:extLst>
          </p:cNvPr>
          <p:cNvSpPr txBox="1"/>
          <p:nvPr/>
        </p:nvSpPr>
        <p:spPr>
          <a:xfrm>
            <a:off x="125505" y="397002"/>
            <a:ext cx="9581311" cy="738664"/>
          </a:xfrm>
          <a:prstGeom prst="rect">
            <a:avLst/>
          </a:prstGeom>
          <a:noFill/>
        </p:spPr>
        <p:txBody>
          <a:bodyPr wrap="square" lIns="0" tIns="0" rIns="0" bIns="0" rtlCol="0">
            <a:spAutoFit/>
          </a:bodyPr>
          <a:lstStyle/>
          <a:p>
            <a:pPr rtl="0"/>
            <a:r>
              <a:rPr lang="pt-BR" sz="4800" b="1" dirty="0">
                <a:solidFill>
                  <a:schemeClr val="bg1"/>
                </a:solidFill>
                <a:latin typeface="Segoe UI" panose="020B0502040204020203" pitchFamily="34" charset="0"/>
                <a:cs typeface="Segoe UI" panose="020B0502040204020203" pitchFamily="34" charset="0"/>
              </a:rPr>
              <a:t>Linguagens de programação</a:t>
            </a:r>
          </a:p>
        </p:txBody>
      </p:sp>
      <p:sp>
        <p:nvSpPr>
          <p:cNvPr id="68" name="Título 67" hidden="1">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r>
              <a:rPr lang="pt-BR" dirty="0"/>
              <a:t>Recursos humanos slide 3</a:t>
            </a:r>
          </a:p>
        </p:txBody>
      </p:sp>
      <p:pic>
        <p:nvPicPr>
          <p:cNvPr id="8" name="Imagem 7">
            <a:extLst>
              <a:ext uri="{FF2B5EF4-FFF2-40B4-BE49-F238E27FC236}">
                <a16:creationId xmlns:a16="http://schemas.microsoft.com/office/drawing/2014/main" id="{CA2307E0-3E69-4AA1-8AA0-834398D79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184" y="1018683"/>
            <a:ext cx="6429375" cy="2857500"/>
          </a:xfrm>
          <a:prstGeom prst="rect">
            <a:avLst/>
          </a:prstGeom>
        </p:spPr>
      </p:pic>
      <p:pic>
        <p:nvPicPr>
          <p:cNvPr id="15" name="Imagem 14">
            <a:extLst>
              <a:ext uri="{FF2B5EF4-FFF2-40B4-BE49-F238E27FC236}">
                <a16:creationId xmlns:a16="http://schemas.microsoft.com/office/drawing/2014/main" id="{89830E97-8FB0-4195-B2EF-53B850669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4771" y="3759200"/>
            <a:ext cx="2583160" cy="2583160"/>
          </a:xfrm>
          <a:prstGeom prst="rect">
            <a:avLst/>
          </a:prstGeom>
        </p:spPr>
      </p:pic>
      <p:pic>
        <p:nvPicPr>
          <p:cNvPr id="17" name="Imagem 16">
            <a:extLst>
              <a:ext uri="{FF2B5EF4-FFF2-40B4-BE49-F238E27FC236}">
                <a16:creationId xmlns:a16="http://schemas.microsoft.com/office/drawing/2014/main" id="{8B78837B-01DA-4269-BE44-9A1555BE0F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8286" y="3759200"/>
            <a:ext cx="1951508" cy="2753252"/>
          </a:xfrm>
          <a:prstGeom prst="rect">
            <a:avLst/>
          </a:prstGeom>
        </p:spPr>
      </p:pic>
      <p:pic>
        <p:nvPicPr>
          <p:cNvPr id="19" name="Gráfico 18">
            <a:extLst>
              <a:ext uri="{FF2B5EF4-FFF2-40B4-BE49-F238E27FC236}">
                <a16:creationId xmlns:a16="http://schemas.microsoft.com/office/drawing/2014/main" id="{E4E5EFBF-1230-4F4B-833D-AAD19C8454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72544" y="3805413"/>
            <a:ext cx="1809191" cy="2552007"/>
          </a:xfrm>
          <a:prstGeom prst="rect">
            <a:avLst/>
          </a:prstGeom>
        </p:spPr>
      </p:pic>
    </p:spTree>
    <p:extLst>
      <p:ext uri="{BB962C8B-B14F-4D97-AF65-F5344CB8AC3E}">
        <p14:creationId xmlns:p14="http://schemas.microsoft.com/office/powerpoint/2010/main" val="23578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 de texto 2">
            <a:extLst>
              <a:ext uri="{FF2B5EF4-FFF2-40B4-BE49-F238E27FC236}">
                <a16:creationId xmlns:a16="http://schemas.microsoft.com/office/drawing/2014/main" id="{9436B850-15F2-41BC-A54E-6E0F332F011D}"/>
              </a:ext>
            </a:extLst>
          </p:cNvPr>
          <p:cNvSpPr txBox="1"/>
          <p:nvPr/>
        </p:nvSpPr>
        <p:spPr>
          <a:xfrm>
            <a:off x="872150" y="3013501"/>
            <a:ext cx="4845708" cy="830997"/>
          </a:xfrm>
          <a:prstGeom prst="rect">
            <a:avLst/>
          </a:prstGeom>
          <a:noFill/>
        </p:spPr>
        <p:txBody>
          <a:bodyPr wrap="square" lIns="0" tIns="0" rIns="0" bIns="0" rtlCol="0">
            <a:spAutoFit/>
          </a:bodyPr>
          <a:lstStyle/>
          <a:p>
            <a:pPr rtl="0"/>
            <a:r>
              <a:rPr lang="pt-BR" sz="5400" b="1" dirty="0">
                <a:solidFill>
                  <a:srgbClr val="002060"/>
                </a:solidFill>
                <a:latin typeface="Segoe UI" panose="020B0502040204020203" pitchFamily="34" charset="0"/>
                <a:cs typeface="Segoe UI" panose="020B0502040204020203" pitchFamily="34" charset="0"/>
              </a:rPr>
              <a:t>Obrigado!!</a:t>
            </a:r>
          </a:p>
        </p:txBody>
      </p:sp>
      <p:grpSp>
        <p:nvGrpSpPr>
          <p:cNvPr id="23" name="Grupo 22" descr="É esta imagem de uma forma de resumo.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orma Livre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1" name="Forma Livre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2" name="Forma Livre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25" name="Título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r>
              <a:rPr lang="pt-BR" dirty="0"/>
              <a:t>Recursos humanos slide 10</a:t>
            </a:r>
          </a:p>
        </p:txBody>
      </p:sp>
    </p:spTree>
    <p:extLst>
      <p:ext uri="{BB962C8B-B14F-4D97-AF65-F5344CB8AC3E}">
        <p14:creationId xmlns:p14="http://schemas.microsoft.com/office/powerpoint/2010/main" val="23525685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251_TF33668227.potx" id="{64C06708-10C5-4D1A-946C-86F5B9589ED0}" vid="{0DC6EE3A-F176-45B7-AB05-EF6E841FFBA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Recursos humanos da 24Slides</Template>
  <TotalTime>534</TotalTime>
  <Words>1511</Words>
  <Application>Microsoft Office PowerPoint</Application>
  <PresentationFormat>Widescreen</PresentationFormat>
  <Paragraphs>121</Paragraphs>
  <Slides>8</Slides>
  <Notes>8</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8</vt:i4>
      </vt:variant>
    </vt:vector>
  </HeadingPairs>
  <TitlesOfParts>
    <vt:vector size="16" baseType="lpstr">
      <vt:lpstr>-apple-system</vt:lpstr>
      <vt:lpstr>Arial</vt:lpstr>
      <vt:lpstr>Calibri</vt:lpstr>
      <vt:lpstr>Calibri Light</vt:lpstr>
      <vt:lpstr>Century Gothic</vt:lpstr>
      <vt:lpstr>Roboto Light</vt:lpstr>
      <vt:lpstr>Segoe UI</vt:lpstr>
      <vt:lpstr>Tema do Office</vt:lpstr>
      <vt:lpstr>Recursos humanos slide 1</vt:lpstr>
      <vt:lpstr>Recursos humanos slide 3</vt:lpstr>
      <vt:lpstr>Recursos humanos slide 3</vt:lpstr>
      <vt:lpstr>Recursos humanos slide 3</vt:lpstr>
      <vt:lpstr>Recursos humanos slide 3</vt:lpstr>
      <vt:lpstr>Recursos humanos slide 3</vt:lpstr>
      <vt:lpstr>Recursos humanos slide 3</vt:lpstr>
      <vt:lpstr>Recursos humanos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Recursos humanos slide 1</dc:title>
  <dc:creator>Elizeu Grosskopf Schlottfeldt Neto</dc:creator>
  <cp:lastModifiedBy>Elizeu Grosskopf Schlottfeldt Neto</cp:lastModifiedBy>
  <cp:revision>31</cp:revision>
  <dcterms:created xsi:type="dcterms:W3CDTF">2021-06-23T01:46:19Z</dcterms:created>
  <dcterms:modified xsi:type="dcterms:W3CDTF">2021-08-20T22:03:58Z</dcterms:modified>
</cp:coreProperties>
</file>