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9" r:id="rId4"/>
    <p:sldId id="270" r:id="rId5"/>
    <p:sldId id="271" r:id="rId6"/>
    <p:sldId id="272" r:id="rId7"/>
    <p:sldId id="273" r:id="rId8"/>
    <p:sldId id="267" r:id="rId9"/>
    <p:sldId id="268" r:id="rId10"/>
    <p:sldId id="274" r:id="rId11"/>
    <p:sldId id="277" r:id="rId12"/>
    <p:sldId id="275" r:id="rId13"/>
    <p:sldId id="276" r:id="rId14"/>
    <p:sldId id="278" r:id="rId15"/>
    <p:sldId id="279" r:id="rId16"/>
    <p:sldId id="266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eu Grosskopf Schlottfeldt Neto" initials="EGSN" lastIdx="2" clrIdx="0">
    <p:extLst>
      <p:ext uri="{19B8F6BF-5375-455C-9EA6-DF929625EA0E}">
        <p15:presenceInfo xmlns:p15="http://schemas.microsoft.com/office/powerpoint/2012/main" userId="356296d1a06a91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AD4"/>
    <a:srgbClr val="FFEDD1"/>
    <a:srgbClr val="DCDBFC"/>
    <a:srgbClr val="BFF5F3"/>
    <a:srgbClr val="FFD8D6"/>
    <a:srgbClr val="7BEBD8"/>
    <a:srgbClr val="8335E5"/>
    <a:srgbClr val="6B8DE1"/>
    <a:srgbClr val="6C92E1"/>
    <a:srgbClr val="631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52" autoAdjust="0"/>
  </p:normalViewPr>
  <p:slideViewPr>
    <p:cSldViewPr snapToGrid="0" showGuides="1">
      <p:cViewPr varScale="1">
        <p:scale>
          <a:sx n="108" d="100"/>
          <a:sy n="108" d="100"/>
        </p:scale>
        <p:origin x="966" y="12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702"/>
    </p:cViewPr>
  </p:notesTextViewPr>
  <p:notesViewPr>
    <p:cSldViewPr snapToGrid="0" showGuides="1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E670E4-9079-42C1-920C-F1B793C7E7EE}" type="datetime1">
              <a:rPr lang="pt-BR" smtClean="0"/>
              <a:t>23/06/2021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9C4F6-15AE-4765-BB60-5D0ED727A37B}" type="datetime1">
              <a:rPr lang="pt-BR" smtClean="0"/>
              <a:pPr/>
              <a:t>23/06/2021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6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76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1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87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7841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629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[Por quê?} Justificativa (Passado) -&gt;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Benefícios (Futuro)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 quê?] Produto -&gt; Requisitos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[Quem?] Stakeholders Externos (&amp; Fatores Externos) -&gt; Equipe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[Como?] Premissas -&gt; Grupo de entrega -&gt; Restrições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[Quando? Quanto?] Riscos -&gt; Linha do tempo </a:t>
            </a:r>
            <a:r>
              <a:rPr lang="pt-BR" sz="180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Custo </a:t>
            </a: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Dentro de 60 dias, construir um uma aplicação Spring Boot, que será o blog para postar conteúdos cristãos. A aplicação será criada utilizando o framework Spring MVC, com a implementação de uma camada de segurança utilizando Spring Security.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Contando também com a instalação do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renderizar as páginas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 do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construir o Layout das páginas HTML.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Além disto, o emprego do PostgreSQL como banco de dados. Por fim realizar o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aplicação em um cloud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IBM Cloud, AWS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Elastic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Beanstalk</a:t>
            </a:r>
            <a:r>
              <a:rPr lang="pt-B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ainda a ser definido.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1800" b="1" dirty="0"/>
              <a:t>Desenvolver Front-</a:t>
            </a:r>
            <a:r>
              <a:rPr lang="pt-BR" sz="1800" b="1" dirty="0" err="1"/>
              <a:t>end</a:t>
            </a:r>
            <a:r>
              <a:rPr lang="pt-BR" sz="1800" b="1" dirty="0"/>
              <a:t> (</a:t>
            </a:r>
            <a:r>
              <a:rPr lang="pt-BR" sz="1800" b="1" dirty="0" err="1"/>
              <a:t>html</a:t>
            </a:r>
            <a:r>
              <a:rPr lang="pt-BR" sz="1800" b="1" dirty="0"/>
              <a:t>, CSS, </a:t>
            </a:r>
            <a:r>
              <a:rPr lang="pt-BR" sz="1800" b="1" dirty="0" err="1"/>
              <a:t>Bootstrap</a:t>
            </a:r>
            <a:r>
              <a:rPr lang="pt-BR" sz="1800" b="1" dirty="0"/>
              <a:t>);  (Maio)</a:t>
            </a:r>
          </a:p>
          <a:p>
            <a:pPr marL="742950" indent="-742950">
              <a:buFont typeface="+mj-lt"/>
              <a:buAutoNum type="arabicPeriod"/>
            </a:pPr>
            <a:endParaRPr lang="pt-BR" sz="1800" b="1" dirty="0"/>
          </a:p>
          <a:p>
            <a:pPr marL="742950" indent="-742950">
              <a:buFont typeface="+mj-lt"/>
              <a:buAutoNum type="arabicPeriod"/>
            </a:pPr>
            <a:r>
              <a:rPr lang="pt-BR" sz="1800" b="1" dirty="0"/>
              <a:t>Programar Back-</a:t>
            </a:r>
            <a:r>
              <a:rPr lang="pt-BR" sz="1800" b="1" dirty="0" err="1"/>
              <a:t>end</a:t>
            </a:r>
            <a:r>
              <a:rPr lang="pt-BR" sz="1800" b="1" dirty="0"/>
              <a:t> (Java, Spring MVC, Spring Security); (Junho)</a:t>
            </a:r>
          </a:p>
          <a:p>
            <a:pPr marL="742950" indent="-742950">
              <a:buFont typeface="+mj-lt"/>
              <a:buAutoNum type="arabicPeriod"/>
            </a:pPr>
            <a:endParaRPr lang="pt-BR" sz="1800" b="1" dirty="0"/>
          </a:p>
          <a:p>
            <a:pPr marL="742950" indent="-742950">
              <a:buFont typeface="+mj-lt"/>
              <a:buAutoNum type="arabicPeriod"/>
            </a:pPr>
            <a:r>
              <a:rPr lang="pt-BR" sz="1800" b="1" dirty="0"/>
              <a:t>Criar banco de dados (PostgreSQL);  (Julho)</a:t>
            </a:r>
          </a:p>
          <a:p>
            <a:pPr marL="742950" indent="-742950">
              <a:buFont typeface="+mj-lt"/>
              <a:buAutoNum type="arabicPeriod"/>
            </a:pPr>
            <a:endParaRPr lang="pt-BR" sz="1800" b="1" dirty="0"/>
          </a:p>
          <a:p>
            <a:pPr marL="742950" indent="-742950">
              <a:buFont typeface="+mj-lt"/>
              <a:buAutoNum type="arabicPeriod"/>
            </a:pPr>
            <a:r>
              <a:rPr lang="pt-BR" sz="1800" b="1" dirty="0"/>
              <a:t>Publicar Blog na nuvem (</a:t>
            </a:r>
            <a:r>
              <a:rPr lang="pt-BR" sz="1800" b="1" dirty="0" err="1"/>
              <a:t>Heroku</a:t>
            </a:r>
            <a:r>
              <a:rPr lang="pt-BR" sz="1800" b="1" dirty="0"/>
              <a:t>, IBM Cloud, AWS </a:t>
            </a:r>
            <a:r>
              <a:rPr lang="pt-BR" sz="1800" b="1" dirty="0" err="1"/>
              <a:t>Elastic</a:t>
            </a:r>
            <a:r>
              <a:rPr lang="pt-BR" sz="1800" b="1" dirty="0"/>
              <a:t> </a:t>
            </a:r>
            <a:r>
              <a:rPr lang="pt-BR" sz="1800" b="1" dirty="0" err="1"/>
              <a:t>Beanstalk</a:t>
            </a:r>
            <a:r>
              <a:rPr lang="pt-BR" sz="1800" b="1" dirty="0"/>
              <a:t>, outro...);  (Setembro)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endParaRPr lang="pt-BR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26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8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40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18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93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169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89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4D672-F5A7-4041-BBBF-2EBBFE2A07DD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46D5A-A4FD-45BD-8199-C85568D16D40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5F478A-FA9C-44C9-8DDC-1B621E284260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DD471-26D4-4FF3-A6FF-536ACDA9BF02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ED200-80F6-4839-BF5E-DC1ECCFB54D0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DE8FB-FC54-438F-92A9-1510A02898CB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D20FF2-8011-42DD-B3AC-9F97CAF923D1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C6F76-9A13-4E54-A844-735A74348C05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FDBC-FFCD-4C7D-A84E-294CB2AEB06F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5B8167-F654-4DEE-889D-28E9B8A35B31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FE262D-60BA-41FA-A1F2-231B2F56F8AA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1E46AAA-2B45-4657-B6C9-62CDC280C6E1}" type="datetime1">
              <a:rPr lang="pt-BR" noProof="0" smtClean="0"/>
              <a:t>23/06/2021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slide" Target="slide7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slide" Target="slide10.xml"/><Relationship Id="rId25" Type="http://schemas.openxmlformats.org/officeDocument/2006/relationships/slide" Target="slide1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slide" Target="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slide" Target="slide8.xml"/><Relationship Id="rId15" Type="http://schemas.openxmlformats.org/officeDocument/2006/relationships/slide" Target="slide6.xml"/><Relationship Id="rId23" Type="http://schemas.openxmlformats.org/officeDocument/2006/relationships/slide" Target="slide13.xml"/><Relationship Id="rId28" Type="http://schemas.openxmlformats.org/officeDocument/2006/relationships/image" Target="../media/image14.png"/><Relationship Id="rId10" Type="http://schemas.openxmlformats.org/officeDocument/2006/relationships/image" Target="../media/image4.png"/><Relationship Id="rId19" Type="http://schemas.openxmlformats.org/officeDocument/2006/relationships/slide" Target="slide12.xml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587473" y="-3034633"/>
            <a:ext cx="8948964" cy="12105059"/>
            <a:chOff x="4855953" y="-2833465"/>
            <a:chExt cx="8948964" cy="12105059"/>
          </a:xfrm>
        </p:grpSpPr>
        <p:sp>
          <p:nvSpPr>
            <p:cNvPr id="18" name="Forma Liv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9" name="Forma Liv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24" name="Caixa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27814" y="491062"/>
            <a:ext cx="4858002" cy="581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 </a:t>
            </a:r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Cristão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usando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Spring MVC, Spring Security, </a:t>
            </a:r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Thymeleaf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Boostrap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um Cloud Service</a:t>
            </a:r>
            <a:endParaRPr lang="pt-BR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672807" y="5692486"/>
            <a:ext cx="4519193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0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Aluno: Elizeu Grosskopf Schlottfeldt Neto</a:t>
            </a:r>
          </a:p>
          <a:p>
            <a:pPr rtl="0"/>
            <a:r>
              <a:rPr lang="pt-BR" sz="20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Disciplina: Programação para Internet II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Recursos humanos slide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parallelogram">
            <a:avLst>
              <a:gd name="adj" fmla="val 0"/>
            </a:avLst>
          </a:prstGeom>
          <a:solidFill>
            <a:srgbClr val="FFEDD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CA776A-C8B5-4F2E-B53F-4E4052FCB766}"/>
              </a:ext>
            </a:extLst>
          </p:cNvPr>
          <p:cNvSpPr txBox="1"/>
          <p:nvPr/>
        </p:nvSpPr>
        <p:spPr>
          <a:xfrm>
            <a:off x="967978" y="612844"/>
            <a:ext cx="102560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1.	Para uma implantação e uso eficiente do sistema, estamos assumindo que a nova infraestrutura de internet e o Hardware necessário para o desenvolvimento estará disponível até antes da data de lançamento do sistema.</a:t>
            </a:r>
          </a:p>
          <a:p>
            <a:endParaRPr lang="pt-BR" sz="3600" b="1" dirty="0"/>
          </a:p>
          <a:p>
            <a:r>
              <a:rPr lang="pt-BR" sz="3600" b="1" dirty="0"/>
              <a:t>2.	Para que não haja limitação no uso do sistema, estamos assumindo que as partes interessadas tenham acesso à internet e a equipamentos capazes de acessar páginas web.</a:t>
            </a:r>
          </a:p>
        </p:txBody>
      </p:sp>
    </p:spTree>
    <p:extLst>
      <p:ext uri="{BB962C8B-B14F-4D97-AF65-F5344CB8AC3E}">
        <p14:creationId xmlns:p14="http://schemas.microsoft.com/office/powerpoint/2010/main" val="317505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parallelogram">
            <a:avLst>
              <a:gd name="adj" fmla="val 0"/>
            </a:avLst>
          </a:prstGeom>
          <a:solidFill>
            <a:srgbClr val="FFEDD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CA776A-C8B5-4F2E-B53F-4E4052FCB766}"/>
              </a:ext>
            </a:extLst>
          </p:cNvPr>
          <p:cNvSpPr txBox="1"/>
          <p:nvPr/>
        </p:nvSpPr>
        <p:spPr>
          <a:xfrm>
            <a:off x="967978" y="305068"/>
            <a:ext cx="102560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4000" b="1" dirty="0"/>
              <a:t>Desenvolver Front-</a:t>
            </a:r>
            <a:r>
              <a:rPr lang="pt-BR" sz="4000" b="1" dirty="0" err="1"/>
              <a:t>end</a:t>
            </a:r>
            <a:r>
              <a:rPr lang="pt-BR" sz="4000" b="1" dirty="0"/>
              <a:t> (</a:t>
            </a:r>
            <a:r>
              <a:rPr lang="pt-BR" sz="4000" b="1" dirty="0" err="1"/>
              <a:t>html</a:t>
            </a:r>
            <a:r>
              <a:rPr lang="pt-BR" sz="4000" b="1" dirty="0"/>
              <a:t>, CSS, </a:t>
            </a:r>
            <a:r>
              <a:rPr lang="pt-BR" sz="4000" b="1" dirty="0" err="1"/>
              <a:t>Bootstrap</a:t>
            </a:r>
            <a:r>
              <a:rPr lang="pt-BR" sz="4000" b="1" dirty="0"/>
              <a:t>);</a:t>
            </a:r>
          </a:p>
          <a:p>
            <a:pPr marL="742950" indent="-742950">
              <a:buFont typeface="+mj-lt"/>
              <a:buAutoNum type="arabicPeriod"/>
            </a:pPr>
            <a:endParaRPr lang="pt-BR" sz="4000" b="1" dirty="0"/>
          </a:p>
          <a:p>
            <a:pPr marL="742950" indent="-742950">
              <a:buFont typeface="+mj-lt"/>
              <a:buAutoNum type="arabicPeriod"/>
            </a:pPr>
            <a:r>
              <a:rPr lang="pt-BR" sz="4000" b="1" dirty="0"/>
              <a:t>Programar Back-</a:t>
            </a:r>
            <a:r>
              <a:rPr lang="pt-BR" sz="4000" b="1" dirty="0" err="1"/>
              <a:t>end</a:t>
            </a:r>
            <a:r>
              <a:rPr lang="pt-BR" sz="4000" b="1" dirty="0"/>
              <a:t> (Java, Spring MVC, Spring Security);</a:t>
            </a:r>
          </a:p>
          <a:p>
            <a:pPr marL="742950" indent="-742950">
              <a:buFont typeface="+mj-lt"/>
              <a:buAutoNum type="arabicPeriod"/>
            </a:pPr>
            <a:endParaRPr lang="pt-BR" sz="4000" b="1" dirty="0"/>
          </a:p>
          <a:p>
            <a:pPr marL="742950" indent="-742950">
              <a:buFont typeface="+mj-lt"/>
              <a:buAutoNum type="arabicPeriod"/>
            </a:pPr>
            <a:r>
              <a:rPr lang="pt-BR" sz="4000" b="1" dirty="0"/>
              <a:t>Criar banco de dados (PostgreSQL);</a:t>
            </a:r>
          </a:p>
          <a:p>
            <a:pPr marL="742950" indent="-742950">
              <a:buFont typeface="+mj-lt"/>
              <a:buAutoNum type="arabicPeriod"/>
            </a:pPr>
            <a:endParaRPr lang="pt-BR" sz="4000" b="1" dirty="0"/>
          </a:p>
          <a:p>
            <a:pPr marL="742950" indent="-742950">
              <a:buFont typeface="+mj-lt"/>
              <a:buAutoNum type="arabicPeriod"/>
            </a:pPr>
            <a:r>
              <a:rPr lang="pt-BR" sz="4000" b="1" dirty="0"/>
              <a:t>Publicar Blog na nuvem (</a:t>
            </a:r>
            <a:r>
              <a:rPr lang="pt-BR" sz="4000" b="1" dirty="0" err="1"/>
              <a:t>Heroku</a:t>
            </a:r>
            <a:r>
              <a:rPr lang="pt-BR" sz="4000" b="1" dirty="0"/>
              <a:t>, IBM Cloud, AWS </a:t>
            </a:r>
            <a:r>
              <a:rPr lang="pt-BR" sz="4000" b="1" dirty="0" err="1"/>
              <a:t>Elastic</a:t>
            </a:r>
            <a:r>
              <a:rPr lang="pt-BR" sz="4000" b="1" dirty="0"/>
              <a:t> </a:t>
            </a:r>
            <a:r>
              <a:rPr lang="pt-BR" sz="4000" b="1" dirty="0" err="1"/>
              <a:t>Beanstalk</a:t>
            </a:r>
            <a:r>
              <a:rPr lang="pt-BR" sz="4000" b="1" dirty="0"/>
              <a:t>, outro...);</a:t>
            </a:r>
          </a:p>
        </p:txBody>
      </p:sp>
    </p:spTree>
    <p:extLst>
      <p:ext uri="{BB962C8B-B14F-4D97-AF65-F5344CB8AC3E}">
        <p14:creationId xmlns:p14="http://schemas.microsoft.com/office/powerpoint/2010/main" val="287414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parallelogram">
            <a:avLst>
              <a:gd name="adj" fmla="val 0"/>
            </a:avLst>
          </a:prstGeom>
          <a:solidFill>
            <a:srgbClr val="FFEDD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CA776A-C8B5-4F2E-B53F-4E4052FCB766}"/>
              </a:ext>
            </a:extLst>
          </p:cNvPr>
          <p:cNvSpPr txBox="1"/>
          <p:nvPr/>
        </p:nvSpPr>
        <p:spPr>
          <a:xfrm>
            <a:off x="967978" y="612844"/>
            <a:ext cx="102560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1.	O blog deverá utilizar as tecnologias definidas neste documento;</a:t>
            </a:r>
          </a:p>
          <a:p>
            <a:endParaRPr lang="pt-BR" sz="4000" b="1" dirty="0"/>
          </a:p>
          <a:p>
            <a:r>
              <a:rPr lang="pt-BR" sz="4000" b="1" dirty="0"/>
              <a:t>2.	O projeto terá de ser realizado no máximo em 60 dias contando a partir da data de início: 04/06/2021;</a:t>
            </a:r>
          </a:p>
          <a:p>
            <a:endParaRPr lang="pt-BR" sz="4000" b="1" dirty="0"/>
          </a:p>
          <a:p>
            <a:r>
              <a:rPr lang="pt-BR" sz="4000" b="1" dirty="0"/>
              <a:t>3.	O projeto utilizará o padrão de arquitetura MVC – Model, </a:t>
            </a:r>
            <a:r>
              <a:rPr lang="pt-BR" sz="4000" b="1" dirty="0" err="1"/>
              <a:t>View</a:t>
            </a:r>
            <a:r>
              <a:rPr lang="pt-BR" sz="4000" b="1" dirty="0"/>
              <a:t> e </a:t>
            </a:r>
            <a:r>
              <a:rPr lang="pt-BR" sz="4000" b="1" dirty="0" err="1"/>
              <a:t>Controller</a:t>
            </a:r>
            <a:r>
              <a:rPr lang="pt-BR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25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parallelogram">
            <a:avLst>
              <a:gd name="adj" fmla="val 0"/>
            </a:avLst>
          </a:prstGeom>
          <a:solidFill>
            <a:srgbClr val="D3EAD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CA776A-C8B5-4F2E-B53F-4E4052FCB766}"/>
              </a:ext>
            </a:extLst>
          </p:cNvPr>
          <p:cNvSpPr txBox="1"/>
          <p:nvPr/>
        </p:nvSpPr>
        <p:spPr>
          <a:xfrm>
            <a:off x="967978" y="151179"/>
            <a:ext cx="1025604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/>
              <a:t>a. Devido à Instituição Federal estar passando por uma pandemia, é possível que haja algum atraso ou adiantamento do período escolar, mudando assim a data de entrega do projeto.</a:t>
            </a:r>
          </a:p>
          <a:p>
            <a:endParaRPr lang="pt-BR" sz="3000" b="1" dirty="0"/>
          </a:p>
          <a:p>
            <a:r>
              <a:rPr lang="pt-BR" sz="3000" b="1" dirty="0"/>
              <a:t>b. Devido ao Brasil estar passando por uma pandemia, é possível que as partes interessadas sejam afetadas direta ou indiretamente, podendo trazer empecilhos ao desenvolvimento do sistema. </a:t>
            </a:r>
          </a:p>
          <a:p>
            <a:endParaRPr lang="pt-BR" sz="3000" b="1" dirty="0"/>
          </a:p>
          <a:p>
            <a:r>
              <a:rPr lang="pt-BR" sz="3000" b="1" dirty="0"/>
              <a:t>c. Devido às ocupações da equipe do projeto, professora e dono do projeto, é possível que hajam dificuldades em termos reuniões periódicas com os mesmos para validar as entregas do projeto, causando atrasos na entrega.</a:t>
            </a:r>
          </a:p>
        </p:txBody>
      </p:sp>
    </p:spTree>
    <p:extLst>
      <p:ext uri="{BB962C8B-B14F-4D97-AF65-F5344CB8AC3E}">
        <p14:creationId xmlns:p14="http://schemas.microsoft.com/office/powerpoint/2010/main" val="72252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parallelogram">
            <a:avLst>
              <a:gd name="adj" fmla="val 0"/>
            </a:avLst>
          </a:prstGeom>
          <a:solidFill>
            <a:srgbClr val="D3EAD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3527AD7-7C2C-4D22-929B-CDEA0E9E1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66391"/>
              </p:ext>
            </p:extLst>
          </p:nvPr>
        </p:nvGraphicFramePr>
        <p:xfrm>
          <a:off x="1181101" y="161925"/>
          <a:ext cx="10277476" cy="66294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34986">
                  <a:extLst>
                    <a:ext uri="{9D8B030D-6E8A-4147-A177-3AD203B41FA5}">
                      <a16:colId xmlns:a16="http://schemas.microsoft.com/office/drawing/2014/main" val="1914025071"/>
                    </a:ext>
                  </a:extLst>
                </a:gridCol>
                <a:gridCol w="1708498">
                  <a:extLst>
                    <a:ext uri="{9D8B030D-6E8A-4147-A177-3AD203B41FA5}">
                      <a16:colId xmlns:a16="http://schemas.microsoft.com/office/drawing/2014/main" val="3360925208"/>
                    </a:ext>
                  </a:extLst>
                </a:gridCol>
                <a:gridCol w="1708498">
                  <a:extLst>
                    <a:ext uri="{9D8B030D-6E8A-4147-A177-3AD203B41FA5}">
                      <a16:colId xmlns:a16="http://schemas.microsoft.com/office/drawing/2014/main" val="1567185519"/>
                    </a:ext>
                  </a:extLst>
                </a:gridCol>
                <a:gridCol w="1708498">
                  <a:extLst>
                    <a:ext uri="{9D8B030D-6E8A-4147-A177-3AD203B41FA5}">
                      <a16:colId xmlns:a16="http://schemas.microsoft.com/office/drawing/2014/main" val="2152750885"/>
                    </a:ext>
                  </a:extLst>
                </a:gridCol>
                <a:gridCol w="1708498">
                  <a:extLst>
                    <a:ext uri="{9D8B030D-6E8A-4147-A177-3AD203B41FA5}">
                      <a16:colId xmlns:a16="http://schemas.microsoft.com/office/drawing/2014/main" val="4016428267"/>
                    </a:ext>
                  </a:extLst>
                </a:gridCol>
                <a:gridCol w="1708498">
                  <a:extLst>
                    <a:ext uri="{9D8B030D-6E8A-4147-A177-3AD203B41FA5}">
                      <a16:colId xmlns:a16="http://schemas.microsoft.com/office/drawing/2014/main" val="2289216540"/>
                    </a:ext>
                  </a:extLst>
                </a:gridCol>
              </a:tblGrid>
              <a:tr h="891372">
                <a:tc gridSpan="6"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Meses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AD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31861"/>
                  </a:ext>
                </a:extLst>
              </a:tr>
              <a:tr h="1346953"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Mai.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Jun.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Jun.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Jul.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192040"/>
                  </a:ext>
                </a:extLst>
              </a:tr>
              <a:tr h="891372"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   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159537"/>
                  </a:ext>
                </a:extLst>
              </a:tr>
              <a:tr h="981550"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   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   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9469"/>
                  </a:ext>
                </a:extLst>
              </a:tr>
              <a:tr h="1132434"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   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   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754817"/>
                  </a:ext>
                </a:extLst>
              </a:tr>
              <a:tr h="1385719"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4800" b="1" cap="none" spc="0" baseline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4800" b="1" cap="none" spc="0" baseline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 Light" panose="02000000000000000000" pitchFamily="2" charset="0"/>
                        </a:rPr>
                        <a:t>   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1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7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parallelogram">
            <a:avLst>
              <a:gd name="adj" fmla="val 0"/>
            </a:avLst>
          </a:prstGeom>
          <a:solidFill>
            <a:srgbClr val="D3EAD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CA776A-C8B5-4F2E-B53F-4E4052FCB766}"/>
              </a:ext>
            </a:extLst>
          </p:cNvPr>
          <p:cNvSpPr txBox="1"/>
          <p:nvPr/>
        </p:nvSpPr>
        <p:spPr>
          <a:xfrm>
            <a:off x="967978" y="335845"/>
            <a:ext cx="102560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Domínio R$ 26,99 ano</a:t>
            </a:r>
          </a:p>
          <a:p>
            <a:endParaRPr lang="pt-BR" sz="4400" b="1" dirty="0"/>
          </a:p>
          <a:p>
            <a:r>
              <a:rPr lang="pt-BR" sz="4400" b="1" dirty="0"/>
              <a:t>Hospedagem R$ 26,99 mês</a:t>
            </a:r>
          </a:p>
          <a:p>
            <a:endParaRPr lang="pt-BR" sz="4400" b="1" dirty="0"/>
          </a:p>
          <a:p>
            <a:r>
              <a:rPr lang="pt-BR" sz="4400" b="1" dirty="0"/>
              <a:t>**Lembrando que o domínio no primeiro ano é esse valor, mas no segundo, quando você for renovar será cobrado R$ 44,99. (valores com base na pesquisa feita em 26/04/2019).</a:t>
            </a:r>
          </a:p>
        </p:txBody>
      </p:sp>
    </p:spTree>
    <p:extLst>
      <p:ext uri="{BB962C8B-B14F-4D97-AF65-F5344CB8AC3E}">
        <p14:creationId xmlns:p14="http://schemas.microsoft.com/office/powerpoint/2010/main" val="348102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</a:p>
        </p:txBody>
      </p:sp>
      <p:grpSp>
        <p:nvGrpSpPr>
          <p:cNvPr id="23" name="Grupo 22" descr="É esta imagem de uma forma de resumo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a Livre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2" name="Forma Liv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25" name="Títu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16CE1011-36D2-435F-AC9F-FF47217945A3}"/>
              </a:ext>
            </a:extLst>
          </p:cNvPr>
          <p:cNvSpPr txBox="1"/>
          <p:nvPr/>
        </p:nvSpPr>
        <p:spPr>
          <a:xfrm>
            <a:off x="3045877" y="1555891"/>
            <a:ext cx="176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Blog Cristão usando Spring MVC, Spring Security, </a:t>
            </a:r>
            <a:r>
              <a:rPr lang="pt-BR" sz="1100" b="1" dirty="0" err="1"/>
              <a:t>Thymeleag</a:t>
            </a:r>
            <a:r>
              <a:rPr lang="pt-BR" sz="1100" b="1" dirty="0"/>
              <a:t>, </a:t>
            </a:r>
            <a:r>
              <a:rPr lang="pt-BR" sz="1100" b="1" dirty="0" err="1"/>
              <a:t>Bootstrap</a:t>
            </a:r>
            <a:r>
              <a:rPr lang="pt-BR" sz="1100" b="1" dirty="0"/>
              <a:t> e um Cloud Service.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7491237-4F07-46B9-913D-F70912824BFF}"/>
              </a:ext>
            </a:extLst>
          </p:cNvPr>
          <p:cNvSpPr txBox="1"/>
          <p:nvPr/>
        </p:nvSpPr>
        <p:spPr>
          <a:xfrm>
            <a:off x="1036320" y="4288428"/>
            <a:ext cx="1761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Fácil acesso a conteúdos relevantes de qualidade e sérios sobre a fé Cristã e sem influências políticas. Materiais como documentos, podcasts, vídeos, informações no geral.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E292728-D879-4FAC-8E6C-33A6D05A1865}"/>
              </a:ext>
            </a:extLst>
          </p:cNvPr>
          <p:cNvSpPr txBox="1"/>
          <p:nvPr/>
        </p:nvSpPr>
        <p:spPr>
          <a:xfrm>
            <a:off x="966216" y="3099676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Desenvolver um Blog Cristão.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4C01F20-60F5-4D0E-A6F3-1841FB62089F}"/>
              </a:ext>
            </a:extLst>
          </p:cNvPr>
          <p:cNvSpPr txBox="1"/>
          <p:nvPr/>
        </p:nvSpPr>
        <p:spPr>
          <a:xfrm>
            <a:off x="1036320" y="1725168"/>
            <a:ext cx="17617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Difícil de encontrar na internet conteúdos relevantes da fé Cristã</a:t>
            </a:r>
            <a:r>
              <a:rPr lang="pt-BR" sz="1100" dirty="0"/>
              <a:t>.</a:t>
            </a:r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 de texto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533978" y="36384"/>
            <a:ext cx="3124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Model </a:t>
            </a:r>
            <a:r>
              <a:rPr lang="pt-BR" sz="2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endParaRPr lang="pt-B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70B13F09-AB06-489F-A235-F9952861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7" y="442100"/>
            <a:ext cx="10614979" cy="597379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6" name="Zoom de Slide 75">
                <a:extLst>
                  <a:ext uri="{FF2B5EF4-FFF2-40B4-BE49-F238E27FC236}">
                    <a16:creationId xmlns:a16="http://schemas.microsoft.com/office/drawing/2014/main" id="{5DEE2030-097D-46A4-B55E-0344FD9606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1682533"/>
                  </p:ext>
                </p:extLst>
              </p:nvPr>
            </p:nvGraphicFramePr>
            <p:xfrm>
              <a:off x="5293361" y="1691640"/>
              <a:ext cx="1699894" cy="939800"/>
            </p:xfrm>
            <a:graphic>
              <a:graphicData uri="http://schemas.microsoft.com/office/powerpoint/2016/slidezoom">
                <pslz:sldZm>
                  <pslz:sldZmObj sldId="267" cId="1120491279">
                    <pslz:zmPr id="{11915C70-4A43-41AC-B70B-3B452F22C17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9894" cy="9398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6" name="Zoom de Slide 7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DEE2030-097D-46A4-B55E-0344FD9606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3361" y="1691640"/>
                <a:ext cx="1699894" cy="9398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1" name="Zoom de Slide 90">
                <a:extLst>
                  <a:ext uri="{FF2B5EF4-FFF2-40B4-BE49-F238E27FC236}">
                    <a16:creationId xmlns:a16="http://schemas.microsoft.com/office/drawing/2014/main" id="{7B0F4A8E-A93D-49CC-8D12-1CD1DDDCC3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3362331"/>
                  </p:ext>
                </p:extLst>
              </p:nvPr>
            </p:nvGraphicFramePr>
            <p:xfrm>
              <a:off x="5293361" y="3311755"/>
              <a:ext cx="1699895" cy="1519325"/>
            </p:xfrm>
            <a:graphic>
              <a:graphicData uri="http://schemas.microsoft.com/office/powerpoint/2016/slidezoom">
                <pslz:sldZm>
                  <pslz:sldZmObj sldId="268" cId="3555237076">
                    <pslz:zmPr id="{5E17FF3B-1620-4CA6-A96E-DB18B611D47A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9895" cy="1519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1" name="Zoom de Slide 9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B0F4A8E-A93D-49CC-8D12-1CD1DDDCC3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3361" y="3311755"/>
                <a:ext cx="1699895" cy="1519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Zoom de Slide 2">
                <a:extLst>
                  <a:ext uri="{FF2B5EF4-FFF2-40B4-BE49-F238E27FC236}">
                    <a16:creationId xmlns:a16="http://schemas.microsoft.com/office/drawing/2014/main" id="{B2AC5497-66DC-4CC0-8760-AAAC0A6B02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856436"/>
                  </p:ext>
                </p:extLst>
              </p:nvPr>
            </p:nvGraphicFramePr>
            <p:xfrm>
              <a:off x="995062" y="1736699"/>
              <a:ext cx="1368405" cy="673143"/>
            </p:xfrm>
            <a:graphic>
              <a:graphicData uri="http://schemas.microsoft.com/office/powerpoint/2016/slidezoom">
                <pslz:sldZm>
                  <pslz:sldZmObj sldId="269" cId="2247833152">
                    <pslz:zmPr id="{ED423FB9-53A5-4AF5-BDFF-EB84D4BD103A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68405" cy="6731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Zoom de Slide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2AC5497-66DC-4CC0-8760-AAAC0A6B02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062" y="1736699"/>
                <a:ext cx="1368405" cy="6731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Zoom de Slide 5">
                <a:extLst>
                  <a:ext uri="{FF2B5EF4-FFF2-40B4-BE49-F238E27FC236}">
                    <a16:creationId xmlns:a16="http://schemas.microsoft.com/office/drawing/2014/main" id="{264C13DA-C46E-497B-87DA-C9AC03D780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1437562"/>
                  </p:ext>
                </p:extLst>
              </p:nvPr>
            </p:nvGraphicFramePr>
            <p:xfrm>
              <a:off x="995062" y="3015166"/>
              <a:ext cx="1249680" cy="701475"/>
            </p:xfrm>
            <a:graphic>
              <a:graphicData uri="http://schemas.microsoft.com/office/powerpoint/2016/slidezoom">
                <pslz:sldZm>
                  <pslz:sldZmObj sldId="270" cId="982126914">
                    <pslz:zmPr id="{2AD0C6A1-A3AB-40BD-BE67-2E6A6DC4683D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9680" cy="7014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Zoom de Slide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4C13DA-C46E-497B-87DA-C9AC03D780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5062" y="3015166"/>
                <a:ext cx="1249680" cy="7014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Zoom de Slide 7">
                <a:extLst>
                  <a:ext uri="{FF2B5EF4-FFF2-40B4-BE49-F238E27FC236}">
                    <a16:creationId xmlns:a16="http://schemas.microsoft.com/office/drawing/2014/main" id="{B2F098AC-937E-4935-B8A0-6B2DEB8D9D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628816"/>
                  </p:ext>
                </p:extLst>
              </p:nvPr>
            </p:nvGraphicFramePr>
            <p:xfrm>
              <a:off x="995062" y="4304362"/>
              <a:ext cx="1761744" cy="1714500"/>
            </p:xfrm>
            <a:graphic>
              <a:graphicData uri="http://schemas.microsoft.com/office/powerpoint/2016/slidezoom">
                <pslz:sldZm>
                  <pslz:sldZmObj sldId="271" cId="3241173307">
                    <pslz:zmPr id="{1F188DF2-CE07-4E67-A83A-44259C0AD8B6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61744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Zoom de Slide 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2F098AC-937E-4935-B8A0-6B2DEB8D9D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062" y="4304362"/>
                <a:ext cx="1761744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Zoom de Slide 9">
                <a:extLst>
                  <a:ext uri="{FF2B5EF4-FFF2-40B4-BE49-F238E27FC236}">
                    <a16:creationId xmlns:a16="http://schemas.microsoft.com/office/drawing/2014/main" id="{C317F8D2-7A05-46D1-95AB-B608E4A074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351733"/>
                  </p:ext>
                </p:extLst>
              </p:nvPr>
            </p:nvGraphicFramePr>
            <p:xfrm>
              <a:off x="3136443" y="1591988"/>
              <a:ext cx="1368405" cy="769728"/>
            </p:xfrm>
            <a:graphic>
              <a:graphicData uri="http://schemas.microsoft.com/office/powerpoint/2016/slidezoom">
                <pslz:sldZm>
                  <pslz:sldZmObj sldId="272" cId="376182218">
                    <pslz:zmPr id="{C3EC6E38-669F-4C8A-9AAD-7ED3A29D8CE5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68405" cy="7697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Zoom de Slide 9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317F8D2-7A05-46D1-95AB-B608E4A074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36443" y="1591988"/>
                <a:ext cx="1368405" cy="7697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Zoom de Slide 12">
                <a:extLst>
                  <a:ext uri="{FF2B5EF4-FFF2-40B4-BE49-F238E27FC236}">
                    <a16:creationId xmlns:a16="http://schemas.microsoft.com/office/drawing/2014/main" id="{4DAE8D65-DB47-4CB7-9426-53C7D0319E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5116793"/>
                  </p:ext>
                </p:extLst>
              </p:nvPr>
            </p:nvGraphicFramePr>
            <p:xfrm>
              <a:off x="7413669" y="1566443"/>
              <a:ext cx="1631314" cy="917614"/>
            </p:xfrm>
            <a:graphic>
              <a:graphicData uri="http://schemas.microsoft.com/office/powerpoint/2016/slidezoom">
                <pslz:sldZm>
                  <pslz:sldZmObj sldId="274" cId="3175055753">
                    <pslz:zmPr id="{02AACAF2-405A-4364-9571-5464C93E1DB7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1314" cy="9176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Zoom de Slide 12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4DAE8D65-DB47-4CB7-9426-53C7D0319E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13669" y="1566443"/>
                <a:ext cx="1631314" cy="9176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Zoom de Slide 15">
                <a:extLst>
                  <a:ext uri="{FF2B5EF4-FFF2-40B4-BE49-F238E27FC236}">
                    <a16:creationId xmlns:a16="http://schemas.microsoft.com/office/drawing/2014/main" id="{D0E0382B-70CA-4525-B366-7AE2470660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0288456"/>
                  </p:ext>
                </p:extLst>
              </p:nvPr>
            </p:nvGraphicFramePr>
            <p:xfrm>
              <a:off x="5293361" y="5479010"/>
              <a:ext cx="2891295" cy="771959"/>
            </p:xfrm>
            <a:graphic>
              <a:graphicData uri="http://schemas.microsoft.com/office/powerpoint/2016/slidezoom">
                <pslz:sldZm>
                  <pslz:sldZmObj sldId="275" cId="4088253060">
                    <pslz:zmPr id="{D52FB6BD-1D6B-45A9-9947-354FFEE85FD2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91295" cy="7719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Zoom de Slide 15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D0E0382B-70CA-4525-B366-7AE2470660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93361" y="5479010"/>
                <a:ext cx="2891295" cy="7719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Zoom de Slide 17">
                <a:extLst>
                  <a:ext uri="{FF2B5EF4-FFF2-40B4-BE49-F238E27FC236}">
                    <a16:creationId xmlns:a16="http://schemas.microsoft.com/office/drawing/2014/main" id="{B6109F7F-D210-491C-BE3D-4F9A4733DD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4479103"/>
                  </p:ext>
                </p:extLst>
              </p:nvPr>
            </p:nvGraphicFramePr>
            <p:xfrm>
              <a:off x="3054848" y="3015166"/>
              <a:ext cx="1844260" cy="2804696"/>
            </p:xfrm>
            <a:graphic>
              <a:graphicData uri="http://schemas.microsoft.com/office/powerpoint/2016/slidezoom">
                <pslz:sldZm>
                  <pslz:sldZmObj sldId="273" cId="1281658252">
                    <pslz:zmPr id="{9E21EA33-4FA0-47DB-A5D7-835C8CC6CE07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4260" cy="28046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Zoom de Slide 17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B6109F7F-D210-491C-BE3D-4F9A4733DD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54848" y="3015166"/>
                <a:ext cx="1844260" cy="28046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Zoom de Slide 20">
                <a:extLst>
                  <a:ext uri="{FF2B5EF4-FFF2-40B4-BE49-F238E27FC236}">
                    <a16:creationId xmlns:a16="http://schemas.microsoft.com/office/drawing/2014/main" id="{4F8E8480-20D8-4956-84F3-0AAB532E0F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3545557"/>
                  </p:ext>
                </p:extLst>
              </p:nvPr>
            </p:nvGraphicFramePr>
            <p:xfrm>
              <a:off x="9465397" y="1591353"/>
              <a:ext cx="1690283" cy="950785"/>
            </p:xfrm>
            <a:graphic>
              <a:graphicData uri="http://schemas.microsoft.com/office/powerpoint/2016/slidezoom">
                <pslz:sldZm>
                  <pslz:sldZmObj sldId="276" cId="722527459">
                    <pslz:zmPr id="{FF2CE9AE-2F26-4E79-A537-2EE12FB6969D}" returnToParent="0" transitionDur="100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0283" cy="9507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Zoom de Slide 20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4F8E8480-20D8-4956-84F3-0AAB532E0F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65397" y="1591353"/>
                <a:ext cx="1690283" cy="9507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Zoom de Slide 23">
                <a:extLst>
                  <a:ext uri="{FF2B5EF4-FFF2-40B4-BE49-F238E27FC236}">
                    <a16:creationId xmlns:a16="http://schemas.microsoft.com/office/drawing/2014/main" id="{75C3F12B-3CAD-446F-B3DF-BAC4266995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8916698"/>
                  </p:ext>
                </p:extLst>
              </p:nvPr>
            </p:nvGraphicFramePr>
            <p:xfrm>
              <a:off x="7413669" y="3716641"/>
              <a:ext cx="1631314" cy="1122670"/>
            </p:xfrm>
            <a:graphic>
              <a:graphicData uri="http://schemas.microsoft.com/office/powerpoint/2016/slidezoom">
                <pslz:sldZm>
                  <pslz:sldZmObj sldId="277" cId="2874141284">
                    <pslz:zmPr id="{7ACEC1EA-860B-470B-A5A5-6D7CF2DC0119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1314" cy="11226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Zoom de Slide 23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75C3F12B-3CAD-446F-B3DF-BAC4266995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13669" y="3716641"/>
                <a:ext cx="1631314" cy="11226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Zoom de Slide 25">
                <a:extLst>
                  <a:ext uri="{FF2B5EF4-FFF2-40B4-BE49-F238E27FC236}">
                    <a16:creationId xmlns:a16="http://schemas.microsoft.com/office/drawing/2014/main" id="{BCA28DB1-37F2-495F-9458-CD29280C2E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836257"/>
                  </p:ext>
                </p:extLst>
              </p:nvPr>
            </p:nvGraphicFramePr>
            <p:xfrm>
              <a:off x="9441837" y="3298114"/>
              <a:ext cx="1690284" cy="1541197"/>
            </p:xfrm>
            <a:graphic>
              <a:graphicData uri="http://schemas.microsoft.com/office/powerpoint/2016/slidezoom">
                <pslz:sldZm>
                  <pslz:sldZmObj sldId="278" cId="1189274918">
                    <pslz:zmPr id="{126A15E6-0CA8-45A1-8739-44F974303512}" returnToParent="0" transitionDur="100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0284" cy="15411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Zoom de Slide 25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BCA28DB1-37F2-495F-9458-CD29280C2E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441837" y="3298114"/>
                <a:ext cx="1690284" cy="15411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Zoom de Slide 27">
                <a:extLst>
                  <a:ext uri="{FF2B5EF4-FFF2-40B4-BE49-F238E27FC236}">
                    <a16:creationId xmlns:a16="http://schemas.microsoft.com/office/drawing/2014/main" id="{93491EF1-EA10-4776-BB6E-59944C8460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5071470"/>
                  </p:ext>
                </p:extLst>
              </p:nvPr>
            </p:nvGraphicFramePr>
            <p:xfrm>
              <a:off x="9465397" y="5479010"/>
              <a:ext cx="1339261" cy="753334"/>
            </p:xfrm>
            <a:graphic>
              <a:graphicData uri="http://schemas.microsoft.com/office/powerpoint/2016/slidezoom">
                <pslz:sldZm>
                  <pslz:sldZmObj sldId="279" cId="3481021890">
                    <pslz:zmPr id="{C18097F2-6874-4C3C-AEEE-F241AB9231F6}" returnToParent="0" transitionDur="100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39261" cy="7533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Zoom de Slide 27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93491EF1-EA10-4776-BB6E-59944C8460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65397" y="5479010"/>
                <a:ext cx="1339261" cy="7533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parallelogram">
            <a:avLst>
              <a:gd name="adj" fmla="val 0"/>
            </a:avLst>
          </a:prstGeom>
          <a:solidFill>
            <a:srgbClr val="BFF5F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r>
              <a:rPr lang="pt-BR" sz="8800" b="1" dirty="0"/>
              <a:t>Difícil de encontrar na internet conteúdos relevantes da fé Cristã.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</p:spTree>
    <p:extLst>
      <p:ext uri="{BB962C8B-B14F-4D97-AF65-F5344CB8AC3E}">
        <p14:creationId xmlns:p14="http://schemas.microsoft.com/office/powerpoint/2010/main" val="224783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0"/>
            </a:avLst>
          </a:prstGeom>
          <a:solidFill>
            <a:srgbClr val="BFF5F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8800" b="1" dirty="0"/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1C3168-A303-4F78-9412-C4910611027D}"/>
              </a:ext>
            </a:extLst>
          </p:cNvPr>
          <p:cNvSpPr txBox="1"/>
          <p:nvPr/>
        </p:nvSpPr>
        <p:spPr>
          <a:xfrm>
            <a:off x="967978" y="2028616"/>
            <a:ext cx="102560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/>
              <a:t>Desenvolver um Blog Cristão.</a:t>
            </a:r>
          </a:p>
        </p:txBody>
      </p:sp>
    </p:spTree>
    <p:extLst>
      <p:ext uri="{BB962C8B-B14F-4D97-AF65-F5344CB8AC3E}">
        <p14:creationId xmlns:p14="http://schemas.microsoft.com/office/powerpoint/2010/main" val="98212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0"/>
            </a:avLst>
          </a:prstGeom>
          <a:solidFill>
            <a:srgbClr val="BFF5F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8800" b="1" dirty="0"/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1C3168-A303-4F78-9412-C4910611027D}"/>
              </a:ext>
            </a:extLst>
          </p:cNvPr>
          <p:cNvSpPr txBox="1"/>
          <p:nvPr/>
        </p:nvSpPr>
        <p:spPr>
          <a:xfrm>
            <a:off x="967978" y="889843"/>
            <a:ext cx="102560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Fácil acesso a conteúdos relevantes de qualidade e sérios sobre a fé Cristã e sem influências políticas. Materiais como documentos, podcasts, vídeos, informações no geral.</a:t>
            </a:r>
          </a:p>
        </p:txBody>
      </p:sp>
    </p:spTree>
    <p:extLst>
      <p:ext uri="{BB962C8B-B14F-4D97-AF65-F5344CB8AC3E}">
        <p14:creationId xmlns:p14="http://schemas.microsoft.com/office/powerpoint/2010/main" val="324117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0"/>
            </a:avLst>
          </a:prstGeom>
          <a:solidFill>
            <a:srgbClr val="DCDBFC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8800" b="1" dirty="0"/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1C3168-A303-4F78-9412-C4910611027D}"/>
              </a:ext>
            </a:extLst>
          </p:cNvPr>
          <p:cNvSpPr txBox="1"/>
          <p:nvPr/>
        </p:nvSpPr>
        <p:spPr>
          <a:xfrm>
            <a:off x="967978" y="1351508"/>
            <a:ext cx="102560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Blog Cristão usando Spring MVC, Spring Security, </a:t>
            </a:r>
            <a:r>
              <a:rPr lang="pt-BR" sz="6600" b="1" dirty="0" err="1"/>
              <a:t>Thymeleag</a:t>
            </a:r>
            <a:r>
              <a:rPr lang="pt-BR" sz="6600" b="1" dirty="0"/>
              <a:t>, </a:t>
            </a:r>
            <a:r>
              <a:rPr lang="pt-BR" sz="6600" b="1" dirty="0" err="1"/>
              <a:t>Bootstrap</a:t>
            </a:r>
            <a:r>
              <a:rPr lang="pt-BR" sz="6600" b="1" dirty="0"/>
              <a:t> e um Cloud Service.</a:t>
            </a:r>
          </a:p>
        </p:txBody>
      </p:sp>
    </p:spTree>
    <p:extLst>
      <p:ext uri="{BB962C8B-B14F-4D97-AF65-F5344CB8AC3E}">
        <p14:creationId xmlns:p14="http://schemas.microsoft.com/office/powerpoint/2010/main" val="3761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0"/>
            </a:avLst>
          </a:prstGeom>
          <a:solidFill>
            <a:srgbClr val="DCDBFC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8800" b="1" dirty="0"/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1C3168-A303-4F78-9412-C4910611027D}"/>
              </a:ext>
            </a:extLst>
          </p:cNvPr>
          <p:cNvSpPr txBox="1"/>
          <p:nvPr/>
        </p:nvSpPr>
        <p:spPr>
          <a:xfrm>
            <a:off x="967978" y="674400"/>
            <a:ext cx="102560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Desenvolver um blog usando as tecnologias previamente estabelecidas, sem fugir do escopo da disciplina.</a:t>
            </a:r>
          </a:p>
          <a:p>
            <a:endParaRPr lang="pt-BR" sz="4400" b="1" dirty="0"/>
          </a:p>
          <a:p>
            <a:r>
              <a:rPr lang="pt-BR" sz="4400" b="1" dirty="0"/>
              <a:t>Utilizar uma arquitetura MVC no desenvolvimento do projeto, proporcionando uma gestão mais eficiente do trabalho.</a:t>
            </a:r>
          </a:p>
        </p:txBody>
      </p:sp>
    </p:spTree>
    <p:extLst>
      <p:ext uri="{BB962C8B-B14F-4D97-AF65-F5344CB8AC3E}">
        <p14:creationId xmlns:p14="http://schemas.microsoft.com/office/powerpoint/2010/main" val="128165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parallelogram">
            <a:avLst>
              <a:gd name="adj" fmla="val 0"/>
            </a:avLst>
          </a:prstGeom>
          <a:solidFill>
            <a:srgbClr val="FFD8D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B7EF9F90-FFAA-4E08-986A-4E39B4494A05}"/>
              </a:ext>
            </a:extLst>
          </p:cNvPr>
          <p:cNvGraphicFramePr>
            <a:graphicFrameLocks noGrp="1"/>
          </p:cNvGraphicFramePr>
          <p:nvPr/>
        </p:nvGraphicFramePr>
        <p:xfrm>
          <a:off x="5198823" y="3238967"/>
          <a:ext cx="1901952" cy="1188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006">
                  <a:extLst>
                    <a:ext uri="{9D8B030D-6E8A-4147-A177-3AD203B41FA5}">
                      <a16:colId xmlns:a16="http://schemas.microsoft.com/office/drawing/2014/main" val="419237840"/>
                    </a:ext>
                  </a:extLst>
                </a:gridCol>
                <a:gridCol w="951946">
                  <a:extLst>
                    <a:ext uri="{9D8B030D-6E8A-4147-A177-3AD203B41FA5}">
                      <a16:colId xmlns:a16="http://schemas.microsoft.com/office/drawing/2014/main" val="2133067317"/>
                    </a:ext>
                  </a:extLst>
                </a:gridCol>
              </a:tblGrid>
              <a:tr h="14635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800">
                          <a:effectLst/>
                        </a:rPr>
                        <a:t>Nome</a:t>
                      </a:r>
                      <a:endParaRPr lang="pt-BR" sz="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800">
                          <a:effectLst/>
                        </a:rPr>
                        <a:t>Papel</a:t>
                      </a:r>
                      <a:endParaRPr lang="pt-BR" sz="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294478"/>
                  </a:ext>
                </a:extLst>
              </a:tr>
              <a:tr h="25131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800">
                          <a:effectLst/>
                        </a:rPr>
                        <a:t>Elizeu Grosskopf Schlottfeldt Neto</a:t>
                      </a:r>
                      <a:endParaRPr lang="pt-BR" sz="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800">
                          <a:effectLst/>
                        </a:rPr>
                        <a:t>Scrum Master</a:t>
                      </a:r>
                      <a:endParaRPr lang="pt-BR" sz="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357510"/>
                  </a:ext>
                </a:extLst>
              </a:tr>
              <a:tr h="25131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800" dirty="0">
                          <a:effectLst/>
                        </a:rPr>
                        <a:t>Elizeu Grosskopf Schlottfeldt Neto</a:t>
                      </a:r>
                      <a:endParaRPr lang="pt-BR" sz="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800" dirty="0">
                          <a:effectLst/>
                        </a:rPr>
                        <a:t>Dono do Produto</a:t>
                      </a:r>
                      <a:endParaRPr lang="pt-BR" sz="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0517957"/>
                  </a:ext>
                </a:extLst>
              </a:tr>
              <a:tr h="25131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800">
                          <a:effectLst/>
                        </a:rPr>
                        <a:t>Elizeu Grosskopf Schlottfeldt Neto</a:t>
                      </a:r>
                      <a:endParaRPr lang="pt-BR" sz="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800">
                          <a:effectLst/>
                        </a:rPr>
                        <a:t>Programador</a:t>
                      </a:r>
                      <a:endParaRPr lang="pt-BR" sz="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605714"/>
                  </a:ext>
                </a:extLst>
              </a:tr>
              <a:tr h="25131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800">
                          <a:effectLst/>
                        </a:rPr>
                        <a:t>Elizeu Grosskopf Schlottfeldt Neto</a:t>
                      </a:r>
                      <a:endParaRPr lang="pt-BR" sz="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800" dirty="0">
                          <a:effectLst/>
                        </a:rPr>
                        <a:t>Designer</a:t>
                      </a:r>
                      <a:endParaRPr lang="pt-BR" sz="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918913"/>
                  </a:ext>
                </a:extLst>
              </a:tr>
            </a:tbl>
          </a:graphicData>
        </a:graphic>
      </p:graphicFrame>
      <p:graphicFrame>
        <p:nvGraphicFramePr>
          <p:cNvPr id="74" name="Tabela 73">
            <a:extLst>
              <a:ext uri="{FF2B5EF4-FFF2-40B4-BE49-F238E27FC236}">
                <a16:creationId xmlns:a16="http://schemas.microsoft.com/office/drawing/2014/main" id="{FF5E29DA-2B81-451E-8408-E63FE7F2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51781"/>
              </p:ext>
            </p:extLst>
          </p:nvPr>
        </p:nvGraphicFramePr>
        <p:xfrm>
          <a:off x="1286128" y="773282"/>
          <a:ext cx="9727341" cy="5311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8136">
                  <a:extLst>
                    <a:ext uri="{9D8B030D-6E8A-4147-A177-3AD203B41FA5}">
                      <a16:colId xmlns:a16="http://schemas.microsoft.com/office/drawing/2014/main" val="1184850057"/>
                    </a:ext>
                  </a:extLst>
                </a:gridCol>
                <a:gridCol w="7359205">
                  <a:extLst>
                    <a:ext uri="{9D8B030D-6E8A-4147-A177-3AD203B41FA5}">
                      <a16:colId xmlns:a16="http://schemas.microsoft.com/office/drawing/2014/main" val="504549690"/>
                    </a:ext>
                  </a:extLst>
                </a:gridCol>
              </a:tblGrid>
              <a:tr h="40318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 dirty="0">
                          <a:effectLst/>
                        </a:rPr>
                        <a:t>Nome</a:t>
                      </a:r>
                      <a:endParaRPr lang="pt-BR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>
                          <a:effectLst/>
                        </a:rPr>
                        <a:t>Descrição</a:t>
                      </a:r>
                      <a:endParaRPr lang="pt-BR" sz="14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5505696"/>
                  </a:ext>
                </a:extLst>
              </a:tr>
              <a:tr h="69826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 dirty="0">
                          <a:effectLst/>
                        </a:rPr>
                        <a:t>Elizeu Grosskopf Schlottfeldt Neto</a:t>
                      </a:r>
                      <a:endParaRPr lang="pt-BR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 dirty="0">
                          <a:effectLst/>
                        </a:rPr>
                        <a:t>Dono do blog e que fará utilização do sistema para postar conteúdos relevantes e referentes ao cristianismo, filosofia e teologia.</a:t>
                      </a:r>
                      <a:endParaRPr lang="pt-BR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5285172"/>
                  </a:ext>
                </a:extLst>
              </a:tr>
              <a:tr h="69826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>
                          <a:effectLst/>
                        </a:rPr>
                        <a:t>Leitores</a:t>
                      </a:r>
                      <a:endParaRPr lang="pt-BR" sz="14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 dirty="0">
                          <a:effectLst/>
                        </a:rPr>
                        <a:t>Lerão o blog, e serão responsáveis em comentar o conteúdo e compartilhar com mais pessoas.</a:t>
                      </a:r>
                      <a:endParaRPr lang="pt-BR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9046280"/>
                  </a:ext>
                </a:extLst>
              </a:tr>
              <a:tr h="69826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 dirty="0">
                          <a:effectLst/>
                        </a:rPr>
                        <a:t>Igreja Presbiteriana X</a:t>
                      </a:r>
                      <a:endParaRPr lang="pt-BR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 dirty="0">
                          <a:effectLst/>
                        </a:rPr>
                        <a:t>Patrocinadora do projeto e interessada em criar debates e discussões saudáveis sobre alguns temas da fé Cristã.</a:t>
                      </a:r>
                      <a:endParaRPr lang="pt-BR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955425"/>
                  </a:ext>
                </a:extLst>
              </a:tr>
              <a:tr h="69826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>
                          <a:effectLst/>
                        </a:rPr>
                        <a:t>Professora Kadidja Valéria</a:t>
                      </a:r>
                      <a:endParaRPr lang="pt-BR" sz="14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 dirty="0">
                          <a:effectLst/>
                        </a:rPr>
                        <a:t>Apoiadora do projeto e interessada em elevar a qualidade do ensino das instituições federais, por meio do ensino tecnológico.</a:t>
                      </a:r>
                      <a:endParaRPr lang="pt-BR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979156"/>
                  </a:ext>
                </a:extLst>
              </a:tr>
              <a:tr h="105760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>
                          <a:effectLst/>
                        </a:rPr>
                        <a:t>Instituto Federal de Brasília</a:t>
                      </a:r>
                      <a:endParaRPr lang="pt-BR" sz="14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 dirty="0">
                          <a:effectLst/>
                        </a:rPr>
                        <a:t>Instituição responsável pelo desenvolvimento do sistema e interessada na oportunidade de avaliar o sistema para estender o uso da tecnologia.</a:t>
                      </a:r>
                      <a:endParaRPr lang="pt-BR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4966988"/>
                  </a:ext>
                </a:extLst>
              </a:tr>
              <a:tr h="105760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>
                          <a:effectLst/>
                        </a:rPr>
                        <a:t>Equipe do projeto</a:t>
                      </a:r>
                      <a:endParaRPr lang="pt-BR" sz="14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400" dirty="0">
                          <a:effectLst/>
                        </a:rPr>
                        <a:t>Interessada em obter êxito no projeto para abrir novas oportunidades para a equipe como um todo e também obter crescimento individual de cada membro do time.</a:t>
                      </a:r>
                      <a:endParaRPr lang="pt-BR" sz="14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73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9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parallelogram">
            <a:avLst>
              <a:gd name="adj" fmla="val 0"/>
            </a:avLst>
          </a:prstGeom>
          <a:solidFill>
            <a:srgbClr val="FFD8D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3</a:t>
            </a:r>
          </a:p>
        </p:txBody>
      </p:sp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B7EF9F90-FFAA-4E08-986A-4E39B4494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16859"/>
              </p:ext>
            </p:extLst>
          </p:nvPr>
        </p:nvGraphicFramePr>
        <p:xfrm>
          <a:off x="1732280" y="1107440"/>
          <a:ext cx="8727440" cy="4643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8320">
                  <a:extLst>
                    <a:ext uri="{9D8B030D-6E8A-4147-A177-3AD203B41FA5}">
                      <a16:colId xmlns:a16="http://schemas.microsoft.com/office/drawing/2014/main" val="41923784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133067317"/>
                    </a:ext>
                  </a:extLst>
                </a:gridCol>
              </a:tblGrid>
              <a:tr h="57176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800" dirty="0">
                          <a:effectLst/>
                        </a:rPr>
                        <a:t>Nome</a:t>
                      </a:r>
                      <a:endParaRPr lang="pt-BR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800" dirty="0">
                          <a:effectLst/>
                        </a:rPr>
                        <a:t>Papel</a:t>
                      </a:r>
                      <a:endParaRPr lang="pt-BR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294478"/>
                  </a:ext>
                </a:extLst>
              </a:tr>
              <a:tr h="101783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Elizeu Grosskopf Schlottfeldt Neto</a:t>
                      </a:r>
                      <a:endParaRPr lang="pt-BR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800" dirty="0">
                          <a:effectLst/>
                        </a:rPr>
                        <a:t>Scrum Master</a:t>
                      </a:r>
                      <a:endParaRPr lang="pt-BR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357510"/>
                  </a:ext>
                </a:extLst>
              </a:tr>
              <a:tr h="101783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Elizeu Grosskopf Schlottfeldt Neto</a:t>
                      </a:r>
                      <a:endParaRPr lang="pt-BR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800" dirty="0">
                          <a:effectLst/>
                        </a:rPr>
                        <a:t>Dono do Produto</a:t>
                      </a:r>
                      <a:endParaRPr lang="pt-BR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0517957"/>
                  </a:ext>
                </a:extLst>
              </a:tr>
              <a:tr h="101783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Elizeu Grosskopf Schlottfeldt Neto</a:t>
                      </a:r>
                      <a:endParaRPr lang="pt-BR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800">
                          <a:effectLst/>
                        </a:rPr>
                        <a:t>Programador</a:t>
                      </a:r>
                      <a:endParaRPr lang="pt-BR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605714"/>
                  </a:ext>
                </a:extLst>
              </a:tr>
              <a:tr h="101783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Elizeu Grosskopf Schlottfeldt Neto</a:t>
                      </a:r>
                      <a:endParaRPr lang="pt-BR" sz="18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pt-BR" sz="1800" dirty="0">
                          <a:effectLst/>
                        </a:rPr>
                        <a:t>Designer</a:t>
                      </a:r>
                      <a:endParaRPr lang="pt-BR" sz="18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91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37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51_TF33668227.potx" id="{64C06708-10C5-4D1A-946C-86F5B9589ED0}" vid="{0DC6EE3A-F176-45B7-AB05-EF6E841FFBA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 da 24Slides</Template>
  <TotalTime>424</TotalTime>
  <Words>1030</Words>
  <Application>Microsoft Office PowerPoint</Application>
  <PresentationFormat>Widescreen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Segoe UI</vt:lpstr>
      <vt:lpstr>Tema do Office</vt:lpstr>
      <vt:lpstr>Recursos humanos slide 1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3</vt:lpstr>
      <vt:lpstr>Recursos humanos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humanos slide 1</dc:title>
  <dc:creator>Elizeu Grosskopf Schlottfeldt Neto</dc:creator>
  <cp:lastModifiedBy>Elizeu Grosskopf Schlottfeldt Neto</cp:lastModifiedBy>
  <cp:revision>18</cp:revision>
  <dcterms:created xsi:type="dcterms:W3CDTF">2021-06-23T01:46:19Z</dcterms:created>
  <dcterms:modified xsi:type="dcterms:W3CDTF">2021-06-23T18:58:38Z</dcterms:modified>
</cp:coreProperties>
</file>