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963" r:id="rId2"/>
    <p:sldId id="979" r:id="rId3"/>
    <p:sldId id="982" r:id="rId4"/>
    <p:sldId id="1024" r:id="rId5"/>
    <p:sldId id="1021" r:id="rId6"/>
    <p:sldId id="1025" r:id="rId7"/>
    <p:sldId id="1022" r:id="rId8"/>
    <p:sldId id="966" r:id="rId9"/>
    <p:sldId id="1019" r:id="rId10"/>
    <p:sldId id="1018" r:id="rId11"/>
    <p:sldId id="1023" r:id="rId12"/>
    <p:sldId id="97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685"/>
    <a:srgbClr val="54B686"/>
    <a:srgbClr val="979797"/>
    <a:srgbClr val="222222"/>
    <a:srgbClr val="84CAA7"/>
    <a:srgbClr val="9FD5BA"/>
    <a:srgbClr val="2C7D88"/>
    <a:srgbClr val="8ABBD2"/>
    <a:srgbClr val="DEE2E0"/>
    <a:srgbClr val="FBBE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56A12-4C37-4A2D-BDA8-AD6AF557B7C3}" v="68" dt="2022-05-22T13:25:08.357"/>
    <p1510:client id="{396B0093-A2C8-4C52-9755-A9FB12CB5BED}" v="390" dt="2022-05-21T12:18:39.632"/>
    <p1510:client id="{3997E081-D9CC-4E01-AC62-32CC66C62BD3}" v="16" dt="2022-05-22T06:35:24.744"/>
    <p1510:client id="{4AE612B8-5E92-4F48-A9C7-28F2CEEFACA6}" v="3339" dt="2022-05-20T17:12:33.985"/>
    <p1510:client id="{CF99A812-46B7-4137-B5B8-0233BDCFAE94}" v="133" dt="2022-05-05T14:26:11.41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3" autoAdjust="0"/>
    <p:restoredTop sz="81952" autoAdjust="0"/>
  </p:normalViewPr>
  <p:slideViewPr>
    <p:cSldViewPr snapToGrid="0">
      <p:cViewPr varScale="1">
        <p:scale>
          <a:sx n="95" d="100"/>
          <a:sy n="95" d="100"/>
        </p:scale>
        <p:origin x="1308" y="90"/>
      </p:cViewPr>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66" d="100"/>
          <a:sy n="66" d="100"/>
        </p:scale>
        <p:origin x="206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FC660FE5-1D22-4FFB-B81E-9A512F4319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 xmlns:a16="http://schemas.microsoft.com/office/drawing/2014/main" id="{FBB47346-7CEB-466C-A058-E40CA76EEE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0DF6C9-C926-439B-94EE-C49F40B06B6E}" type="datetimeFigureOut">
              <a:rPr lang="ru-RU" smtClean="0"/>
              <a:t>30.05.2024</a:t>
            </a:fld>
            <a:endParaRPr lang="ru-RU"/>
          </a:p>
        </p:txBody>
      </p:sp>
      <p:sp>
        <p:nvSpPr>
          <p:cNvPr id="4" name="Нижний колонтитул 3">
            <a:extLst>
              <a:ext uri="{FF2B5EF4-FFF2-40B4-BE49-F238E27FC236}">
                <a16:creationId xmlns="" xmlns:a16="http://schemas.microsoft.com/office/drawing/2014/main" id="{F1CF6A17-F1D2-4A03-A987-FAECF3F749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 xmlns:a16="http://schemas.microsoft.com/office/drawing/2014/main" id="{0F067F07-C3A4-44EB-AA4D-D531F650BB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CB336-371A-43B4-915A-08C6EF0FC0CD}" type="slidenum">
              <a:rPr lang="ru-RU" smtClean="0"/>
              <a:t>‹#›</a:t>
            </a:fld>
            <a:endParaRPr lang="ru-RU"/>
          </a:p>
        </p:txBody>
      </p:sp>
    </p:spTree>
    <p:extLst>
      <p:ext uri="{BB962C8B-B14F-4D97-AF65-F5344CB8AC3E}">
        <p14:creationId xmlns:p14="http://schemas.microsoft.com/office/powerpoint/2010/main" val="192807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D3F19-8B82-47F8-A33E-5764B3985DAC}" type="datetimeFigureOut">
              <a:rPr lang="ru-RU" smtClean="0"/>
              <a:t>30.05.2024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6CAE9-F239-4111-9A51-C73CB7300FD4}" type="slidenum">
              <a:rPr lang="ru-RU" smtClean="0"/>
              <a:t>‹#›</a:t>
            </a:fld>
            <a:endParaRPr lang="ru-RU"/>
          </a:p>
        </p:txBody>
      </p:sp>
    </p:spTree>
    <p:extLst>
      <p:ext uri="{BB962C8B-B14F-4D97-AF65-F5344CB8AC3E}">
        <p14:creationId xmlns:p14="http://schemas.microsoft.com/office/powerpoint/2010/main" val="29658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1</a:t>
            </a:fld>
            <a:endParaRPr lang="ru-RU"/>
          </a:p>
        </p:txBody>
      </p:sp>
    </p:spTree>
    <p:extLst>
      <p:ext uri="{BB962C8B-B14F-4D97-AF65-F5344CB8AC3E}">
        <p14:creationId xmlns:p14="http://schemas.microsoft.com/office/powerpoint/2010/main" val="13994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2</a:t>
            </a:fld>
            <a:endParaRPr lang="ru-RU"/>
          </a:p>
        </p:txBody>
      </p:sp>
    </p:spTree>
    <p:extLst>
      <p:ext uri="{BB962C8B-B14F-4D97-AF65-F5344CB8AC3E}">
        <p14:creationId xmlns:p14="http://schemas.microsoft.com/office/powerpoint/2010/main" val="5097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4</a:t>
            </a:fld>
            <a:endParaRPr lang="ru-RU"/>
          </a:p>
        </p:txBody>
      </p:sp>
    </p:spTree>
    <p:extLst>
      <p:ext uri="{BB962C8B-B14F-4D97-AF65-F5344CB8AC3E}">
        <p14:creationId xmlns:p14="http://schemas.microsoft.com/office/powerpoint/2010/main" val="249444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6</a:t>
            </a:fld>
            <a:endParaRPr lang="ru-RU"/>
          </a:p>
        </p:txBody>
      </p:sp>
    </p:spTree>
    <p:extLst>
      <p:ext uri="{BB962C8B-B14F-4D97-AF65-F5344CB8AC3E}">
        <p14:creationId xmlns:p14="http://schemas.microsoft.com/office/powerpoint/2010/main" val="336454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7</a:t>
            </a:fld>
            <a:endParaRPr lang="ru-RU"/>
          </a:p>
        </p:txBody>
      </p:sp>
    </p:spTree>
    <p:extLst>
      <p:ext uri="{BB962C8B-B14F-4D97-AF65-F5344CB8AC3E}">
        <p14:creationId xmlns:p14="http://schemas.microsoft.com/office/powerpoint/2010/main" val="256410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11</a:t>
            </a:fld>
            <a:endParaRPr lang="ru-RU"/>
          </a:p>
        </p:txBody>
      </p:sp>
    </p:spTree>
    <p:extLst>
      <p:ext uri="{BB962C8B-B14F-4D97-AF65-F5344CB8AC3E}">
        <p14:creationId xmlns:p14="http://schemas.microsoft.com/office/powerpoint/2010/main" val="201575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8583961-F7CC-492E-84ED-A215726946A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FB84D19C-F77A-438F-A4D1-94F64621C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1EF2CCB3-121B-4135-B614-486CDF776F40}"/>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CCE7FC01-5666-441F-BB51-54856C7402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A0162FA3-28F4-4081-8EB3-856565CC0B73}"/>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99954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6A4D035-88D6-427C-A521-9144B0793DB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7CC9528B-B04D-4561-A282-27767EF759F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9D5C0685-BE02-4701-BA02-18D0C4AE8187}"/>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E407184C-8918-4515-8FF2-5F73E2368A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2E716BEE-C24C-41B8-94EB-3FCBE6A0BB24}"/>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88523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A269395F-57EF-4B03-AA80-029CE40E625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3229551F-3BF4-47CB-87C7-348503C343E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1650482C-F4F9-4F5F-8C5C-13F57E66BB28}"/>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03C7A506-50BA-4188-96AA-20CD5A275C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413F0EBC-406E-48D6-8622-7E9295DB936F}"/>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396345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FF65C74D-F696-4A43-A0CB-B31F1533C158}"/>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82449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 xmlns:a16="http://schemas.microsoft.com/office/drawing/2014/main"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 xmlns:a16="http://schemas.microsoft.com/office/drawing/2014/main"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 xmlns:a16="http://schemas.microsoft.com/office/drawing/2014/main"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 xmlns:a16="http://schemas.microsoft.com/office/drawing/2014/main"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257553747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 xmlns:a16="http://schemas.microsoft.com/office/drawing/2014/main"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 xmlns:a16="http://schemas.microsoft.com/office/drawing/2014/main"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 xmlns:a16="http://schemas.microsoft.com/office/drawing/2014/main"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 xmlns:a16="http://schemas.microsoft.com/office/drawing/2014/main"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171196452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Full Imag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1038225"/>
            <a:ext cx="3649708" cy="4872038"/>
          </a:xfrm>
          <a:custGeom>
            <a:avLst/>
            <a:gdLst>
              <a:gd name="connsiteX0" fmla="*/ 1335772 w 3649708"/>
              <a:gd name="connsiteY0" fmla="*/ 0 h 4872038"/>
              <a:gd name="connsiteX1" fmla="*/ 3649708 w 3649708"/>
              <a:gd name="connsiteY1" fmla="*/ 2441543 h 4872038"/>
              <a:gd name="connsiteX2" fmla="*/ 1335772 w 3649708"/>
              <a:gd name="connsiteY2" fmla="*/ 4872038 h 4872038"/>
              <a:gd name="connsiteX3" fmla="*/ 0 w 3649708"/>
              <a:gd name="connsiteY3" fmla="*/ 4419082 h 4872038"/>
              <a:gd name="connsiteX4" fmla="*/ 0 w 3649708"/>
              <a:gd name="connsiteY4" fmla="*/ 452956 h 4872038"/>
              <a:gd name="connsiteX5" fmla="*/ 1335772 w 3649708"/>
              <a:gd name="connsiteY5" fmla="*/ 0 h 487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708" h="4872038">
                <a:moveTo>
                  <a:pt x="1335772" y="0"/>
                </a:moveTo>
                <a:cubicBezTo>
                  <a:pt x="2618955" y="0"/>
                  <a:pt x="3649708" y="1093723"/>
                  <a:pt x="3649708" y="2441543"/>
                </a:cubicBezTo>
                <a:cubicBezTo>
                  <a:pt x="3649708" y="3778315"/>
                  <a:pt x="2618955" y="4872038"/>
                  <a:pt x="1335772" y="4872038"/>
                </a:cubicBezTo>
                <a:cubicBezTo>
                  <a:pt x="841431" y="4872038"/>
                  <a:pt x="378644" y="4695275"/>
                  <a:pt x="0" y="4419082"/>
                </a:cubicBezTo>
                <a:cubicBezTo>
                  <a:pt x="0" y="4419082"/>
                  <a:pt x="0" y="4419082"/>
                  <a:pt x="0" y="452956"/>
                </a:cubicBezTo>
                <a:cubicBezTo>
                  <a:pt x="378644" y="176763"/>
                  <a:pt x="841431" y="0"/>
                  <a:pt x="1335772" y="0"/>
                </a:cubicBezTo>
                <a:close/>
              </a:path>
            </a:pathLst>
          </a:custGeom>
        </p:spPr>
        <p:txBody>
          <a:bodyPr wrap="square" anchor="ctr">
            <a:noAutofit/>
          </a:bodyPr>
          <a:lstStyle/>
          <a:p>
            <a:endParaRPr lang="en-US"/>
          </a:p>
        </p:txBody>
      </p:sp>
    </p:spTree>
    <p:extLst>
      <p:ext uri="{BB962C8B-B14F-4D97-AF65-F5344CB8AC3E}">
        <p14:creationId xmlns:p14="http://schemas.microsoft.com/office/powerpoint/2010/main" val="181529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 xmlns:a16="http://schemas.microsoft.com/office/drawing/2014/main"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 xmlns:a16="http://schemas.microsoft.com/office/drawing/2014/main"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 xmlns:a16="http://schemas.microsoft.com/office/drawing/2014/main"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 xmlns:a16="http://schemas.microsoft.com/office/drawing/2014/main"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354824658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663178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Picture Placeholder 5">
            <a:extLst>
              <a:ext uri="{FF2B5EF4-FFF2-40B4-BE49-F238E27FC236}">
                <a16:creationId xmlns="" xmlns:a16="http://schemas.microsoft.com/office/drawing/2014/main" id="{12709004-E793-40B4-AE7F-CF9CDF138B11}"/>
              </a:ext>
            </a:extLst>
          </p:cNvPr>
          <p:cNvSpPr>
            <a:spLocks noGrp="1"/>
          </p:cNvSpPr>
          <p:nvPr>
            <p:ph type="pic" sz="quarter" idx="10"/>
          </p:nvPr>
        </p:nvSpPr>
        <p:spPr>
          <a:xfrm>
            <a:off x="625397" y="950025"/>
            <a:ext cx="3863475" cy="4904509"/>
          </a:xfrm>
          <a:custGeom>
            <a:avLst/>
            <a:gdLst>
              <a:gd name="connsiteX0" fmla="*/ 0 w 3863475"/>
              <a:gd name="connsiteY0" fmla="*/ 0 h 4904509"/>
              <a:gd name="connsiteX1" fmla="*/ 3863475 w 3863475"/>
              <a:gd name="connsiteY1" fmla="*/ 0 h 4904509"/>
              <a:gd name="connsiteX2" fmla="*/ 3863475 w 3863475"/>
              <a:gd name="connsiteY2" fmla="*/ 4904509 h 4904509"/>
              <a:gd name="connsiteX3" fmla="*/ 0 w 3863475"/>
              <a:gd name="connsiteY3" fmla="*/ 4904509 h 4904509"/>
            </a:gdLst>
            <a:ahLst/>
            <a:cxnLst>
              <a:cxn ang="0">
                <a:pos x="connsiteX0" y="connsiteY0"/>
              </a:cxn>
              <a:cxn ang="0">
                <a:pos x="connsiteX1" y="connsiteY1"/>
              </a:cxn>
              <a:cxn ang="0">
                <a:pos x="connsiteX2" y="connsiteY2"/>
              </a:cxn>
              <a:cxn ang="0">
                <a:pos x="connsiteX3" y="connsiteY3"/>
              </a:cxn>
            </a:cxnLst>
            <a:rect l="l" t="t" r="r" b="b"/>
            <a:pathLst>
              <a:path w="3863475" h="4904509">
                <a:moveTo>
                  <a:pt x="0" y="0"/>
                </a:moveTo>
                <a:lnTo>
                  <a:pt x="3863475" y="0"/>
                </a:lnTo>
                <a:lnTo>
                  <a:pt x="3863475" y="4904509"/>
                </a:lnTo>
                <a:lnTo>
                  <a:pt x="0" y="49045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583466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 xmlns:a16="http://schemas.microsoft.com/office/drawing/2014/main"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 xmlns:a16="http://schemas.microsoft.com/office/drawing/2014/main"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 xmlns:a16="http://schemas.microsoft.com/office/drawing/2014/main"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 xmlns:a16="http://schemas.microsoft.com/office/drawing/2014/main"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20388264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8EB7471-7764-44FE-9A1B-360D7FE6CDE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EAAF4C3D-5B03-45E2-BA44-F54540F8080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9B1E4052-A202-4167-B5EB-BAD32F848EB0}"/>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5A8F076A-A0C8-4959-B1DA-98122F01D6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586E3E7B-27CC-47AC-A9D4-9929B3092F56}"/>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650935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01DC0CC6-D7FB-435E-83B1-31076EAF54A5}"/>
              </a:ext>
            </a:extLst>
          </p:cNvPr>
          <p:cNvSpPr>
            <a:spLocks noGrp="1"/>
          </p:cNvSpPr>
          <p:nvPr>
            <p:ph type="pic" sz="quarter" idx="10"/>
          </p:nvPr>
        </p:nvSpPr>
        <p:spPr>
          <a:xfrm>
            <a:off x="1" y="1066799"/>
            <a:ext cx="12192001" cy="3448051"/>
          </a:xfrm>
          <a:custGeom>
            <a:avLst/>
            <a:gdLst>
              <a:gd name="connsiteX0" fmla="*/ 0 w 12192001"/>
              <a:gd name="connsiteY0" fmla="*/ 0 h 3448051"/>
              <a:gd name="connsiteX1" fmla="*/ 12192001 w 12192001"/>
              <a:gd name="connsiteY1" fmla="*/ 0 h 3448051"/>
              <a:gd name="connsiteX2" fmla="*/ 12192001 w 12192001"/>
              <a:gd name="connsiteY2" fmla="*/ 3448051 h 3448051"/>
              <a:gd name="connsiteX3" fmla="*/ 0 w 12192001"/>
              <a:gd name="connsiteY3" fmla="*/ 3448051 h 3448051"/>
            </a:gdLst>
            <a:ahLst/>
            <a:cxnLst>
              <a:cxn ang="0">
                <a:pos x="connsiteX0" y="connsiteY0"/>
              </a:cxn>
              <a:cxn ang="0">
                <a:pos x="connsiteX1" y="connsiteY1"/>
              </a:cxn>
              <a:cxn ang="0">
                <a:pos x="connsiteX2" y="connsiteY2"/>
              </a:cxn>
              <a:cxn ang="0">
                <a:pos x="connsiteX3" y="connsiteY3"/>
              </a:cxn>
            </a:cxnLst>
            <a:rect l="l" t="t" r="r" b="b"/>
            <a:pathLst>
              <a:path w="12192001" h="3448051">
                <a:moveTo>
                  <a:pt x="0" y="0"/>
                </a:moveTo>
                <a:lnTo>
                  <a:pt x="12192001" y="0"/>
                </a:lnTo>
                <a:lnTo>
                  <a:pt x="12192001" y="3448051"/>
                </a:lnTo>
                <a:lnTo>
                  <a:pt x="0" y="3448051"/>
                </a:lnTo>
                <a:close/>
              </a:path>
            </a:pathLst>
          </a:custGeom>
        </p:spPr>
        <p:txBody>
          <a:bodyPr wrap="square">
            <a:noAutofit/>
          </a:bodyPr>
          <a:lstStyle/>
          <a:p>
            <a:endParaRPr lang="en-US" dirty="0"/>
          </a:p>
        </p:txBody>
      </p:sp>
    </p:spTree>
    <p:extLst>
      <p:ext uri="{BB962C8B-B14F-4D97-AF65-F5344CB8AC3E}">
        <p14:creationId xmlns:p14="http://schemas.microsoft.com/office/powerpoint/2010/main" val="2621599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87428" cy="6858000"/>
          </a:xfrm>
          <a:prstGeom prst="rect">
            <a:avLst/>
          </a:prstGeom>
        </p:spPr>
      </p:pic>
      <p:pic>
        <p:nvPicPr>
          <p:cNvPr id="17" name="bg object 17"/>
          <p:cNvPicPr/>
          <p:nvPr/>
        </p:nvPicPr>
        <p:blipFill>
          <a:blip r:embed="rId3" cstate="print"/>
          <a:stretch>
            <a:fillRect/>
          </a:stretch>
        </p:blipFill>
        <p:spPr>
          <a:xfrm>
            <a:off x="838284" y="675690"/>
            <a:ext cx="1965711" cy="1551888"/>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68825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240F018-9800-4AF9-85F0-A807162487C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EDAF3484-87DC-4280-AA36-AEB6CA5E7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6ED2EECC-C924-41D8-8AAB-C3F4A8ABEE2B}"/>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5E3C8508-B201-42F5-83F5-F3E5502393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0331D374-7826-401E-B461-47BEB9C19FA5}"/>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45475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69D04C9-9E84-4851-8B96-73121BCBFF9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E49D7972-01C9-482C-8AC0-1998A622A67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D77CFD5B-CDF8-4D70-A7A2-37B38C0C1A3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B7D06C67-550D-473F-9BEA-B87D90DF8EE8}"/>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6" name="Нижний колонтитул 5">
            <a:extLst>
              <a:ext uri="{FF2B5EF4-FFF2-40B4-BE49-F238E27FC236}">
                <a16:creationId xmlns="" xmlns:a16="http://schemas.microsoft.com/office/drawing/2014/main" id="{5DB07030-64E6-40CD-B935-CF881C2416E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DDAA59E8-764C-4DAE-BC5C-C28A8E862169}"/>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380470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060DD6A-4E16-4569-A7C3-1E8021A9544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39C52240-E80D-4AB2-BC13-C40F3CABC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EC17D6FD-1C36-4C51-A0B5-32C63FEC563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C60A815F-43CA-4C06-B10F-34790EFCC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BF128632-2788-4CD1-B3BC-C74D516F3BC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DA5963A3-77FC-4DA3-A3A8-9F42A68B8D92}"/>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8" name="Нижний колонтитул 7">
            <a:extLst>
              <a:ext uri="{FF2B5EF4-FFF2-40B4-BE49-F238E27FC236}">
                <a16:creationId xmlns="" xmlns:a16="http://schemas.microsoft.com/office/drawing/2014/main" id="{351F4256-16F6-4107-A0E7-85584543C1E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16AE0D10-45CD-497D-AAD1-C5382688C5E8}"/>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239137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894623E-321E-463F-B4BF-5DB9F068920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08D9DFA6-BC7C-45B5-B9EB-A2B396716276}"/>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4" name="Нижний колонтитул 3">
            <a:extLst>
              <a:ext uri="{FF2B5EF4-FFF2-40B4-BE49-F238E27FC236}">
                <a16:creationId xmlns="" xmlns:a16="http://schemas.microsoft.com/office/drawing/2014/main" id="{71322A45-4E76-4863-9A1F-6A9C18B325B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75557BAF-3F30-4146-A002-EA311A132AD5}"/>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35909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D2A67724-99D4-4F24-94BC-56628F52C41A}"/>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3" name="Нижний колонтитул 2">
            <a:extLst>
              <a:ext uri="{FF2B5EF4-FFF2-40B4-BE49-F238E27FC236}">
                <a16:creationId xmlns="" xmlns:a16="http://schemas.microsoft.com/office/drawing/2014/main" id="{A3797911-434E-44BB-B8B5-11ECB96DEBB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5177ECA9-AEDB-400C-9860-9D8D55DF4E1D}"/>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74210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493FF63-FA57-416F-9AFA-8787F35BA83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65FAE4FA-2F29-48BB-9570-21D7D500C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9B426686-4373-46AB-925C-71767A582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96E31ECF-BFD1-4007-8A2D-D2C13ED5E716}"/>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6" name="Нижний колонтитул 5">
            <a:extLst>
              <a:ext uri="{FF2B5EF4-FFF2-40B4-BE49-F238E27FC236}">
                <a16:creationId xmlns="" xmlns:a16="http://schemas.microsoft.com/office/drawing/2014/main" id="{895DC9BE-FBDE-4CA3-8E2D-D12150E9F93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22B24EE5-F589-474A-93CA-8E6566E87307}"/>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210565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D003D4A-0039-4F9B-A2AD-0F7127141BC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588E7BE7-85BC-43B3-A6F3-37592831F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0BA50892-0801-4356-BF5E-DC261526D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F185AE6A-4D78-4A21-9FEA-3ACD7F90BDB4}"/>
              </a:ext>
            </a:extLst>
          </p:cNvPr>
          <p:cNvSpPr>
            <a:spLocks noGrp="1"/>
          </p:cNvSpPr>
          <p:nvPr>
            <p:ph type="dt" sz="half" idx="10"/>
          </p:nvPr>
        </p:nvSpPr>
        <p:spPr/>
        <p:txBody>
          <a:bodyPr/>
          <a:lstStyle/>
          <a:p>
            <a:fld id="{781F2FD7-55C6-4455-9664-85531BEB9F2D}" type="datetimeFigureOut">
              <a:rPr lang="ru-RU" smtClean="0"/>
              <a:t>30.05.2024</a:t>
            </a:fld>
            <a:endParaRPr lang="ru-RU"/>
          </a:p>
        </p:txBody>
      </p:sp>
      <p:sp>
        <p:nvSpPr>
          <p:cNvPr id="6" name="Нижний колонтитул 5">
            <a:extLst>
              <a:ext uri="{FF2B5EF4-FFF2-40B4-BE49-F238E27FC236}">
                <a16:creationId xmlns="" xmlns:a16="http://schemas.microsoft.com/office/drawing/2014/main" id="{696E4E06-E262-4537-8BCE-89D4C11591F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395AED67-A9B5-4A2B-AE2E-B0456E4819F1}"/>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20174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30CDAE3-B8D6-4855-9B59-D3D1FC3A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02DCC157-EBE8-4881-AA64-7F42A0F98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69785CB0-A608-480E-9BC2-C8184A905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F2FD7-55C6-4455-9664-85531BEB9F2D}" type="datetimeFigureOut">
              <a:rPr lang="ru-RU" smtClean="0"/>
              <a:t>30.05.2024</a:t>
            </a:fld>
            <a:endParaRPr lang="ru-RU"/>
          </a:p>
        </p:txBody>
      </p:sp>
      <p:sp>
        <p:nvSpPr>
          <p:cNvPr id="5" name="Нижний колонтитул 4">
            <a:extLst>
              <a:ext uri="{FF2B5EF4-FFF2-40B4-BE49-F238E27FC236}">
                <a16:creationId xmlns="" xmlns:a16="http://schemas.microsoft.com/office/drawing/2014/main" id="{C0F14409-83FB-4F6A-9EF9-366ACAC5E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FA6C4DFB-3536-4EC0-BB01-0D97C4EE3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5B80-4244-4AFB-8EFC-6251BEBC0B8B}" type="slidenum">
              <a:rPr lang="ru-RU" smtClean="0"/>
              <a:t>‹#›</a:t>
            </a:fld>
            <a:endParaRPr lang="ru-RU"/>
          </a:p>
        </p:txBody>
      </p:sp>
    </p:spTree>
    <p:extLst>
      <p:ext uri="{BB962C8B-B14F-4D97-AF65-F5344CB8AC3E}">
        <p14:creationId xmlns:p14="http://schemas.microsoft.com/office/powerpoint/2010/main" val="60314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Рисунок 40">
            <a:extLst>
              <a:ext uri="{FF2B5EF4-FFF2-40B4-BE49-F238E27FC236}">
                <a16:creationId xmlns="" xmlns:a16="http://schemas.microsoft.com/office/drawing/2014/main" id="{22676EA4-869C-41A3-B008-C101F500D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 y="5886"/>
            <a:ext cx="12192000" cy="6852650"/>
          </a:xfrm>
          <a:prstGeom prst="rect">
            <a:avLst/>
          </a:prstGeom>
        </p:spPr>
      </p:pic>
      <p:sp>
        <p:nvSpPr>
          <p:cNvPr id="6" name="Rectangle 14">
            <a:extLst>
              <a:ext uri="{FF2B5EF4-FFF2-40B4-BE49-F238E27FC236}">
                <a16:creationId xmlns="" xmlns:a16="http://schemas.microsoft.com/office/drawing/2014/main" id="{B8B17D02-24F8-4C9D-8361-9A63B15D1665}"/>
              </a:ext>
            </a:extLst>
          </p:cNvPr>
          <p:cNvSpPr>
            <a:spLocks noChangeArrowheads="1"/>
          </p:cNvSpPr>
          <p:nvPr/>
        </p:nvSpPr>
        <p:spPr bwMode="auto">
          <a:xfrm>
            <a:off x="7249049" y="2526225"/>
            <a:ext cx="5204855"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ru-RU" sz="2000" spc="380" dirty="0" smtClean="0">
                <a:solidFill>
                  <a:srgbClr val="54B686"/>
                </a:solidFill>
                <a:latin typeface="Trebuchet MS" panose="020B0603020202020204" pitchFamily="34" charset="0"/>
                <a:ea typeface="Verdana" panose="020B0604030504040204" pitchFamily="34" charset="0"/>
              </a:rPr>
              <a:t>Автор:</a:t>
            </a:r>
            <a:endParaRPr lang="ru-RU" sz="2000" spc="380" dirty="0">
              <a:solidFill>
                <a:srgbClr val="54B686"/>
              </a:solidFill>
              <a:latin typeface="Trebuchet MS" panose="020B0603020202020204" pitchFamily="34" charset="0"/>
              <a:ea typeface="Verdana" panose="020B0604030504040204" pitchFamily="34" charset="0"/>
            </a:endParaRPr>
          </a:p>
          <a:p>
            <a:r>
              <a:rPr lang="ru-RU" sz="2400" dirty="0" smtClean="0">
                <a:latin typeface="Montserrat"/>
                <a:ea typeface="Verdana"/>
              </a:rPr>
              <a:t>Дедов Георгий</a:t>
            </a:r>
            <a:endParaRPr lang="ru-RU" sz="2400" dirty="0">
              <a:latin typeface="Montserrat"/>
              <a:ea typeface="Verdana"/>
            </a:endParaRPr>
          </a:p>
          <a:p>
            <a:r>
              <a:rPr lang="ru-RU" sz="2000" spc="380" dirty="0" smtClean="0">
                <a:solidFill>
                  <a:srgbClr val="54B686"/>
                </a:solidFill>
                <a:latin typeface="Trebuchet MS"/>
                <a:ea typeface="Verdana"/>
              </a:rPr>
              <a:t>Научный руководитель:</a:t>
            </a:r>
          </a:p>
          <a:p>
            <a:r>
              <a:rPr lang="ru-RU" sz="2400" dirty="0" smtClean="0">
                <a:latin typeface="Montserrat"/>
                <a:ea typeface="Verdana"/>
              </a:rPr>
              <a:t>Таранцев Игорь Геннадьевич, </a:t>
            </a:r>
          </a:p>
          <a:p>
            <a:r>
              <a:rPr lang="ru-RU" sz="2400" spc="380" dirty="0">
                <a:latin typeface="Montserrat"/>
                <a:ea typeface="Verdana"/>
              </a:rPr>
              <a:t>д</a:t>
            </a:r>
            <a:r>
              <a:rPr lang="ru-RU" sz="2400" spc="380" dirty="0" smtClean="0">
                <a:latin typeface="Montserrat"/>
                <a:ea typeface="Verdana"/>
              </a:rPr>
              <a:t>оцент кафедры АФТИ ФФ</a:t>
            </a:r>
            <a:endParaRPr lang="ru-RU" sz="2000" spc="380" dirty="0">
              <a:latin typeface="Montserrat"/>
              <a:ea typeface="Verdana"/>
            </a:endParaRPr>
          </a:p>
          <a:p>
            <a:endParaRPr lang="ru-RU" sz="2000" spc="38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solidFill>
                <a:schemeClr val="bg1"/>
              </a:solidFill>
              <a:latin typeface="Trebuchet MS" panose="020B0603020202020204" pitchFamily="34" charset="0"/>
            </a:endParaRPr>
          </a:p>
        </p:txBody>
      </p:sp>
      <p:sp>
        <p:nvSpPr>
          <p:cNvPr id="9" name="TextBox 8">
            <a:extLst>
              <a:ext uri="{FF2B5EF4-FFF2-40B4-BE49-F238E27FC236}">
                <a16:creationId xmlns="" xmlns:a16="http://schemas.microsoft.com/office/drawing/2014/main" id="{8978D1CD-E34E-4FFD-8FF3-5FC49AB76CD1}"/>
              </a:ext>
            </a:extLst>
          </p:cNvPr>
          <p:cNvSpPr txBox="1"/>
          <p:nvPr/>
        </p:nvSpPr>
        <p:spPr bwMode="auto">
          <a:xfrm>
            <a:off x="242327" y="2774023"/>
            <a:ext cx="6598121" cy="3170099"/>
          </a:xfrm>
          <a:prstGeom prst="rect">
            <a:avLst/>
          </a:prstGeom>
          <a:noFill/>
        </p:spPr>
        <p:txBody>
          <a:bodyPr wrap="square" lIns="91440" tIns="45720" rIns="91440" bIns="45720" anchor="t">
            <a:spAutoFit/>
          </a:bodyPr>
          <a:lstStyle/>
          <a:p>
            <a:pPr>
              <a:defRPr/>
            </a:pPr>
            <a:r>
              <a:rPr lang="ru-RU" sz="4000" spc="-300" dirty="0">
                <a:solidFill>
                  <a:srgbClr val="54B686"/>
                </a:solidFill>
                <a:latin typeface="Montserrat Light"/>
                <a:ea typeface="Lato Black"/>
                <a:cs typeface="Times New Roman"/>
              </a:rPr>
              <a:t>Разработка библиотеки </a:t>
            </a:r>
            <a:r>
              <a:rPr lang="ru-RU" sz="4000" spc="-300" dirty="0" smtClean="0">
                <a:solidFill>
                  <a:srgbClr val="54B686"/>
                </a:solidFill>
                <a:latin typeface="Montserrat Light"/>
                <a:ea typeface="Lato Black"/>
                <a:cs typeface="Times New Roman"/>
              </a:rPr>
              <a:t>динамического, перераспределения </a:t>
            </a:r>
            <a:r>
              <a:rPr lang="ru-RU" sz="4000" spc="-300" dirty="0">
                <a:solidFill>
                  <a:srgbClr val="54B686"/>
                </a:solidFill>
                <a:latin typeface="Montserrat Light"/>
                <a:ea typeface="Lato Black"/>
                <a:cs typeface="Times New Roman"/>
              </a:rPr>
              <a:t>потоков данных , мультимедиа, данных, на базе  SRT  </a:t>
            </a:r>
            <a:r>
              <a:rPr lang="ru-RU" sz="4000" spc="-300" dirty="0" smtClean="0">
                <a:solidFill>
                  <a:srgbClr val="54B686"/>
                </a:solidFill>
                <a:latin typeface="Montserrat Light"/>
                <a:ea typeface="Lato Black"/>
                <a:cs typeface="Times New Roman"/>
              </a:rPr>
              <a:t>протокола</a:t>
            </a:r>
            <a:endParaRPr lang="en-US" sz="4000" spc="-300" dirty="0">
              <a:solidFill>
                <a:srgbClr val="54B686"/>
              </a:solidFill>
              <a:latin typeface="Montserrat Light"/>
              <a:ea typeface="Lato Black"/>
              <a:cs typeface="Times New Roman"/>
            </a:endParaRPr>
          </a:p>
        </p:txBody>
      </p:sp>
      <p:pic>
        <p:nvPicPr>
          <p:cNvPr id="39" name="Рисунок 38">
            <a:extLst>
              <a:ext uri="{FF2B5EF4-FFF2-40B4-BE49-F238E27FC236}">
                <a16:creationId xmlns="" xmlns:a16="http://schemas.microsoft.com/office/drawing/2014/main" id="{30FF9295-DC03-4081-87D0-D77871E740F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778" y="73734"/>
            <a:ext cx="2248452" cy="2248452"/>
          </a:xfrm>
          <a:prstGeom prst="rect">
            <a:avLst/>
          </a:prstGeom>
        </p:spPr>
      </p:pic>
      <p:grpSp>
        <p:nvGrpSpPr>
          <p:cNvPr id="19" name="object 2">
            <a:extLst>
              <a:ext uri="{FF2B5EF4-FFF2-40B4-BE49-F238E27FC236}">
                <a16:creationId xmlns="" xmlns:a16="http://schemas.microsoft.com/office/drawing/2014/main" id="{FEC34EE1-BF3B-D51A-89AB-5DD25EA7C6C0}"/>
              </a:ext>
            </a:extLst>
          </p:cNvPr>
          <p:cNvGrpSpPr/>
          <p:nvPr/>
        </p:nvGrpSpPr>
        <p:grpSpPr>
          <a:xfrm>
            <a:off x="6152662" y="2438908"/>
            <a:ext cx="4736304" cy="2590800"/>
            <a:chOff x="7139169" y="3654891"/>
            <a:chExt cx="12191999" cy="6857995"/>
          </a:xfrm>
        </p:grpSpPr>
        <p:pic>
          <p:nvPicPr>
            <p:cNvPr id="20" name="object 3">
              <a:extLst>
                <a:ext uri="{FF2B5EF4-FFF2-40B4-BE49-F238E27FC236}">
                  <a16:creationId xmlns="" xmlns:a16="http://schemas.microsoft.com/office/drawing/2014/main" id="{DBB3D409-DD4F-4F90-7F91-133B1F87B1E9}"/>
                </a:ext>
              </a:extLst>
            </p:cNvPr>
            <p:cNvPicPr/>
            <p:nvPr/>
          </p:nvPicPr>
          <p:blipFill>
            <a:blip r:embed="rId6" cstate="print"/>
            <a:stretch>
              <a:fillRect/>
            </a:stretch>
          </p:blipFill>
          <p:spPr>
            <a:xfrm>
              <a:off x="7139169" y="3654891"/>
              <a:ext cx="12191999" cy="6857995"/>
            </a:xfrm>
            <a:prstGeom prst="rect">
              <a:avLst/>
            </a:prstGeom>
          </p:spPr>
        </p:pic>
        <p:sp>
          <p:nvSpPr>
            <p:cNvPr id="21" name="object 6">
              <a:extLst>
                <a:ext uri="{FF2B5EF4-FFF2-40B4-BE49-F238E27FC236}">
                  <a16:creationId xmlns="" xmlns:a16="http://schemas.microsoft.com/office/drawing/2014/main" id="{C074CB61-F750-B077-A6B3-68E6336443A6}"/>
                </a:ext>
              </a:extLst>
            </p:cNvPr>
            <p:cNvSpPr/>
            <p:nvPr/>
          </p:nvSpPr>
          <p:spPr>
            <a:xfrm>
              <a:off x="9228521" y="4928174"/>
              <a:ext cx="787399" cy="786766"/>
            </a:xfrm>
            <a:custGeom>
              <a:avLst/>
              <a:gdLst/>
              <a:ahLst/>
              <a:cxnLst/>
              <a:rect l="l" t="t" r="r" b="b"/>
              <a:pathLst>
                <a:path w="787400" h="786764">
                  <a:moveTo>
                    <a:pt x="393493" y="0"/>
                  </a:moveTo>
                  <a:lnTo>
                    <a:pt x="344135" y="3064"/>
                  </a:lnTo>
                  <a:lnTo>
                    <a:pt x="296606" y="12012"/>
                  </a:lnTo>
                  <a:lnTo>
                    <a:pt x="251276" y="26475"/>
                  </a:lnTo>
                  <a:lnTo>
                    <a:pt x="208512" y="46084"/>
                  </a:lnTo>
                  <a:lnTo>
                    <a:pt x="168684" y="70471"/>
                  </a:lnTo>
                  <a:lnTo>
                    <a:pt x="132160" y="99266"/>
                  </a:lnTo>
                  <a:lnTo>
                    <a:pt x="99310" y="132102"/>
                  </a:lnTo>
                  <a:lnTo>
                    <a:pt x="70502" y="168610"/>
                  </a:lnTo>
                  <a:lnTo>
                    <a:pt x="46104" y="208420"/>
                  </a:lnTo>
                  <a:lnTo>
                    <a:pt x="26487" y="251166"/>
                  </a:lnTo>
                  <a:lnTo>
                    <a:pt x="12017" y="296476"/>
                  </a:lnTo>
                  <a:lnTo>
                    <a:pt x="3065" y="343984"/>
                  </a:lnTo>
                  <a:lnTo>
                    <a:pt x="0" y="393321"/>
                  </a:lnTo>
                  <a:lnTo>
                    <a:pt x="3065" y="442657"/>
                  </a:lnTo>
                  <a:lnTo>
                    <a:pt x="12017" y="490165"/>
                  </a:lnTo>
                  <a:lnTo>
                    <a:pt x="26487" y="535476"/>
                  </a:lnTo>
                  <a:lnTo>
                    <a:pt x="46104" y="578221"/>
                  </a:lnTo>
                  <a:lnTo>
                    <a:pt x="70502" y="618031"/>
                  </a:lnTo>
                  <a:lnTo>
                    <a:pt x="99310" y="654539"/>
                  </a:lnTo>
                  <a:lnTo>
                    <a:pt x="132160" y="687375"/>
                  </a:lnTo>
                  <a:lnTo>
                    <a:pt x="168684" y="716170"/>
                  </a:lnTo>
                  <a:lnTo>
                    <a:pt x="208512" y="740557"/>
                  </a:lnTo>
                  <a:lnTo>
                    <a:pt x="251276" y="760166"/>
                  </a:lnTo>
                  <a:lnTo>
                    <a:pt x="296606" y="774629"/>
                  </a:lnTo>
                  <a:lnTo>
                    <a:pt x="344135" y="783577"/>
                  </a:lnTo>
                  <a:lnTo>
                    <a:pt x="393493" y="786642"/>
                  </a:lnTo>
                  <a:lnTo>
                    <a:pt x="442851" y="783577"/>
                  </a:lnTo>
                  <a:lnTo>
                    <a:pt x="490380" y="774629"/>
                  </a:lnTo>
                  <a:lnTo>
                    <a:pt x="535711" y="760166"/>
                  </a:lnTo>
                  <a:lnTo>
                    <a:pt x="578474" y="740557"/>
                  </a:lnTo>
                  <a:lnTo>
                    <a:pt x="618302" y="716170"/>
                  </a:lnTo>
                  <a:lnTo>
                    <a:pt x="654826" y="687375"/>
                  </a:lnTo>
                  <a:lnTo>
                    <a:pt x="687676" y="654539"/>
                  </a:lnTo>
                  <a:lnTo>
                    <a:pt x="716485" y="618031"/>
                  </a:lnTo>
                  <a:lnTo>
                    <a:pt x="740882" y="578221"/>
                  </a:lnTo>
                  <a:lnTo>
                    <a:pt x="760500" y="535476"/>
                  </a:lnTo>
                  <a:lnTo>
                    <a:pt x="774969" y="490165"/>
                  </a:lnTo>
                  <a:lnTo>
                    <a:pt x="783921" y="442657"/>
                  </a:lnTo>
                  <a:lnTo>
                    <a:pt x="786987" y="393321"/>
                  </a:lnTo>
                  <a:lnTo>
                    <a:pt x="783921" y="343984"/>
                  </a:lnTo>
                  <a:lnTo>
                    <a:pt x="774969" y="296476"/>
                  </a:lnTo>
                  <a:lnTo>
                    <a:pt x="760500" y="251166"/>
                  </a:lnTo>
                  <a:lnTo>
                    <a:pt x="740882" y="208420"/>
                  </a:lnTo>
                  <a:lnTo>
                    <a:pt x="716485" y="168610"/>
                  </a:lnTo>
                  <a:lnTo>
                    <a:pt x="687676" y="132102"/>
                  </a:lnTo>
                  <a:lnTo>
                    <a:pt x="654826" y="99266"/>
                  </a:lnTo>
                  <a:lnTo>
                    <a:pt x="618302" y="70471"/>
                  </a:lnTo>
                  <a:lnTo>
                    <a:pt x="578474" y="46084"/>
                  </a:lnTo>
                  <a:lnTo>
                    <a:pt x="535711" y="26475"/>
                  </a:lnTo>
                  <a:lnTo>
                    <a:pt x="490380" y="12012"/>
                  </a:lnTo>
                  <a:lnTo>
                    <a:pt x="442851" y="3064"/>
                  </a:lnTo>
                  <a:lnTo>
                    <a:pt x="393493" y="0"/>
                  </a:lnTo>
                  <a:close/>
                </a:path>
              </a:pathLst>
            </a:custGeom>
            <a:solidFill>
              <a:srgbClr val="53B685"/>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7">
              <a:extLst>
                <a:ext uri="{FF2B5EF4-FFF2-40B4-BE49-F238E27FC236}">
                  <a16:creationId xmlns="" xmlns:a16="http://schemas.microsoft.com/office/drawing/2014/main" id="{435DDFB1-FA5D-8D86-97F6-CD4BA4FE1E6A}"/>
                </a:ext>
              </a:extLst>
            </p:cNvPr>
            <p:cNvSpPr/>
            <p:nvPr/>
          </p:nvSpPr>
          <p:spPr>
            <a:xfrm>
              <a:off x="9553391" y="5210948"/>
              <a:ext cx="83185" cy="232410"/>
            </a:xfrm>
            <a:custGeom>
              <a:avLst/>
              <a:gdLst/>
              <a:ahLst/>
              <a:cxnLst/>
              <a:rect l="l" t="t" r="r" b="b"/>
              <a:pathLst>
                <a:path w="83185" h="232410">
                  <a:moveTo>
                    <a:pt x="83051" y="0"/>
                  </a:moveTo>
                  <a:lnTo>
                    <a:pt x="0" y="0"/>
                  </a:lnTo>
                  <a:lnTo>
                    <a:pt x="0" y="26876"/>
                  </a:lnTo>
                  <a:lnTo>
                    <a:pt x="53240" y="26876"/>
                  </a:lnTo>
                  <a:lnTo>
                    <a:pt x="53240" y="232119"/>
                  </a:lnTo>
                  <a:lnTo>
                    <a:pt x="83051" y="232119"/>
                  </a:lnTo>
                  <a:lnTo>
                    <a:pt x="83051" y="0"/>
                  </a:lnTo>
                  <a:close/>
                </a:path>
              </a:pathLst>
            </a:custGeom>
            <a:solidFill>
              <a:srgbClr val="FFFFFF"/>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8">
              <a:extLst>
                <a:ext uri="{FF2B5EF4-FFF2-40B4-BE49-F238E27FC236}">
                  <a16:creationId xmlns="" xmlns:a16="http://schemas.microsoft.com/office/drawing/2014/main" id="{A87E5822-D979-5EAB-B024-373E5BD7E80F}"/>
                </a:ext>
              </a:extLst>
            </p:cNvPr>
            <p:cNvSpPr/>
            <p:nvPr/>
          </p:nvSpPr>
          <p:spPr>
            <a:xfrm>
              <a:off x="9553390" y="5210948"/>
              <a:ext cx="83184" cy="232409"/>
            </a:xfrm>
            <a:custGeom>
              <a:avLst/>
              <a:gdLst/>
              <a:ahLst/>
              <a:cxnLst/>
              <a:rect l="l" t="t" r="r" b="b"/>
              <a:pathLst>
                <a:path w="83185" h="232410">
                  <a:moveTo>
                    <a:pt x="0" y="0"/>
                  </a:moveTo>
                  <a:lnTo>
                    <a:pt x="83051" y="0"/>
                  </a:lnTo>
                  <a:lnTo>
                    <a:pt x="83051" y="232119"/>
                  </a:lnTo>
                  <a:lnTo>
                    <a:pt x="53240" y="232119"/>
                  </a:lnTo>
                  <a:lnTo>
                    <a:pt x="53240" y="26876"/>
                  </a:lnTo>
                  <a:lnTo>
                    <a:pt x="0" y="26876"/>
                  </a:lnTo>
                  <a:lnTo>
                    <a:pt x="0" y="0"/>
                  </a:lnTo>
                  <a:close/>
                </a:path>
              </a:pathLst>
            </a:custGeom>
            <a:ln w="8346">
              <a:solidFill>
                <a:srgbClr val="969696"/>
              </a:solidFill>
            </a:ln>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76493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0154" y="2692957"/>
            <a:ext cx="65" cy="276999"/>
          </a:xfrm>
          <a:prstGeom prst="rect">
            <a:avLst/>
          </a:prstGeom>
          <a:noFill/>
        </p:spPr>
        <p:txBody>
          <a:bodyPr wrap="none" lIns="0" tIns="0" rIns="0" bIns="0" rtlCol="0">
            <a:spAutoFit/>
          </a:bodyPr>
          <a:lstStyle/>
          <a:p>
            <a:endParaRPr lang="ru-RU" dirty="0"/>
          </a:p>
        </p:txBody>
      </p:sp>
      <p:sp>
        <p:nvSpPr>
          <p:cNvPr id="11" name="Rectangle 1"/>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Arial" panose="020B0604020202020204" pitchFamily="34" charset="0"/>
              </a:rPr>
              <a:t/>
            </a:r>
            <a:br>
              <a:rPr kumimoji="0" lang="ru-RU" sz="1800" b="0" i="0" u="none" strike="noStrike" cap="none" normalizeH="0" baseline="0" smtClean="0">
                <a:ln>
                  <a:noFill/>
                </a:ln>
                <a:solidFill>
                  <a:schemeClr val="tx1"/>
                </a:solidFill>
                <a:effectLst/>
                <a:latin typeface="Arial" panose="020B0604020202020204" pitchFamily="34" charset="0"/>
              </a:rPr>
            </a:br>
            <a:endParaRPr kumimoji="0" lang="ru-RU"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77800" y="17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14"/>
          <p:cNvSpPr/>
          <p:nvPr/>
        </p:nvSpPr>
        <p:spPr>
          <a:xfrm>
            <a:off x="152400" y="707886"/>
            <a:ext cx="6930015" cy="2308324"/>
          </a:xfrm>
          <a:prstGeom prst="rect">
            <a:avLst/>
          </a:prstGeom>
        </p:spPr>
        <p:txBody>
          <a:bodyPr wrap="square">
            <a:spAutoFit/>
          </a:bodyPr>
          <a:lstStyle/>
          <a:p>
            <a:r>
              <a:rPr lang="ru-RU" dirty="0">
                <a:latin typeface="Courier New" panose="02070309020205020404" pitchFamily="49" charset="0"/>
                <a:cs typeface="Courier New" panose="02070309020205020404" pitchFamily="49" charset="0"/>
              </a:rPr>
              <a:t>ПЕРЕМЕННЫЕ:</a:t>
            </a:r>
          </a:p>
          <a:p>
            <a:r>
              <a:rPr lang="ru-RU" dirty="0" smtClean="0">
                <a:latin typeface="Courier New" panose="02070309020205020404" pitchFamily="49" charset="0"/>
                <a:cs typeface="Courier New" panose="02070309020205020404" pitchFamily="49" charset="0"/>
              </a:rPr>
              <a:t>вероятность_потери </a:t>
            </a:r>
            <a:r>
              <a:rPr lang="ru-RU" dirty="0">
                <a:latin typeface="Courier New" panose="02070309020205020404" pitchFamily="49" charset="0"/>
                <a:cs typeface="Courier New" panose="02070309020205020404" pitchFamily="49" charset="0"/>
              </a:rPr>
              <a:t>= </a:t>
            </a:r>
            <a:r>
              <a:rPr lang="ru-RU" dirty="0" smtClean="0">
                <a:latin typeface="Courier New" panose="02070309020205020404" pitchFamily="49" charset="0"/>
                <a:cs typeface="Courier New" panose="02070309020205020404" pitchFamily="49" charset="0"/>
              </a:rPr>
              <a:t>передать_с_конфига()</a:t>
            </a:r>
          </a:p>
          <a:p>
            <a:r>
              <a:rPr lang="ru-RU" dirty="0" smtClean="0">
                <a:latin typeface="Courier New" panose="02070309020205020404" pitchFamily="49" charset="0"/>
                <a:cs typeface="Courier New" panose="02070309020205020404" pitchFamily="49" charset="0"/>
              </a:rPr>
              <a:t>ПОКА не_завершено:</a:t>
            </a:r>
          </a:p>
          <a:p>
            <a:r>
              <a:rPr lang="ru-RU" dirty="0" smtClean="0">
                <a:latin typeface="Courier New" panose="02070309020205020404" pitchFamily="49" charset="0"/>
                <a:cs typeface="Courier New" panose="02070309020205020404" pitchFamily="49" charset="0"/>
              </a:rPr>
              <a:t>    </a:t>
            </a:r>
            <a:r>
              <a:rPr lang="ru-RU" dirty="0">
                <a:latin typeface="Courier New" panose="02070309020205020404" pitchFamily="49" charset="0"/>
                <a:cs typeface="Courier New" panose="02070309020205020404" pitchFamily="49" charset="0"/>
              </a:rPr>
              <a:t>пакет = принять_пакет_от_SRT</a:t>
            </a:r>
            <a:r>
              <a:rPr lang="ru-RU"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r>
              <a:rPr lang="ru-RU" dirty="0">
                <a:latin typeface="Courier New" panose="02070309020205020404" pitchFamily="49" charset="0"/>
                <a:cs typeface="Courier New" panose="02070309020205020404" pitchFamily="49" charset="0"/>
              </a:rPr>
              <a:t>    случайное_число </a:t>
            </a:r>
            <a:r>
              <a:rPr lang="ru-RU" dirty="0" smtClean="0">
                <a:latin typeface="Courier New" panose="02070309020205020404" pitchFamily="49" charset="0"/>
                <a:cs typeface="Courier New" panose="02070309020205020404" pitchFamily="49" charset="0"/>
              </a:rPr>
              <a:t>= генерировать_случайное_число_между(0</a:t>
            </a:r>
            <a:r>
              <a:rPr lang="ru-RU" dirty="0">
                <a:latin typeface="Courier New" panose="02070309020205020404" pitchFamily="49" charset="0"/>
                <a:cs typeface="Courier New" panose="02070309020205020404" pitchFamily="49" charset="0"/>
              </a:rPr>
              <a:t>, 1)</a:t>
            </a:r>
          </a:p>
          <a:p>
            <a:r>
              <a:rPr lang="ru-RU" dirty="0">
                <a:latin typeface="Courier New" panose="02070309020205020404" pitchFamily="49" charset="0"/>
                <a:cs typeface="Courier New" panose="02070309020205020404" pitchFamily="49" charset="0"/>
              </a:rPr>
              <a:t>    ЕСЛИ случайное_число &lt; вероятность_потери ТО</a:t>
            </a:r>
          </a:p>
          <a:p>
            <a:r>
              <a:rPr lang="ru-RU" dirty="0">
                <a:latin typeface="Courier New" panose="02070309020205020404" pitchFamily="49" charset="0"/>
                <a:cs typeface="Courier New" panose="02070309020205020404" pitchFamily="49" charset="0"/>
              </a:rPr>
              <a:t>        пакет.пометить_как_потерянный</a:t>
            </a:r>
            <a:r>
              <a:rPr lang="ru-RU"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 xmlns:a16="http://schemas.microsoft.com/office/drawing/2014/main" id="{8978D1CD-E34E-4FFD-8FF3-5FC49AB76CD1}"/>
              </a:ext>
            </a:extLst>
          </p:cNvPr>
          <p:cNvSpPr txBox="1"/>
          <p:nvPr/>
        </p:nvSpPr>
        <p:spPr bwMode="auto">
          <a:xfrm>
            <a:off x="2196770" y="0"/>
            <a:ext cx="8468282" cy="707886"/>
          </a:xfrm>
          <a:prstGeom prst="rect">
            <a:avLst/>
          </a:prstGeom>
          <a:noFill/>
        </p:spPr>
        <p:txBody>
          <a:bodyPr wrap="square" lIns="91440" tIns="45720" rIns="91440" bIns="45720" anchor="t">
            <a:spAutoFit/>
          </a:bodyPr>
          <a:lstStyle/>
          <a:p>
            <a:pPr>
              <a:defRPr/>
            </a:pPr>
            <a:r>
              <a:rPr lang="ru-RU" sz="4000" spc="-300" dirty="0" smtClean="0">
                <a:solidFill>
                  <a:srgbClr val="54B686"/>
                </a:solidFill>
                <a:latin typeface="Montserrat Light"/>
                <a:ea typeface="Lato Black"/>
                <a:cs typeface="Times New Roman"/>
              </a:rPr>
              <a:t>Псевдокод и то как выглядит в проекте</a:t>
            </a:r>
            <a:endParaRPr lang="en-US" sz="4000" spc="-300" dirty="0">
              <a:solidFill>
                <a:srgbClr val="54B686"/>
              </a:solidFill>
              <a:latin typeface="Montserrat Light"/>
              <a:ea typeface="Lato Black"/>
              <a:cs typeface="Times New Roman"/>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574" y="3016210"/>
            <a:ext cx="7035426" cy="3883055"/>
          </a:xfrm>
          <a:prstGeom prst="rect">
            <a:avLst/>
          </a:prstGeom>
        </p:spPr>
      </p:pic>
    </p:spTree>
    <p:extLst>
      <p:ext uri="{BB962C8B-B14F-4D97-AF65-F5344CB8AC3E}">
        <p14:creationId xmlns:p14="http://schemas.microsoft.com/office/powerpoint/2010/main" val="63601327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2804996" y="614837"/>
            <a:ext cx="7266773" cy="83099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4800" dirty="0" smtClean="0">
                <a:solidFill>
                  <a:srgbClr val="54B686"/>
                </a:solidFill>
              </a:rPr>
              <a:t>Что получилось в итоге</a:t>
            </a:r>
            <a:r>
              <a:rPr lang="en-US" sz="4800" dirty="0" smtClean="0">
                <a:solidFill>
                  <a:srgbClr val="54B686"/>
                </a:solidFill>
              </a:rPr>
              <a:t>?</a:t>
            </a:r>
            <a:endParaRPr lang="ru-RU" dirty="0"/>
          </a:p>
        </p:txBody>
      </p:sp>
      <p:sp>
        <p:nvSpPr>
          <p:cNvPr id="129" name="Lorem ipsum dolor sit amet, consectetur adipiscing elit, sed do eiusmod tempor incididunt ut labore et dolore"/>
          <p:cNvSpPr txBox="1"/>
          <p:nvPr/>
        </p:nvSpPr>
        <p:spPr>
          <a:xfrm>
            <a:off x="3200206" y="1739777"/>
            <a:ext cx="7956786" cy="156966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514350" indent="-514350" algn="just">
              <a:buAutoNum type="arabicPeriod"/>
            </a:pPr>
            <a:r>
              <a:rPr lang="ru-RU" sz="3200" dirty="0" smtClean="0">
                <a:solidFill>
                  <a:srgbClr val="222222"/>
                </a:solidFill>
              </a:rPr>
              <a:t>Написан инструмент</a:t>
            </a:r>
          </a:p>
          <a:p>
            <a:pPr marL="514350" indent="-514350" algn="just">
              <a:buAutoNum type="arabicPeriod"/>
            </a:pPr>
            <a:r>
              <a:rPr lang="ru-RU" sz="3200" dirty="0" smtClean="0">
                <a:solidFill>
                  <a:srgbClr val="222222"/>
                </a:solidFill>
              </a:rPr>
              <a:t>Написана документация</a:t>
            </a:r>
          </a:p>
          <a:p>
            <a:pPr marL="514350" indent="-514350" algn="just">
              <a:buAutoNum type="arabicPeriod"/>
            </a:pPr>
            <a:r>
              <a:rPr lang="ru-RU" sz="3200" dirty="0" smtClean="0">
                <a:solidFill>
                  <a:srgbClr val="222222"/>
                </a:solidFill>
              </a:rPr>
              <a:t>Всё выложено на гитхаб</a:t>
            </a:r>
            <a:endParaRPr lang="ru-RU" sz="3200" dirty="0">
              <a:solidFill>
                <a:srgbClr val="222222"/>
              </a:solidFill>
            </a:endParaRPr>
          </a:p>
        </p:txBody>
      </p:sp>
    </p:spTree>
    <p:extLst>
      <p:ext uri="{BB962C8B-B14F-4D97-AF65-F5344CB8AC3E}">
        <p14:creationId xmlns:p14="http://schemas.microsoft.com/office/powerpoint/2010/main" val="1023069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269159"/>
            <a:ext cx="7543800" cy="2782813"/>
          </a:xfrm>
          <a:prstGeom prst="rect">
            <a:avLst/>
          </a:prstGeom>
        </p:spPr>
        <p:txBody>
          <a:bodyPr vert="horz" wrap="square" lIns="0" tIns="12700" rIns="0" bIns="0" rtlCol="0">
            <a:spAutoFit/>
          </a:bodyPr>
          <a:lstStyle/>
          <a:p>
            <a:pPr>
              <a:defRPr/>
            </a:pPr>
            <a:r>
              <a:rPr lang="ru-RU" spc="-300" dirty="0">
                <a:solidFill>
                  <a:schemeClr val="bg1"/>
                </a:solidFill>
                <a:latin typeface="Montserrat Light"/>
                <a:ea typeface="Lato Black"/>
                <a:cs typeface="Times New Roman"/>
              </a:rPr>
              <a:t>Разработка библиотеки динамического, перераспределения потоков данных , мультимедиа, данных, на базе  SRT  протокола</a:t>
            </a:r>
            <a:endParaRPr lang="en-US" spc="-300" dirty="0">
              <a:solidFill>
                <a:schemeClr val="bg1"/>
              </a:solidFill>
              <a:latin typeface="Montserrat Light"/>
              <a:ea typeface="Lato Black"/>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Рисунок 40">
            <a:extLst>
              <a:ext uri="{FF2B5EF4-FFF2-40B4-BE49-F238E27FC236}">
                <a16:creationId xmlns="" xmlns:a16="http://schemas.microsoft.com/office/drawing/2014/main" id="{22676EA4-869C-41A3-B008-C101F500D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 y="5886"/>
            <a:ext cx="12192000" cy="6852650"/>
          </a:xfrm>
          <a:prstGeom prst="rect">
            <a:avLst/>
          </a:prstGeom>
        </p:spPr>
      </p:pic>
      <p:sp>
        <p:nvSpPr>
          <p:cNvPr id="9" name="TextBox 8">
            <a:extLst>
              <a:ext uri="{FF2B5EF4-FFF2-40B4-BE49-F238E27FC236}">
                <a16:creationId xmlns="" xmlns:a16="http://schemas.microsoft.com/office/drawing/2014/main" id="{8978D1CD-E34E-4FFD-8FF3-5FC49AB76CD1}"/>
              </a:ext>
            </a:extLst>
          </p:cNvPr>
          <p:cNvSpPr txBox="1"/>
          <p:nvPr/>
        </p:nvSpPr>
        <p:spPr bwMode="auto">
          <a:xfrm>
            <a:off x="2672961" y="812787"/>
            <a:ext cx="7182162" cy="5016758"/>
          </a:xfrm>
          <a:prstGeom prst="rect">
            <a:avLst/>
          </a:prstGeom>
          <a:noFill/>
        </p:spPr>
        <p:txBody>
          <a:bodyPr wrap="square" lIns="91440" tIns="45720" rIns="91440" bIns="45720" anchor="t">
            <a:spAutoFit/>
          </a:bodyPr>
          <a:lstStyle/>
          <a:p>
            <a:pPr>
              <a:defRPr/>
            </a:pPr>
            <a:r>
              <a:rPr lang="ru-RU" sz="4400" spc="-300" dirty="0" smtClean="0">
                <a:solidFill>
                  <a:srgbClr val="54B686"/>
                </a:solidFill>
                <a:latin typeface="Montserrat Light"/>
                <a:ea typeface="Lato Black"/>
                <a:cs typeface="Times New Roman"/>
              </a:rPr>
              <a:t>В </a:t>
            </a:r>
            <a:r>
              <a:rPr lang="en-US" sz="4400" spc="-300" dirty="0" smtClean="0">
                <a:solidFill>
                  <a:srgbClr val="54B686"/>
                </a:solidFill>
                <a:latin typeface="Montserrat Light"/>
                <a:ea typeface="Lato Black"/>
                <a:cs typeface="Times New Roman"/>
              </a:rPr>
              <a:t>II </a:t>
            </a:r>
            <a:r>
              <a:rPr lang="ru-RU" sz="4400" spc="-300" dirty="0" smtClean="0">
                <a:solidFill>
                  <a:srgbClr val="54B686"/>
                </a:solidFill>
                <a:latin typeface="Montserrat Light"/>
                <a:ea typeface="Lato Black"/>
                <a:cs typeface="Times New Roman"/>
              </a:rPr>
              <a:t>семестре 3 курса были поставлены следующие задачи научным руководителем:</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a:rPr>
              <a:t>Разработать инструмент </a:t>
            </a:r>
            <a:r>
              <a:rPr lang="ru-RU" sz="2400" spc="-300" dirty="0">
                <a:solidFill>
                  <a:srgbClr val="54B686"/>
                </a:solidFill>
                <a:latin typeface="Montserrat Light"/>
                <a:ea typeface="Lato Black" panose="020F0502020204030203" pitchFamily="34" charset="0"/>
                <a:cs typeface="Times New Roman"/>
              </a:rPr>
              <a:t>для контролируемой потери </a:t>
            </a:r>
            <a:r>
              <a:rPr lang="ru-RU" sz="2400" spc="-300" dirty="0" smtClean="0">
                <a:solidFill>
                  <a:srgbClr val="54B686"/>
                </a:solidFill>
                <a:latin typeface="Montserrat Light"/>
                <a:ea typeface="Lato Black" panose="020F0502020204030203" pitchFamily="34" charset="0"/>
                <a:cs typeface="Times New Roman"/>
              </a:rPr>
              <a:t>данных и  отладки</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a:rPr>
              <a:t>Изучить </a:t>
            </a:r>
            <a:r>
              <a:rPr lang="en-US" sz="2400" spc="-300" dirty="0">
                <a:solidFill>
                  <a:srgbClr val="54B686"/>
                </a:solidFill>
                <a:latin typeface="Montserrat Light"/>
                <a:ea typeface="Lato Black" panose="020F0502020204030203" pitchFamily="34" charset="0"/>
                <a:cs typeface="Times New Roman"/>
              </a:rPr>
              <a:t> </a:t>
            </a:r>
            <a:r>
              <a:rPr lang="en-US" sz="2400" spc="-300" dirty="0" smtClean="0">
                <a:solidFill>
                  <a:srgbClr val="54B686"/>
                </a:solidFill>
                <a:latin typeface="Montserrat Light"/>
                <a:ea typeface="Lato Black" panose="020F0502020204030203" pitchFamily="34" charset="0"/>
                <a:cs typeface="Times New Roman"/>
              </a:rPr>
              <a:t>sockets </a:t>
            </a:r>
            <a:r>
              <a:rPr lang="en-US" sz="2400" spc="-300" dirty="0" err="1" smtClean="0">
                <a:solidFill>
                  <a:srgbClr val="54B686"/>
                </a:solidFill>
                <a:latin typeface="Montserrat Light"/>
                <a:ea typeface="Lato Black" panose="020F0502020204030203" pitchFamily="34" charset="0"/>
                <a:cs typeface="Times New Roman"/>
              </a:rPr>
              <a:t>c++</a:t>
            </a:r>
            <a:endParaRPr lang="ru-RU" sz="2400" spc="-300" dirty="0" smtClean="0">
              <a:solidFill>
                <a:srgbClr val="54B686"/>
              </a:solidFill>
              <a:latin typeface="Montserrat Light"/>
              <a:ea typeface="Lato Black" panose="020F0502020204030203" pitchFamily="34" charset="0"/>
              <a:cs typeface="Times New Roman"/>
            </a:endParaRPr>
          </a:p>
          <a:p>
            <a:pPr marL="342900" indent="-342900">
              <a:buFontTx/>
              <a:buChar char="-"/>
              <a:defRPr/>
            </a:pPr>
            <a:r>
              <a:rPr lang="ru-RU" sz="2400" spc="-300" dirty="0">
                <a:solidFill>
                  <a:srgbClr val="54B686"/>
                </a:solidFill>
                <a:latin typeface="Montserrat Light"/>
                <a:ea typeface="Lato Black" panose="020F0502020204030203" pitchFamily="34" charset="0"/>
                <a:cs typeface="Times New Roman" panose="02020603050405020304" pitchFamily="18" charset="0"/>
              </a:rPr>
              <a:t>Прочитать про срт и сделать про него </a:t>
            </a: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презентацию своими словами</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Разобраться в </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srt</a:t>
            </a:r>
            <a:r>
              <a:rPr lang="en-US" sz="2400" spc="-300" dirty="0">
                <a:solidFill>
                  <a:srgbClr val="54B686"/>
                </a:solidFill>
                <a:latin typeface="Montserrat Light"/>
                <a:ea typeface="Lato Black" panose="020F0502020204030203" pitchFamily="34" charset="0"/>
                <a:cs typeface="Times New Roman" panose="02020603050405020304" pitchFamily="18" charset="0"/>
              </a:rPr>
              <a:t> </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tcp</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и </a:t>
            </a:r>
            <a:r>
              <a:rPr lang="en-US" sz="2400" spc="-300" dirty="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udp</a:t>
            </a:r>
            <a:endParaRPr lang="ru-RU" sz="2400" spc="-300" dirty="0">
              <a:solidFill>
                <a:srgbClr val="54B686"/>
              </a:solidFill>
              <a:latin typeface="Montserrat Light"/>
              <a:ea typeface="Lato Black" panose="020F0502020204030203" pitchFamily="34" charset="0"/>
              <a:cs typeface="Times New Roman" panose="02020603050405020304" pitchFamily="18" charset="0"/>
            </a:endParaRPr>
          </a:p>
        </p:txBody>
      </p:sp>
      <p:pic>
        <p:nvPicPr>
          <p:cNvPr id="2" name="Рисунок 1">
            <a:extLst>
              <a:ext uri="{FF2B5EF4-FFF2-40B4-BE49-F238E27FC236}">
                <a16:creationId xmlns="" xmlns:a16="http://schemas.microsoft.com/office/drawing/2014/main" id="{E69AF401-AA30-9D15-C947-C5977CFA92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778" y="73734"/>
            <a:ext cx="2248452" cy="2248452"/>
          </a:xfrm>
          <a:prstGeom prst="rect">
            <a:avLst/>
          </a:prstGeom>
        </p:spPr>
      </p:pic>
    </p:spTree>
    <p:extLst>
      <p:ext uri="{BB962C8B-B14F-4D97-AF65-F5344CB8AC3E}">
        <p14:creationId xmlns:p14="http://schemas.microsoft.com/office/powerpoint/2010/main" val="409877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8"/>
          <p:cNvSpPr/>
          <p:nvPr/>
        </p:nvSpPr>
        <p:spPr bwMode="auto">
          <a:xfrm>
            <a:off x="0" y="1038225"/>
            <a:ext cx="3649708" cy="4872038"/>
          </a:xfrm>
          <a:custGeom>
            <a:avLst/>
            <a:gdLst>
              <a:gd name="T0" fmla="*/ 127 w 347"/>
              <a:gd name="T1" fmla="*/ 441 h 441"/>
              <a:gd name="T2" fmla="*/ 347 w 347"/>
              <a:gd name="T3" fmla="*/ 221 h 441"/>
              <a:gd name="T4" fmla="*/ 127 w 347"/>
              <a:gd name="T5" fmla="*/ 0 h 441"/>
              <a:gd name="T6" fmla="*/ 0 w 347"/>
              <a:gd name="T7" fmla="*/ 41 h 441"/>
              <a:gd name="T8" fmla="*/ 0 w 347"/>
              <a:gd name="T9" fmla="*/ 400 h 441"/>
              <a:gd name="T10" fmla="*/ 127 w 347"/>
              <a:gd name="T11" fmla="*/ 441 h 441"/>
            </a:gdLst>
            <a:ahLst/>
            <a:cxnLst>
              <a:cxn ang="0">
                <a:pos x="T0" y="T1"/>
              </a:cxn>
              <a:cxn ang="0">
                <a:pos x="T2" y="T3"/>
              </a:cxn>
              <a:cxn ang="0">
                <a:pos x="T4" y="T5"/>
              </a:cxn>
              <a:cxn ang="0">
                <a:pos x="T6" y="T7"/>
              </a:cxn>
              <a:cxn ang="0">
                <a:pos x="T8" y="T9"/>
              </a:cxn>
              <a:cxn ang="0">
                <a:pos x="T10" y="T11"/>
              </a:cxn>
            </a:cxnLst>
            <a:rect l="0" t="0" r="r" b="b"/>
            <a:pathLst>
              <a:path w="347" h="441">
                <a:moveTo>
                  <a:pt x="127" y="441"/>
                </a:moveTo>
                <a:cubicBezTo>
                  <a:pt x="249" y="441"/>
                  <a:pt x="347" y="342"/>
                  <a:pt x="347" y="221"/>
                </a:cubicBezTo>
                <a:cubicBezTo>
                  <a:pt x="347" y="99"/>
                  <a:pt x="249" y="0"/>
                  <a:pt x="127" y="0"/>
                </a:cubicBezTo>
                <a:cubicBezTo>
                  <a:pt x="80" y="0"/>
                  <a:pt x="36" y="16"/>
                  <a:pt x="0" y="41"/>
                </a:cubicBezTo>
                <a:cubicBezTo>
                  <a:pt x="0" y="400"/>
                  <a:pt x="0" y="400"/>
                  <a:pt x="0" y="400"/>
                </a:cubicBezTo>
                <a:cubicBezTo>
                  <a:pt x="36" y="425"/>
                  <a:pt x="80" y="441"/>
                  <a:pt x="127" y="441"/>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5"/>
          <p:cNvSpPr/>
          <p:nvPr/>
        </p:nvSpPr>
        <p:spPr bwMode="auto">
          <a:xfrm>
            <a:off x="1756573" y="66675"/>
            <a:ext cx="2837954" cy="3457575"/>
          </a:xfrm>
          <a:custGeom>
            <a:avLst/>
            <a:gdLst>
              <a:gd name="T0" fmla="*/ 204 w 273"/>
              <a:gd name="T1" fmla="*/ 112 h 313"/>
              <a:gd name="T2" fmla="*/ 21 w 273"/>
              <a:gd name="T3" fmla="*/ 0 h 313"/>
              <a:gd name="T4" fmla="*/ 0 w 273"/>
              <a:gd name="T5" fmla="*/ 21 h 313"/>
              <a:gd name="T6" fmla="*/ 173 w 273"/>
              <a:gd name="T7" fmla="*/ 112 h 313"/>
              <a:gd name="T8" fmla="*/ 249 w 273"/>
              <a:gd name="T9" fmla="*/ 309 h 313"/>
              <a:gd name="T10" fmla="*/ 249 w 273"/>
              <a:gd name="T11" fmla="*/ 313 h 313"/>
              <a:gd name="T12" fmla="*/ 273 w 273"/>
              <a:gd name="T13" fmla="*/ 313 h 313"/>
              <a:gd name="T14" fmla="*/ 273 w 273"/>
              <a:gd name="T15" fmla="*/ 309 h 313"/>
              <a:gd name="T16" fmla="*/ 204 w 273"/>
              <a:gd name="T17" fmla="*/ 11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313">
                <a:moveTo>
                  <a:pt x="204" y="112"/>
                </a:moveTo>
                <a:cubicBezTo>
                  <a:pt x="159" y="55"/>
                  <a:pt x="95" y="15"/>
                  <a:pt x="21" y="0"/>
                </a:cubicBezTo>
                <a:cubicBezTo>
                  <a:pt x="0" y="21"/>
                  <a:pt x="0" y="21"/>
                  <a:pt x="0" y="21"/>
                </a:cubicBezTo>
                <a:cubicBezTo>
                  <a:pt x="68" y="30"/>
                  <a:pt x="129" y="64"/>
                  <a:pt x="173" y="112"/>
                </a:cubicBezTo>
                <a:cubicBezTo>
                  <a:pt x="220" y="164"/>
                  <a:pt x="249" y="233"/>
                  <a:pt x="249" y="309"/>
                </a:cubicBezTo>
                <a:cubicBezTo>
                  <a:pt x="249" y="310"/>
                  <a:pt x="249" y="312"/>
                  <a:pt x="249" y="313"/>
                </a:cubicBezTo>
                <a:cubicBezTo>
                  <a:pt x="273" y="313"/>
                  <a:pt x="273" y="313"/>
                  <a:pt x="273" y="313"/>
                </a:cubicBezTo>
                <a:cubicBezTo>
                  <a:pt x="273" y="312"/>
                  <a:pt x="273" y="310"/>
                  <a:pt x="273" y="309"/>
                </a:cubicBezTo>
                <a:cubicBezTo>
                  <a:pt x="273" y="234"/>
                  <a:pt x="248" y="166"/>
                  <a:pt x="204" y="112"/>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3118089" y="1303338"/>
            <a:ext cx="1050505" cy="3392488"/>
          </a:xfrm>
          <a:custGeom>
            <a:avLst/>
            <a:gdLst>
              <a:gd name="T0" fmla="*/ 68 w 101"/>
              <a:gd name="T1" fmla="*/ 94 h 307"/>
              <a:gd name="T2" fmla="*/ 89 w 101"/>
              <a:gd name="T3" fmla="*/ 197 h 307"/>
              <a:gd name="T4" fmla="*/ 64 w 101"/>
              <a:gd name="T5" fmla="*/ 307 h 307"/>
              <a:gd name="T6" fmla="*/ 78 w 101"/>
              <a:gd name="T7" fmla="*/ 307 h 307"/>
              <a:gd name="T8" fmla="*/ 101 w 101"/>
              <a:gd name="T9" fmla="*/ 197 h 307"/>
              <a:gd name="T10" fmla="*/ 81 w 101"/>
              <a:gd name="T11" fmla="*/ 94 h 307"/>
              <a:gd name="T12" fmla="*/ 17 w 101"/>
              <a:gd name="T13" fmla="*/ 0 h 307"/>
              <a:gd name="T14" fmla="*/ 0 w 101"/>
              <a:gd name="T15" fmla="*/ 0 h 307"/>
              <a:gd name="T16" fmla="*/ 68 w 101"/>
              <a:gd name="T17" fmla="*/ 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07">
                <a:moveTo>
                  <a:pt x="68" y="94"/>
                </a:moveTo>
                <a:cubicBezTo>
                  <a:pt x="81" y="126"/>
                  <a:pt x="89" y="160"/>
                  <a:pt x="89" y="197"/>
                </a:cubicBezTo>
                <a:cubicBezTo>
                  <a:pt x="89" y="236"/>
                  <a:pt x="80" y="273"/>
                  <a:pt x="64" y="307"/>
                </a:cubicBezTo>
                <a:cubicBezTo>
                  <a:pt x="78" y="307"/>
                  <a:pt x="78" y="307"/>
                  <a:pt x="78" y="307"/>
                </a:cubicBezTo>
                <a:cubicBezTo>
                  <a:pt x="93" y="273"/>
                  <a:pt x="101" y="236"/>
                  <a:pt x="101" y="197"/>
                </a:cubicBezTo>
                <a:cubicBezTo>
                  <a:pt x="101" y="160"/>
                  <a:pt x="94" y="126"/>
                  <a:pt x="81" y="94"/>
                </a:cubicBezTo>
                <a:cubicBezTo>
                  <a:pt x="66" y="58"/>
                  <a:pt x="45" y="26"/>
                  <a:pt x="17" y="0"/>
                </a:cubicBezTo>
                <a:cubicBezTo>
                  <a:pt x="0" y="0"/>
                  <a:pt x="0" y="0"/>
                  <a:pt x="0" y="0"/>
                </a:cubicBezTo>
                <a:cubicBezTo>
                  <a:pt x="29" y="26"/>
                  <a:pt x="52" y="58"/>
                  <a:pt x="68" y="94"/>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2" name="Freeform 7"/>
          <p:cNvSpPr/>
          <p:nvPr/>
        </p:nvSpPr>
        <p:spPr bwMode="auto">
          <a:xfrm>
            <a:off x="3315457" y="2341563"/>
            <a:ext cx="666911" cy="2895600"/>
          </a:xfrm>
          <a:custGeom>
            <a:avLst/>
            <a:gdLst>
              <a:gd name="T0" fmla="*/ 42 w 64"/>
              <a:gd name="T1" fmla="*/ 0 h 262"/>
              <a:gd name="T2" fmla="*/ 36 w 64"/>
              <a:gd name="T3" fmla="*/ 0 h 262"/>
              <a:gd name="T4" fmla="*/ 58 w 64"/>
              <a:gd name="T5" fmla="*/ 103 h 262"/>
              <a:gd name="T6" fmla="*/ 0 w 64"/>
              <a:gd name="T7" fmla="*/ 262 h 262"/>
              <a:gd name="T8" fmla="*/ 8 w 64"/>
              <a:gd name="T9" fmla="*/ 262 h 262"/>
              <a:gd name="T10" fmla="*/ 64 w 64"/>
              <a:gd name="T11" fmla="*/ 103 h 262"/>
              <a:gd name="T12" fmla="*/ 42 w 64"/>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64" h="262">
                <a:moveTo>
                  <a:pt x="42" y="0"/>
                </a:moveTo>
                <a:cubicBezTo>
                  <a:pt x="36" y="0"/>
                  <a:pt x="36" y="0"/>
                  <a:pt x="36" y="0"/>
                </a:cubicBezTo>
                <a:cubicBezTo>
                  <a:pt x="50" y="31"/>
                  <a:pt x="58" y="66"/>
                  <a:pt x="58" y="103"/>
                </a:cubicBezTo>
                <a:cubicBezTo>
                  <a:pt x="58" y="163"/>
                  <a:pt x="36" y="219"/>
                  <a:pt x="0" y="262"/>
                </a:cubicBezTo>
                <a:cubicBezTo>
                  <a:pt x="8" y="262"/>
                  <a:pt x="8" y="262"/>
                  <a:pt x="8" y="262"/>
                </a:cubicBezTo>
                <a:cubicBezTo>
                  <a:pt x="43" y="218"/>
                  <a:pt x="64" y="163"/>
                  <a:pt x="64" y="103"/>
                </a:cubicBezTo>
                <a:cubicBezTo>
                  <a:pt x="64" y="66"/>
                  <a:pt x="56" y="31"/>
                  <a:pt x="4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p>
        </p:txBody>
      </p:sp>
      <p:sp>
        <p:nvSpPr>
          <p:cNvPr id="24" name="Freeform 9"/>
          <p:cNvSpPr/>
          <p:nvPr/>
        </p:nvSpPr>
        <p:spPr bwMode="auto">
          <a:xfrm>
            <a:off x="0" y="6208713"/>
            <a:ext cx="1174655" cy="519113"/>
          </a:xfrm>
          <a:custGeom>
            <a:avLst/>
            <a:gdLst>
              <a:gd name="T0" fmla="*/ 113 w 113"/>
              <a:gd name="T1" fmla="*/ 47 h 47"/>
              <a:gd name="T2" fmla="*/ 113 w 113"/>
              <a:gd name="T3" fmla="*/ 31 h 47"/>
              <a:gd name="T4" fmla="*/ 0 w 113"/>
              <a:gd name="T5" fmla="*/ 0 h 47"/>
              <a:gd name="T6" fmla="*/ 0 w 113"/>
              <a:gd name="T7" fmla="*/ 18 h 47"/>
              <a:gd name="T8" fmla="*/ 113 w 113"/>
              <a:gd name="T9" fmla="*/ 47 h 47"/>
            </a:gdLst>
            <a:ahLst/>
            <a:cxnLst>
              <a:cxn ang="0">
                <a:pos x="T0" y="T1"/>
              </a:cxn>
              <a:cxn ang="0">
                <a:pos x="T2" y="T3"/>
              </a:cxn>
              <a:cxn ang="0">
                <a:pos x="T4" y="T5"/>
              </a:cxn>
              <a:cxn ang="0">
                <a:pos x="T6" y="T7"/>
              </a:cxn>
              <a:cxn ang="0">
                <a:pos x="T8" y="T9"/>
              </a:cxn>
            </a:cxnLst>
            <a:rect l="0" t="0" r="r" b="b"/>
            <a:pathLst>
              <a:path w="113" h="47">
                <a:moveTo>
                  <a:pt x="113" y="47"/>
                </a:moveTo>
                <a:cubicBezTo>
                  <a:pt x="113" y="31"/>
                  <a:pt x="113" y="31"/>
                  <a:pt x="113" y="31"/>
                </a:cubicBezTo>
                <a:cubicBezTo>
                  <a:pt x="72" y="29"/>
                  <a:pt x="34" y="18"/>
                  <a:pt x="0" y="0"/>
                </a:cubicBezTo>
                <a:cubicBezTo>
                  <a:pt x="0" y="18"/>
                  <a:pt x="0" y="18"/>
                  <a:pt x="0" y="18"/>
                </a:cubicBezTo>
                <a:cubicBezTo>
                  <a:pt x="34" y="35"/>
                  <a:pt x="72" y="45"/>
                  <a:pt x="113" y="4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5" name="Freeform 10"/>
          <p:cNvSpPr/>
          <p:nvPr/>
        </p:nvSpPr>
        <p:spPr bwMode="auto">
          <a:xfrm>
            <a:off x="0" y="5899150"/>
            <a:ext cx="3649708" cy="962025"/>
          </a:xfrm>
          <a:custGeom>
            <a:avLst/>
            <a:gdLst>
              <a:gd name="T0" fmla="*/ 11 w 351"/>
              <a:gd name="T1" fmla="*/ 87 h 87"/>
              <a:gd name="T2" fmla="*/ 244 w 351"/>
              <a:gd name="T3" fmla="*/ 87 h 87"/>
              <a:gd name="T4" fmla="*/ 351 w 351"/>
              <a:gd name="T5" fmla="*/ 20 h 87"/>
              <a:gd name="T6" fmla="*/ 331 w 351"/>
              <a:gd name="T7" fmla="*/ 0 h 87"/>
              <a:gd name="T8" fmla="*/ 127 w 351"/>
              <a:gd name="T9" fmla="*/ 80 h 87"/>
              <a:gd name="T10" fmla="*/ 0 w 351"/>
              <a:gd name="T11" fmla="*/ 51 h 87"/>
              <a:gd name="T12" fmla="*/ 0 w 351"/>
              <a:gd name="T13" fmla="*/ 82 h 87"/>
              <a:gd name="T14" fmla="*/ 11 w 351"/>
              <a:gd name="T15" fmla="*/ 8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87">
                <a:moveTo>
                  <a:pt x="11" y="87"/>
                </a:moveTo>
                <a:cubicBezTo>
                  <a:pt x="244" y="87"/>
                  <a:pt x="244" y="87"/>
                  <a:pt x="244" y="87"/>
                </a:cubicBezTo>
                <a:cubicBezTo>
                  <a:pt x="284" y="71"/>
                  <a:pt x="320" y="49"/>
                  <a:pt x="351" y="20"/>
                </a:cubicBezTo>
                <a:cubicBezTo>
                  <a:pt x="331" y="0"/>
                  <a:pt x="331" y="0"/>
                  <a:pt x="331" y="0"/>
                </a:cubicBezTo>
                <a:cubicBezTo>
                  <a:pt x="277" y="50"/>
                  <a:pt x="206" y="80"/>
                  <a:pt x="127" y="80"/>
                </a:cubicBezTo>
                <a:cubicBezTo>
                  <a:pt x="82" y="80"/>
                  <a:pt x="38" y="70"/>
                  <a:pt x="0" y="51"/>
                </a:cubicBezTo>
                <a:cubicBezTo>
                  <a:pt x="0" y="82"/>
                  <a:pt x="0" y="82"/>
                  <a:pt x="0" y="82"/>
                </a:cubicBezTo>
                <a:cubicBezTo>
                  <a:pt x="3" y="84"/>
                  <a:pt x="7" y="85"/>
                  <a:pt x="11" y="8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11"/>
          <p:cNvSpPr/>
          <p:nvPr/>
        </p:nvSpPr>
        <p:spPr bwMode="auto">
          <a:xfrm>
            <a:off x="2401836" y="-11113"/>
            <a:ext cx="3046464" cy="6872288"/>
          </a:xfrm>
          <a:custGeom>
            <a:avLst/>
            <a:gdLst>
              <a:gd name="T0" fmla="*/ 136 w 293"/>
              <a:gd name="T1" fmla="*/ 0 h 622"/>
              <a:gd name="T2" fmla="*/ 0 w 293"/>
              <a:gd name="T3" fmla="*/ 0 h 622"/>
              <a:gd name="T4" fmla="*/ 229 w 293"/>
              <a:gd name="T5" fmla="*/ 316 h 622"/>
              <a:gd name="T6" fmla="*/ 210 w 293"/>
              <a:gd name="T7" fmla="*/ 426 h 622"/>
              <a:gd name="T8" fmla="*/ 194 w 293"/>
              <a:gd name="T9" fmla="*/ 464 h 622"/>
              <a:gd name="T10" fmla="*/ 155 w 293"/>
              <a:gd name="T11" fmla="*/ 524 h 622"/>
              <a:gd name="T12" fmla="*/ 123 w 293"/>
              <a:gd name="T13" fmla="*/ 558 h 622"/>
              <a:gd name="T14" fmla="*/ 26 w 293"/>
              <a:gd name="T15" fmla="*/ 622 h 622"/>
              <a:gd name="T16" fmla="*/ 148 w 293"/>
              <a:gd name="T17" fmla="*/ 622 h 622"/>
              <a:gd name="T18" fmla="*/ 264 w 293"/>
              <a:gd name="T19" fmla="*/ 464 h 622"/>
              <a:gd name="T20" fmla="*/ 293 w 293"/>
              <a:gd name="T21" fmla="*/ 316 h 622"/>
              <a:gd name="T22" fmla="*/ 136 w 293"/>
              <a:gd name="T2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 h="622">
                <a:moveTo>
                  <a:pt x="136" y="0"/>
                </a:moveTo>
                <a:cubicBezTo>
                  <a:pt x="0" y="0"/>
                  <a:pt x="0" y="0"/>
                  <a:pt x="0" y="0"/>
                </a:cubicBezTo>
                <a:cubicBezTo>
                  <a:pt x="133" y="44"/>
                  <a:pt x="229" y="168"/>
                  <a:pt x="229" y="316"/>
                </a:cubicBezTo>
                <a:cubicBezTo>
                  <a:pt x="229" y="354"/>
                  <a:pt x="222" y="391"/>
                  <a:pt x="210" y="426"/>
                </a:cubicBezTo>
                <a:cubicBezTo>
                  <a:pt x="205" y="439"/>
                  <a:pt x="200" y="452"/>
                  <a:pt x="194" y="464"/>
                </a:cubicBezTo>
                <a:cubicBezTo>
                  <a:pt x="183" y="485"/>
                  <a:pt x="170" y="506"/>
                  <a:pt x="155" y="524"/>
                </a:cubicBezTo>
                <a:cubicBezTo>
                  <a:pt x="145" y="536"/>
                  <a:pt x="135" y="548"/>
                  <a:pt x="123" y="558"/>
                </a:cubicBezTo>
                <a:cubicBezTo>
                  <a:pt x="95" y="585"/>
                  <a:pt x="62" y="606"/>
                  <a:pt x="26" y="622"/>
                </a:cubicBezTo>
                <a:cubicBezTo>
                  <a:pt x="148" y="622"/>
                  <a:pt x="148" y="622"/>
                  <a:pt x="148" y="622"/>
                </a:cubicBezTo>
                <a:cubicBezTo>
                  <a:pt x="199" y="580"/>
                  <a:pt x="239" y="526"/>
                  <a:pt x="264" y="464"/>
                </a:cubicBezTo>
                <a:cubicBezTo>
                  <a:pt x="283" y="418"/>
                  <a:pt x="293" y="368"/>
                  <a:pt x="293" y="316"/>
                </a:cubicBezTo>
                <a:cubicBezTo>
                  <a:pt x="293" y="187"/>
                  <a:pt x="231" y="72"/>
                  <a:pt x="136"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9" name="TextBox 38"/>
          <p:cNvSpPr txBox="1"/>
          <p:nvPr/>
        </p:nvSpPr>
        <p:spPr>
          <a:xfrm>
            <a:off x="6542824" y="-11113"/>
            <a:ext cx="7121898" cy="1408078"/>
          </a:xfrm>
          <a:prstGeom prst="rect">
            <a:avLst/>
          </a:prstGeom>
          <a:noFill/>
        </p:spPr>
        <p:txBody>
          <a:bodyPr wrap="square" lIns="91440" tIns="45720" rIns="91440" bIns="45720" rtlCol="0" anchor="t">
            <a:spAutoFit/>
          </a:bodyPr>
          <a:lstStyle/>
          <a:p>
            <a:r>
              <a:rPr lang="ru-RU" sz="4800" b="1" dirty="0">
                <a:solidFill>
                  <a:srgbClr val="53B685"/>
                </a:solidFill>
                <a:latin typeface="Montserrat Light"/>
              </a:rPr>
              <a:t>План </a:t>
            </a:r>
            <a:r>
              <a:rPr lang="ru-RU" sz="4800" b="1" dirty="0" smtClean="0">
                <a:solidFill>
                  <a:srgbClr val="53B685"/>
                </a:solidFill>
                <a:latin typeface="Montserrat Light"/>
              </a:rPr>
              <a:t>проекта:</a:t>
            </a:r>
            <a:endParaRPr lang="ru-RU" sz="4800" b="1" dirty="0">
              <a:solidFill>
                <a:srgbClr val="53B685"/>
              </a:solidFill>
              <a:latin typeface="Montserrat Light"/>
            </a:endParaRPr>
          </a:p>
          <a:p>
            <a:pPr>
              <a:lnSpc>
                <a:spcPts val="4500"/>
              </a:lnSpc>
            </a:pPr>
            <a:endParaRPr lang="en-US" sz="4800" spc="300" dirty="0">
              <a:solidFill>
                <a:schemeClr val="bg1">
                  <a:lumMod val="75000"/>
                </a:schemeClr>
              </a:solidFill>
              <a:latin typeface="Bebas Neue" panose="020B0606020202050201" pitchFamily="34" charset="0"/>
            </a:endParaRPr>
          </a:p>
        </p:txBody>
      </p:sp>
      <p:sp>
        <p:nvSpPr>
          <p:cNvPr id="40" name="TextBox 39"/>
          <p:cNvSpPr txBox="1"/>
          <p:nvPr/>
        </p:nvSpPr>
        <p:spPr>
          <a:xfrm>
            <a:off x="5689051" y="1250206"/>
            <a:ext cx="6308680" cy="5078313"/>
          </a:xfrm>
          <a:prstGeom prst="rect">
            <a:avLst/>
          </a:prstGeom>
          <a:noFill/>
        </p:spPr>
        <p:txBody>
          <a:bodyPr wrap="square" lIns="91440" tIns="45720" rIns="91440" bIns="45720" rtlCol="0" anchor="t">
            <a:spAutoFit/>
          </a:bodyPr>
          <a:lstStyle/>
          <a:p>
            <a:pPr algn="just"/>
            <a:r>
              <a:rPr lang="ru-RU" dirty="0" smtClean="0">
                <a:solidFill>
                  <a:srgbClr val="53B685"/>
                </a:solidFill>
                <a:latin typeface="Montserrat Regular"/>
                <a:cs typeface="Calibri"/>
              </a:rPr>
              <a:t>Базовые обязательные компоненты:</a:t>
            </a:r>
          </a:p>
          <a:p>
            <a:pPr algn="just"/>
            <a:endParaRPr lang="ru-RU" dirty="0" smtClean="0">
              <a:solidFill>
                <a:srgbClr val="222222"/>
              </a:solidFill>
              <a:latin typeface="Montserrat Regular"/>
              <a:cs typeface="Calibri"/>
            </a:endParaRPr>
          </a:p>
          <a:p>
            <a:pPr algn="just"/>
            <a:r>
              <a:rPr lang="ru-RU" b="1" dirty="0">
                <a:latin typeface="Montserrat Regular"/>
              </a:rPr>
              <a:t>Socket</a:t>
            </a:r>
            <a:r>
              <a:rPr lang="ru-RU" dirty="0">
                <a:latin typeface="Montserrat Regular"/>
              </a:rPr>
              <a:t>: класс для работы с сокетами, включая создание, привязку, прослушивание и соединение</a:t>
            </a:r>
            <a:r>
              <a:rPr lang="ru-RU" dirty="0" smtClean="0">
                <a:latin typeface="Montserrat Regular"/>
              </a:rPr>
              <a:t>.</a:t>
            </a:r>
            <a:endParaRPr lang="ru-RU" dirty="0" smtClean="0">
              <a:solidFill>
                <a:srgbClr val="222222"/>
              </a:solidFill>
              <a:latin typeface="Montserrat Regular"/>
              <a:cs typeface="Calibri"/>
            </a:endParaRPr>
          </a:p>
          <a:p>
            <a:r>
              <a:rPr lang="ru-RU" b="1" dirty="0">
                <a:latin typeface="Montserrat Regular"/>
              </a:rPr>
              <a:t>SRTReceiver</a:t>
            </a:r>
            <a:r>
              <a:rPr lang="ru-RU" dirty="0">
                <a:latin typeface="Montserrat Regular"/>
              </a:rPr>
              <a:t>: класс для получения потоков данных.</a:t>
            </a:r>
          </a:p>
          <a:p>
            <a:r>
              <a:rPr lang="ru-RU" b="1" dirty="0">
                <a:latin typeface="Montserrat Regular"/>
              </a:rPr>
              <a:t>SRTTransmitter</a:t>
            </a:r>
            <a:r>
              <a:rPr lang="ru-RU" dirty="0">
                <a:latin typeface="Montserrat Regular"/>
              </a:rPr>
              <a:t>: класс для отправки потоков данных.</a:t>
            </a:r>
          </a:p>
          <a:p>
            <a:r>
              <a:rPr lang="ru-RU" b="1" dirty="0">
                <a:latin typeface="Montserrat Regular"/>
              </a:rPr>
              <a:t>StreamManage</a:t>
            </a:r>
            <a:r>
              <a:rPr lang="ru-RU" dirty="0">
                <a:latin typeface="Montserrat Regular"/>
              </a:rPr>
              <a:t>r: класс для управления потоками и их перераспределением.</a:t>
            </a:r>
          </a:p>
          <a:p>
            <a:r>
              <a:rPr lang="ru-RU" b="1" dirty="0">
                <a:latin typeface="Montserrat Regular"/>
              </a:rPr>
              <a:t>Buffer</a:t>
            </a:r>
            <a:r>
              <a:rPr lang="ru-RU" dirty="0">
                <a:latin typeface="Montserrat Regular"/>
              </a:rPr>
              <a:t>: класс для хранения и обработки данных</a:t>
            </a:r>
            <a:r>
              <a:rPr lang="ru-RU" dirty="0" smtClean="0">
                <a:latin typeface="Montserrat Regular"/>
              </a:rPr>
              <a:t>.</a:t>
            </a:r>
          </a:p>
          <a:p>
            <a:endParaRPr lang="ru-RU" dirty="0">
              <a:latin typeface="Montserrat Regular"/>
            </a:endParaRPr>
          </a:p>
          <a:p>
            <a:pPr algn="just"/>
            <a:r>
              <a:rPr lang="ru-RU" dirty="0" smtClean="0">
                <a:solidFill>
                  <a:srgbClr val="53B685"/>
                </a:solidFill>
                <a:latin typeface="Montserrat Regular"/>
                <a:cs typeface="Calibri"/>
              </a:rPr>
              <a:t>Дополнительные компоненты:</a:t>
            </a:r>
          </a:p>
          <a:p>
            <a:pPr algn="just"/>
            <a:endParaRPr lang="ru-RU" dirty="0">
              <a:solidFill>
                <a:srgbClr val="222222"/>
              </a:solidFill>
              <a:latin typeface="Montserrat Regular"/>
              <a:cs typeface="Calibri"/>
            </a:endParaRPr>
          </a:p>
          <a:p>
            <a:r>
              <a:rPr lang="en-US" b="1" dirty="0" err="1">
                <a:latin typeface="Montserrat Regular"/>
              </a:rPr>
              <a:t>FileReceiver</a:t>
            </a:r>
            <a:r>
              <a:rPr lang="en-US" dirty="0">
                <a:latin typeface="Montserrat Regular"/>
              </a:rPr>
              <a:t> </a:t>
            </a:r>
            <a:r>
              <a:rPr lang="ru-RU" dirty="0">
                <a:latin typeface="Montserrat Regular"/>
              </a:rPr>
              <a:t>и </a:t>
            </a:r>
            <a:r>
              <a:rPr lang="en-US" b="1" dirty="0" err="1">
                <a:latin typeface="Montserrat Regular"/>
              </a:rPr>
              <a:t>FileTransmitter</a:t>
            </a:r>
            <a:r>
              <a:rPr lang="en-US" dirty="0">
                <a:latin typeface="Montserrat Regular"/>
              </a:rPr>
              <a:t>: </a:t>
            </a:r>
            <a:r>
              <a:rPr lang="ru-RU" dirty="0">
                <a:latin typeface="Montserrat Regular"/>
              </a:rPr>
              <a:t>классы для передачи файлов.</a:t>
            </a:r>
          </a:p>
          <a:p>
            <a:r>
              <a:rPr lang="en-US" b="1" dirty="0" err="1">
                <a:latin typeface="Montserrat Regular"/>
              </a:rPr>
              <a:t>MessageReceiver</a:t>
            </a:r>
            <a:r>
              <a:rPr lang="en-US" dirty="0">
                <a:latin typeface="Montserrat Regular"/>
              </a:rPr>
              <a:t> </a:t>
            </a:r>
            <a:r>
              <a:rPr lang="ru-RU" dirty="0">
                <a:latin typeface="Montserrat Regular"/>
              </a:rPr>
              <a:t>и </a:t>
            </a:r>
            <a:r>
              <a:rPr lang="en-US" b="1" dirty="0" err="1">
                <a:latin typeface="Montserrat Regular"/>
              </a:rPr>
              <a:t>MessageTransmitter</a:t>
            </a:r>
            <a:r>
              <a:rPr lang="en-US" dirty="0">
                <a:latin typeface="Montserrat Regular"/>
              </a:rPr>
              <a:t>: </a:t>
            </a:r>
            <a:r>
              <a:rPr lang="ru-RU" dirty="0">
                <a:latin typeface="Montserrat Regular"/>
              </a:rPr>
              <a:t>классы для передачи текстовых сообщений.</a:t>
            </a:r>
          </a:p>
          <a:p>
            <a:r>
              <a:rPr lang="en-US" b="1" dirty="0" err="1">
                <a:latin typeface="Montserrat Regular"/>
              </a:rPr>
              <a:t>TwoWayCommunication</a:t>
            </a:r>
            <a:r>
              <a:rPr lang="en-US" dirty="0">
                <a:latin typeface="Montserrat Regular"/>
              </a:rPr>
              <a:t>: </a:t>
            </a:r>
            <a:r>
              <a:rPr lang="ru-RU" dirty="0">
                <a:latin typeface="Montserrat Regular"/>
              </a:rPr>
              <a:t>класс для двунаправленной передачи данных</a:t>
            </a:r>
            <a:r>
              <a:rPr lang="ru-RU" dirty="0" smtClean="0">
                <a:latin typeface="Montserrat Regular"/>
              </a:rPr>
              <a:t>.</a:t>
            </a:r>
            <a:endParaRPr lang="ru-RU" dirty="0">
              <a:latin typeface="Montserrat Regular"/>
            </a:endParaRPr>
          </a:p>
        </p:txBody>
      </p:sp>
    </p:spTree>
    <p:extLst>
      <p:ext uri="{BB962C8B-B14F-4D97-AF65-F5344CB8AC3E}">
        <p14:creationId xmlns:p14="http://schemas.microsoft.com/office/powerpoint/2010/main" val="2113902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3819879" y="0"/>
            <a:ext cx="4871945" cy="83099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4800" dirty="0" smtClean="0">
                <a:solidFill>
                  <a:srgbClr val="54B686"/>
                </a:solidFill>
              </a:rPr>
              <a:t>Что такое </a:t>
            </a:r>
            <a:r>
              <a:rPr lang="en-US" sz="4800" dirty="0" smtClean="0">
                <a:solidFill>
                  <a:srgbClr val="54B686"/>
                </a:solidFill>
              </a:rPr>
              <a:t>SRT?</a:t>
            </a:r>
            <a:endParaRPr lang="ru-RU" dirty="0"/>
          </a:p>
        </p:txBody>
      </p:sp>
      <p:sp>
        <p:nvSpPr>
          <p:cNvPr id="129" name="Lorem ipsum dolor sit amet, consectetur adipiscing elit, sed do eiusmod tempor incididunt ut labore et dolore"/>
          <p:cNvSpPr txBox="1"/>
          <p:nvPr/>
        </p:nvSpPr>
        <p:spPr>
          <a:xfrm>
            <a:off x="889084" y="1144384"/>
            <a:ext cx="11058405" cy="3693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457200" indent="-457200" algn="just">
              <a:buAutoNum type="arabicPeriod"/>
            </a:pPr>
            <a:endParaRPr lang="ru-RU" dirty="0">
              <a:solidFill>
                <a:schemeClr val="tx1"/>
              </a:solidFill>
            </a:endParaRPr>
          </a:p>
        </p:txBody>
      </p:sp>
      <p:sp>
        <p:nvSpPr>
          <p:cNvPr id="3" name="Rectangle 2"/>
          <p:cNvSpPr/>
          <p:nvPr/>
        </p:nvSpPr>
        <p:spPr>
          <a:xfrm>
            <a:off x="3630805" y="1422153"/>
            <a:ext cx="6096000" cy="3108543"/>
          </a:xfrm>
          <a:prstGeom prst="rect">
            <a:avLst/>
          </a:prstGeom>
        </p:spPr>
        <p:txBody>
          <a:bodyPr>
            <a:spAutoFit/>
          </a:bodyPr>
          <a:lstStyle/>
          <a:p>
            <a:r>
              <a:rPr lang="ru-RU" sz="2800" dirty="0">
                <a:latin typeface="Montserrat"/>
                <a:ea typeface="Times New Roman" panose="02020603050405020304" pitchFamily="18" charset="0"/>
              </a:rPr>
              <a:t>SRT (Secure Reliable Transport) — это протокол передачи данных, разработанный для обеспечения надежной и безопасной доставки аудио- и видеоконтента через нестабильные сети, такие как интернет.</a:t>
            </a:r>
            <a:endParaRPr lang="ru-RU" sz="2800" dirty="0">
              <a:latin typeface="Montserrat"/>
            </a:endParaRPr>
          </a:p>
        </p:txBody>
      </p:sp>
    </p:spTree>
    <p:extLst>
      <p:ext uri="{BB962C8B-B14F-4D97-AF65-F5344CB8AC3E}">
        <p14:creationId xmlns:p14="http://schemas.microsoft.com/office/powerpoint/2010/main" val="3209353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341303" y="0"/>
            <a:ext cx="7121898" cy="1408078"/>
          </a:xfrm>
          <a:prstGeom prst="rect">
            <a:avLst/>
          </a:prstGeom>
          <a:noFill/>
        </p:spPr>
        <p:txBody>
          <a:bodyPr wrap="square" lIns="91440" tIns="45720" rIns="91440" bIns="45720" rtlCol="0" anchor="t">
            <a:spAutoFit/>
          </a:bodyPr>
          <a:lstStyle/>
          <a:p>
            <a:r>
              <a:rPr lang="ru-RU" sz="4800" b="1" dirty="0" smtClean="0">
                <a:solidFill>
                  <a:srgbClr val="53B685"/>
                </a:solidFill>
                <a:latin typeface="Montserrat Light"/>
              </a:rPr>
              <a:t>Про сокеты и классы</a:t>
            </a:r>
            <a:endParaRPr lang="ru-RU" sz="4800" b="1" dirty="0">
              <a:solidFill>
                <a:srgbClr val="53B685"/>
              </a:solidFill>
              <a:latin typeface="Montserrat Light"/>
            </a:endParaRPr>
          </a:p>
          <a:p>
            <a:pPr>
              <a:lnSpc>
                <a:spcPts val="4500"/>
              </a:lnSpc>
            </a:pPr>
            <a:endParaRPr lang="en-US" sz="4800" spc="300" dirty="0">
              <a:solidFill>
                <a:schemeClr val="bg1">
                  <a:lumMod val="75000"/>
                </a:schemeClr>
              </a:solidFill>
              <a:latin typeface="Bebas Neue" panose="020B0606020202050201" pitchFamily="34" charset="0"/>
            </a:endParaRPr>
          </a:p>
        </p:txBody>
      </p:sp>
      <p:sp>
        <p:nvSpPr>
          <p:cNvPr id="40" name="TextBox 39"/>
          <p:cNvSpPr txBox="1"/>
          <p:nvPr/>
        </p:nvSpPr>
        <p:spPr>
          <a:xfrm>
            <a:off x="443812" y="2015598"/>
            <a:ext cx="6308680" cy="2031325"/>
          </a:xfrm>
          <a:prstGeom prst="rect">
            <a:avLst/>
          </a:prstGeom>
          <a:noFill/>
        </p:spPr>
        <p:txBody>
          <a:bodyPr wrap="square" lIns="91440" tIns="45720" rIns="91440" bIns="45720" rtlCol="0" anchor="t">
            <a:spAutoFit/>
          </a:bodyPr>
          <a:lstStyle/>
          <a:p>
            <a:pPr algn="just"/>
            <a:r>
              <a:rPr lang="ru-RU" dirty="0" smtClean="0">
                <a:latin typeface="Montserrat Regular"/>
              </a:rPr>
              <a:t>Сокет сам по себе это абстрактный объект, представляющий конечную точку соединения. </a:t>
            </a:r>
          </a:p>
          <a:p>
            <a:pPr algn="just"/>
            <a:r>
              <a:rPr lang="ru-RU" dirty="0" smtClean="0">
                <a:latin typeface="Montserrat Regular"/>
              </a:rPr>
              <a:t>Есть отправитель и есть получатель. </a:t>
            </a:r>
          </a:p>
          <a:p>
            <a:pPr algn="just"/>
            <a:r>
              <a:rPr lang="ru-RU" dirty="0" smtClean="0">
                <a:latin typeface="Montserrat Regular"/>
              </a:rPr>
              <a:t>У каждого по своему сокету, которые имеют свои адрес и порт.</a:t>
            </a:r>
          </a:p>
          <a:p>
            <a:pPr algn="just"/>
            <a:r>
              <a:rPr lang="ru-RU" dirty="0" smtClean="0">
                <a:latin typeface="Montserrat Regular"/>
              </a:rPr>
              <a:t>Пакет данных отправляется сокетом в сеть и забирается из сети другим сокетом, которому он был адресован.</a:t>
            </a:r>
            <a:endParaRPr lang="ru-RU" dirty="0">
              <a:latin typeface="Montserrat Regula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2" y="1856606"/>
            <a:ext cx="5190855" cy="2349310"/>
          </a:xfrm>
          <a:prstGeom prst="rect">
            <a:avLst/>
          </a:prstGeom>
        </p:spPr>
      </p:pic>
    </p:spTree>
    <p:extLst>
      <p:ext uri="{BB962C8B-B14F-4D97-AF65-F5344CB8AC3E}">
        <p14:creationId xmlns:p14="http://schemas.microsoft.com/office/powerpoint/2010/main" val="23000184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4704134" y="2210637"/>
            <a:ext cx="6238521" cy="17543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5400" dirty="0" smtClean="0">
                <a:solidFill>
                  <a:srgbClr val="53B685"/>
                </a:solidFill>
              </a:rPr>
              <a:t>Как </a:t>
            </a:r>
            <a:r>
              <a:rPr lang="en-US" sz="5400" dirty="0" smtClean="0">
                <a:solidFill>
                  <a:srgbClr val="53B685"/>
                </a:solidFill>
              </a:rPr>
              <a:t>SRT </a:t>
            </a:r>
            <a:r>
              <a:rPr lang="ru-RU" sz="5400" dirty="0" smtClean="0">
                <a:solidFill>
                  <a:srgbClr val="53B685"/>
                </a:solidFill>
              </a:rPr>
              <a:t>работает</a:t>
            </a:r>
            <a:r>
              <a:rPr lang="en-US" sz="5400" dirty="0" smtClean="0">
                <a:solidFill>
                  <a:srgbClr val="53B685"/>
                </a:solidFill>
              </a:rPr>
              <a:t>?</a:t>
            </a:r>
            <a:endParaRPr lang="ru-RU" sz="5400" dirty="0">
              <a:solidFill>
                <a:srgbClr val="53B685"/>
              </a:solidFill>
            </a:endParaRPr>
          </a:p>
        </p:txBody>
      </p:sp>
      <p:sp>
        <p:nvSpPr>
          <p:cNvPr id="129" name="Lorem ipsum dolor sit amet, consectetur adipiscing elit, sed do eiusmod tempor incididunt ut labore et dolore"/>
          <p:cNvSpPr txBox="1"/>
          <p:nvPr/>
        </p:nvSpPr>
        <p:spPr>
          <a:xfrm>
            <a:off x="889084" y="1144384"/>
            <a:ext cx="11058405" cy="3693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457200" indent="-457200" algn="just">
              <a:buAutoNum type="arabicPeriod"/>
            </a:pPr>
            <a:endParaRPr lang="ru-RU" dirty="0">
              <a:solidFill>
                <a:schemeClr val="tx1"/>
              </a:solidFill>
            </a:endParaRPr>
          </a:p>
        </p:txBody>
      </p:sp>
    </p:spTree>
    <p:extLst>
      <p:ext uri="{BB962C8B-B14F-4D97-AF65-F5344CB8AC3E}">
        <p14:creationId xmlns:p14="http://schemas.microsoft.com/office/powerpoint/2010/main" val="29562786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2754754" y="72226"/>
            <a:ext cx="8388867" cy="83099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4800" dirty="0" smtClean="0">
                <a:solidFill>
                  <a:srgbClr val="54B686"/>
                </a:solidFill>
              </a:rPr>
              <a:t>Классы в самом проекте:</a:t>
            </a:r>
            <a:endParaRPr lang="ru-RU" dirty="0"/>
          </a:p>
        </p:txBody>
      </p:sp>
      <p:sp>
        <p:nvSpPr>
          <p:cNvPr id="129" name="Lorem ipsum dolor sit amet, consectetur adipiscing elit, sed do eiusmod tempor incididunt ut labore et dolore"/>
          <p:cNvSpPr txBox="1"/>
          <p:nvPr/>
        </p:nvSpPr>
        <p:spPr>
          <a:xfrm>
            <a:off x="889084" y="1144384"/>
            <a:ext cx="11058405" cy="397031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457200" indent="-457200" algn="just">
              <a:buAutoNum type="arabicPeriod"/>
            </a:pPr>
            <a:r>
              <a:rPr lang="ru-RU" dirty="0" smtClean="0">
                <a:solidFill>
                  <a:schemeClr val="tx1"/>
                </a:solidFill>
              </a:rPr>
              <a:t> </a:t>
            </a:r>
            <a:r>
              <a:rPr lang="en-US" b="1" dirty="0" smtClean="0">
                <a:solidFill>
                  <a:srgbClr val="53B685"/>
                </a:solidFill>
              </a:rPr>
              <a:t>Receive</a:t>
            </a:r>
            <a:r>
              <a:rPr lang="ru-RU" b="1" dirty="0" smtClean="0">
                <a:solidFill>
                  <a:srgbClr val="222222"/>
                </a:solidFill>
              </a:rPr>
              <a:t>: </a:t>
            </a:r>
            <a:r>
              <a:rPr lang="ru-RU" dirty="0">
                <a:solidFill>
                  <a:schemeClr val="tx1"/>
                </a:solidFill>
              </a:rPr>
              <a:t>представляет собой класс, который создает приемник для получения данных по сети с использованием протокола SRT. Он принимает поток данных через сокеты SRT и обрабатывает их. Когда приемник запущен, он ждет подключения клиентов и принимает данные от них</a:t>
            </a:r>
            <a:r>
              <a:rPr lang="ru-RU" dirty="0" smtClean="0">
                <a:solidFill>
                  <a:schemeClr val="tx1"/>
                </a:solidFill>
              </a:rPr>
              <a:t>. </a:t>
            </a:r>
            <a:r>
              <a:rPr lang="ru-RU" dirty="0">
                <a:solidFill>
                  <a:schemeClr val="tx1"/>
                </a:solidFill>
              </a:rPr>
              <a:t>У</a:t>
            </a:r>
            <a:r>
              <a:rPr lang="ru-RU" dirty="0" smtClean="0">
                <a:solidFill>
                  <a:schemeClr val="tx1"/>
                </a:solidFill>
              </a:rPr>
              <a:t> него существует также реализованный аналог для обработки файлов: </a:t>
            </a:r>
            <a:r>
              <a:rPr lang="en-US" dirty="0" smtClean="0">
                <a:solidFill>
                  <a:schemeClr val="tx1"/>
                </a:solidFill>
              </a:rPr>
              <a:t>file-receive</a:t>
            </a:r>
            <a:endParaRPr lang="ru-RU" b="1" dirty="0" smtClean="0">
              <a:solidFill>
                <a:schemeClr val="tx1"/>
              </a:solidFill>
            </a:endParaRPr>
          </a:p>
          <a:p>
            <a:pPr marL="457200" indent="-457200" algn="just">
              <a:buAutoNum type="arabicPeriod"/>
            </a:pPr>
            <a:r>
              <a:rPr lang="ru-RU" dirty="0">
                <a:solidFill>
                  <a:srgbClr val="222222"/>
                </a:solidFill>
              </a:rPr>
              <a:t> </a:t>
            </a:r>
            <a:r>
              <a:rPr lang="en-US" b="1" dirty="0" smtClean="0">
                <a:solidFill>
                  <a:srgbClr val="53B685"/>
                </a:solidFill>
              </a:rPr>
              <a:t>Send</a:t>
            </a:r>
            <a:r>
              <a:rPr lang="ru-RU" dirty="0" smtClean="0">
                <a:solidFill>
                  <a:srgbClr val="222222"/>
                </a:solidFill>
              </a:rPr>
              <a:t>: </a:t>
            </a:r>
            <a:r>
              <a:rPr lang="ru-RU" dirty="0">
                <a:solidFill>
                  <a:schemeClr val="tx1"/>
                </a:solidFill>
              </a:rPr>
              <a:t>это класс, который создает передатчик для отправки данных по сети с использованием протокола SRT. Он соединяется с приемником через сокеты SRT и передает данные</a:t>
            </a:r>
            <a:r>
              <a:rPr lang="ru-RU" dirty="0" smtClean="0">
                <a:solidFill>
                  <a:schemeClr val="tx1"/>
                </a:solidFill>
              </a:rPr>
              <a:t>. Есть аналог для отправки файлов: </a:t>
            </a:r>
            <a:r>
              <a:rPr lang="en-US" dirty="0" smtClean="0">
                <a:solidFill>
                  <a:schemeClr val="tx1"/>
                </a:solidFill>
              </a:rPr>
              <a:t>file-send</a:t>
            </a:r>
            <a:endParaRPr lang="ru-RU" dirty="0" smtClean="0">
              <a:solidFill>
                <a:schemeClr val="tx1"/>
              </a:solidFill>
            </a:endParaRPr>
          </a:p>
          <a:p>
            <a:pPr marL="457200" indent="-457200" algn="just">
              <a:buFontTx/>
              <a:buAutoNum type="arabicPeriod"/>
            </a:pPr>
            <a:r>
              <a:rPr lang="en-US" dirty="0">
                <a:solidFill>
                  <a:srgbClr val="222222"/>
                </a:solidFill>
              </a:rPr>
              <a:t> </a:t>
            </a:r>
            <a:r>
              <a:rPr lang="en-US" b="1" dirty="0" smtClean="0">
                <a:solidFill>
                  <a:srgbClr val="53B685"/>
                </a:solidFill>
              </a:rPr>
              <a:t>Forward</a:t>
            </a:r>
            <a:r>
              <a:rPr lang="ru-RU" dirty="0" smtClean="0">
                <a:solidFill>
                  <a:srgbClr val="222222"/>
                </a:solidFill>
              </a:rPr>
              <a:t>: </a:t>
            </a:r>
            <a:r>
              <a:rPr lang="ru-RU" dirty="0">
                <a:solidFill>
                  <a:schemeClr val="tx1"/>
                </a:solidFill>
              </a:rPr>
              <a:t>позволяет клиенту и серверу обмениваться данными в обоих направлениях через установленное </a:t>
            </a:r>
            <a:r>
              <a:rPr lang="ru-RU" dirty="0" smtClean="0">
                <a:solidFill>
                  <a:schemeClr val="tx1"/>
                </a:solidFill>
              </a:rPr>
              <a:t>. Данные могут отправляться параллельно или асинхронно</a:t>
            </a:r>
          </a:p>
          <a:p>
            <a:pPr marL="457200" indent="-457200" algn="just">
              <a:buFontTx/>
              <a:buAutoNum type="arabicPeriod"/>
            </a:pPr>
            <a:r>
              <a:rPr lang="en-US" dirty="0">
                <a:solidFill>
                  <a:schemeClr val="tx1"/>
                </a:solidFill>
              </a:rPr>
              <a:t> </a:t>
            </a:r>
            <a:r>
              <a:rPr lang="en-US" b="1" dirty="0" smtClean="0">
                <a:solidFill>
                  <a:srgbClr val="53B685"/>
                </a:solidFill>
              </a:rPr>
              <a:t>Buffer</a:t>
            </a:r>
            <a:r>
              <a:rPr lang="ru-RU" dirty="0" smtClean="0">
                <a:solidFill>
                  <a:schemeClr val="tx1"/>
                </a:solidFill>
              </a:rPr>
              <a:t>: Хранилище данных, которые могут быть изменены</a:t>
            </a:r>
          </a:p>
          <a:p>
            <a:pPr marL="457200" indent="-457200" algn="just">
              <a:buFontTx/>
              <a:buAutoNum type="arabicPeriod"/>
            </a:pPr>
            <a:r>
              <a:rPr lang="ru-RU" dirty="0">
                <a:solidFill>
                  <a:schemeClr val="tx1"/>
                </a:solidFill>
              </a:rPr>
              <a:t> </a:t>
            </a:r>
            <a:r>
              <a:rPr lang="en-US" b="1" dirty="0" smtClean="0">
                <a:solidFill>
                  <a:srgbClr val="53B685"/>
                </a:solidFill>
              </a:rPr>
              <a:t>Scheduler</a:t>
            </a:r>
            <a:r>
              <a:rPr lang="ru-RU" dirty="0" smtClean="0">
                <a:solidFill>
                  <a:schemeClr val="tx1"/>
                </a:solidFill>
              </a:rPr>
              <a:t>: Планировщик задач и их хранилище в порядке очереди, позволяет добавлять задачи для выполнения через определенное время или запускать цикл таймера</a:t>
            </a:r>
            <a:r>
              <a:rPr lang="en-US" dirty="0" smtClean="0">
                <a:solidFill>
                  <a:schemeClr val="tx1"/>
                </a:solidFill>
              </a:rPr>
              <a:t>/</a:t>
            </a:r>
            <a:r>
              <a:rPr lang="ru-RU" dirty="0" smtClean="0">
                <a:solidFill>
                  <a:schemeClr val="tx1"/>
                </a:solidFill>
              </a:rPr>
              <a:t>контролировать выполнение задач по расписанию</a:t>
            </a:r>
          </a:p>
          <a:p>
            <a:pPr marL="457200" indent="-457200" algn="just">
              <a:buFontTx/>
              <a:buAutoNum type="arabicPeriod"/>
            </a:pPr>
            <a:r>
              <a:rPr lang="ru-RU" dirty="0">
                <a:solidFill>
                  <a:schemeClr val="tx1"/>
                </a:solidFill>
              </a:rPr>
              <a:t> </a:t>
            </a:r>
            <a:r>
              <a:rPr lang="en-US" b="1" dirty="0" smtClean="0">
                <a:solidFill>
                  <a:srgbClr val="53B685"/>
                </a:solidFill>
              </a:rPr>
              <a:t>Route</a:t>
            </a:r>
            <a:r>
              <a:rPr lang="ru-RU" dirty="0" smtClean="0">
                <a:solidFill>
                  <a:schemeClr val="tx1"/>
                </a:solidFill>
              </a:rPr>
              <a:t>: Класс маршрутизатора, </a:t>
            </a:r>
            <a:r>
              <a:rPr lang="ru-RU" dirty="0">
                <a:solidFill>
                  <a:schemeClr val="tx1"/>
                </a:solidFill>
              </a:rPr>
              <a:t>который направляет данные с одного сокета на другой </a:t>
            </a:r>
            <a:r>
              <a:rPr lang="ru-RU" dirty="0" smtClean="0">
                <a:solidFill>
                  <a:schemeClr val="tx1"/>
                </a:solidFill>
              </a:rPr>
              <a:t>сокет. </a:t>
            </a:r>
            <a:endParaRPr lang="ru-RU" dirty="0">
              <a:solidFill>
                <a:schemeClr val="tx1"/>
              </a:solidFill>
            </a:endParaRPr>
          </a:p>
        </p:txBody>
      </p:sp>
    </p:spTree>
    <p:extLst>
      <p:ext uri="{BB962C8B-B14F-4D97-AF65-F5344CB8AC3E}">
        <p14:creationId xmlns:p14="http://schemas.microsoft.com/office/powerpoint/2010/main" val="36416081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Quotation"/>
          <p:cNvSpPr txBox="1"/>
          <p:nvPr/>
        </p:nvSpPr>
        <p:spPr>
          <a:xfrm>
            <a:off x="2164433" y="1438774"/>
            <a:ext cx="8004500" cy="107721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a:defRPr sz="8000">
                <a:solidFill>
                  <a:srgbClr val="5EB259"/>
                </a:solidFill>
                <a:latin typeface="Montserrat SemiBold"/>
                <a:ea typeface="Montserrat SemiBold"/>
                <a:cs typeface="Montserrat SemiBold"/>
                <a:sym typeface="Montserrat SemiBold"/>
              </a:defRPr>
            </a:lvl1pPr>
          </a:lstStyle>
          <a:p>
            <a:pPr>
              <a:defRPr/>
            </a:pPr>
            <a:r>
              <a:rPr lang="ru-RU" sz="3200" spc="-300" dirty="0" smtClean="0">
                <a:solidFill>
                  <a:srgbClr val="54B686"/>
                </a:solidFill>
                <a:latin typeface="Montserrat Light"/>
                <a:ea typeface="Lato Black" panose="020F0502020204030203" pitchFamily="34" charset="0"/>
                <a:cs typeface="Times New Roman"/>
              </a:rPr>
              <a:t>Концепция инструмента </a:t>
            </a:r>
            <a:r>
              <a:rPr lang="ru-RU" sz="3200" spc="-300" dirty="0">
                <a:solidFill>
                  <a:srgbClr val="54B686"/>
                </a:solidFill>
                <a:latin typeface="Montserrat Light"/>
                <a:ea typeface="Lato Black" panose="020F0502020204030203" pitchFamily="34" charset="0"/>
                <a:cs typeface="Times New Roman"/>
              </a:rPr>
              <a:t>для контролируемой потери данных и  отладки</a:t>
            </a:r>
          </a:p>
        </p:txBody>
      </p:sp>
      <p:sp>
        <p:nvSpPr>
          <p:cNvPr id="12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493285" y="2762213"/>
            <a:ext cx="7052876" cy="163121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0" tIns="45720" rIns="91440" bIns="45720" anchor="t">
            <a:spAutoFit/>
          </a:bodyPr>
          <a:lstStyle>
            <a:lvl1pPr defTabSz="914400">
              <a:defRPr i="1">
                <a:solidFill>
                  <a:srgbClr val="B1B3B6"/>
                </a:solidFill>
                <a:latin typeface="Montserrat Regular"/>
                <a:ea typeface="Montserrat Regular"/>
                <a:cs typeface="Montserrat Regular"/>
                <a:sym typeface="Montserrat Regular"/>
              </a:defRPr>
            </a:lvl1pPr>
          </a:lstStyle>
          <a:p>
            <a:pPr algn="just"/>
            <a:r>
              <a:rPr lang="ru-RU" sz="2000" dirty="0" smtClean="0">
                <a:solidFill>
                  <a:schemeClr val="bg1">
                    <a:lumMod val="50000"/>
                  </a:schemeClr>
                </a:solidFill>
              </a:rPr>
              <a:t>Изначальная концепция инструмента очень простая, я сразу же написал простой симулятор, который «моделирует» подобное поведение. С математической точки зрения мы просто теряем пакеты с фиксированной вероятностью на </a:t>
            </a:r>
            <a:r>
              <a:rPr lang="en-US" sz="2000" dirty="0" err="1" smtClean="0">
                <a:solidFill>
                  <a:schemeClr val="bg1">
                    <a:lumMod val="50000"/>
                  </a:schemeClr>
                </a:solidFill>
              </a:rPr>
              <a:t>i</a:t>
            </a:r>
            <a:r>
              <a:rPr lang="en-US" sz="2000" dirty="0" smtClean="0">
                <a:solidFill>
                  <a:schemeClr val="bg1">
                    <a:lumMod val="50000"/>
                  </a:schemeClr>
                </a:solidFill>
              </a:rPr>
              <a:t>-</a:t>
            </a:r>
            <a:r>
              <a:rPr lang="ru-RU" sz="2000" dirty="0" smtClean="0">
                <a:solidFill>
                  <a:schemeClr val="bg1">
                    <a:lumMod val="50000"/>
                  </a:schemeClr>
                </a:solidFill>
              </a:rPr>
              <a:t>ом шаге</a:t>
            </a:r>
            <a:endParaRPr lang="ru-RU" sz="2000" dirty="0">
              <a:solidFill>
                <a:schemeClr val="bg1">
                  <a:lumMod val="50000"/>
                </a:schemeClr>
              </a:solidFill>
            </a:endParaRPr>
          </a:p>
        </p:txBody>
      </p:sp>
      <p:sp>
        <p:nvSpPr>
          <p:cNvPr id="124" name="Shape"/>
          <p:cNvSpPr/>
          <p:nvPr/>
        </p:nvSpPr>
        <p:spPr>
          <a:xfrm>
            <a:off x="1526778" y="951508"/>
            <a:ext cx="9135865" cy="4592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0"/>
                </a:lnTo>
                <a:lnTo>
                  <a:pt x="0" y="3838"/>
                </a:lnTo>
                <a:lnTo>
                  <a:pt x="0" y="21600"/>
                </a:lnTo>
                <a:lnTo>
                  <a:pt x="21600" y="21600"/>
                </a:lnTo>
                <a:lnTo>
                  <a:pt x="21600" y="1950"/>
                </a:lnTo>
                <a:lnTo>
                  <a:pt x="1020" y="1950"/>
                </a:lnTo>
                <a:lnTo>
                  <a:pt x="0" y="0"/>
                </a:lnTo>
                <a:close/>
              </a:path>
            </a:pathLst>
          </a:custGeom>
          <a:ln w="76200">
            <a:solidFill>
              <a:srgbClr val="54B686"/>
            </a:solidFill>
            <a:miter lim="400000"/>
          </a:ln>
        </p:spPr>
        <p:txBody>
          <a:bodyPr tIns="45720" bIns="45720" anchor="ctr"/>
          <a:lstStyle/>
          <a:p>
            <a:endParaRPr sz="9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Quotation"/>
          <p:cNvSpPr txBox="1"/>
          <p:nvPr/>
        </p:nvSpPr>
        <p:spPr>
          <a:xfrm>
            <a:off x="2335255" y="727427"/>
            <a:ext cx="8004500" cy="107721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a:defRPr sz="8000">
                <a:solidFill>
                  <a:srgbClr val="5EB259"/>
                </a:solidFill>
                <a:latin typeface="Montserrat SemiBold"/>
                <a:ea typeface="Montserrat SemiBold"/>
                <a:cs typeface="Montserrat SemiBold"/>
                <a:sym typeface="Montserrat SemiBold"/>
              </a:defRPr>
            </a:lvl1pPr>
          </a:lstStyle>
          <a:p>
            <a:pPr>
              <a:defRPr/>
            </a:pPr>
            <a:r>
              <a:rPr lang="ru-RU" sz="3200" spc="-300" dirty="0" smtClean="0">
                <a:solidFill>
                  <a:srgbClr val="54B686"/>
                </a:solidFill>
                <a:latin typeface="Montserrat Light"/>
                <a:ea typeface="Lato Black" panose="020F0502020204030203" pitchFamily="34" charset="0"/>
                <a:cs typeface="Times New Roman"/>
              </a:rPr>
              <a:t>Концепция инструмента </a:t>
            </a:r>
            <a:r>
              <a:rPr lang="ru-RU" sz="3200" spc="-300" dirty="0">
                <a:solidFill>
                  <a:srgbClr val="54B686"/>
                </a:solidFill>
                <a:latin typeface="Montserrat Light"/>
                <a:ea typeface="Lato Black" panose="020F0502020204030203" pitchFamily="34" charset="0"/>
                <a:cs typeface="Times New Roman"/>
              </a:rPr>
              <a:t>для контролируемой потери данных и  отладки</a:t>
            </a:r>
          </a:p>
        </p:txBody>
      </p:sp>
      <p:sp>
        <p:nvSpPr>
          <p:cNvPr id="12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069164" y="1903202"/>
            <a:ext cx="9602185" cy="1015663"/>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defTabSz="914400">
              <a:defRPr i="1">
                <a:solidFill>
                  <a:srgbClr val="B1B3B6"/>
                </a:solidFill>
                <a:latin typeface="Montserrat Regular"/>
                <a:ea typeface="Montserrat Regular"/>
                <a:cs typeface="Montserrat Regular"/>
                <a:sym typeface="Montserrat Regular"/>
              </a:defRPr>
            </a:lvl1pPr>
          </a:lstStyle>
          <a:p>
            <a:pPr algn="just"/>
            <a:r>
              <a:rPr lang="ru-RU" sz="2000" dirty="0" smtClean="0">
                <a:solidFill>
                  <a:schemeClr val="tx1"/>
                </a:solidFill>
              </a:rPr>
              <a:t>Генератор случайных чисел выдаёт случайную величину, равномерно распределённую на интервале </a:t>
            </a:r>
            <a:r>
              <a:rPr lang="en-US" sz="2000" dirty="0" smtClean="0">
                <a:solidFill>
                  <a:schemeClr val="tx1"/>
                </a:solidFill>
              </a:rPr>
              <a:t>[a</a:t>
            </a:r>
            <a:r>
              <a:rPr lang="ru-RU" sz="2000" dirty="0" smtClean="0">
                <a:solidFill>
                  <a:schemeClr val="tx1"/>
                </a:solidFill>
              </a:rPr>
              <a:t>,</a:t>
            </a:r>
            <a:r>
              <a:rPr lang="en-US" sz="2000" dirty="0" smtClean="0">
                <a:solidFill>
                  <a:schemeClr val="tx1"/>
                </a:solidFill>
              </a:rPr>
              <a:t> b)</a:t>
            </a:r>
            <a:r>
              <a:rPr lang="ru-RU" sz="2000" dirty="0" smtClean="0">
                <a:solidFill>
                  <a:schemeClr val="tx1"/>
                </a:solidFill>
              </a:rPr>
              <a:t>, то есть распределенную по функции плотности вероятности:</a:t>
            </a:r>
            <a:endParaRPr lang="ru-RU" sz="2000" dirty="0">
              <a:solidFill>
                <a:schemeClr val="tx1"/>
              </a:solidFill>
            </a:endParaRPr>
          </a:p>
        </p:txBody>
      </p:sp>
      <p:sp>
        <p:nvSpPr>
          <p:cNvPr id="124" name="Shape"/>
          <p:cNvSpPr/>
          <p:nvPr/>
        </p:nvSpPr>
        <p:spPr>
          <a:xfrm>
            <a:off x="472273" y="0"/>
            <a:ext cx="11133573" cy="6330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0"/>
                </a:lnTo>
                <a:lnTo>
                  <a:pt x="0" y="3838"/>
                </a:lnTo>
                <a:lnTo>
                  <a:pt x="0" y="21600"/>
                </a:lnTo>
                <a:lnTo>
                  <a:pt x="21600" y="21600"/>
                </a:lnTo>
                <a:lnTo>
                  <a:pt x="21600" y="1950"/>
                </a:lnTo>
                <a:lnTo>
                  <a:pt x="1020" y="1950"/>
                </a:lnTo>
                <a:lnTo>
                  <a:pt x="0" y="0"/>
                </a:lnTo>
                <a:close/>
              </a:path>
            </a:pathLst>
          </a:custGeom>
          <a:ln w="76200">
            <a:solidFill>
              <a:srgbClr val="54B686"/>
            </a:solidFill>
            <a:miter lim="400000"/>
          </a:ln>
        </p:spPr>
        <p:txBody>
          <a:bodyPr tIns="45720" bIns="45720" anchor="ctr"/>
          <a:lstStyle/>
          <a:p>
            <a:endParaRPr sz="900"/>
          </a:p>
        </p:txBody>
      </p:sp>
      <mc:AlternateContent xmlns:mc="http://schemas.openxmlformats.org/markup-compatibility/2006" xmlns:a14="http://schemas.microsoft.com/office/drawing/2010/main">
        <mc:Choice Requires="a14">
          <p:sp>
            <p:nvSpPr>
              <p:cNvPr id="5" name="TextBox 4"/>
              <p:cNvSpPr txBox="1"/>
              <p:nvPr/>
            </p:nvSpPr>
            <p:spPr>
              <a:xfrm>
                <a:off x="1176320" y="2918865"/>
                <a:ext cx="3968436" cy="698012"/>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𝑃</m:t>
                    </m:r>
                    <m:d>
                      <m:dPr>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𝑎</m:t>
                    </m:r>
                    <m:r>
                      <a:rPr lang="ru-RU" sz="3200" b="0" i="1" smtClean="0">
                        <a:latin typeface="Cambria Math" panose="02040503050406030204" pitchFamily="18" charset="0"/>
                      </a:rPr>
                      <m:t>, </m:t>
                    </m:r>
                    <m:r>
                      <a:rPr lang="en-US" sz="3200" b="0" i="1" smtClean="0">
                        <a:latin typeface="Cambria Math" panose="02040503050406030204" pitchFamily="18" charset="0"/>
                      </a:rPr>
                      <m:t>𝑏</m:t>
                    </m:r>
                    <m:r>
                      <a:rPr lang="en-US" sz="3200" b="0" i="1" smtClean="0">
                        <a:latin typeface="Cambria Math" panose="02040503050406030204" pitchFamily="18" charset="0"/>
                      </a:rPr>
                      <m:t>) </m:t>
                    </m:r>
                  </m:oMath>
                </a14:m>
                <a:r>
                  <a:rPr lang="en-US" sz="3200" dirty="0" smtClean="0"/>
                  <a:t>=</a:t>
                </a:r>
                <a:r>
                  <a:rPr lang="ru-RU" sz="3200" dirty="0" smtClean="0"/>
                  <a:t> </a:t>
                </a:r>
                <a14:m>
                  <m:oMath xmlns:m="http://schemas.openxmlformats.org/officeDocument/2006/math">
                    <m:f>
                      <m:fPr>
                        <m:ctrlPr>
                          <a:rPr lang="en-US" sz="3200" i="1" smtClean="0">
                            <a:latin typeface="Cambria Math" panose="02040503050406030204" pitchFamily="18" charset="0"/>
                          </a:rPr>
                        </m:ctrlPr>
                      </m:fPr>
                      <m:num>
                        <m:r>
                          <a:rPr lang="ru-RU" sz="3200" b="0" i="1" smtClean="0">
                            <a:latin typeface="Cambria Math" panose="02040503050406030204" pitchFamily="18" charset="0"/>
                          </a:rPr>
                          <m:t>1</m:t>
                        </m:r>
                      </m:num>
                      <m:den>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den>
                    </m:f>
                  </m:oMath>
                </a14:m>
                <a:endParaRPr lang="ru-RU"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176320" y="2918865"/>
                <a:ext cx="3968436" cy="698012"/>
              </a:xfrm>
              <a:prstGeom prst="rect">
                <a:avLst/>
              </a:prstGeom>
              <a:blipFill rotWithShape="0">
                <a:blip r:embed="rId2"/>
                <a:stretch>
                  <a:fillRect t="-3509" b="-20175"/>
                </a:stretch>
              </a:blipFill>
            </p:spPr>
            <p:txBody>
              <a:bodyPr/>
              <a:lstStyle/>
              <a:p>
                <a:r>
                  <a:rPr lang="ru-RU">
                    <a:noFill/>
                  </a:rPr>
                  <a:t> </a:t>
                </a:r>
              </a:p>
            </p:txBody>
          </p:sp>
        </mc:Fallback>
      </mc:AlternateContent>
      <p:sp>
        <p:nvSpPr>
          <p:cNvPr id="2" name="Rectangle 1"/>
          <p:cNvSpPr/>
          <p:nvPr/>
        </p:nvSpPr>
        <p:spPr>
          <a:xfrm>
            <a:off x="993455" y="3813992"/>
            <a:ext cx="9677894" cy="923330"/>
          </a:xfrm>
          <a:prstGeom prst="rect">
            <a:avLst/>
          </a:prstGeom>
        </p:spPr>
        <p:txBody>
          <a:bodyPr wrap="square">
            <a:spAutoFit/>
          </a:bodyPr>
          <a:lstStyle/>
          <a:p>
            <a:pPr algn="just"/>
            <a:r>
              <a:rPr lang="ru-RU" i="1" dirty="0" smtClean="0">
                <a:latin typeface="Montserrat Regular"/>
              </a:rPr>
              <a:t>Таким образом мы получаем случайную величину от 0.000 до 1.000, которая обозначает вероятность. Если вероятность окажется в радиусе потери указанной при выполнении действия, то тогда пакет данных будет потерян.</a:t>
            </a:r>
            <a:endParaRPr lang="ru-RU" i="1" dirty="0">
              <a:latin typeface="Montserrat Regular"/>
            </a:endParaRPr>
          </a:p>
        </p:txBody>
      </p:sp>
    </p:spTree>
    <p:extLst>
      <p:ext uri="{BB962C8B-B14F-4D97-AF65-F5344CB8AC3E}">
        <p14:creationId xmlns:p14="http://schemas.microsoft.com/office/powerpoint/2010/main" val="85742829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4457</TotalTime>
  <Words>609</Words>
  <Application>Microsoft Office PowerPoint</Application>
  <PresentationFormat>Widescreen</PresentationFormat>
  <Paragraphs>69</Paragraphs>
  <Slides>12</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Arial</vt:lpstr>
      <vt:lpstr>Bebas Neue</vt:lpstr>
      <vt:lpstr>Calibri</vt:lpstr>
      <vt:lpstr>Calibri Light</vt:lpstr>
      <vt:lpstr>Cambria Math</vt:lpstr>
      <vt:lpstr>Courier New</vt:lpstr>
      <vt:lpstr>Lato Black</vt:lpstr>
      <vt:lpstr>Montserrat</vt:lpstr>
      <vt:lpstr>Montserrat Light</vt:lpstr>
      <vt:lpstr>Montserrat Regular</vt:lpstr>
      <vt:lpstr>Montserrat SemiBold</vt:lpstr>
      <vt:lpstr>Times New Roman</vt:lpstr>
      <vt:lpstr>Trebuchet MS</vt:lpstr>
      <vt:lpstr>Verdana</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Разработка библиотеки динамического, перераспределения потоков данных , мультимедиа, данных, на базе  SRT  протокола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Карина Шамильевна</dc:creator>
  <cp:lastModifiedBy>Clonexy700 Main Account</cp:lastModifiedBy>
  <cp:revision>852</cp:revision>
  <dcterms:created xsi:type="dcterms:W3CDTF">2021-04-16T04:12:04Z</dcterms:created>
  <dcterms:modified xsi:type="dcterms:W3CDTF">2024-05-30T11:29:48Z</dcterms:modified>
</cp:coreProperties>
</file>