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63" r:id="rId2"/>
    <p:sldId id="1022" r:id="rId3"/>
    <p:sldId id="1023" r:id="rId4"/>
    <p:sldId id="1025" r:id="rId5"/>
    <p:sldId id="1026" r:id="rId6"/>
    <p:sldId id="1027" r:id="rId7"/>
    <p:sldId id="1028" r:id="rId8"/>
    <p:sldId id="1030" r:id="rId9"/>
    <p:sldId id="1032" r:id="rId10"/>
    <p:sldId id="1034" r:id="rId11"/>
    <p:sldId id="9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685"/>
    <a:srgbClr val="54B686"/>
    <a:srgbClr val="979797"/>
    <a:srgbClr val="222222"/>
    <a:srgbClr val="84CAA7"/>
    <a:srgbClr val="9FD5BA"/>
    <a:srgbClr val="2C7D88"/>
    <a:srgbClr val="8ABBD2"/>
    <a:srgbClr val="DEE2E0"/>
    <a:srgbClr val="FBB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56A12-4C37-4A2D-BDA8-AD6AF557B7C3}" v="68" dt="2022-05-22T13:25:08.357"/>
    <p1510:client id="{396B0093-A2C8-4C52-9755-A9FB12CB5BED}" v="390" dt="2022-05-21T12:18:39.632"/>
    <p1510:client id="{3997E081-D9CC-4E01-AC62-32CC66C62BD3}" v="16" dt="2022-05-22T06:35:24.744"/>
    <p1510:client id="{4AE612B8-5E92-4F48-A9C7-28F2CEEFACA6}" v="3339" dt="2022-05-20T17:12:33.985"/>
    <p1510:client id="{CF99A812-46B7-4137-B5B8-0233BDCFAE94}" v="133" dt="2022-05-05T14:26:1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3" autoAdjust="0"/>
    <p:restoredTop sz="81952" autoAdjust="0"/>
  </p:normalViewPr>
  <p:slideViewPr>
    <p:cSldViewPr snapToGrid="0">
      <p:cViewPr varScale="1">
        <p:scale>
          <a:sx n="95" d="100"/>
          <a:sy n="95" d="100"/>
        </p:scale>
        <p:origin x="13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06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FC660FE5-1D22-4FFB-B81E-9A512F431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BB47346-7CEB-466C-A058-E40CA76EEE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F6C9-C926-439B-94EE-C49F40B06B6E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1CF6A17-F1D2-4A03-A987-FAECF3F749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F067F07-C3A4-44EB-AA4D-D531F650BB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B336-371A-43B4-915A-08C6EF0FC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07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D3F19-8B82-47F8-A33E-5764B3985DA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CAE9-F239-4111-9A51-C73CB7300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63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4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0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8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2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30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3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9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38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6CAE9-F239-4111-9A51-C73CB7300F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583961-F7CC-492E-84ED-A2157269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B84D19C-F77A-438F-A4D1-94F64621C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EF2CCB3-121B-4135-B614-486CDF77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E7FC01-5666-441F-BB51-54856C74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162FA3-28F4-4081-8EB3-856565CC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5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A4D035-88D6-427C-A521-9144B079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CC9528B-B04D-4561-A282-27767EF7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D5C0685-BE02-4701-BA02-18D0C4AE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407184C-8918-4515-8FF2-5F73E236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E716BEE-C24C-41B8-94EB-3FCBE6A0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A269395F-57EF-4B03-AA80-029CE40E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29551F-3BF4-47CB-87C7-348503C3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650482C-F4F9-4F5F-8C5C-13F57E66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3C7A506-50BA-4188-96AA-20CD5A2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13F0EBC-406E-48D6-8622-7E9295DB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5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9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EDCEB8-4005-4A44-9A80-0FD3E4DD0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315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0B78733-C83C-4F45-8E52-1B0CA64C0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7456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4BC8BF96-647F-064C-B617-5351D64DA6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1763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A6629B9A-D494-964B-987B-69D6316FD9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607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4CA44942-D7BE-534A-B524-D3FDD5838D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90377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553747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EDCEB8-4005-4A44-9A80-0FD3E4DD0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315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0B78733-C83C-4F45-8E52-1B0CA64C0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7456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4BC8BF96-647F-064C-B617-5351D64DA6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1763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A6629B9A-D494-964B-987B-69D6316FD9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607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4CA44942-D7BE-534A-B524-D3FDD5838D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90377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824658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17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=""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EDCEB8-4005-4A44-9A80-0FD3E4DD0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315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0B78733-C83C-4F45-8E52-1B0CA64C0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7456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4BC8BF96-647F-064C-B617-5351D64DA6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81763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A6629B9A-D494-964B-987B-69D6316FD9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6070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4CA44942-D7BE-534A-B524-D3FDD5838D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90377" y="1431477"/>
            <a:ext cx="1680369" cy="1679575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82648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9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428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84" y="675690"/>
            <a:ext cx="1965711" cy="15518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2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EB7471-7764-44FE-9A1B-360D7FE6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F4C3D-5B03-45E2-BA44-F54540F8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1E4052-A202-4167-B5EB-BAD32F84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8F076A-A0C8-4959-B1DA-98122F01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86E3E7B-27CC-47AC-A9D4-9929B309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40F018-9800-4AF9-85F0-A8071624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AF3484-87DC-4280-AA36-AEB6CA5E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ED2EECC-C924-41D8-8AAB-C3F4A8AB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E3C8508-B201-42F5-83F5-F3E5502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31D374-7826-401E-B461-47BEB9C1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9D04C9-9E84-4851-8B96-73121BCB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9D7972-01C9-482C-8AC0-1998A622A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77CFD5B-CDF8-4D70-A7A2-37B38C0C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7D06C67-550D-473F-9BEA-B87D90DF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DB07030-64E6-40CD-B935-CF881C24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DAA59E8-764C-4DAE-BC5C-C28A8E86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60DD6A-4E16-4569-A7C3-1E8021A9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9C52240-E80D-4AB2-BC13-C40F3CAB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C17D6FD-1C36-4C51-A0B5-32C63FEC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0A815F-43CA-4C06-B10F-34790EFC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F128632-2788-4CD1-B3BC-C74D516F3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A5963A3-77FC-4DA3-A3A8-9F42A68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51F4256-16F6-4107-A0E7-85584543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6AE0D10-45CD-497D-AAD1-C5382688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7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94623E-321E-463F-B4BF-5DB9F06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8D9DFA6-BC7C-45B5-B9EB-A2B39671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1322A45-4E76-4863-9A1F-6A9C18B3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5557BAF-3F30-4146-A002-EA311A13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2A67724-99D4-4F24-94BC-56628F5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A3797911-434E-44BB-B8B5-11ECB96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177ECA9-AEDB-400C-9860-9D8D55D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0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493FF63-FA57-416F-9AFA-8787F35B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FAE4FA-2F29-48BB-9570-21D7D500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B426686-4373-46AB-925C-71767A58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6E31ECF-BFD1-4007-8A2D-D2C13ED5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95DC9BE-FBDE-4CA3-8E2D-D12150E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2B24EE5-F589-474A-93CA-8E6566E8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003D4A-0039-4F9B-A2AD-0F712714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88E7BE7-85BC-43B3-A6F3-37592831F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BA50892-0801-4356-BF5E-DC26152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85AE6A-4D78-4A21-9FEA-3ACD7F90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96E4E06-E262-4537-8BCE-89D4C11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95AED67-A9B5-4A2B-AE2E-B0456E4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4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30CDAE3-B8D6-4855-9B59-D3D1FC3A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2DCC157-EBE8-4881-AA64-7F42A0F9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9785CB0-A608-480E-9BC2-C8184A905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2FD7-55C6-4455-9664-85531BEB9F2D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0F14409-83FB-4F6A-9EF9-366ACAC5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A6C4DFB-3536-4EC0-BB01-0D97C4EE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5B80-4244-4AFB-8EFC-6251BEBC0B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1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6" r:id="rId14"/>
    <p:sldLayoutId id="2147483667" r:id="rId15"/>
    <p:sldLayoutId id="2147483668" r:id="rId16"/>
    <p:sldLayoutId id="2147483669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22676EA4-869C-41A3-B008-C101F500D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" y="5886"/>
            <a:ext cx="12192000" cy="6852650"/>
          </a:xfrm>
          <a:prstGeom prst="rect">
            <a:avLst/>
          </a:prstGeom>
        </p:spPr>
      </p:pic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049" y="2526225"/>
            <a:ext cx="520485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sz="2000" spc="380" dirty="0" smtClean="0">
                <a:solidFill>
                  <a:srgbClr val="54B686"/>
                </a:solidFill>
                <a:latin typeface="Trebuchet MS" panose="020B0603020202020204" pitchFamily="34" charset="0"/>
                <a:ea typeface="Verdana" panose="020B0604030504040204" pitchFamily="34" charset="0"/>
              </a:rPr>
              <a:t>Автор:</a:t>
            </a:r>
            <a:endParaRPr lang="ru-RU" sz="2000" spc="380" dirty="0">
              <a:solidFill>
                <a:srgbClr val="54B686"/>
              </a:solidFill>
              <a:latin typeface="Trebuchet MS" panose="020B0603020202020204" pitchFamily="34" charset="0"/>
              <a:ea typeface="Verdana" panose="020B0604030504040204" pitchFamily="34" charset="0"/>
            </a:endParaRPr>
          </a:p>
          <a:p>
            <a:r>
              <a:rPr lang="ru-RU" sz="2400" dirty="0" smtClean="0">
                <a:latin typeface="Montserrat"/>
                <a:ea typeface="Verdana"/>
              </a:rPr>
              <a:t>Дедов Георгий</a:t>
            </a:r>
            <a:endParaRPr lang="ru-RU" sz="2400" dirty="0">
              <a:latin typeface="Montserrat"/>
              <a:ea typeface="Verdana"/>
            </a:endParaRPr>
          </a:p>
          <a:p>
            <a:r>
              <a:rPr lang="ru-RU" sz="2000" spc="380" dirty="0" smtClean="0">
                <a:solidFill>
                  <a:srgbClr val="54B686"/>
                </a:solidFill>
                <a:latin typeface="Trebuchet MS"/>
                <a:ea typeface="Verdana"/>
              </a:rPr>
              <a:t>Научный руководитель:</a:t>
            </a:r>
          </a:p>
          <a:p>
            <a:r>
              <a:rPr lang="ru-RU" sz="2400" dirty="0" smtClean="0">
                <a:latin typeface="Montserrat"/>
                <a:ea typeface="Verdana"/>
              </a:rPr>
              <a:t>Таранцев Игорь Геннадьевич, </a:t>
            </a:r>
          </a:p>
          <a:p>
            <a:r>
              <a:rPr lang="ru-RU" sz="2400" spc="380" dirty="0">
                <a:latin typeface="Montserrat"/>
                <a:ea typeface="Verdana"/>
              </a:rPr>
              <a:t>д</a:t>
            </a:r>
            <a:r>
              <a:rPr lang="ru-RU" sz="2400" spc="380" dirty="0" smtClean="0">
                <a:latin typeface="Montserrat"/>
                <a:ea typeface="Verdana"/>
              </a:rPr>
              <a:t>оцент кафедры АФТИ ФФ</a:t>
            </a:r>
            <a:endParaRPr lang="ru-RU" sz="2000" spc="380" dirty="0">
              <a:latin typeface="Montserrat"/>
              <a:ea typeface="Verdana"/>
            </a:endParaRPr>
          </a:p>
          <a:p>
            <a:endParaRPr lang="ru-RU" sz="2000" spc="38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latin typeface="Montserrat"/>
              <a:ea typeface="Verdana" panose="020B060403050404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242327" y="2774023"/>
            <a:ext cx="6598121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ru-RU" sz="4000" spc="-300" dirty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Разработка библиотеки </a:t>
            </a:r>
            <a:r>
              <a:rPr lang="ru-RU" sz="4000" spc="-300" dirty="0" smtClean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динамического, перераспределения </a:t>
            </a:r>
            <a:r>
              <a:rPr lang="ru-RU" sz="4000" spc="-300" dirty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потоков данных , мультимедиа, данных, на базе  SRT  </a:t>
            </a:r>
            <a:r>
              <a:rPr lang="ru-RU" sz="4000" spc="-300" dirty="0" smtClean="0">
                <a:solidFill>
                  <a:srgbClr val="54B686"/>
                </a:solidFill>
                <a:latin typeface="Montserrat Light"/>
                <a:ea typeface="Lato Black"/>
                <a:cs typeface="Times New Roman"/>
              </a:rPr>
              <a:t>протокола</a:t>
            </a:r>
            <a:endParaRPr lang="en-US" sz="4000" spc="-300" dirty="0">
              <a:solidFill>
                <a:srgbClr val="54B686"/>
              </a:solidFill>
              <a:latin typeface="Montserrat Light"/>
              <a:ea typeface="Lato Black"/>
              <a:cs typeface="Times New Roman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30FF9295-DC03-4081-87D0-D77871E74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78" y="73734"/>
            <a:ext cx="2248452" cy="2248452"/>
          </a:xfrm>
          <a:prstGeom prst="rect">
            <a:avLst/>
          </a:prstGeom>
        </p:spPr>
      </p:pic>
      <p:grpSp>
        <p:nvGrpSpPr>
          <p:cNvPr id="19" name="object 2">
            <a:extLst>
              <a:ext uri="{FF2B5EF4-FFF2-40B4-BE49-F238E27FC236}">
                <a16:creationId xmlns="" xmlns:a16="http://schemas.microsoft.com/office/drawing/2014/main" id="{FEC34EE1-BF3B-D51A-89AB-5DD25EA7C6C0}"/>
              </a:ext>
            </a:extLst>
          </p:cNvPr>
          <p:cNvGrpSpPr/>
          <p:nvPr/>
        </p:nvGrpSpPr>
        <p:grpSpPr>
          <a:xfrm>
            <a:off x="6152662" y="2438908"/>
            <a:ext cx="4736304" cy="2590800"/>
            <a:chOff x="7139169" y="3654891"/>
            <a:chExt cx="12191999" cy="6857995"/>
          </a:xfrm>
        </p:grpSpPr>
        <p:pic>
          <p:nvPicPr>
            <p:cNvPr id="20" name="object 3">
              <a:extLst>
                <a:ext uri="{FF2B5EF4-FFF2-40B4-BE49-F238E27FC236}">
                  <a16:creationId xmlns="" xmlns:a16="http://schemas.microsoft.com/office/drawing/2014/main" id="{DBB3D409-DD4F-4F90-7F91-133B1F87B1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169" y="3654891"/>
              <a:ext cx="12191999" cy="6857995"/>
            </a:xfrm>
            <a:prstGeom prst="rect">
              <a:avLst/>
            </a:prstGeom>
          </p:spPr>
        </p:pic>
        <p:sp>
          <p:nvSpPr>
            <p:cNvPr id="21" name="object 6">
              <a:extLst>
                <a:ext uri="{FF2B5EF4-FFF2-40B4-BE49-F238E27FC236}">
                  <a16:creationId xmlns="" xmlns:a16="http://schemas.microsoft.com/office/drawing/2014/main" id="{C074CB61-F750-B077-A6B3-68E6336443A6}"/>
                </a:ext>
              </a:extLst>
            </p:cNvPr>
            <p:cNvSpPr/>
            <p:nvPr/>
          </p:nvSpPr>
          <p:spPr>
            <a:xfrm>
              <a:off x="9228521" y="4928174"/>
              <a:ext cx="787399" cy="786766"/>
            </a:xfrm>
            <a:custGeom>
              <a:avLst/>
              <a:gdLst/>
              <a:ahLst/>
              <a:cxnLst/>
              <a:rect l="l" t="t" r="r" b="b"/>
              <a:pathLst>
                <a:path w="787400" h="786764">
                  <a:moveTo>
                    <a:pt x="393493" y="0"/>
                  </a:moveTo>
                  <a:lnTo>
                    <a:pt x="344135" y="3064"/>
                  </a:lnTo>
                  <a:lnTo>
                    <a:pt x="296606" y="12012"/>
                  </a:lnTo>
                  <a:lnTo>
                    <a:pt x="251276" y="26475"/>
                  </a:lnTo>
                  <a:lnTo>
                    <a:pt x="208512" y="46084"/>
                  </a:lnTo>
                  <a:lnTo>
                    <a:pt x="168684" y="70471"/>
                  </a:lnTo>
                  <a:lnTo>
                    <a:pt x="132160" y="99266"/>
                  </a:lnTo>
                  <a:lnTo>
                    <a:pt x="99310" y="132102"/>
                  </a:lnTo>
                  <a:lnTo>
                    <a:pt x="70502" y="168610"/>
                  </a:lnTo>
                  <a:lnTo>
                    <a:pt x="46104" y="208420"/>
                  </a:lnTo>
                  <a:lnTo>
                    <a:pt x="26487" y="251166"/>
                  </a:lnTo>
                  <a:lnTo>
                    <a:pt x="12017" y="296476"/>
                  </a:lnTo>
                  <a:lnTo>
                    <a:pt x="3065" y="343984"/>
                  </a:lnTo>
                  <a:lnTo>
                    <a:pt x="0" y="393321"/>
                  </a:lnTo>
                  <a:lnTo>
                    <a:pt x="3065" y="442657"/>
                  </a:lnTo>
                  <a:lnTo>
                    <a:pt x="12017" y="490165"/>
                  </a:lnTo>
                  <a:lnTo>
                    <a:pt x="26487" y="535476"/>
                  </a:lnTo>
                  <a:lnTo>
                    <a:pt x="46104" y="578221"/>
                  </a:lnTo>
                  <a:lnTo>
                    <a:pt x="70502" y="618031"/>
                  </a:lnTo>
                  <a:lnTo>
                    <a:pt x="99310" y="654539"/>
                  </a:lnTo>
                  <a:lnTo>
                    <a:pt x="132160" y="687375"/>
                  </a:lnTo>
                  <a:lnTo>
                    <a:pt x="168684" y="716170"/>
                  </a:lnTo>
                  <a:lnTo>
                    <a:pt x="208512" y="740557"/>
                  </a:lnTo>
                  <a:lnTo>
                    <a:pt x="251276" y="760166"/>
                  </a:lnTo>
                  <a:lnTo>
                    <a:pt x="296606" y="774629"/>
                  </a:lnTo>
                  <a:lnTo>
                    <a:pt x="344135" y="783577"/>
                  </a:lnTo>
                  <a:lnTo>
                    <a:pt x="393493" y="786642"/>
                  </a:lnTo>
                  <a:lnTo>
                    <a:pt x="442851" y="783577"/>
                  </a:lnTo>
                  <a:lnTo>
                    <a:pt x="490380" y="774629"/>
                  </a:lnTo>
                  <a:lnTo>
                    <a:pt x="535711" y="760166"/>
                  </a:lnTo>
                  <a:lnTo>
                    <a:pt x="578474" y="740557"/>
                  </a:lnTo>
                  <a:lnTo>
                    <a:pt x="618302" y="716170"/>
                  </a:lnTo>
                  <a:lnTo>
                    <a:pt x="654826" y="687375"/>
                  </a:lnTo>
                  <a:lnTo>
                    <a:pt x="687676" y="654539"/>
                  </a:lnTo>
                  <a:lnTo>
                    <a:pt x="716485" y="618031"/>
                  </a:lnTo>
                  <a:lnTo>
                    <a:pt x="740882" y="578221"/>
                  </a:lnTo>
                  <a:lnTo>
                    <a:pt x="760500" y="535476"/>
                  </a:lnTo>
                  <a:lnTo>
                    <a:pt x="774969" y="490165"/>
                  </a:lnTo>
                  <a:lnTo>
                    <a:pt x="783921" y="442657"/>
                  </a:lnTo>
                  <a:lnTo>
                    <a:pt x="786987" y="393321"/>
                  </a:lnTo>
                  <a:lnTo>
                    <a:pt x="783921" y="343984"/>
                  </a:lnTo>
                  <a:lnTo>
                    <a:pt x="774969" y="296476"/>
                  </a:lnTo>
                  <a:lnTo>
                    <a:pt x="760500" y="251166"/>
                  </a:lnTo>
                  <a:lnTo>
                    <a:pt x="740882" y="208420"/>
                  </a:lnTo>
                  <a:lnTo>
                    <a:pt x="716485" y="168610"/>
                  </a:lnTo>
                  <a:lnTo>
                    <a:pt x="687676" y="132102"/>
                  </a:lnTo>
                  <a:lnTo>
                    <a:pt x="654826" y="99266"/>
                  </a:lnTo>
                  <a:lnTo>
                    <a:pt x="618302" y="70471"/>
                  </a:lnTo>
                  <a:lnTo>
                    <a:pt x="578474" y="46084"/>
                  </a:lnTo>
                  <a:lnTo>
                    <a:pt x="535711" y="26475"/>
                  </a:lnTo>
                  <a:lnTo>
                    <a:pt x="490380" y="12012"/>
                  </a:lnTo>
                  <a:lnTo>
                    <a:pt x="442851" y="3064"/>
                  </a:lnTo>
                  <a:lnTo>
                    <a:pt x="393493" y="0"/>
                  </a:lnTo>
                  <a:close/>
                </a:path>
              </a:pathLst>
            </a:custGeom>
            <a:solidFill>
              <a:srgbClr val="53B685"/>
            </a:solid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="" xmlns:a16="http://schemas.microsoft.com/office/drawing/2014/main" id="{435DDFB1-FA5D-8D86-97F6-CD4BA4FE1E6A}"/>
                </a:ext>
              </a:extLst>
            </p:cNvPr>
            <p:cNvSpPr/>
            <p:nvPr/>
          </p:nvSpPr>
          <p:spPr>
            <a:xfrm>
              <a:off x="9553391" y="5210948"/>
              <a:ext cx="83185" cy="232410"/>
            </a:xfrm>
            <a:custGeom>
              <a:avLst/>
              <a:gdLst/>
              <a:ahLst/>
              <a:cxnLst/>
              <a:rect l="l" t="t" r="r" b="b"/>
              <a:pathLst>
                <a:path w="83185" h="232410">
                  <a:moveTo>
                    <a:pt x="83051" y="0"/>
                  </a:moveTo>
                  <a:lnTo>
                    <a:pt x="0" y="0"/>
                  </a:lnTo>
                  <a:lnTo>
                    <a:pt x="0" y="26876"/>
                  </a:lnTo>
                  <a:lnTo>
                    <a:pt x="53240" y="26876"/>
                  </a:lnTo>
                  <a:lnTo>
                    <a:pt x="53240" y="232119"/>
                  </a:lnTo>
                  <a:lnTo>
                    <a:pt x="83051" y="232119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object 8">
              <a:extLst>
                <a:ext uri="{FF2B5EF4-FFF2-40B4-BE49-F238E27FC236}">
                  <a16:creationId xmlns="" xmlns:a16="http://schemas.microsoft.com/office/drawing/2014/main" id="{A87E5822-D979-5EAB-B024-373E5BD7E80F}"/>
                </a:ext>
              </a:extLst>
            </p:cNvPr>
            <p:cNvSpPr/>
            <p:nvPr/>
          </p:nvSpPr>
          <p:spPr>
            <a:xfrm>
              <a:off x="9553390" y="5210948"/>
              <a:ext cx="83184" cy="232409"/>
            </a:xfrm>
            <a:custGeom>
              <a:avLst/>
              <a:gdLst/>
              <a:ahLst/>
              <a:cxnLst/>
              <a:rect l="l" t="t" r="r" b="b"/>
              <a:pathLst>
                <a:path w="83185" h="232410">
                  <a:moveTo>
                    <a:pt x="0" y="0"/>
                  </a:moveTo>
                  <a:lnTo>
                    <a:pt x="83051" y="0"/>
                  </a:lnTo>
                  <a:lnTo>
                    <a:pt x="83051" y="232119"/>
                  </a:lnTo>
                  <a:lnTo>
                    <a:pt x="53240" y="232119"/>
                  </a:lnTo>
                  <a:lnTo>
                    <a:pt x="53240" y="26876"/>
                  </a:lnTo>
                  <a:lnTo>
                    <a:pt x="0" y="26876"/>
                  </a:lnTo>
                  <a:lnTo>
                    <a:pt x="0" y="0"/>
                  </a:lnTo>
                  <a:close/>
                </a:path>
              </a:pathLst>
            </a:custGeom>
            <a:ln w="8346">
              <a:solidFill>
                <a:srgbClr val="969696"/>
              </a:solidFill>
            </a:ln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srt_socket.cpp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3709725"/>
            <a:ext cx="10922558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4461" y="7125924"/>
            <a:ext cx="11559556" cy="763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6277" y="3616803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6277" y="6156005"/>
            <a:ext cx="65" cy="732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2543" y="3367188"/>
            <a:ext cx="11563673" cy="893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2562" y="1111936"/>
            <a:ext cx="10743547" cy="51955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Конструкторы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 первом конструкторе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srt(const UriParser &amp;src_uri)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происходит инициализация сокета SRT на основе информации из объекта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UriParser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который содержит информацию о хосте и порте.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Во втором конструкторе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srt(const int sock, bool blocking)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создается объект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на основе существующего сокета SRT с указанными параметрами.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Методы listen и accept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listen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используется для установки сокета в режим прослушивания входящих соединений.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accept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используется для принятия входящего соединения. Он блокирует выполнение программы, пока не будет получено новое соединение, если сокет находится в блокирующем режиме.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connect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connect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используется для установки соединения с удаленным хостом и портом.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Если сокет находится в блокирующем режиме, метод блокирует выполнение программы до установки соединения.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 неблокирующем режиме метод выполняет асинхронное ожидание установки соединения.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Деструктор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 деструкторе освобождаются ресурсы, связанные с сокетом, такие как эполлы и сам сокет.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Методы raise_exception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Методы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raise_exception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используются для обработки ошибок, возникающих в процессе работы с сокетом, и вызывают исключение с соответствующим сообщением.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46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69159"/>
            <a:ext cx="75438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defRPr/>
            </a:pPr>
            <a:r>
              <a:rPr lang="ru-RU" spc="-300" dirty="0">
                <a:solidFill>
                  <a:schemeClr val="bg1"/>
                </a:solidFill>
                <a:latin typeface="Montserrat Light"/>
                <a:ea typeface="Lato Black"/>
                <a:cs typeface="Times New Roman"/>
              </a:rPr>
              <a:t>Разработка библиотеки динамического, перераспределения потоков данных , мультимедиа, данных, на базе  SRT  протокола</a:t>
            </a:r>
            <a:endParaRPr lang="en-US" spc="-300" dirty="0">
              <a:solidFill>
                <a:schemeClr val="bg1"/>
              </a:solidFill>
              <a:latin typeface="Montserrat Light"/>
              <a:ea typeface="Lato Black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File-forward.cpp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 rot="10800000" flipV="1">
            <a:off x="588899" y="827314"/>
            <a:ext cx="11244709" cy="510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Включение заголовочных файлов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Код включает необходимые заголовочные файлы, такие как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"forward.h"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"srt_node.hpp"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"spdlog/spdlog.h"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Использование пространств имен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Он использует пространства имен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std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srtdatacontroller::forward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createNode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Эта функция создает узел SRT с заданной конфигурацией и URI. Она настраивает узел в зависимости от того, является ли он вызывающим или слушающим.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forwardMessage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Эта функция пересылает сообщения от исходного узла к целевому. Она непрерывно принимает сообщения от исходного узла, проверяет наличие ошибок и затем пересылает их целевому узлу. Также обрабатывает логирование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startForwarding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Эта функция настраивает процесс пересылки. Она создает узлы исходного и целевого узлов, устанавливает соединения и запускает два потока для двунаправленной пересылки (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thSrcToDst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thDstToSrc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run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Эта функция непрерывно запускает процесс пересылки до тех пор, пока флаг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forceBreak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не установлен в значение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addSubcommand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Эта функция добавляет подкоманду в интерфейс командной строки (CLI) для конфигурации параметров пересылки.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081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File-receive.cpp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3819" y="932361"/>
            <a:ext cx="10586168" cy="55033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createNode функция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Создает узел SRT с заданными параметрами конфигурации и URI.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 зависимости от значения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isCaller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устанавливает режим узла: вызывающий или слушающий.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Эта функция использует объект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UriParser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для разбора URI и настройки соответствующих параметров.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forwardMessage функция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Пересылает сообщения от одного узла к другому.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Непрерывно принимает сообщения от исходного узла, проверяет их и пересылает целевому узлу.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Обрабатывает возможные ошибки в процессе передачи.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startForwarding функция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Устанавливает начальные параметры для передачи файлов: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Создает и настраивает узлы для исходного и целевого узлов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Устанавливает соединение между ними.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Запускает два потока для двунаправленной передачи сообщений между узлами.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run функция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Непрерывно запускает процесс передачи файлов, пока не будет установлен флаг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forceBreak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addSubcommand функция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Добавляет подкоманду в интерфейс командной строки для настройки параметров передачи файлов.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81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File-send.cpp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939736"/>
            <a:ext cx="10922558" cy="60573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sendFile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Открывает указанный файл для чтения в бинарном режиме.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Последовательно читает содержимое файла блоками и отправляет их через соединение SRT.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Выводит информацию о ходе передачи и результате.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readDirectory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Рекурсивно сканирует указанную директорию и составляет список файлов.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Возвращает вектор строк с путями к файлам.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relativePath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Возвращает относительный путь файла относительно указанной директории.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startFileSender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Запускает передачу файлов в отдельном потоке.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Получает устанавливает соединение и передает его в функцию отправки файлов.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Запускает поток для логирования статистики передачи.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run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Выполняет отправку файлов в указанную директорию по указанному URL.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Выводит ошибку, если отправка не удалась.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addSubcommand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Добавляет подкоманду в интерфейс командной строки для отправки файлов.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Принимает опции для настройки параметров отправки, таких как путь к файлу, размер сегмента, формат статистики и другие.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068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generate.cpp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3709725"/>
            <a:ext cx="10922558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8176" y="1044017"/>
            <a:ext cx="11559556" cy="56880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Подключение необходимых заголовочных файлов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&lt;numeric&gt;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&lt;atomic&gt;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&lt;chrono&gt;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&lt;future&gt;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&lt;limits&gt;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&lt;memory&gt;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&lt;string&gt;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&lt;thread&gt;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&lt;vector&gt;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стандартные заголовочные файлы для работы с числами, временем, потоками и контейнерами.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"spdlog/spdlog.h"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для логирования.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Заголовочные файлы из подмодуля srtdatacontroller и OpenSRT, такие как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socket_stats.hpp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misc.hpp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generate.hpp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pacer.hpp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др.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Определения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Определение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LOG_SC_GENERATE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для использования в логировании.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run_pipe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Отправляет данные на заданный сокет.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Генерирует данные для отправки и отправляет их через указанный сокет.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Логирует скорость отправки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Обрабатывает возможные исключения при отправке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run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Запускает процесс генерации и отправки данных на указанные адреса назначения.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Использует функцию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common_run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для обработки отправки данных на несколько адресов назначения.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add_subcommand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Добавляет подкоманду в интерфейс командной строки для настройки параметров генерации и отправки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Принимает опции, такие как размер сообщения, скорость отправки, количество сообщений, продолжительность отправки, управление переподключением и т. 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95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misc.cpp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3709725"/>
            <a:ext cx="10922558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4461" y="7125924"/>
            <a:ext cx="11559556" cy="763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6277" y="892981"/>
            <a:ext cx="9595127" cy="59650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Подключение необходимых заголовочных файлов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&lt;thread&gt;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 для работы с потоками.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"misc.hpp"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"socket_stats.hpp"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"srt_socket_group.hpp"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 заголовочные файлы из собственных модулей.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"spdlog/spdlog.h"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 для логирования.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Пространства имен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srtdatacontroller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 используется для определения функций и структур в этом пространстве имен.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std::chrono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 для работы с временем.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Определение макроса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LOG_SC_CONN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 для использования в логировании.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Функция create_connection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Создает и возвращает сокет для соединения на основе переданных URL-адресов.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Поддерживает несколько URL-адресов и возможность группового соединения.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Поддерживает протоколы SRT и UDP.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Обрабатывает возможные исключения при создании соединения.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Функция common_run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Запускает процесс установления и управления соединениями.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Позволяет многократно устанавливать и переподключаться к соединениям в зависимости от настроек.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Включает в себя возможность логирования статистики о сокетах при необходимости.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Функция create_addr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Создает структуру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effectLst/>
              </a:rPr>
              <a:t>netaddr_any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 на основе переданного имени хоста и порта.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effectLst/>
              </a:rPr>
              <a:t>Поддерживает разрешение имени хоста в IP-адреса.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513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receive.cpp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3709725"/>
            <a:ext cx="10922558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4461" y="7125924"/>
            <a:ext cx="11559556" cy="763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6277" y="3616803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3980" y="1000702"/>
            <a:ext cx="11531044" cy="574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Подключение необходимых заголовочных файлов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&lt;atomic&gt;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&lt;chrono&gt;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&lt;ctime&gt;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&lt;functional&gt;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&lt;future&gt;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&lt;iomanip&gt;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&lt;memory&gt;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&lt;thread&gt;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&lt;vector&gt;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для стандартных операций и работы с потоками.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"spdlog/spdlog.h"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для логирования.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Заголовочные файлы из собственных модулей: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"socket_stats.hpp"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"misc.hpp"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"receive.hpp"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"metrics.hpp"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"apputil.hpp"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"uriparser.hpp"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из OpenSRT.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Пространства имен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srtdatacontroller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определяет функции и структуры в этом пространстве имен.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srtdatacontroller::receive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часть пространства имен для функций, связанных с приемом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std::chrono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для работы с временем.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Определение макроса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LOG_SC_RECEIVE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используется в логировании.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Функция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traceMessage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Выводит информацию о принятом сообщении, его длине и идентификаторе соединения.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Это вспомогательная функция для отладки.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Функция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metricsWritingLoop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Записывает метрики о приеме данных в файл или выводит их в лог.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Вызывается в отдельном потоке с определенной частотой.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Функция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runPipe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Основная функция для приема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Читает данные из сокета, обрабатывает их и, при необходимости, отправляет ответное сообщение.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Запускает цикл приема данных, обрабатывая возможные исключения.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Функция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srtdatacontroller::receive::run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Запускает процесс приема данных на основе переданных URL-адресов и настроек.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Включает в себя механизм переподключения и возможность записи метрик.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Функция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srtdatacontroller::receive::add_subcommand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Добавляет подкоманду для приема данных в CLI-интерфейс.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Определяет параметры командной строки для настройки приема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934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route.cpp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3709725"/>
            <a:ext cx="10922558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4461" y="7125924"/>
            <a:ext cx="11559556" cy="763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6277" y="3616803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6404" y="865715"/>
            <a:ext cx="10542694" cy="56880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Подключение необходимых заголовочных файлов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&lt;atomic&gt;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&lt;chrono&gt;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&lt;ctime&gt;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&lt;future&gt;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&lt;iomanip&gt;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&lt;memory&gt;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&lt;thread&gt;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&lt;vector&gt;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для стандартных операций и работы с потоками.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"spdlog/spdlog.h"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для логирования.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Заголовочные файлы из собственных модулей: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"srt_socket.hpp"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"udp_socket.hpp"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"misc.hpp"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"route.hpp"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"socket_stats.hpp"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"apputil.hpp"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"uriparser.hpp"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из OpenSRT.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Пространства имен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srtdatacontroller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определяет функции и структуры в этом пространстве имен.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srtdatacontroller::route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часть пространства имен для функций, связанных с маршрутизацией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std::chrono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для работы с временем.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Определение макроса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LOG_SC_ROUTE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используется в логировании.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Определение функции srtdatacontroller::route::route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Маршрутизирует данные от источника к назначению и обратно.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Читает данные из источника, записывает их в назначение.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Работает в цикле до получения сигнала прерывания.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Определение функции srtdatacontroller::route::run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Запускает маршрутизацию данных между источником и назначением.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Создает сокеты для источника и назначения.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Запускает фоновый поток для обратной маршрутизации (если активирована опция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--bidir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Обрабатывает исключения при работе с сокетами.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Определение функции srtdatacontroller::route::add_subcommand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Добавляет подкоманду для маршрутизации данных в CLI-интерфейс.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Определяет параметры командной строки для настройки маршрутизации.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753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ction Name"/>
          <p:cNvSpPr txBox="1"/>
          <p:nvPr/>
        </p:nvSpPr>
        <p:spPr>
          <a:xfrm>
            <a:off x="3803133" y="0"/>
            <a:ext cx="8388867" cy="830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12000">
                <a:solidFill>
                  <a:srgbClr val="111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US" sz="4800" dirty="0" smtClean="0">
                <a:solidFill>
                  <a:srgbClr val="54B686"/>
                </a:solidFill>
              </a:rPr>
              <a:t>srt_node.cpp</a:t>
            </a:r>
            <a:endParaRPr lang="ru-RU" dirty="0"/>
          </a:p>
        </p:txBody>
      </p:sp>
      <p:sp>
        <p:nvSpPr>
          <p:cNvPr id="129" name="Lorem ipsum dolor sit amet, consectetur adipiscing elit, sed do eiusmod tempor incididunt ut labore et dolore"/>
          <p:cNvSpPr txBox="1"/>
          <p:nvPr/>
        </p:nvSpPr>
        <p:spPr>
          <a:xfrm rot="10800000">
            <a:off x="1389906" y="4439147"/>
            <a:ext cx="10199192" cy="457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4400">
              <a:defRPr>
                <a:solidFill>
                  <a:srgbClr val="B1B3B6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 marL="457200" indent="-457200" algn="just">
              <a:buAutoNum type="arabicPeriod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2562" y="3709725"/>
            <a:ext cx="10922558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4461" y="7125924"/>
            <a:ext cx="11559556" cy="763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96277" y="3616803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6277" y="6156005"/>
            <a:ext cx="65" cy="732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0406" y="908112"/>
            <a:ext cx="11798972" cy="54173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Подключение заголовочных файлов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Код включает необходимые заголовочные файлы для работы с различными функциями и структурами, такими как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assert.h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iostream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chrono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future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другие. Также он включает заголовочные файлы из собственных модулей проекта, таких как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misc.hpp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uriparser.hpp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srt_node.hpp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другие.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Пространства имен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Используются пространства имен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std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и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srtdatacontroller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Функция print_ts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Это вспомогательная функция, которая форматирует текущее время с точностью до микросекунды.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Конструктор SrtNode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Принимает объект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UriParser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который содержит информацию об адресе и порте источника, и инициализирует узел SRT. В конструкторе происходит вызов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srt_startup()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для инициализации библиотеки SRT и создание двух экземпляров epoll для обработки подключений и приема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Деструктор ~SrtNode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Освобождает ресурсы, связанные с узлом SRT, закрывая сокет и ожидая завершения потока, если он был запущен.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AcceptConnection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Асинхронно запускает поток, который ожидает новые соединения.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AcceptingThread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Этот метод представляет поток, который асинхронно принимает новые соединения. Он использует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srt_epoll_wait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 для ожидания событий на сокете, который слушает новые соединения. После принятия нового соединения вызывается метод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AcceptNewClient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, который конфигурирует сокет и возвращает его.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AcceptNewClient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Принимает новое соединение на сокете, который прослушивает новые соединения, и конфигурирует его с помощью метода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ConfigureAcceptedSocket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ConfigureAcceptedSocket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Конфигурирует параметры сокета после его принятия. Например, устанавливает параметры для блокировки и разблокировки синхронизации передачи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ConfigurePre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Предварительная конфигурация сокета перед установкой соединения. Устанавливает параметры для неблокирующего режима приема и блокирующего режима отправки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Метод EstablishConnection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</a:rPr>
              <a:t>: Метод для установки соединения. Создает сокет, конфигурирует его, и либо подключается к удаленному хосту, либо ожидает подключений от удаленных хостов.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623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1800</Words>
  <Application>Microsoft Office PowerPoint</Application>
  <PresentationFormat>Widescreen</PresentationFormat>
  <Paragraphs>194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Lato Black</vt:lpstr>
      <vt:lpstr>Montserrat</vt:lpstr>
      <vt:lpstr>Montserrat Light</vt:lpstr>
      <vt:lpstr>Montserrat Regular</vt:lpstr>
      <vt:lpstr>Montserrat SemiBold</vt:lpstr>
      <vt:lpstr>Times New Roman</vt:lpstr>
      <vt:lpstr>Trebuchet MS</vt:lpstr>
      <vt:lpstr>ui-monospace</vt:lpstr>
      <vt:lpstr>ui-sans-serif</vt:lpstr>
      <vt:lpstr>Verdana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Разработка библиотеки динамического, перераспределения потоков данных , мультимедиа, данных, на базе  SRT  протокола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 Шамильевна</dc:creator>
  <cp:lastModifiedBy>Clonexy700 Main Account</cp:lastModifiedBy>
  <cp:revision>860</cp:revision>
  <dcterms:created xsi:type="dcterms:W3CDTF">2021-04-16T04:12:04Z</dcterms:created>
  <dcterms:modified xsi:type="dcterms:W3CDTF">2024-05-26T16:40:34Z</dcterms:modified>
</cp:coreProperties>
</file>