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963" r:id="rId2"/>
    <p:sldId id="1025" r:id="rId3"/>
    <p:sldId id="1026" r:id="rId4"/>
    <p:sldId id="1021" r:id="rId5"/>
    <p:sldId id="1027" r:id="rId6"/>
    <p:sldId id="102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B685"/>
    <a:srgbClr val="54B686"/>
    <a:srgbClr val="979797"/>
    <a:srgbClr val="222222"/>
    <a:srgbClr val="84CAA7"/>
    <a:srgbClr val="9FD5BA"/>
    <a:srgbClr val="2C7D88"/>
    <a:srgbClr val="8ABBD2"/>
    <a:srgbClr val="DEE2E0"/>
    <a:srgbClr val="FBB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56A12-4C37-4A2D-BDA8-AD6AF557B7C3}" v="68" dt="2022-05-22T13:25:08.357"/>
    <p1510:client id="{396B0093-A2C8-4C52-9755-A9FB12CB5BED}" v="390" dt="2022-05-21T12:18:39.632"/>
    <p1510:client id="{3997E081-D9CC-4E01-AC62-32CC66C62BD3}" v="16" dt="2022-05-22T06:35:24.744"/>
    <p1510:client id="{4AE612B8-5E92-4F48-A9C7-28F2CEEFACA6}" v="3339" dt="2022-05-20T17:12:33.985"/>
    <p1510:client id="{CF99A812-46B7-4137-B5B8-0233BDCFAE94}" v="133" dt="2022-05-05T14:26:11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3" autoAdjust="0"/>
    <p:restoredTop sz="81952" autoAdjust="0"/>
  </p:normalViewPr>
  <p:slideViewPr>
    <p:cSldViewPr snapToGrid="0">
      <p:cViewPr varScale="1">
        <p:scale>
          <a:sx n="95" d="100"/>
          <a:sy n="95" d="100"/>
        </p:scale>
        <p:origin x="13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06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FC660FE5-1D22-4FFB-B81E-9A512F4319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FBB47346-7CEB-466C-A058-E40CA76EEE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DF6C9-C926-439B-94EE-C49F40B06B6E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F1CF6A17-F1D2-4A03-A987-FAECF3F749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0F067F07-C3A4-44EB-AA4D-D531F650BB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CB336-371A-43B4-915A-08C6EF0FC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072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D3F19-8B82-47F8-A33E-5764B3985DAC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6CAE9-F239-4111-9A51-C73CB7300F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82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6CAE9-F239-4111-9A51-C73CB7300FD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46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8583961-F7CC-492E-84ED-A21572694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FB84D19C-F77A-438F-A4D1-94F64621C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EF2CCB3-121B-4135-B614-486CDF77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2FD7-55C6-4455-9664-85531BEB9F2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CE7FC01-5666-441F-BB51-54856C74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0162FA3-28F4-4081-8EB3-856565CC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5B80-4244-4AFB-8EFC-6251BEBC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54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6A4D035-88D6-427C-A521-9144B079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7CC9528B-B04D-4561-A282-27767EF75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D5C0685-BE02-4701-BA02-18D0C4AE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2FD7-55C6-4455-9664-85531BEB9F2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407184C-8918-4515-8FF2-5F73E236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E716BEE-C24C-41B8-94EB-3FCBE6A0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5B80-4244-4AFB-8EFC-6251BEBC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23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A269395F-57EF-4B03-AA80-029CE40E6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3229551F-3BF4-47CB-87C7-348503C34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650482C-F4F9-4F5F-8C5C-13F57E66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2FD7-55C6-4455-9664-85531BEB9F2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3C7A506-50BA-4188-96AA-20CD5A27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13F0EBC-406E-48D6-8622-7E9295DB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5B80-4244-4AFB-8EFC-6251BEBC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457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FF65C74D-F696-4A43-A0CB-B31F1533C1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90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BEDCEB8-4005-4A44-9A80-0FD3E4DD01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3150" y="1431477"/>
            <a:ext cx="1680369" cy="1679575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tx2"/>
                </a:solidFill>
                <a:latin typeface="Montserrat" pitchFamily="2" charset="77"/>
              </a:defRPr>
            </a:lvl1pPr>
          </a:lstStyle>
          <a:p>
            <a:endParaRPr lang="x-none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A0B78733-C83C-4F45-8E52-1B0CA64C0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27456" y="1431477"/>
            <a:ext cx="1680369" cy="1679575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tx2"/>
                </a:solidFill>
                <a:latin typeface="Montserrat" pitchFamily="2" charset="77"/>
              </a:defRPr>
            </a:lvl1pPr>
          </a:lstStyle>
          <a:p>
            <a:endParaRPr lang="x-none"/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4BC8BF96-647F-064C-B617-5351D64DA60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81763" y="1431477"/>
            <a:ext cx="1680369" cy="1679575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tx2"/>
                </a:solidFill>
                <a:latin typeface="Montserrat" pitchFamily="2" charset="77"/>
              </a:defRPr>
            </a:lvl1pPr>
          </a:lstStyle>
          <a:p>
            <a:endParaRPr lang="x-none"/>
          </a:p>
        </p:txBody>
      </p:sp>
      <p:sp>
        <p:nvSpPr>
          <p:cNvPr id="9" name="Picture Placeholder 2">
            <a:extLst>
              <a:ext uri="{FF2B5EF4-FFF2-40B4-BE49-F238E27FC236}">
                <a16:creationId xmlns="" xmlns:a16="http://schemas.microsoft.com/office/drawing/2014/main" id="{A6629B9A-D494-964B-987B-69D6316FD9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36070" y="1431477"/>
            <a:ext cx="1680369" cy="1679575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tx2"/>
                </a:solidFill>
                <a:latin typeface="Montserrat" pitchFamily="2" charset="77"/>
              </a:defRPr>
            </a:lvl1pPr>
          </a:lstStyle>
          <a:p>
            <a:endParaRPr lang="x-none"/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4CA44942-D7BE-534A-B524-D3FDD5838D8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90377" y="1431477"/>
            <a:ext cx="1680369" cy="1679575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tx2"/>
                </a:solidFill>
                <a:latin typeface="Montserrat" pitchFamily="2" charset="77"/>
              </a:defRPr>
            </a:lvl1pPr>
          </a:lstStyle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7553747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1038225"/>
            <a:ext cx="3649708" cy="4872038"/>
          </a:xfrm>
          <a:custGeom>
            <a:avLst/>
            <a:gdLst>
              <a:gd name="connsiteX0" fmla="*/ 1335772 w 3649708"/>
              <a:gd name="connsiteY0" fmla="*/ 0 h 4872038"/>
              <a:gd name="connsiteX1" fmla="*/ 3649708 w 3649708"/>
              <a:gd name="connsiteY1" fmla="*/ 2441543 h 4872038"/>
              <a:gd name="connsiteX2" fmla="*/ 1335772 w 3649708"/>
              <a:gd name="connsiteY2" fmla="*/ 4872038 h 4872038"/>
              <a:gd name="connsiteX3" fmla="*/ 0 w 3649708"/>
              <a:gd name="connsiteY3" fmla="*/ 4419082 h 4872038"/>
              <a:gd name="connsiteX4" fmla="*/ 0 w 3649708"/>
              <a:gd name="connsiteY4" fmla="*/ 452956 h 4872038"/>
              <a:gd name="connsiteX5" fmla="*/ 1335772 w 3649708"/>
              <a:gd name="connsiteY5" fmla="*/ 0 h 487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9708" h="4872038">
                <a:moveTo>
                  <a:pt x="1335772" y="0"/>
                </a:moveTo>
                <a:cubicBezTo>
                  <a:pt x="2618955" y="0"/>
                  <a:pt x="3649708" y="1093723"/>
                  <a:pt x="3649708" y="2441543"/>
                </a:cubicBezTo>
                <a:cubicBezTo>
                  <a:pt x="3649708" y="3778315"/>
                  <a:pt x="2618955" y="4872038"/>
                  <a:pt x="1335772" y="4872038"/>
                </a:cubicBezTo>
                <a:cubicBezTo>
                  <a:pt x="841431" y="4872038"/>
                  <a:pt x="378644" y="4695275"/>
                  <a:pt x="0" y="4419082"/>
                </a:cubicBezTo>
                <a:cubicBezTo>
                  <a:pt x="0" y="4419082"/>
                  <a:pt x="0" y="4419082"/>
                  <a:pt x="0" y="452956"/>
                </a:cubicBezTo>
                <a:cubicBezTo>
                  <a:pt x="378644" y="176763"/>
                  <a:pt x="841431" y="0"/>
                  <a:pt x="133577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96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178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="" xmlns:a16="http://schemas.microsoft.com/office/drawing/2014/main" id="{12709004-E793-40B4-AE7F-CF9CDF138B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5397" y="950025"/>
            <a:ext cx="3863475" cy="4904509"/>
          </a:xfrm>
          <a:custGeom>
            <a:avLst/>
            <a:gdLst>
              <a:gd name="connsiteX0" fmla="*/ 0 w 3863475"/>
              <a:gd name="connsiteY0" fmla="*/ 0 h 4904509"/>
              <a:gd name="connsiteX1" fmla="*/ 3863475 w 3863475"/>
              <a:gd name="connsiteY1" fmla="*/ 0 h 4904509"/>
              <a:gd name="connsiteX2" fmla="*/ 3863475 w 3863475"/>
              <a:gd name="connsiteY2" fmla="*/ 4904509 h 4904509"/>
              <a:gd name="connsiteX3" fmla="*/ 0 w 3863475"/>
              <a:gd name="connsiteY3" fmla="*/ 4904509 h 490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3475" h="4904509">
                <a:moveTo>
                  <a:pt x="0" y="0"/>
                </a:moveTo>
                <a:lnTo>
                  <a:pt x="3863475" y="0"/>
                </a:lnTo>
                <a:lnTo>
                  <a:pt x="3863475" y="4904509"/>
                </a:lnTo>
                <a:lnTo>
                  <a:pt x="0" y="49045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66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BEDCEB8-4005-4A44-9A80-0FD3E4DD01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3150" y="1431477"/>
            <a:ext cx="1680369" cy="1679575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tx2"/>
                </a:solidFill>
                <a:latin typeface="Montserrat" pitchFamily="2" charset="77"/>
              </a:defRPr>
            </a:lvl1pPr>
          </a:lstStyle>
          <a:p>
            <a:endParaRPr lang="x-none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A0B78733-C83C-4F45-8E52-1B0CA64C0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27456" y="1431477"/>
            <a:ext cx="1680369" cy="1679575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tx2"/>
                </a:solidFill>
                <a:latin typeface="Montserrat" pitchFamily="2" charset="77"/>
              </a:defRPr>
            </a:lvl1pPr>
          </a:lstStyle>
          <a:p>
            <a:endParaRPr lang="x-none"/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4BC8BF96-647F-064C-B617-5351D64DA60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81763" y="1431477"/>
            <a:ext cx="1680369" cy="1679575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tx2"/>
                </a:solidFill>
                <a:latin typeface="Montserrat" pitchFamily="2" charset="77"/>
              </a:defRPr>
            </a:lvl1pPr>
          </a:lstStyle>
          <a:p>
            <a:endParaRPr lang="x-none"/>
          </a:p>
        </p:txBody>
      </p:sp>
      <p:sp>
        <p:nvSpPr>
          <p:cNvPr id="9" name="Picture Placeholder 2">
            <a:extLst>
              <a:ext uri="{FF2B5EF4-FFF2-40B4-BE49-F238E27FC236}">
                <a16:creationId xmlns="" xmlns:a16="http://schemas.microsoft.com/office/drawing/2014/main" id="{A6629B9A-D494-964B-987B-69D6316FD9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36070" y="1431477"/>
            <a:ext cx="1680369" cy="1679575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tx2"/>
                </a:solidFill>
                <a:latin typeface="Montserrat" pitchFamily="2" charset="77"/>
              </a:defRPr>
            </a:lvl1pPr>
          </a:lstStyle>
          <a:p>
            <a:endParaRPr lang="x-none"/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4CA44942-D7BE-534A-B524-D3FDD5838D8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90377" y="1431477"/>
            <a:ext cx="1680369" cy="1679575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tx2"/>
                </a:solidFill>
                <a:latin typeface="Montserrat" pitchFamily="2" charset="77"/>
              </a:defRPr>
            </a:lvl1pPr>
          </a:lstStyle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3882648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01DC0CC6-D7FB-435E-83B1-31076EAF54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066799"/>
            <a:ext cx="12192001" cy="3448051"/>
          </a:xfrm>
          <a:custGeom>
            <a:avLst/>
            <a:gdLst>
              <a:gd name="connsiteX0" fmla="*/ 0 w 12192001"/>
              <a:gd name="connsiteY0" fmla="*/ 0 h 3448051"/>
              <a:gd name="connsiteX1" fmla="*/ 12192001 w 12192001"/>
              <a:gd name="connsiteY1" fmla="*/ 0 h 3448051"/>
              <a:gd name="connsiteX2" fmla="*/ 12192001 w 12192001"/>
              <a:gd name="connsiteY2" fmla="*/ 3448051 h 3448051"/>
              <a:gd name="connsiteX3" fmla="*/ 0 w 12192001"/>
              <a:gd name="connsiteY3" fmla="*/ 3448051 h 344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3448051">
                <a:moveTo>
                  <a:pt x="0" y="0"/>
                </a:moveTo>
                <a:lnTo>
                  <a:pt x="12192001" y="0"/>
                </a:lnTo>
                <a:lnTo>
                  <a:pt x="12192001" y="3448051"/>
                </a:lnTo>
                <a:lnTo>
                  <a:pt x="0" y="34480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9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8EB7471-7764-44FE-9A1B-360D7FE6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AAF4C3D-5B03-45E2-BA44-F54540F8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B1E4052-A202-4167-B5EB-BAD32F84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2FD7-55C6-4455-9664-85531BEB9F2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A8F076A-A0C8-4959-B1DA-98122F01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86E3E7B-27CC-47AC-A9D4-9929B309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5B80-4244-4AFB-8EFC-6251BEBC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93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240F018-9800-4AF9-85F0-A80716248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DAF3484-87DC-4280-AA36-AEB6CA5E7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ED2EECC-C924-41D8-8AAB-C3F4A8AB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2FD7-55C6-4455-9664-85531BEB9F2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E3C8508-B201-42F5-83F5-F3E55023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331D374-7826-401E-B461-47BEB9C1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5B80-4244-4AFB-8EFC-6251BEBC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75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69D04C9-9E84-4851-8B96-73121BCB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49D7972-01C9-482C-8AC0-1998A622A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D77CFD5B-CDF8-4D70-A7A2-37B38C0C1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B7D06C67-550D-473F-9BEA-B87D90DF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2FD7-55C6-4455-9664-85531BEB9F2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5DB07030-64E6-40CD-B935-CF881C24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DDAA59E8-764C-4DAE-BC5C-C28A8E86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5B80-4244-4AFB-8EFC-6251BEBC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0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060DD6A-4E16-4569-A7C3-1E8021A9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39C52240-E80D-4AB2-BC13-C40F3CABC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EC17D6FD-1C36-4C51-A0B5-32C63FEC5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C60A815F-43CA-4C06-B10F-34790EFCC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BF128632-2788-4CD1-B3BC-C74D516F3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DA5963A3-77FC-4DA3-A3A8-9F42A68B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2FD7-55C6-4455-9664-85531BEB9F2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351F4256-16F6-4107-A0E7-85584543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16AE0D10-45CD-497D-AAD1-C5382688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5B80-4244-4AFB-8EFC-6251BEBC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37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894623E-321E-463F-B4BF-5DB9F068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08D9DFA6-BC7C-45B5-B9EB-A2B39671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2FD7-55C6-4455-9664-85531BEB9F2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71322A45-4E76-4863-9A1F-6A9C18B3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75557BAF-3F30-4146-A002-EA311A13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5B80-4244-4AFB-8EFC-6251BEBC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0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D2A67724-99D4-4F24-94BC-56628F52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2FD7-55C6-4455-9664-85531BEB9F2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A3797911-434E-44BB-B8B5-11ECB96D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177ECA9-AEDB-400C-9860-9D8D55DF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5B80-4244-4AFB-8EFC-6251BEBC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10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493FF63-FA57-416F-9AFA-8787F35B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5FAE4FA-2F29-48BB-9570-21D7D500C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9B426686-4373-46AB-925C-71767A582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96E31ECF-BFD1-4007-8A2D-D2C13ED5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2FD7-55C6-4455-9664-85531BEB9F2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895DC9BE-FBDE-4CA3-8E2D-D12150E9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2B24EE5-F589-474A-93CA-8E6566E8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5B80-4244-4AFB-8EFC-6251BEBC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65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D003D4A-0039-4F9B-A2AD-0F712714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588E7BE7-85BC-43B3-A6F3-37592831F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0BA50892-0801-4356-BF5E-DC261526D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185AE6A-4D78-4A21-9FEA-3ACD7F90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2FD7-55C6-4455-9664-85531BEB9F2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696E4E06-E262-4537-8BCE-89D4C115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395AED67-A9B5-4A2B-AE2E-B0456E48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5B80-4244-4AFB-8EFC-6251BEBC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74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30CDAE3-B8D6-4855-9B59-D3D1FC3A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02DCC157-EBE8-4881-AA64-7F42A0F98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9785CB0-A608-480E-9BC2-C8184A905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F2FD7-55C6-4455-9664-85531BEB9F2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0F14409-83FB-4F6A-9EF9-366ACAC5E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A6C4DFB-3536-4EC0-BB01-0D97C4EE3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5B80-4244-4AFB-8EFC-6251BEBC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14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5" r:id="rId14"/>
    <p:sldLayoutId id="2147483667" r:id="rId15"/>
    <p:sldLayoutId id="2147483668" r:id="rId16"/>
    <p:sldLayoutId id="2147483669" r:id="rId17"/>
    <p:sldLayoutId id="214748367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5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40">
            <a:extLst>
              <a:ext uri="{FF2B5EF4-FFF2-40B4-BE49-F238E27FC236}">
                <a16:creationId xmlns="" xmlns:a16="http://schemas.microsoft.com/office/drawing/2014/main" id="{22676EA4-869C-41A3-B008-C101F500D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" y="5886"/>
            <a:ext cx="12192000" cy="6852650"/>
          </a:xfrm>
          <a:prstGeom prst="rect">
            <a:avLst/>
          </a:prstGeom>
        </p:spPr>
      </p:pic>
      <p:sp>
        <p:nvSpPr>
          <p:cNvPr id="6" name="Rectangle 14">
            <a:extLst>
              <a:ext uri="{FF2B5EF4-FFF2-40B4-BE49-F238E27FC236}">
                <a16:creationId xmlns="" xmlns:a16="http://schemas.microsoft.com/office/drawing/2014/main" id="{B8B17D02-24F8-4C9D-8361-9A63B15D1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9049" y="2526225"/>
            <a:ext cx="5204855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sz="2000" spc="380" dirty="0" smtClean="0">
                <a:solidFill>
                  <a:srgbClr val="54B686"/>
                </a:solidFill>
                <a:latin typeface="Trebuchet MS" panose="020B0603020202020204" pitchFamily="34" charset="0"/>
                <a:ea typeface="Verdana" panose="020B0604030504040204" pitchFamily="34" charset="0"/>
              </a:rPr>
              <a:t>Автор:</a:t>
            </a:r>
            <a:endParaRPr lang="ru-RU" sz="2000" spc="380" dirty="0">
              <a:solidFill>
                <a:srgbClr val="54B686"/>
              </a:solidFill>
              <a:latin typeface="Trebuchet MS" panose="020B0603020202020204" pitchFamily="34" charset="0"/>
              <a:ea typeface="Verdana" panose="020B0604030504040204" pitchFamily="34" charset="0"/>
            </a:endParaRPr>
          </a:p>
          <a:p>
            <a:r>
              <a:rPr lang="ru-RU" sz="2400" dirty="0" smtClean="0">
                <a:latin typeface="Montserrat"/>
                <a:ea typeface="Verdana"/>
              </a:rPr>
              <a:t>Дедов Георгий</a:t>
            </a:r>
            <a:endParaRPr lang="ru-RU" sz="2400" dirty="0">
              <a:latin typeface="Montserrat"/>
              <a:ea typeface="Verdana"/>
            </a:endParaRPr>
          </a:p>
          <a:p>
            <a:r>
              <a:rPr lang="ru-RU" sz="2000" spc="380" dirty="0" smtClean="0">
                <a:solidFill>
                  <a:srgbClr val="54B686"/>
                </a:solidFill>
                <a:latin typeface="Trebuchet MS"/>
                <a:ea typeface="Verdana"/>
              </a:rPr>
              <a:t>Научный руководитель:</a:t>
            </a:r>
          </a:p>
          <a:p>
            <a:r>
              <a:rPr lang="ru-RU" sz="2400" dirty="0" smtClean="0">
                <a:latin typeface="Montserrat"/>
                <a:ea typeface="Verdana"/>
              </a:rPr>
              <a:t>Таранцев Игорь Геннадьевич, </a:t>
            </a:r>
          </a:p>
          <a:p>
            <a:r>
              <a:rPr lang="ru-RU" sz="2400" spc="380" dirty="0">
                <a:latin typeface="Montserrat"/>
                <a:ea typeface="Verdana"/>
              </a:rPr>
              <a:t>д</a:t>
            </a:r>
            <a:r>
              <a:rPr lang="ru-RU" sz="2400" spc="380" dirty="0" smtClean="0">
                <a:latin typeface="Montserrat"/>
                <a:ea typeface="Verdana"/>
              </a:rPr>
              <a:t>оцент кафедры АФТИ ФФ</a:t>
            </a:r>
            <a:endParaRPr lang="ru-RU" sz="2000" spc="380" dirty="0">
              <a:latin typeface="Montserrat"/>
              <a:ea typeface="Verdana"/>
            </a:endParaRPr>
          </a:p>
          <a:p>
            <a:endParaRPr lang="ru-RU" sz="2000" spc="380" dirty="0">
              <a:latin typeface="Montserrat"/>
              <a:ea typeface="Verdana" panose="020B0604030504040204" pitchFamily="34" charset="0"/>
            </a:endParaRPr>
          </a:p>
          <a:p>
            <a:endParaRPr lang="ru-RU" sz="2000" dirty="0">
              <a:latin typeface="Montserrat"/>
              <a:ea typeface="Verdana" panose="020B0604030504040204" pitchFamily="34" charset="0"/>
            </a:endParaRPr>
          </a:p>
          <a:p>
            <a:endParaRPr lang="ru-RU" sz="2000" dirty="0">
              <a:latin typeface="Montserrat"/>
              <a:ea typeface="Verdana" panose="020B0604030504040204" pitchFamily="34" charset="0"/>
            </a:endParaRPr>
          </a:p>
          <a:p>
            <a:endParaRPr lang="ru-RU" sz="2000" dirty="0">
              <a:latin typeface="Montserrat"/>
              <a:ea typeface="Verdana" panose="020B0604030504040204" pitchFamily="34" charset="0"/>
            </a:endParaRPr>
          </a:p>
          <a:p>
            <a:endParaRPr lang="ru-RU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978D1CD-E34E-4FFD-8FF3-5FC49AB76CD1}"/>
              </a:ext>
            </a:extLst>
          </p:cNvPr>
          <p:cNvSpPr txBox="1"/>
          <p:nvPr/>
        </p:nvSpPr>
        <p:spPr bwMode="auto">
          <a:xfrm>
            <a:off x="242327" y="2774023"/>
            <a:ext cx="6598121" cy="31700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ru-RU" sz="4000" spc="-300" dirty="0">
                <a:solidFill>
                  <a:srgbClr val="54B686"/>
                </a:solidFill>
                <a:latin typeface="Montserrat Light"/>
                <a:ea typeface="Lato Black"/>
                <a:cs typeface="Times New Roman"/>
              </a:rPr>
              <a:t>Разработка библиотеки </a:t>
            </a:r>
            <a:r>
              <a:rPr lang="ru-RU" sz="4000" spc="-300" dirty="0" smtClean="0">
                <a:solidFill>
                  <a:srgbClr val="54B686"/>
                </a:solidFill>
                <a:latin typeface="Montserrat Light"/>
                <a:ea typeface="Lato Black"/>
                <a:cs typeface="Times New Roman"/>
              </a:rPr>
              <a:t>динамического, перераспределения </a:t>
            </a:r>
            <a:r>
              <a:rPr lang="ru-RU" sz="4000" spc="-300" dirty="0">
                <a:solidFill>
                  <a:srgbClr val="54B686"/>
                </a:solidFill>
                <a:latin typeface="Montserrat Light"/>
                <a:ea typeface="Lato Black"/>
                <a:cs typeface="Times New Roman"/>
              </a:rPr>
              <a:t>потоков данных , мультимедиа, данных, на базе  SRT  </a:t>
            </a:r>
            <a:r>
              <a:rPr lang="ru-RU" sz="4000" spc="-300" dirty="0" smtClean="0">
                <a:solidFill>
                  <a:srgbClr val="54B686"/>
                </a:solidFill>
                <a:latin typeface="Montserrat Light"/>
                <a:ea typeface="Lato Black"/>
                <a:cs typeface="Times New Roman"/>
              </a:rPr>
              <a:t>протокола</a:t>
            </a:r>
            <a:endParaRPr lang="en-US" sz="4000" spc="-300" dirty="0">
              <a:solidFill>
                <a:srgbClr val="54B686"/>
              </a:solidFill>
              <a:latin typeface="Montserrat Light"/>
              <a:ea typeface="Lato Black"/>
              <a:cs typeface="Times New Roman"/>
            </a:endParaRPr>
          </a:p>
        </p:txBody>
      </p:sp>
      <p:pic>
        <p:nvPicPr>
          <p:cNvPr id="39" name="Рисунок 38">
            <a:extLst>
              <a:ext uri="{FF2B5EF4-FFF2-40B4-BE49-F238E27FC236}">
                <a16:creationId xmlns="" xmlns:a16="http://schemas.microsoft.com/office/drawing/2014/main" id="{30FF9295-DC03-4081-87D0-D77871E740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78" y="73734"/>
            <a:ext cx="2248452" cy="2248452"/>
          </a:xfrm>
          <a:prstGeom prst="rect">
            <a:avLst/>
          </a:prstGeom>
        </p:spPr>
      </p:pic>
      <p:grpSp>
        <p:nvGrpSpPr>
          <p:cNvPr id="19" name="object 2">
            <a:extLst>
              <a:ext uri="{FF2B5EF4-FFF2-40B4-BE49-F238E27FC236}">
                <a16:creationId xmlns="" xmlns:a16="http://schemas.microsoft.com/office/drawing/2014/main" id="{FEC34EE1-BF3B-D51A-89AB-5DD25EA7C6C0}"/>
              </a:ext>
            </a:extLst>
          </p:cNvPr>
          <p:cNvGrpSpPr/>
          <p:nvPr/>
        </p:nvGrpSpPr>
        <p:grpSpPr>
          <a:xfrm>
            <a:off x="6152662" y="2438908"/>
            <a:ext cx="4736304" cy="2590800"/>
            <a:chOff x="7139169" y="3654891"/>
            <a:chExt cx="12191999" cy="6857995"/>
          </a:xfrm>
        </p:grpSpPr>
        <p:pic>
          <p:nvPicPr>
            <p:cNvPr id="20" name="object 3">
              <a:extLst>
                <a:ext uri="{FF2B5EF4-FFF2-40B4-BE49-F238E27FC236}">
                  <a16:creationId xmlns="" xmlns:a16="http://schemas.microsoft.com/office/drawing/2014/main" id="{DBB3D409-DD4F-4F90-7F91-133B1F87B1E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39169" y="3654891"/>
              <a:ext cx="12191999" cy="6857995"/>
            </a:xfrm>
            <a:prstGeom prst="rect">
              <a:avLst/>
            </a:prstGeom>
          </p:spPr>
        </p:pic>
        <p:sp>
          <p:nvSpPr>
            <p:cNvPr id="21" name="object 6">
              <a:extLst>
                <a:ext uri="{FF2B5EF4-FFF2-40B4-BE49-F238E27FC236}">
                  <a16:creationId xmlns="" xmlns:a16="http://schemas.microsoft.com/office/drawing/2014/main" id="{C074CB61-F750-B077-A6B3-68E6336443A6}"/>
                </a:ext>
              </a:extLst>
            </p:cNvPr>
            <p:cNvSpPr/>
            <p:nvPr/>
          </p:nvSpPr>
          <p:spPr>
            <a:xfrm>
              <a:off x="9228521" y="4928174"/>
              <a:ext cx="787399" cy="786766"/>
            </a:xfrm>
            <a:custGeom>
              <a:avLst/>
              <a:gdLst/>
              <a:ahLst/>
              <a:cxnLst/>
              <a:rect l="l" t="t" r="r" b="b"/>
              <a:pathLst>
                <a:path w="787400" h="786764">
                  <a:moveTo>
                    <a:pt x="393493" y="0"/>
                  </a:moveTo>
                  <a:lnTo>
                    <a:pt x="344135" y="3064"/>
                  </a:lnTo>
                  <a:lnTo>
                    <a:pt x="296606" y="12012"/>
                  </a:lnTo>
                  <a:lnTo>
                    <a:pt x="251276" y="26475"/>
                  </a:lnTo>
                  <a:lnTo>
                    <a:pt x="208512" y="46084"/>
                  </a:lnTo>
                  <a:lnTo>
                    <a:pt x="168684" y="70471"/>
                  </a:lnTo>
                  <a:lnTo>
                    <a:pt x="132160" y="99266"/>
                  </a:lnTo>
                  <a:lnTo>
                    <a:pt x="99310" y="132102"/>
                  </a:lnTo>
                  <a:lnTo>
                    <a:pt x="70502" y="168610"/>
                  </a:lnTo>
                  <a:lnTo>
                    <a:pt x="46104" y="208420"/>
                  </a:lnTo>
                  <a:lnTo>
                    <a:pt x="26487" y="251166"/>
                  </a:lnTo>
                  <a:lnTo>
                    <a:pt x="12017" y="296476"/>
                  </a:lnTo>
                  <a:lnTo>
                    <a:pt x="3065" y="343984"/>
                  </a:lnTo>
                  <a:lnTo>
                    <a:pt x="0" y="393321"/>
                  </a:lnTo>
                  <a:lnTo>
                    <a:pt x="3065" y="442657"/>
                  </a:lnTo>
                  <a:lnTo>
                    <a:pt x="12017" y="490165"/>
                  </a:lnTo>
                  <a:lnTo>
                    <a:pt x="26487" y="535476"/>
                  </a:lnTo>
                  <a:lnTo>
                    <a:pt x="46104" y="578221"/>
                  </a:lnTo>
                  <a:lnTo>
                    <a:pt x="70502" y="618031"/>
                  </a:lnTo>
                  <a:lnTo>
                    <a:pt x="99310" y="654539"/>
                  </a:lnTo>
                  <a:lnTo>
                    <a:pt x="132160" y="687375"/>
                  </a:lnTo>
                  <a:lnTo>
                    <a:pt x="168684" y="716170"/>
                  </a:lnTo>
                  <a:lnTo>
                    <a:pt x="208512" y="740557"/>
                  </a:lnTo>
                  <a:lnTo>
                    <a:pt x="251276" y="760166"/>
                  </a:lnTo>
                  <a:lnTo>
                    <a:pt x="296606" y="774629"/>
                  </a:lnTo>
                  <a:lnTo>
                    <a:pt x="344135" y="783577"/>
                  </a:lnTo>
                  <a:lnTo>
                    <a:pt x="393493" y="786642"/>
                  </a:lnTo>
                  <a:lnTo>
                    <a:pt x="442851" y="783577"/>
                  </a:lnTo>
                  <a:lnTo>
                    <a:pt x="490380" y="774629"/>
                  </a:lnTo>
                  <a:lnTo>
                    <a:pt x="535711" y="760166"/>
                  </a:lnTo>
                  <a:lnTo>
                    <a:pt x="578474" y="740557"/>
                  </a:lnTo>
                  <a:lnTo>
                    <a:pt x="618302" y="716170"/>
                  </a:lnTo>
                  <a:lnTo>
                    <a:pt x="654826" y="687375"/>
                  </a:lnTo>
                  <a:lnTo>
                    <a:pt x="687676" y="654539"/>
                  </a:lnTo>
                  <a:lnTo>
                    <a:pt x="716485" y="618031"/>
                  </a:lnTo>
                  <a:lnTo>
                    <a:pt x="740882" y="578221"/>
                  </a:lnTo>
                  <a:lnTo>
                    <a:pt x="760500" y="535476"/>
                  </a:lnTo>
                  <a:lnTo>
                    <a:pt x="774969" y="490165"/>
                  </a:lnTo>
                  <a:lnTo>
                    <a:pt x="783921" y="442657"/>
                  </a:lnTo>
                  <a:lnTo>
                    <a:pt x="786987" y="393321"/>
                  </a:lnTo>
                  <a:lnTo>
                    <a:pt x="783921" y="343984"/>
                  </a:lnTo>
                  <a:lnTo>
                    <a:pt x="774969" y="296476"/>
                  </a:lnTo>
                  <a:lnTo>
                    <a:pt x="760500" y="251166"/>
                  </a:lnTo>
                  <a:lnTo>
                    <a:pt x="740882" y="208420"/>
                  </a:lnTo>
                  <a:lnTo>
                    <a:pt x="716485" y="168610"/>
                  </a:lnTo>
                  <a:lnTo>
                    <a:pt x="687676" y="132102"/>
                  </a:lnTo>
                  <a:lnTo>
                    <a:pt x="654826" y="99266"/>
                  </a:lnTo>
                  <a:lnTo>
                    <a:pt x="618302" y="70471"/>
                  </a:lnTo>
                  <a:lnTo>
                    <a:pt x="578474" y="46084"/>
                  </a:lnTo>
                  <a:lnTo>
                    <a:pt x="535711" y="26475"/>
                  </a:lnTo>
                  <a:lnTo>
                    <a:pt x="490380" y="12012"/>
                  </a:lnTo>
                  <a:lnTo>
                    <a:pt x="442851" y="3064"/>
                  </a:lnTo>
                  <a:lnTo>
                    <a:pt x="393493" y="0"/>
                  </a:lnTo>
                  <a:close/>
                </a:path>
              </a:pathLst>
            </a:custGeom>
            <a:solidFill>
              <a:srgbClr val="53B685"/>
            </a:solidFill>
          </p:spPr>
          <p:txBody>
            <a:bodyPr wrap="square" lIns="0" tIns="0" rIns="0" bIns="0" rtlCol="0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" name="object 7">
              <a:extLst>
                <a:ext uri="{FF2B5EF4-FFF2-40B4-BE49-F238E27FC236}">
                  <a16:creationId xmlns="" xmlns:a16="http://schemas.microsoft.com/office/drawing/2014/main" id="{435DDFB1-FA5D-8D86-97F6-CD4BA4FE1E6A}"/>
                </a:ext>
              </a:extLst>
            </p:cNvPr>
            <p:cNvSpPr/>
            <p:nvPr/>
          </p:nvSpPr>
          <p:spPr>
            <a:xfrm>
              <a:off x="9553391" y="5210948"/>
              <a:ext cx="83185" cy="232410"/>
            </a:xfrm>
            <a:custGeom>
              <a:avLst/>
              <a:gdLst/>
              <a:ahLst/>
              <a:cxnLst/>
              <a:rect l="l" t="t" r="r" b="b"/>
              <a:pathLst>
                <a:path w="83185" h="232410">
                  <a:moveTo>
                    <a:pt x="83051" y="0"/>
                  </a:moveTo>
                  <a:lnTo>
                    <a:pt x="0" y="0"/>
                  </a:lnTo>
                  <a:lnTo>
                    <a:pt x="0" y="26876"/>
                  </a:lnTo>
                  <a:lnTo>
                    <a:pt x="53240" y="26876"/>
                  </a:lnTo>
                  <a:lnTo>
                    <a:pt x="53240" y="232119"/>
                  </a:lnTo>
                  <a:lnTo>
                    <a:pt x="83051" y="232119"/>
                  </a:lnTo>
                  <a:lnTo>
                    <a:pt x="830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" name="object 8">
              <a:extLst>
                <a:ext uri="{FF2B5EF4-FFF2-40B4-BE49-F238E27FC236}">
                  <a16:creationId xmlns="" xmlns:a16="http://schemas.microsoft.com/office/drawing/2014/main" id="{A87E5822-D979-5EAB-B024-373E5BD7E80F}"/>
                </a:ext>
              </a:extLst>
            </p:cNvPr>
            <p:cNvSpPr/>
            <p:nvPr/>
          </p:nvSpPr>
          <p:spPr>
            <a:xfrm>
              <a:off x="9553390" y="5210948"/>
              <a:ext cx="83184" cy="232409"/>
            </a:xfrm>
            <a:custGeom>
              <a:avLst/>
              <a:gdLst/>
              <a:ahLst/>
              <a:cxnLst/>
              <a:rect l="l" t="t" r="r" b="b"/>
              <a:pathLst>
                <a:path w="83185" h="232410">
                  <a:moveTo>
                    <a:pt x="0" y="0"/>
                  </a:moveTo>
                  <a:lnTo>
                    <a:pt x="83051" y="0"/>
                  </a:lnTo>
                  <a:lnTo>
                    <a:pt x="83051" y="232119"/>
                  </a:lnTo>
                  <a:lnTo>
                    <a:pt x="53240" y="232119"/>
                  </a:lnTo>
                  <a:lnTo>
                    <a:pt x="53240" y="26876"/>
                  </a:lnTo>
                  <a:lnTo>
                    <a:pt x="0" y="26876"/>
                  </a:lnTo>
                  <a:lnTo>
                    <a:pt x="0" y="0"/>
                  </a:lnTo>
                  <a:close/>
                </a:path>
              </a:pathLst>
            </a:custGeom>
            <a:ln w="8346">
              <a:solidFill>
                <a:srgbClr val="969696"/>
              </a:solidFill>
            </a:ln>
          </p:spPr>
          <p:txBody>
            <a:bodyPr wrap="square" lIns="0" tIns="0" rIns="0" bIns="0" rtlCol="0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493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713092" y="63721"/>
            <a:ext cx="712189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 dirty="0" smtClean="0">
                <a:solidFill>
                  <a:srgbClr val="53B685"/>
                </a:solidFill>
                <a:latin typeface="Montserrat Light"/>
              </a:rPr>
              <a:t>SRT</a:t>
            </a:r>
            <a:r>
              <a:rPr lang="ru-RU" sz="4800" b="1" dirty="0" smtClean="0">
                <a:solidFill>
                  <a:srgbClr val="53B685"/>
                </a:solidFill>
                <a:latin typeface="Montserrat Light"/>
              </a:rPr>
              <a:t> это кто</a:t>
            </a:r>
            <a:r>
              <a:rPr lang="en-US" sz="4800" b="1" dirty="0" smtClean="0">
                <a:solidFill>
                  <a:srgbClr val="53B685"/>
                </a:solidFill>
                <a:latin typeface="Montserrat Light"/>
              </a:rPr>
              <a:t>?</a:t>
            </a:r>
            <a:endParaRPr lang="en-US" sz="4800" spc="300" dirty="0">
              <a:solidFill>
                <a:schemeClr val="bg1">
                  <a:lumMod val="7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44388" y="1434872"/>
            <a:ext cx="6308680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2800" dirty="0" smtClean="0"/>
              <a:t>Открытый </a:t>
            </a:r>
            <a:r>
              <a:rPr lang="ru-RU" sz="2800" dirty="0"/>
              <a:t>протокол для передачи </a:t>
            </a:r>
            <a:r>
              <a:rPr lang="ru-RU" sz="2800" dirty="0" smtClean="0"/>
              <a:t>данных через </a:t>
            </a:r>
            <a:r>
              <a:rPr lang="ru-RU" sz="2800" dirty="0"/>
              <a:t>Интернет. Он разработан для обеспечения надежной и безопасной передачи данных в условиях </a:t>
            </a:r>
            <a:r>
              <a:rPr lang="ru-RU" sz="2800" dirty="0" smtClean="0"/>
              <a:t>переменного и низкоскоростного </a:t>
            </a:r>
            <a:r>
              <a:rPr lang="ru-RU" sz="2800" dirty="0"/>
              <a:t>интернет-соединения.</a:t>
            </a:r>
            <a:endParaRPr lang="ru-RU" sz="2800" dirty="0">
              <a:latin typeface="Montserra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92259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713092" y="63721"/>
            <a:ext cx="712189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800" b="1" dirty="0" smtClean="0">
                <a:solidFill>
                  <a:srgbClr val="53B685"/>
                </a:solidFill>
                <a:latin typeface="Montserrat Light"/>
              </a:rPr>
              <a:t>Как работает</a:t>
            </a:r>
            <a:r>
              <a:rPr lang="en-US" sz="4800" b="1" dirty="0" smtClean="0">
                <a:solidFill>
                  <a:srgbClr val="53B685"/>
                </a:solidFill>
                <a:latin typeface="Montserrat Light"/>
              </a:rPr>
              <a:t>?</a:t>
            </a:r>
            <a:endParaRPr lang="en-US" sz="4800" spc="300" dirty="0">
              <a:solidFill>
                <a:schemeClr val="bg1">
                  <a:lumMod val="7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94629" y="1284147"/>
            <a:ext cx="6308680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2800" dirty="0"/>
              <a:t>SRT использует передачу данных по принципу </a:t>
            </a:r>
            <a:r>
              <a:rPr lang="ru-RU" sz="2800" dirty="0" smtClean="0"/>
              <a:t>клиент-сервер. Для этого ему нужны сокеты, про них в следующем слайде. </a:t>
            </a:r>
          </a:p>
          <a:p>
            <a:pPr algn="just"/>
            <a:r>
              <a:rPr lang="ru-RU" sz="2800" dirty="0"/>
              <a:t>Протокол автоматически адаптирует скорость передачи данных в зависимости от условий сети, чтобы минимизировать потери пакетов и обеспечить стабильное воспроизведение.</a:t>
            </a:r>
            <a:endParaRPr lang="ru-RU" sz="2800" dirty="0">
              <a:latin typeface="Montserra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55083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713092" y="63721"/>
            <a:ext cx="712189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800" b="1" dirty="0" smtClean="0">
                <a:solidFill>
                  <a:srgbClr val="53B685"/>
                </a:solidFill>
                <a:latin typeface="Montserrat Light"/>
              </a:rPr>
              <a:t>Про </a:t>
            </a:r>
            <a:r>
              <a:rPr lang="ru-RU" sz="4800" b="1" dirty="0" smtClean="0">
                <a:solidFill>
                  <a:srgbClr val="53B685"/>
                </a:solidFill>
                <a:latin typeface="Montserrat Light"/>
              </a:rPr>
              <a:t>сокеты</a:t>
            </a:r>
            <a:endParaRPr lang="en-US" sz="4800" spc="300" dirty="0">
              <a:solidFill>
                <a:schemeClr val="bg1">
                  <a:lumMod val="7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6963" y="1079384"/>
            <a:ext cx="6308680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dirty="0" smtClean="0">
                <a:latin typeface="Montserrat Regular"/>
              </a:rPr>
              <a:t>Сокет сам по себе это абстрактный объект, представляющий конечную точку соединения. </a:t>
            </a:r>
          </a:p>
          <a:p>
            <a:pPr algn="just"/>
            <a:r>
              <a:rPr lang="ru-RU" dirty="0" smtClean="0">
                <a:latin typeface="Montserrat Regular"/>
              </a:rPr>
              <a:t>Есть отправитель и есть получатель. </a:t>
            </a:r>
          </a:p>
          <a:p>
            <a:pPr algn="just"/>
            <a:r>
              <a:rPr lang="ru-RU" dirty="0" smtClean="0">
                <a:latin typeface="Montserrat Regular"/>
              </a:rPr>
              <a:t>У каждого по своему сокету, которые имеют свои адрес и порт.</a:t>
            </a:r>
          </a:p>
          <a:p>
            <a:pPr algn="just"/>
            <a:r>
              <a:rPr lang="ru-RU" dirty="0" smtClean="0">
                <a:latin typeface="Montserrat Regular"/>
              </a:rPr>
              <a:t>Пакет данных отправляется сокетом в сеть и забирается из сети другим сокетом, которому он был адресован.</a:t>
            </a:r>
            <a:endParaRPr lang="ru-RU" dirty="0">
              <a:latin typeface="Montserrat Regula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92" y="1856606"/>
            <a:ext cx="5190855" cy="23493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02070" y="3294576"/>
            <a:ext cx="4721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53B685"/>
                </a:solidFill>
                <a:latin typeface="Montserrat Light"/>
              </a:rPr>
              <a:t>Особенность сокетов в протоколе </a:t>
            </a:r>
            <a:r>
              <a:rPr lang="en-US" b="1" dirty="0" smtClean="0">
                <a:solidFill>
                  <a:srgbClr val="53B685"/>
                </a:solidFill>
                <a:latin typeface="Montserrat Light"/>
              </a:rPr>
              <a:t>SRT</a:t>
            </a:r>
            <a:endParaRPr lang="ru-RU" b="1" dirty="0">
              <a:solidFill>
                <a:srgbClr val="53B685"/>
              </a:solidFill>
              <a:latin typeface="Montserrat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7257" y="3820761"/>
            <a:ext cx="3432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D0D0D"/>
                </a:solidFill>
                <a:latin typeface="Montserrat Regular"/>
              </a:rPr>
              <a:t>Надежность передачи данных</a:t>
            </a:r>
            <a:endParaRPr lang="ru-RU" dirty="0">
              <a:latin typeface="Montserrat 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2280" y="419009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D0D0D"/>
                </a:solidFill>
                <a:latin typeface="Montserrat Regular"/>
              </a:rPr>
              <a:t>Управление пропускной способностью и задержкой</a:t>
            </a:r>
            <a:endParaRPr lang="ru-RU" dirty="0">
              <a:latin typeface="Montserra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0001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512125" y="0"/>
            <a:ext cx="8478908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800" b="1" dirty="0" smtClean="0">
                <a:solidFill>
                  <a:srgbClr val="53B685"/>
                </a:solidFill>
                <a:latin typeface="Montserrat Light"/>
              </a:rPr>
              <a:t>Как его можно использовать</a:t>
            </a:r>
            <a:r>
              <a:rPr lang="en-US" sz="4800" b="1" dirty="0" smtClean="0">
                <a:solidFill>
                  <a:srgbClr val="53B685"/>
                </a:solidFill>
                <a:latin typeface="Montserrat Light"/>
              </a:rPr>
              <a:t>?</a:t>
            </a:r>
            <a:endParaRPr lang="en-US" sz="4800" spc="300" dirty="0">
              <a:solidFill>
                <a:schemeClr val="bg1">
                  <a:lumMod val="7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33856" y="1866951"/>
            <a:ext cx="6308680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2800" dirty="0" smtClean="0"/>
              <a:t>Протокол выглядит очень удобным для использования для трансляции видео и медиа данных, в виду своих особенностей, что он подстраивается под плохие условия</a:t>
            </a:r>
            <a:endParaRPr lang="ru-RU" sz="2800" dirty="0">
              <a:latin typeface="Montserra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04296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612608" y="80387"/>
            <a:ext cx="847890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800" b="1" dirty="0" smtClean="0">
                <a:solidFill>
                  <a:srgbClr val="53B685"/>
                </a:solidFill>
                <a:latin typeface="Montserrat Light"/>
              </a:rPr>
              <a:t>Заключение</a:t>
            </a:r>
            <a:endParaRPr lang="en-US" sz="4800" spc="300" dirty="0">
              <a:solidFill>
                <a:schemeClr val="bg1">
                  <a:lumMod val="7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33856" y="1193711"/>
            <a:ext cx="630868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2800" dirty="0"/>
              <a:t>Использование SRT может значительно улучшить опыт просмотра видео и аудио в реальном времени, а также снизить затраты на оборудование и </a:t>
            </a:r>
            <a:r>
              <a:rPr lang="ru-RU" sz="2800" dirty="0" smtClean="0"/>
              <a:t>инфраструктуру</a:t>
            </a:r>
          </a:p>
          <a:p>
            <a:r>
              <a:rPr lang="en-US" sz="2800" dirty="0" smtClean="0"/>
              <a:t>SRT </a:t>
            </a:r>
            <a:r>
              <a:rPr lang="ru-RU" sz="2800" dirty="0" smtClean="0"/>
              <a:t>даёт пользователю </a:t>
            </a:r>
            <a:r>
              <a:rPr lang="ru-RU" sz="2800" dirty="0"/>
              <a:t>широкие возможности настройки и обеспечивает высокое качество передачи данных даже в условиях </a:t>
            </a:r>
            <a:r>
              <a:rPr lang="ru-RU" sz="2800" dirty="0" smtClean="0"/>
              <a:t>плохого интернета.</a:t>
            </a:r>
            <a:endParaRPr lang="ru-RU" sz="2800" dirty="0"/>
          </a:p>
          <a:p>
            <a:r>
              <a:rPr lang="ru-RU" sz="2800" dirty="0"/>
              <a:t/>
            </a:r>
            <a:br>
              <a:rPr lang="ru-RU" sz="2800" dirty="0"/>
            </a:br>
            <a:endParaRPr lang="ru-RU" sz="2800" dirty="0">
              <a:latin typeface="Montserra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158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4455</TotalTime>
  <Words>239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Bebas Neue</vt:lpstr>
      <vt:lpstr>Calibri</vt:lpstr>
      <vt:lpstr>Calibri Light</vt:lpstr>
      <vt:lpstr>Lato Black</vt:lpstr>
      <vt:lpstr>Montserrat</vt:lpstr>
      <vt:lpstr>Montserrat Light</vt:lpstr>
      <vt:lpstr>Montserrat Regular</vt:lpstr>
      <vt:lpstr>Times New Roman</vt:lpstr>
      <vt:lpstr>Trebuchet MS</vt:lpstr>
      <vt:lpstr>Verdana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Карина Шамильевна</dc:creator>
  <cp:lastModifiedBy>Clonexy700 Main Account</cp:lastModifiedBy>
  <cp:revision>852</cp:revision>
  <dcterms:created xsi:type="dcterms:W3CDTF">2021-04-16T04:12:04Z</dcterms:created>
  <dcterms:modified xsi:type="dcterms:W3CDTF">2024-05-26T16:20:51Z</dcterms:modified>
</cp:coreProperties>
</file>