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963" r:id="rId2"/>
    <p:sldId id="979" r:id="rId3"/>
    <p:sldId id="966" r:id="rId4"/>
    <p:sldId id="1019" r:id="rId5"/>
    <p:sldId id="1018" r:id="rId6"/>
    <p:sldId id="982" r:id="rId7"/>
    <p:sldId id="1021" r:id="rId8"/>
    <p:sldId id="1022" r:id="rId9"/>
    <p:sldId id="1023" r:id="rId10"/>
    <p:sldId id="978"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B685"/>
    <a:srgbClr val="54B686"/>
    <a:srgbClr val="979797"/>
    <a:srgbClr val="222222"/>
    <a:srgbClr val="84CAA7"/>
    <a:srgbClr val="9FD5BA"/>
    <a:srgbClr val="2C7D88"/>
    <a:srgbClr val="8ABBD2"/>
    <a:srgbClr val="DEE2E0"/>
    <a:srgbClr val="FBBE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D56A12-4C37-4A2D-BDA8-AD6AF557B7C3}" v="68" dt="2022-05-22T13:25:08.357"/>
    <p1510:client id="{396B0093-A2C8-4C52-9755-A9FB12CB5BED}" v="390" dt="2022-05-21T12:18:39.632"/>
    <p1510:client id="{3997E081-D9CC-4E01-AC62-32CC66C62BD3}" v="16" dt="2022-05-22T06:35:24.744"/>
    <p1510:client id="{4AE612B8-5E92-4F48-A9C7-28F2CEEFACA6}" v="3339" dt="2022-05-20T17:12:33.985"/>
    <p1510:client id="{CF99A812-46B7-4137-B5B8-0233BDCFAE94}" v="133" dt="2022-05-05T14:26:11.415"/>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93" autoAdjust="0"/>
    <p:restoredTop sz="81952" autoAdjust="0"/>
  </p:normalViewPr>
  <p:slideViewPr>
    <p:cSldViewPr snapToGrid="0">
      <p:cViewPr varScale="1">
        <p:scale>
          <a:sx n="95" d="100"/>
          <a:sy n="95" d="100"/>
        </p:scale>
        <p:origin x="1308" y="90"/>
      </p:cViewPr>
      <p:guideLst/>
    </p:cSldViewPr>
  </p:slideViewPr>
  <p:notesTextViewPr>
    <p:cViewPr>
      <p:scale>
        <a:sx n="1" d="1"/>
        <a:sy n="1" d="1"/>
      </p:scale>
      <p:origin x="0" y="0"/>
    </p:cViewPr>
  </p:notesTextViewPr>
  <p:sorterViewPr>
    <p:cViewPr>
      <p:scale>
        <a:sx n="120" d="100"/>
        <a:sy n="120" d="100"/>
      </p:scale>
      <p:origin x="0" y="0"/>
    </p:cViewPr>
  </p:sorterViewPr>
  <p:notesViewPr>
    <p:cSldViewPr snapToGrid="0">
      <p:cViewPr varScale="1">
        <p:scale>
          <a:sx n="66" d="100"/>
          <a:sy n="66" d="100"/>
        </p:scale>
        <p:origin x="2069"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xmlns="" id="{FC660FE5-1D22-4FFB-B81E-9A512F4319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a:extLst>
              <a:ext uri="{FF2B5EF4-FFF2-40B4-BE49-F238E27FC236}">
                <a16:creationId xmlns:a16="http://schemas.microsoft.com/office/drawing/2014/main" xmlns="" id="{FBB47346-7CEB-466C-A058-E40CA76EEE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0DF6C9-C926-439B-94EE-C49F40B06B6E}" type="datetimeFigureOut">
              <a:rPr lang="ru-RU" smtClean="0"/>
              <a:t>26.05.2024</a:t>
            </a:fld>
            <a:endParaRPr lang="ru-RU"/>
          </a:p>
        </p:txBody>
      </p:sp>
      <p:sp>
        <p:nvSpPr>
          <p:cNvPr id="4" name="Нижний колонтитул 3">
            <a:extLst>
              <a:ext uri="{FF2B5EF4-FFF2-40B4-BE49-F238E27FC236}">
                <a16:creationId xmlns:a16="http://schemas.microsoft.com/office/drawing/2014/main" xmlns="" id="{F1CF6A17-F1D2-4A03-A987-FAECF3F7495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a:extLst>
              <a:ext uri="{FF2B5EF4-FFF2-40B4-BE49-F238E27FC236}">
                <a16:creationId xmlns:a16="http://schemas.microsoft.com/office/drawing/2014/main" xmlns="" id="{0F067F07-C3A4-44EB-AA4D-D531F650BB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5CB336-371A-43B4-915A-08C6EF0FC0CD}" type="slidenum">
              <a:rPr lang="ru-RU" smtClean="0"/>
              <a:t>‹#›</a:t>
            </a:fld>
            <a:endParaRPr lang="ru-RU"/>
          </a:p>
        </p:txBody>
      </p:sp>
    </p:spTree>
    <p:extLst>
      <p:ext uri="{BB962C8B-B14F-4D97-AF65-F5344CB8AC3E}">
        <p14:creationId xmlns:p14="http://schemas.microsoft.com/office/powerpoint/2010/main" val="19280726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3D3F19-8B82-47F8-A33E-5764B3985DAC}" type="datetimeFigureOut">
              <a:rPr lang="ru-RU" smtClean="0"/>
              <a:t>26.05.2024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36CAE9-F239-4111-9A51-C73CB7300FD4}" type="slidenum">
              <a:rPr lang="ru-RU" smtClean="0"/>
              <a:t>‹#›</a:t>
            </a:fld>
            <a:endParaRPr lang="ru-RU"/>
          </a:p>
        </p:txBody>
      </p:sp>
    </p:spTree>
    <p:extLst>
      <p:ext uri="{BB962C8B-B14F-4D97-AF65-F5344CB8AC3E}">
        <p14:creationId xmlns:p14="http://schemas.microsoft.com/office/powerpoint/2010/main" val="2965824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736CAE9-F239-4111-9A51-C73CB7300FD4}" type="slidenum">
              <a:rPr lang="ru-RU" smtClean="0"/>
              <a:t>1</a:t>
            </a:fld>
            <a:endParaRPr lang="ru-RU"/>
          </a:p>
        </p:txBody>
      </p:sp>
    </p:spTree>
    <p:extLst>
      <p:ext uri="{BB962C8B-B14F-4D97-AF65-F5344CB8AC3E}">
        <p14:creationId xmlns:p14="http://schemas.microsoft.com/office/powerpoint/2010/main" val="1399463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736CAE9-F239-4111-9A51-C73CB7300FD4}" type="slidenum">
              <a:rPr lang="ru-RU" smtClean="0"/>
              <a:t>2</a:t>
            </a:fld>
            <a:endParaRPr lang="ru-RU"/>
          </a:p>
        </p:txBody>
      </p:sp>
    </p:spTree>
    <p:extLst>
      <p:ext uri="{BB962C8B-B14F-4D97-AF65-F5344CB8AC3E}">
        <p14:creationId xmlns:p14="http://schemas.microsoft.com/office/powerpoint/2010/main" val="509741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736CAE9-F239-4111-9A51-C73CB7300FD4}" type="slidenum">
              <a:rPr lang="ru-RU" smtClean="0"/>
              <a:t>8</a:t>
            </a:fld>
            <a:endParaRPr lang="ru-RU"/>
          </a:p>
        </p:txBody>
      </p:sp>
    </p:spTree>
    <p:extLst>
      <p:ext uri="{BB962C8B-B14F-4D97-AF65-F5344CB8AC3E}">
        <p14:creationId xmlns:p14="http://schemas.microsoft.com/office/powerpoint/2010/main" val="2564102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736CAE9-F239-4111-9A51-C73CB7300FD4}" type="slidenum">
              <a:rPr lang="ru-RU" smtClean="0"/>
              <a:t>9</a:t>
            </a:fld>
            <a:endParaRPr lang="ru-RU"/>
          </a:p>
        </p:txBody>
      </p:sp>
    </p:spTree>
    <p:extLst>
      <p:ext uri="{BB962C8B-B14F-4D97-AF65-F5344CB8AC3E}">
        <p14:creationId xmlns:p14="http://schemas.microsoft.com/office/powerpoint/2010/main" val="2015750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68583961-F7CC-492E-84ED-A215726946A9}"/>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xmlns="" id="{FB84D19C-F77A-438F-A4D1-94F64621C0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xmlns="" id="{1EF2CCB3-121B-4135-B614-486CDF776F40}"/>
              </a:ext>
            </a:extLst>
          </p:cNvPr>
          <p:cNvSpPr>
            <a:spLocks noGrp="1"/>
          </p:cNvSpPr>
          <p:nvPr>
            <p:ph type="dt" sz="half" idx="10"/>
          </p:nvPr>
        </p:nvSpPr>
        <p:spPr/>
        <p:txBody>
          <a:bodyPr/>
          <a:lstStyle/>
          <a:p>
            <a:fld id="{781F2FD7-55C6-4455-9664-85531BEB9F2D}" type="datetimeFigureOut">
              <a:rPr lang="ru-RU" smtClean="0"/>
              <a:t>26.05.2024</a:t>
            </a:fld>
            <a:endParaRPr lang="ru-RU"/>
          </a:p>
        </p:txBody>
      </p:sp>
      <p:sp>
        <p:nvSpPr>
          <p:cNvPr id="5" name="Нижний колонтитул 4">
            <a:extLst>
              <a:ext uri="{FF2B5EF4-FFF2-40B4-BE49-F238E27FC236}">
                <a16:creationId xmlns:a16="http://schemas.microsoft.com/office/drawing/2014/main" xmlns="" id="{CCE7FC01-5666-441F-BB51-54856C74028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xmlns="" id="{A0162FA3-28F4-4081-8EB3-856565CC0B73}"/>
              </a:ext>
            </a:extLst>
          </p:cNvPr>
          <p:cNvSpPr>
            <a:spLocks noGrp="1"/>
          </p:cNvSpPr>
          <p:nvPr>
            <p:ph type="sldNum" sz="quarter" idx="12"/>
          </p:nvPr>
        </p:nvSpPr>
        <p:spPr/>
        <p:txBody>
          <a:bodyPr/>
          <a:lstStyle/>
          <a:p>
            <a:fld id="{BD025B80-4244-4AFB-8EFC-6251BEBC0B8B}" type="slidenum">
              <a:rPr lang="ru-RU" smtClean="0"/>
              <a:t>‹#›</a:t>
            </a:fld>
            <a:endParaRPr lang="ru-RU"/>
          </a:p>
        </p:txBody>
      </p:sp>
    </p:spTree>
    <p:extLst>
      <p:ext uri="{BB962C8B-B14F-4D97-AF65-F5344CB8AC3E}">
        <p14:creationId xmlns:p14="http://schemas.microsoft.com/office/powerpoint/2010/main" val="1999541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66A4D035-88D6-427C-A521-9144B0793DB9}"/>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xmlns="" id="{7CC9528B-B04D-4561-A282-27767EF759FD}"/>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xmlns="" id="{9D5C0685-BE02-4701-BA02-18D0C4AE8187}"/>
              </a:ext>
            </a:extLst>
          </p:cNvPr>
          <p:cNvSpPr>
            <a:spLocks noGrp="1"/>
          </p:cNvSpPr>
          <p:nvPr>
            <p:ph type="dt" sz="half" idx="10"/>
          </p:nvPr>
        </p:nvSpPr>
        <p:spPr/>
        <p:txBody>
          <a:bodyPr/>
          <a:lstStyle/>
          <a:p>
            <a:fld id="{781F2FD7-55C6-4455-9664-85531BEB9F2D}" type="datetimeFigureOut">
              <a:rPr lang="ru-RU" smtClean="0"/>
              <a:t>26.05.2024</a:t>
            </a:fld>
            <a:endParaRPr lang="ru-RU"/>
          </a:p>
        </p:txBody>
      </p:sp>
      <p:sp>
        <p:nvSpPr>
          <p:cNvPr id="5" name="Нижний колонтитул 4">
            <a:extLst>
              <a:ext uri="{FF2B5EF4-FFF2-40B4-BE49-F238E27FC236}">
                <a16:creationId xmlns:a16="http://schemas.microsoft.com/office/drawing/2014/main" xmlns="" id="{E407184C-8918-4515-8FF2-5F73E2368A7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xmlns="" id="{2E716BEE-C24C-41B8-94EB-3FCBE6A0BB24}"/>
              </a:ext>
            </a:extLst>
          </p:cNvPr>
          <p:cNvSpPr>
            <a:spLocks noGrp="1"/>
          </p:cNvSpPr>
          <p:nvPr>
            <p:ph type="sldNum" sz="quarter" idx="12"/>
          </p:nvPr>
        </p:nvSpPr>
        <p:spPr/>
        <p:txBody>
          <a:bodyPr/>
          <a:lstStyle/>
          <a:p>
            <a:fld id="{BD025B80-4244-4AFB-8EFC-6251BEBC0B8B}" type="slidenum">
              <a:rPr lang="ru-RU" smtClean="0"/>
              <a:t>‹#›</a:t>
            </a:fld>
            <a:endParaRPr lang="ru-RU"/>
          </a:p>
        </p:txBody>
      </p:sp>
    </p:spTree>
    <p:extLst>
      <p:ext uri="{BB962C8B-B14F-4D97-AF65-F5344CB8AC3E}">
        <p14:creationId xmlns:p14="http://schemas.microsoft.com/office/powerpoint/2010/main" val="885239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xmlns="" id="{A269395F-57EF-4B03-AA80-029CE40E6252}"/>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xmlns="" id="{3229551F-3BF4-47CB-87C7-348503C343E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xmlns="" id="{1650482C-F4F9-4F5F-8C5C-13F57E66BB28}"/>
              </a:ext>
            </a:extLst>
          </p:cNvPr>
          <p:cNvSpPr>
            <a:spLocks noGrp="1"/>
          </p:cNvSpPr>
          <p:nvPr>
            <p:ph type="dt" sz="half" idx="10"/>
          </p:nvPr>
        </p:nvSpPr>
        <p:spPr/>
        <p:txBody>
          <a:bodyPr/>
          <a:lstStyle/>
          <a:p>
            <a:fld id="{781F2FD7-55C6-4455-9664-85531BEB9F2D}" type="datetimeFigureOut">
              <a:rPr lang="ru-RU" smtClean="0"/>
              <a:t>26.05.2024</a:t>
            </a:fld>
            <a:endParaRPr lang="ru-RU"/>
          </a:p>
        </p:txBody>
      </p:sp>
      <p:sp>
        <p:nvSpPr>
          <p:cNvPr id="5" name="Нижний колонтитул 4">
            <a:extLst>
              <a:ext uri="{FF2B5EF4-FFF2-40B4-BE49-F238E27FC236}">
                <a16:creationId xmlns:a16="http://schemas.microsoft.com/office/drawing/2014/main" xmlns="" id="{03C7A506-50BA-4188-96AA-20CD5A275CB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xmlns="" id="{413F0EBC-406E-48D6-8622-7E9295DB936F}"/>
              </a:ext>
            </a:extLst>
          </p:cNvPr>
          <p:cNvSpPr>
            <a:spLocks noGrp="1"/>
          </p:cNvSpPr>
          <p:nvPr>
            <p:ph type="sldNum" sz="quarter" idx="12"/>
          </p:nvPr>
        </p:nvSpPr>
        <p:spPr/>
        <p:txBody>
          <a:bodyPr/>
          <a:lstStyle/>
          <a:p>
            <a:fld id="{BD025B80-4244-4AFB-8EFC-6251BEBC0B8B}" type="slidenum">
              <a:rPr lang="ru-RU" smtClean="0"/>
              <a:t>‹#›</a:t>
            </a:fld>
            <a:endParaRPr lang="ru-RU"/>
          </a:p>
        </p:txBody>
      </p:sp>
    </p:spTree>
    <p:extLst>
      <p:ext uri="{BB962C8B-B14F-4D97-AF65-F5344CB8AC3E}">
        <p14:creationId xmlns:p14="http://schemas.microsoft.com/office/powerpoint/2010/main" val="3963457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xmlns="" id="{FF65C74D-F696-4A43-A0CB-B31F1533C158}"/>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en-US" dirty="0"/>
          </a:p>
        </p:txBody>
      </p:sp>
    </p:spTree>
    <p:extLst>
      <p:ext uri="{BB962C8B-B14F-4D97-AF65-F5344CB8AC3E}">
        <p14:creationId xmlns:p14="http://schemas.microsoft.com/office/powerpoint/2010/main" val="3824490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EBEDCEB8-4005-4A44-9A80-0FD3E4DD01A6}"/>
              </a:ext>
            </a:extLst>
          </p:cNvPr>
          <p:cNvSpPr>
            <a:spLocks noGrp="1"/>
          </p:cNvSpPr>
          <p:nvPr>
            <p:ph type="pic" sz="quarter" idx="10"/>
          </p:nvPr>
        </p:nvSpPr>
        <p:spPr>
          <a:xfrm>
            <a:off x="1073150" y="1431477"/>
            <a:ext cx="1680369" cy="1679575"/>
          </a:xfrm>
          <a:solidFill>
            <a:schemeClr val="bg2"/>
          </a:solidFill>
        </p:spPr>
        <p:txBody>
          <a:bodyPr anchor="ctr">
            <a:normAutofit/>
          </a:bodyPr>
          <a:lstStyle>
            <a:lvl1pPr marL="0" indent="0" algn="ctr">
              <a:buNone/>
              <a:defRPr sz="800">
                <a:solidFill>
                  <a:schemeClr val="tx2"/>
                </a:solidFill>
                <a:latin typeface="Montserrat" pitchFamily="2" charset="77"/>
              </a:defRPr>
            </a:lvl1pPr>
          </a:lstStyle>
          <a:p>
            <a:endParaRPr lang="x-none"/>
          </a:p>
        </p:txBody>
      </p:sp>
      <p:sp>
        <p:nvSpPr>
          <p:cNvPr id="7" name="Picture Placeholder 2">
            <a:extLst>
              <a:ext uri="{FF2B5EF4-FFF2-40B4-BE49-F238E27FC236}">
                <a16:creationId xmlns:a16="http://schemas.microsoft.com/office/drawing/2014/main" xmlns="" id="{A0B78733-C83C-4F45-8E52-1B0CA64C03D9}"/>
              </a:ext>
            </a:extLst>
          </p:cNvPr>
          <p:cNvSpPr>
            <a:spLocks noGrp="1"/>
          </p:cNvSpPr>
          <p:nvPr>
            <p:ph type="pic" sz="quarter" idx="11"/>
          </p:nvPr>
        </p:nvSpPr>
        <p:spPr>
          <a:xfrm>
            <a:off x="3227456" y="1431477"/>
            <a:ext cx="1680369" cy="1679575"/>
          </a:xfrm>
          <a:solidFill>
            <a:schemeClr val="bg2"/>
          </a:solidFill>
        </p:spPr>
        <p:txBody>
          <a:bodyPr anchor="ctr">
            <a:normAutofit/>
          </a:bodyPr>
          <a:lstStyle>
            <a:lvl1pPr marL="0" indent="0" algn="ctr">
              <a:buNone/>
              <a:defRPr sz="800">
                <a:solidFill>
                  <a:schemeClr val="tx2"/>
                </a:solidFill>
                <a:latin typeface="Montserrat" pitchFamily="2" charset="77"/>
              </a:defRPr>
            </a:lvl1pPr>
          </a:lstStyle>
          <a:p>
            <a:endParaRPr lang="x-none"/>
          </a:p>
        </p:txBody>
      </p:sp>
      <p:sp>
        <p:nvSpPr>
          <p:cNvPr id="8" name="Picture Placeholder 2">
            <a:extLst>
              <a:ext uri="{FF2B5EF4-FFF2-40B4-BE49-F238E27FC236}">
                <a16:creationId xmlns:a16="http://schemas.microsoft.com/office/drawing/2014/main" xmlns="" id="{4BC8BF96-647F-064C-B617-5351D64DA60F}"/>
              </a:ext>
            </a:extLst>
          </p:cNvPr>
          <p:cNvSpPr>
            <a:spLocks noGrp="1"/>
          </p:cNvSpPr>
          <p:nvPr>
            <p:ph type="pic" sz="quarter" idx="12"/>
          </p:nvPr>
        </p:nvSpPr>
        <p:spPr>
          <a:xfrm>
            <a:off x="5381763" y="1431477"/>
            <a:ext cx="1680369" cy="1679575"/>
          </a:xfrm>
          <a:solidFill>
            <a:schemeClr val="bg2"/>
          </a:solidFill>
        </p:spPr>
        <p:txBody>
          <a:bodyPr anchor="ctr">
            <a:normAutofit/>
          </a:bodyPr>
          <a:lstStyle>
            <a:lvl1pPr marL="0" indent="0" algn="ctr">
              <a:buNone/>
              <a:defRPr sz="800">
                <a:solidFill>
                  <a:schemeClr val="tx2"/>
                </a:solidFill>
                <a:latin typeface="Montserrat" pitchFamily="2" charset="77"/>
              </a:defRPr>
            </a:lvl1pPr>
          </a:lstStyle>
          <a:p>
            <a:endParaRPr lang="x-none"/>
          </a:p>
        </p:txBody>
      </p:sp>
      <p:sp>
        <p:nvSpPr>
          <p:cNvPr id="9" name="Picture Placeholder 2">
            <a:extLst>
              <a:ext uri="{FF2B5EF4-FFF2-40B4-BE49-F238E27FC236}">
                <a16:creationId xmlns:a16="http://schemas.microsoft.com/office/drawing/2014/main" xmlns="" id="{A6629B9A-D494-964B-987B-69D6316FD9CA}"/>
              </a:ext>
            </a:extLst>
          </p:cNvPr>
          <p:cNvSpPr>
            <a:spLocks noGrp="1"/>
          </p:cNvSpPr>
          <p:nvPr>
            <p:ph type="pic" sz="quarter" idx="13"/>
          </p:nvPr>
        </p:nvSpPr>
        <p:spPr>
          <a:xfrm>
            <a:off x="7536070" y="1431477"/>
            <a:ext cx="1680369" cy="1679575"/>
          </a:xfrm>
          <a:solidFill>
            <a:schemeClr val="bg2"/>
          </a:solidFill>
        </p:spPr>
        <p:txBody>
          <a:bodyPr anchor="ctr">
            <a:normAutofit/>
          </a:bodyPr>
          <a:lstStyle>
            <a:lvl1pPr marL="0" indent="0" algn="ctr">
              <a:buNone/>
              <a:defRPr sz="800">
                <a:solidFill>
                  <a:schemeClr val="tx2"/>
                </a:solidFill>
                <a:latin typeface="Montserrat" pitchFamily="2" charset="77"/>
              </a:defRPr>
            </a:lvl1pPr>
          </a:lstStyle>
          <a:p>
            <a:endParaRPr lang="x-none"/>
          </a:p>
        </p:txBody>
      </p:sp>
      <p:sp>
        <p:nvSpPr>
          <p:cNvPr id="10" name="Picture Placeholder 2">
            <a:extLst>
              <a:ext uri="{FF2B5EF4-FFF2-40B4-BE49-F238E27FC236}">
                <a16:creationId xmlns:a16="http://schemas.microsoft.com/office/drawing/2014/main" xmlns="" id="{4CA44942-D7BE-534A-B524-D3FDD5838D83}"/>
              </a:ext>
            </a:extLst>
          </p:cNvPr>
          <p:cNvSpPr>
            <a:spLocks noGrp="1"/>
          </p:cNvSpPr>
          <p:nvPr>
            <p:ph type="pic" sz="quarter" idx="14"/>
          </p:nvPr>
        </p:nvSpPr>
        <p:spPr>
          <a:xfrm>
            <a:off x="9690377" y="1431477"/>
            <a:ext cx="1680369" cy="1679575"/>
          </a:xfrm>
          <a:solidFill>
            <a:schemeClr val="bg2"/>
          </a:solidFill>
        </p:spPr>
        <p:txBody>
          <a:bodyPr anchor="ctr">
            <a:normAutofit/>
          </a:bodyPr>
          <a:lstStyle>
            <a:lvl1pPr marL="0" indent="0" algn="ctr">
              <a:buNone/>
              <a:defRPr sz="800">
                <a:solidFill>
                  <a:schemeClr val="tx2"/>
                </a:solidFill>
                <a:latin typeface="Montserrat" pitchFamily="2" charset="77"/>
              </a:defRPr>
            </a:lvl1pPr>
          </a:lstStyle>
          <a:p>
            <a:endParaRPr lang="x-none"/>
          </a:p>
        </p:txBody>
      </p:sp>
    </p:spTree>
    <p:extLst>
      <p:ext uri="{BB962C8B-B14F-4D97-AF65-F5344CB8AC3E}">
        <p14:creationId xmlns:p14="http://schemas.microsoft.com/office/powerpoint/2010/main" val="2575537471"/>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EBEDCEB8-4005-4A44-9A80-0FD3E4DD01A6}"/>
              </a:ext>
            </a:extLst>
          </p:cNvPr>
          <p:cNvSpPr>
            <a:spLocks noGrp="1"/>
          </p:cNvSpPr>
          <p:nvPr>
            <p:ph type="pic" sz="quarter" idx="10"/>
          </p:nvPr>
        </p:nvSpPr>
        <p:spPr>
          <a:xfrm>
            <a:off x="1073150" y="1431477"/>
            <a:ext cx="1680369" cy="1679575"/>
          </a:xfrm>
          <a:solidFill>
            <a:schemeClr val="bg2"/>
          </a:solidFill>
        </p:spPr>
        <p:txBody>
          <a:bodyPr anchor="ctr">
            <a:normAutofit/>
          </a:bodyPr>
          <a:lstStyle>
            <a:lvl1pPr marL="0" indent="0" algn="ctr">
              <a:buNone/>
              <a:defRPr sz="800">
                <a:solidFill>
                  <a:schemeClr val="tx2"/>
                </a:solidFill>
                <a:latin typeface="Montserrat" pitchFamily="2" charset="77"/>
              </a:defRPr>
            </a:lvl1pPr>
          </a:lstStyle>
          <a:p>
            <a:endParaRPr lang="x-none"/>
          </a:p>
        </p:txBody>
      </p:sp>
      <p:sp>
        <p:nvSpPr>
          <p:cNvPr id="7" name="Picture Placeholder 2">
            <a:extLst>
              <a:ext uri="{FF2B5EF4-FFF2-40B4-BE49-F238E27FC236}">
                <a16:creationId xmlns:a16="http://schemas.microsoft.com/office/drawing/2014/main" xmlns="" id="{A0B78733-C83C-4F45-8E52-1B0CA64C03D9}"/>
              </a:ext>
            </a:extLst>
          </p:cNvPr>
          <p:cNvSpPr>
            <a:spLocks noGrp="1"/>
          </p:cNvSpPr>
          <p:nvPr>
            <p:ph type="pic" sz="quarter" idx="11"/>
          </p:nvPr>
        </p:nvSpPr>
        <p:spPr>
          <a:xfrm>
            <a:off x="3227456" y="1431477"/>
            <a:ext cx="1680369" cy="1679575"/>
          </a:xfrm>
          <a:solidFill>
            <a:schemeClr val="bg2"/>
          </a:solidFill>
        </p:spPr>
        <p:txBody>
          <a:bodyPr anchor="ctr">
            <a:normAutofit/>
          </a:bodyPr>
          <a:lstStyle>
            <a:lvl1pPr marL="0" indent="0" algn="ctr">
              <a:buNone/>
              <a:defRPr sz="800">
                <a:solidFill>
                  <a:schemeClr val="tx2"/>
                </a:solidFill>
                <a:latin typeface="Montserrat" pitchFamily="2" charset="77"/>
              </a:defRPr>
            </a:lvl1pPr>
          </a:lstStyle>
          <a:p>
            <a:endParaRPr lang="x-none"/>
          </a:p>
        </p:txBody>
      </p:sp>
      <p:sp>
        <p:nvSpPr>
          <p:cNvPr id="8" name="Picture Placeholder 2">
            <a:extLst>
              <a:ext uri="{FF2B5EF4-FFF2-40B4-BE49-F238E27FC236}">
                <a16:creationId xmlns:a16="http://schemas.microsoft.com/office/drawing/2014/main" xmlns="" id="{4BC8BF96-647F-064C-B617-5351D64DA60F}"/>
              </a:ext>
            </a:extLst>
          </p:cNvPr>
          <p:cNvSpPr>
            <a:spLocks noGrp="1"/>
          </p:cNvSpPr>
          <p:nvPr>
            <p:ph type="pic" sz="quarter" idx="12"/>
          </p:nvPr>
        </p:nvSpPr>
        <p:spPr>
          <a:xfrm>
            <a:off x="5381763" y="1431477"/>
            <a:ext cx="1680369" cy="1679575"/>
          </a:xfrm>
          <a:solidFill>
            <a:schemeClr val="bg2"/>
          </a:solidFill>
        </p:spPr>
        <p:txBody>
          <a:bodyPr anchor="ctr">
            <a:normAutofit/>
          </a:bodyPr>
          <a:lstStyle>
            <a:lvl1pPr marL="0" indent="0" algn="ctr">
              <a:buNone/>
              <a:defRPr sz="800">
                <a:solidFill>
                  <a:schemeClr val="tx2"/>
                </a:solidFill>
                <a:latin typeface="Montserrat" pitchFamily="2" charset="77"/>
              </a:defRPr>
            </a:lvl1pPr>
          </a:lstStyle>
          <a:p>
            <a:endParaRPr lang="x-none"/>
          </a:p>
        </p:txBody>
      </p:sp>
      <p:sp>
        <p:nvSpPr>
          <p:cNvPr id="9" name="Picture Placeholder 2">
            <a:extLst>
              <a:ext uri="{FF2B5EF4-FFF2-40B4-BE49-F238E27FC236}">
                <a16:creationId xmlns:a16="http://schemas.microsoft.com/office/drawing/2014/main" xmlns="" id="{A6629B9A-D494-964B-987B-69D6316FD9CA}"/>
              </a:ext>
            </a:extLst>
          </p:cNvPr>
          <p:cNvSpPr>
            <a:spLocks noGrp="1"/>
          </p:cNvSpPr>
          <p:nvPr>
            <p:ph type="pic" sz="quarter" idx="13"/>
          </p:nvPr>
        </p:nvSpPr>
        <p:spPr>
          <a:xfrm>
            <a:off x="7536070" y="1431477"/>
            <a:ext cx="1680369" cy="1679575"/>
          </a:xfrm>
          <a:solidFill>
            <a:schemeClr val="bg2"/>
          </a:solidFill>
        </p:spPr>
        <p:txBody>
          <a:bodyPr anchor="ctr">
            <a:normAutofit/>
          </a:bodyPr>
          <a:lstStyle>
            <a:lvl1pPr marL="0" indent="0" algn="ctr">
              <a:buNone/>
              <a:defRPr sz="800">
                <a:solidFill>
                  <a:schemeClr val="tx2"/>
                </a:solidFill>
                <a:latin typeface="Montserrat" pitchFamily="2" charset="77"/>
              </a:defRPr>
            </a:lvl1pPr>
          </a:lstStyle>
          <a:p>
            <a:endParaRPr lang="x-none"/>
          </a:p>
        </p:txBody>
      </p:sp>
      <p:sp>
        <p:nvSpPr>
          <p:cNvPr id="10" name="Picture Placeholder 2">
            <a:extLst>
              <a:ext uri="{FF2B5EF4-FFF2-40B4-BE49-F238E27FC236}">
                <a16:creationId xmlns:a16="http://schemas.microsoft.com/office/drawing/2014/main" xmlns="" id="{4CA44942-D7BE-534A-B524-D3FDD5838D83}"/>
              </a:ext>
            </a:extLst>
          </p:cNvPr>
          <p:cNvSpPr>
            <a:spLocks noGrp="1"/>
          </p:cNvSpPr>
          <p:nvPr>
            <p:ph type="pic" sz="quarter" idx="14"/>
          </p:nvPr>
        </p:nvSpPr>
        <p:spPr>
          <a:xfrm>
            <a:off x="9690377" y="1431477"/>
            <a:ext cx="1680369" cy="1679575"/>
          </a:xfrm>
          <a:solidFill>
            <a:schemeClr val="bg2"/>
          </a:solidFill>
        </p:spPr>
        <p:txBody>
          <a:bodyPr anchor="ctr">
            <a:normAutofit/>
          </a:bodyPr>
          <a:lstStyle>
            <a:lvl1pPr marL="0" indent="0" algn="ctr">
              <a:buNone/>
              <a:defRPr sz="800">
                <a:solidFill>
                  <a:schemeClr val="tx2"/>
                </a:solidFill>
                <a:latin typeface="Montserrat" pitchFamily="2" charset="77"/>
              </a:defRPr>
            </a:lvl1pPr>
          </a:lstStyle>
          <a:p>
            <a:endParaRPr lang="x-none"/>
          </a:p>
        </p:txBody>
      </p:sp>
    </p:spTree>
    <p:extLst>
      <p:ext uri="{BB962C8B-B14F-4D97-AF65-F5344CB8AC3E}">
        <p14:creationId xmlns:p14="http://schemas.microsoft.com/office/powerpoint/2010/main" val="1711964527"/>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Full Image">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0" y="1038225"/>
            <a:ext cx="3649708" cy="4872038"/>
          </a:xfrm>
          <a:custGeom>
            <a:avLst/>
            <a:gdLst>
              <a:gd name="connsiteX0" fmla="*/ 1335772 w 3649708"/>
              <a:gd name="connsiteY0" fmla="*/ 0 h 4872038"/>
              <a:gd name="connsiteX1" fmla="*/ 3649708 w 3649708"/>
              <a:gd name="connsiteY1" fmla="*/ 2441543 h 4872038"/>
              <a:gd name="connsiteX2" fmla="*/ 1335772 w 3649708"/>
              <a:gd name="connsiteY2" fmla="*/ 4872038 h 4872038"/>
              <a:gd name="connsiteX3" fmla="*/ 0 w 3649708"/>
              <a:gd name="connsiteY3" fmla="*/ 4419082 h 4872038"/>
              <a:gd name="connsiteX4" fmla="*/ 0 w 3649708"/>
              <a:gd name="connsiteY4" fmla="*/ 452956 h 4872038"/>
              <a:gd name="connsiteX5" fmla="*/ 1335772 w 3649708"/>
              <a:gd name="connsiteY5" fmla="*/ 0 h 4872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9708" h="4872038">
                <a:moveTo>
                  <a:pt x="1335772" y="0"/>
                </a:moveTo>
                <a:cubicBezTo>
                  <a:pt x="2618955" y="0"/>
                  <a:pt x="3649708" y="1093723"/>
                  <a:pt x="3649708" y="2441543"/>
                </a:cubicBezTo>
                <a:cubicBezTo>
                  <a:pt x="3649708" y="3778315"/>
                  <a:pt x="2618955" y="4872038"/>
                  <a:pt x="1335772" y="4872038"/>
                </a:cubicBezTo>
                <a:cubicBezTo>
                  <a:pt x="841431" y="4872038"/>
                  <a:pt x="378644" y="4695275"/>
                  <a:pt x="0" y="4419082"/>
                </a:cubicBezTo>
                <a:cubicBezTo>
                  <a:pt x="0" y="4419082"/>
                  <a:pt x="0" y="4419082"/>
                  <a:pt x="0" y="452956"/>
                </a:cubicBezTo>
                <a:cubicBezTo>
                  <a:pt x="378644" y="176763"/>
                  <a:pt x="841431" y="0"/>
                  <a:pt x="1335772" y="0"/>
                </a:cubicBezTo>
                <a:close/>
              </a:path>
            </a:pathLst>
          </a:custGeom>
        </p:spPr>
        <p:txBody>
          <a:bodyPr wrap="square" anchor="ctr">
            <a:noAutofit/>
          </a:bodyPr>
          <a:lstStyle/>
          <a:p>
            <a:endParaRPr lang="en-US"/>
          </a:p>
        </p:txBody>
      </p:sp>
    </p:spTree>
    <p:extLst>
      <p:ext uri="{BB962C8B-B14F-4D97-AF65-F5344CB8AC3E}">
        <p14:creationId xmlns:p14="http://schemas.microsoft.com/office/powerpoint/2010/main" val="1815296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EBEDCEB8-4005-4A44-9A80-0FD3E4DD01A6}"/>
              </a:ext>
            </a:extLst>
          </p:cNvPr>
          <p:cNvSpPr>
            <a:spLocks noGrp="1"/>
          </p:cNvSpPr>
          <p:nvPr>
            <p:ph type="pic" sz="quarter" idx="10"/>
          </p:nvPr>
        </p:nvSpPr>
        <p:spPr>
          <a:xfrm>
            <a:off x="1073150" y="1431477"/>
            <a:ext cx="1680369" cy="1679575"/>
          </a:xfrm>
          <a:solidFill>
            <a:schemeClr val="bg2"/>
          </a:solidFill>
        </p:spPr>
        <p:txBody>
          <a:bodyPr anchor="ctr">
            <a:normAutofit/>
          </a:bodyPr>
          <a:lstStyle>
            <a:lvl1pPr marL="0" indent="0" algn="ctr">
              <a:buNone/>
              <a:defRPr sz="800">
                <a:solidFill>
                  <a:schemeClr val="tx2"/>
                </a:solidFill>
                <a:latin typeface="Montserrat" pitchFamily="2" charset="77"/>
              </a:defRPr>
            </a:lvl1pPr>
          </a:lstStyle>
          <a:p>
            <a:endParaRPr lang="x-none"/>
          </a:p>
        </p:txBody>
      </p:sp>
      <p:sp>
        <p:nvSpPr>
          <p:cNvPr id="7" name="Picture Placeholder 2">
            <a:extLst>
              <a:ext uri="{FF2B5EF4-FFF2-40B4-BE49-F238E27FC236}">
                <a16:creationId xmlns:a16="http://schemas.microsoft.com/office/drawing/2014/main" xmlns="" id="{A0B78733-C83C-4F45-8E52-1B0CA64C03D9}"/>
              </a:ext>
            </a:extLst>
          </p:cNvPr>
          <p:cNvSpPr>
            <a:spLocks noGrp="1"/>
          </p:cNvSpPr>
          <p:nvPr>
            <p:ph type="pic" sz="quarter" idx="11"/>
          </p:nvPr>
        </p:nvSpPr>
        <p:spPr>
          <a:xfrm>
            <a:off x="3227456" y="1431477"/>
            <a:ext cx="1680369" cy="1679575"/>
          </a:xfrm>
          <a:solidFill>
            <a:schemeClr val="bg2"/>
          </a:solidFill>
        </p:spPr>
        <p:txBody>
          <a:bodyPr anchor="ctr">
            <a:normAutofit/>
          </a:bodyPr>
          <a:lstStyle>
            <a:lvl1pPr marL="0" indent="0" algn="ctr">
              <a:buNone/>
              <a:defRPr sz="800">
                <a:solidFill>
                  <a:schemeClr val="tx2"/>
                </a:solidFill>
                <a:latin typeface="Montserrat" pitchFamily="2" charset="77"/>
              </a:defRPr>
            </a:lvl1pPr>
          </a:lstStyle>
          <a:p>
            <a:endParaRPr lang="x-none"/>
          </a:p>
        </p:txBody>
      </p:sp>
      <p:sp>
        <p:nvSpPr>
          <p:cNvPr id="8" name="Picture Placeholder 2">
            <a:extLst>
              <a:ext uri="{FF2B5EF4-FFF2-40B4-BE49-F238E27FC236}">
                <a16:creationId xmlns:a16="http://schemas.microsoft.com/office/drawing/2014/main" xmlns="" id="{4BC8BF96-647F-064C-B617-5351D64DA60F}"/>
              </a:ext>
            </a:extLst>
          </p:cNvPr>
          <p:cNvSpPr>
            <a:spLocks noGrp="1"/>
          </p:cNvSpPr>
          <p:nvPr>
            <p:ph type="pic" sz="quarter" idx="12"/>
          </p:nvPr>
        </p:nvSpPr>
        <p:spPr>
          <a:xfrm>
            <a:off x="5381763" y="1431477"/>
            <a:ext cx="1680369" cy="1679575"/>
          </a:xfrm>
          <a:solidFill>
            <a:schemeClr val="bg2"/>
          </a:solidFill>
        </p:spPr>
        <p:txBody>
          <a:bodyPr anchor="ctr">
            <a:normAutofit/>
          </a:bodyPr>
          <a:lstStyle>
            <a:lvl1pPr marL="0" indent="0" algn="ctr">
              <a:buNone/>
              <a:defRPr sz="800">
                <a:solidFill>
                  <a:schemeClr val="tx2"/>
                </a:solidFill>
                <a:latin typeface="Montserrat" pitchFamily="2" charset="77"/>
              </a:defRPr>
            </a:lvl1pPr>
          </a:lstStyle>
          <a:p>
            <a:endParaRPr lang="x-none"/>
          </a:p>
        </p:txBody>
      </p:sp>
      <p:sp>
        <p:nvSpPr>
          <p:cNvPr id="9" name="Picture Placeholder 2">
            <a:extLst>
              <a:ext uri="{FF2B5EF4-FFF2-40B4-BE49-F238E27FC236}">
                <a16:creationId xmlns:a16="http://schemas.microsoft.com/office/drawing/2014/main" xmlns="" id="{A6629B9A-D494-964B-987B-69D6316FD9CA}"/>
              </a:ext>
            </a:extLst>
          </p:cNvPr>
          <p:cNvSpPr>
            <a:spLocks noGrp="1"/>
          </p:cNvSpPr>
          <p:nvPr>
            <p:ph type="pic" sz="quarter" idx="13"/>
          </p:nvPr>
        </p:nvSpPr>
        <p:spPr>
          <a:xfrm>
            <a:off x="7536070" y="1431477"/>
            <a:ext cx="1680369" cy="1679575"/>
          </a:xfrm>
          <a:solidFill>
            <a:schemeClr val="bg2"/>
          </a:solidFill>
        </p:spPr>
        <p:txBody>
          <a:bodyPr anchor="ctr">
            <a:normAutofit/>
          </a:bodyPr>
          <a:lstStyle>
            <a:lvl1pPr marL="0" indent="0" algn="ctr">
              <a:buNone/>
              <a:defRPr sz="800">
                <a:solidFill>
                  <a:schemeClr val="tx2"/>
                </a:solidFill>
                <a:latin typeface="Montserrat" pitchFamily="2" charset="77"/>
              </a:defRPr>
            </a:lvl1pPr>
          </a:lstStyle>
          <a:p>
            <a:endParaRPr lang="x-none"/>
          </a:p>
        </p:txBody>
      </p:sp>
      <p:sp>
        <p:nvSpPr>
          <p:cNvPr id="10" name="Picture Placeholder 2">
            <a:extLst>
              <a:ext uri="{FF2B5EF4-FFF2-40B4-BE49-F238E27FC236}">
                <a16:creationId xmlns:a16="http://schemas.microsoft.com/office/drawing/2014/main" xmlns="" id="{4CA44942-D7BE-534A-B524-D3FDD5838D83}"/>
              </a:ext>
            </a:extLst>
          </p:cNvPr>
          <p:cNvSpPr>
            <a:spLocks noGrp="1"/>
          </p:cNvSpPr>
          <p:nvPr>
            <p:ph type="pic" sz="quarter" idx="14"/>
          </p:nvPr>
        </p:nvSpPr>
        <p:spPr>
          <a:xfrm>
            <a:off x="9690377" y="1431477"/>
            <a:ext cx="1680369" cy="1679575"/>
          </a:xfrm>
          <a:solidFill>
            <a:schemeClr val="bg2"/>
          </a:solidFill>
        </p:spPr>
        <p:txBody>
          <a:bodyPr anchor="ctr">
            <a:normAutofit/>
          </a:bodyPr>
          <a:lstStyle>
            <a:lvl1pPr marL="0" indent="0" algn="ctr">
              <a:buNone/>
              <a:defRPr sz="800">
                <a:solidFill>
                  <a:schemeClr val="tx2"/>
                </a:solidFill>
                <a:latin typeface="Montserrat" pitchFamily="2" charset="77"/>
              </a:defRPr>
            </a:lvl1pPr>
          </a:lstStyle>
          <a:p>
            <a:endParaRPr lang="x-none"/>
          </a:p>
        </p:txBody>
      </p:sp>
    </p:spTree>
    <p:extLst>
      <p:ext uri="{BB962C8B-B14F-4D97-AF65-F5344CB8AC3E}">
        <p14:creationId xmlns:p14="http://schemas.microsoft.com/office/powerpoint/2010/main" val="3548246587"/>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36631780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3" name="Picture Placeholder 5">
            <a:extLst>
              <a:ext uri="{FF2B5EF4-FFF2-40B4-BE49-F238E27FC236}">
                <a16:creationId xmlns:a16="http://schemas.microsoft.com/office/drawing/2014/main" xmlns="" id="{12709004-E793-40B4-AE7F-CF9CDF138B11}"/>
              </a:ext>
            </a:extLst>
          </p:cNvPr>
          <p:cNvSpPr>
            <a:spLocks noGrp="1"/>
          </p:cNvSpPr>
          <p:nvPr>
            <p:ph type="pic" sz="quarter" idx="10"/>
          </p:nvPr>
        </p:nvSpPr>
        <p:spPr>
          <a:xfrm>
            <a:off x="625397" y="950025"/>
            <a:ext cx="3863475" cy="4904509"/>
          </a:xfrm>
          <a:custGeom>
            <a:avLst/>
            <a:gdLst>
              <a:gd name="connsiteX0" fmla="*/ 0 w 3863475"/>
              <a:gd name="connsiteY0" fmla="*/ 0 h 4904509"/>
              <a:gd name="connsiteX1" fmla="*/ 3863475 w 3863475"/>
              <a:gd name="connsiteY1" fmla="*/ 0 h 4904509"/>
              <a:gd name="connsiteX2" fmla="*/ 3863475 w 3863475"/>
              <a:gd name="connsiteY2" fmla="*/ 4904509 h 4904509"/>
              <a:gd name="connsiteX3" fmla="*/ 0 w 3863475"/>
              <a:gd name="connsiteY3" fmla="*/ 4904509 h 4904509"/>
            </a:gdLst>
            <a:ahLst/>
            <a:cxnLst>
              <a:cxn ang="0">
                <a:pos x="connsiteX0" y="connsiteY0"/>
              </a:cxn>
              <a:cxn ang="0">
                <a:pos x="connsiteX1" y="connsiteY1"/>
              </a:cxn>
              <a:cxn ang="0">
                <a:pos x="connsiteX2" y="connsiteY2"/>
              </a:cxn>
              <a:cxn ang="0">
                <a:pos x="connsiteX3" y="connsiteY3"/>
              </a:cxn>
            </a:cxnLst>
            <a:rect l="l" t="t" r="r" b="b"/>
            <a:pathLst>
              <a:path w="3863475" h="4904509">
                <a:moveTo>
                  <a:pt x="0" y="0"/>
                </a:moveTo>
                <a:lnTo>
                  <a:pt x="3863475" y="0"/>
                </a:lnTo>
                <a:lnTo>
                  <a:pt x="3863475" y="4904509"/>
                </a:lnTo>
                <a:lnTo>
                  <a:pt x="0" y="4904509"/>
                </a:lnTo>
                <a:close/>
              </a:path>
            </a:pathLst>
          </a:custGeom>
        </p:spPr>
        <p:txBody>
          <a:bodyPr wrap="square">
            <a:noAutofit/>
          </a:bodyPr>
          <a:lstStyle/>
          <a:p>
            <a:endParaRPr lang="en-US" dirty="0"/>
          </a:p>
        </p:txBody>
      </p:sp>
    </p:spTree>
    <p:extLst>
      <p:ext uri="{BB962C8B-B14F-4D97-AF65-F5344CB8AC3E}">
        <p14:creationId xmlns:p14="http://schemas.microsoft.com/office/powerpoint/2010/main" val="15834663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EBEDCEB8-4005-4A44-9A80-0FD3E4DD01A6}"/>
              </a:ext>
            </a:extLst>
          </p:cNvPr>
          <p:cNvSpPr>
            <a:spLocks noGrp="1"/>
          </p:cNvSpPr>
          <p:nvPr>
            <p:ph type="pic" sz="quarter" idx="10"/>
          </p:nvPr>
        </p:nvSpPr>
        <p:spPr>
          <a:xfrm>
            <a:off x="1073150" y="1431477"/>
            <a:ext cx="1680369" cy="1679575"/>
          </a:xfrm>
          <a:solidFill>
            <a:schemeClr val="bg2"/>
          </a:solidFill>
        </p:spPr>
        <p:txBody>
          <a:bodyPr anchor="ctr">
            <a:normAutofit/>
          </a:bodyPr>
          <a:lstStyle>
            <a:lvl1pPr marL="0" indent="0" algn="ctr">
              <a:buNone/>
              <a:defRPr sz="800">
                <a:solidFill>
                  <a:schemeClr val="tx2"/>
                </a:solidFill>
                <a:latin typeface="Montserrat" pitchFamily="2" charset="77"/>
              </a:defRPr>
            </a:lvl1pPr>
          </a:lstStyle>
          <a:p>
            <a:endParaRPr lang="x-none"/>
          </a:p>
        </p:txBody>
      </p:sp>
      <p:sp>
        <p:nvSpPr>
          <p:cNvPr id="7" name="Picture Placeholder 2">
            <a:extLst>
              <a:ext uri="{FF2B5EF4-FFF2-40B4-BE49-F238E27FC236}">
                <a16:creationId xmlns:a16="http://schemas.microsoft.com/office/drawing/2014/main" xmlns="" id="{A0B78733-C83C-4F45-8E52-1B0CA64C03D9}"/>
              </a:ext>
            </a:extLst>
          </p:cNvPr>
          <p:cNvSpPr>
            <a:spLocks noGrp="1"/>
          </p:cNvSpPr>
          <p:nvPr>
            <p:ph type="pic" sz="quarter" idx="11"/>
          </p:nvPr>
        </p:nvSpPr>
        <p:spPr>
          <a:xfrm>
            <a:off x="3227456" y="1431477"/>
            <a:ext cx="1680369" cy="1679575"/>
          </a:xfrm>
          <a:solidFill>
            <a:schemeClr val="bg2"/>
          </a:solidFill>
        </p:spPr>
        <p:txBody>
          <a:bodyPr anchor="ctr">
            <a:normAutofit/>
          </a:bodyPr>
          <a:lstStyle>
            <a:lvl1pPr marL="0" indent="0" algn="ctr">
              <a:buNone/>
              <a:defRPr sz="800">
                <a:solidFill>
                  <a:schemeClr val="tx2"/>
                </a:solidFill>
                <a:latin typeface="Montserrat" pitchFamily="2" charset="77"/>
              </a:defRPr>
            </a:lvl1pPr>
          </a:lstStyle>
          <a:p>
            <a:endParaRPr lang="x-none"/>
          </a:p>
        </p:txBody>
      </p:sp>
      <p:sp>
        <p:nvSpPr>
          <p:cNvPr id="8" name="Picture Placeholder 2">
            <a:extLst>
              <a:ext uri="{FF2B5EF4-FFF2-40B4-BE49-F238E27FC236}">
                <a16:creationId xmlns:a16="http://schemas.microsoft.com/office/drawing/2014/main" xmlns="" id="{4BC8BF96-647F-064C-B617-5351D64DA60F}"/>
              </a:ext>
            </a:extLst>
          </p:cNvPr>
          <p:cNvSpPr>
            <a:spLocks noGrp="1"/>
          </p:cNvSpPr>
          <p:nvPr>
            <p:ph type="pic" sz="quarter" idx="12"/>
          </p:nvPr>
        </p:nvSpPr>
        <p:spPr>
          <a:xfrm>
            <a:off x="5381763" y="1431477"/>
            <a:ext cx="1680369" cy="1679575"/>
          </a:xfrm>
          <a:solidFill>
            <a:schemeClr val="bg2"/>
          </a:solidFill>
        </p:spPr>
        <p:txBody>
          <a:bodyPr anchor="ctr">
            <a:normAutofit/>
          </a:bodyPr>
          <a:lstStyle>
            <a:lvl1pPr marL="0" indent="0" algn="ctr">
              <a:buNone/>
              <a:defRPr sz="800">
                <a:solidFill>
                  <a:schemeClr val="tx2"/>
                </a:solidFill>
                <a:latin typeface="Montserrat" pitchFamily="2" charset="77"/>
              </a:defRPr>
            </a:lvl1pPr>
          </a:lstStyle>
          <a:p>
            <a:endParaRPr lang="x-none"/>
          </a:p>
        </p:txBody>
      </p:sp>
      <p:sp>
        <p:nvSpPr>
          <p:cNvPr id="9" name="Picture Placeholder 2">
            <a:extLst>
              <a:ext uri="{FF2B5EF4-FFF2-40B4-BE49-F238E27FC236}">
                <a16:creationId xmlns:a16="http://schemas.microsoft.com/office/drawing/2014/main" xmlns="" id="{A6629B9A-D494-964B-987B-69D6316FD9CA}"/>
              </a:ext>
            </a:extLst>
          </p:cNvPr>
          <p:cNvSpPr>
            <a:spLocks noGrp="1"/>
          </p:cNvSpPr>
          <p:nvPr>
            <p:ph type="pic" sz="quarter" idx="13"/>
          </p:nvPr>
        </p:nvSpPr>
        <p:spPr>
          <a:xfrm>
            <a:off x="7536070" y="1431477"/>
            <a:ext cx="1680369" cy="1679575"/>
          </a:xfrm>
          <a:solidFill>
            <a:schemeClr val="bg2"/>
          </a:solidFill>
        </p:spPr>
        <p:txBody>
          <a:bodyPr anchor="ctr">
            <a:normAutofit/>
          </a:bodyPr>
          <a:lstStyle>
            <a:lvl1pPr marL="0" indent="0" algn="ctr">
              <a:buNone/>
              <a:defRPr sz="800">
                <a:solidFill>
                  <a:schemeClr val="tx2"/>
                </a:solidFill>
                <a:latin typeface="Montserrat" pitchFamily="2" charset="77"/>
              </a:defRPr>
            </a:lvl1pPr>
          </a:lstStyle>
          <a:p>
            <a:endParaRPr lang="x-none"/>
          </a:p>
        </p:txBody>
      </p:sp>
      <p:sp>
        <p:nvSpPr>
          <p:cNvPr id="10" name="Picture Placeholder 2">
            <a:extLst>
              <a:ext uri="{FF2B5EF4-FFF2-40B4-BE49-F238E27FC236}">
                <a16:creationId xmlns:a16="http://schemas.microsoft.com/office/drawing/2014/main" xmlns="" id="{4CA44942-D7BE-534A-B524-D3FDD5838D83}"/>
              </a:ext>
            </a:extLst>
          </p:cNvPr>
          <p:cNvSpPr>
            <a:spLocks noGrp="1"/>
          </p:cNvSpPr>
          <p:nvPr>
            <p:ph type="pic" sz="quarter" idx="14"/>
          </p:nvPr>
        </p:nvSpPr>
        <p:spPr>
          <a:xfrm>
            <a:off x="9690377" y="1431477"/>
            <a:ext cx="1680369" cy="1679575"/>
          </a:xfrm>
          <a:solidFill>
            <a:schemeClr val="bg2"/>
          </a:solidFill>
        </p:spPr>
        <p:txBody>
          <a:bodyPr anchor="ctr">
            <a:normAutofit/>
          </a:bodyPr>
          <a:lstStyle>
            <a:lvl1pPr marL="0" indent="0" algn="ctr">
              <a:buNone/>
              <a:defRPr sz="800">
                <a:solidFill>
                  <a:schemeClr val="tx2"/>
                </a:solidFill>
                <a:latin typeface="Montserrat" pitchFamily="2" charset="77"/>
              </a:defRPr>
            </a:lvl1pPr>
          </a:lstStyle>
          <a:p>
            <a:endParaRPr lang="x-none"/>
          </a:p>
        </p:txBody>
      </p:sp>
    </p:spTree>
    <p:extLst>
      <p:ext uri="{BB962C8B-B14F-4D97-AF65-F5344CB8AC3E}">
        <p14:creationId xmlns:p14="http://schemas.microsoft.com/office/powerpoint/2010/main" val="203882648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88EB7471-7764-44FE-9A1B-360D7FE6CDE3}"/>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xmlns="" id="{EAAF4C3D-5B03-45E2-BA44-F54540F8080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xmlns="" id="{9B1E4052-A202-4167-B5EB-BAD32F848EB0}"/>
              </a:ext>
            </a:extLst>
          </p:cNvPr>
          <p:cNvSpPr>
            <a:spLocks noGrp="1"/>
          </p:cNvSpPr>
          <p:nvPr>
            <p:ph type="dt" sz="half" idx="10"/>
          </p:nvPr>
        </p:nvSpPr>
        <p:spPr/>
        <p:txBody>
          <a:bodyPr/>
          <a:lstStyle/>
          <a:p>
            <a:fld id="{781F2FD7-55C6-4455-9664-85531BEB9F2D}" type="datetimeFigureOut">
              <a:rPr lang="ru-RU" smtClean="0"/>
              <a:t>26.05.2024</a:t>
            </a:fld>
            <a:endParaRPr lang="ru-RU"/>
          </a:p>
        </p:txBody>
      </p:sp>
      <p:sp>
        <p:nvSpPr>
          <p:cNvPr id="5" name="Нижний колонтитул 4">
            <a:extLst>
              <a:ext uri="{FF2B5EF4-FFF2-40B4-BE49-F238E27FC236}">
                <a16:creationId xmlns:a16="http://schemas.microsoft.com/office/drawing/2014/main" xmlns="" id="{5A8F076A-A0C8-4959-B1DA-98122F01D60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xmlns="" id="{586E3E7B-27CC-47AC-A9D4-9929B3092F56}"/>
              </a:ext>
            </a:extLst>
          </p:cNvPr>
          <p:cNvSpPr>
            <a:spLocks noGrp="1"/>
          </p:cNvSpPr>
          <p:nvPr>
            <p:ph type="sldNum" sz="quarter" idx="12"/>
          </p:nvPr>
        </p:nvSpPr>
        <p:spPr/>
        <p:txBody>
          <a:bodyPr/>
          <a:lstStyle/>
          <a:p>
            <a:fld id="{BD025B80-4244-4AFB-8EFC-6251BEBC0B8B}" type="slidenum">
              <a:rPr lang="ru-RU" smtClean="0"/>
              <a:t>‹#›</a:t>
            </a:fld>
            <a:endParaRPr lang="ru-RU"/>
          </a:p>
        </p:txBody>
      </p:sp>
    </p:spTree>
    <p:extLst>
      <p:ext uri="{BB962C8B-B14F-4D97-AF65-F5344CB8AC3E}">
        <p14:creationId xmlns:p14="http://schemas.microsoft.com/office/powerpoint/2010/main" val="6509358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01DC0CC6-D7FB-435E-83B1-31076EAF54A5}"/>
              </a:ext>
            </a:extLst>
          </p:cNvPr>
          <p:cNvSpPr>
            <a:spLocks noGrp="1"/>
          </p:cNvSpPr>
          <p:nvPr>
            <p:ph type="pic" sz="quarter" idx="10"/>
          </p:nvPr>
        </p:nvSpPr>
        <p:spPr>
          <a:xfrm>
            <a:off x="1" y="1066799"/>
            <a:ext cx="12192001" cy="3448051"/>
          </a:xfrm>
          <a:custGeom>
            <a:avLst/>
            <a:gdLst>
              <a:gd name="connsiteX0" fmla="*/ 0 w 12192001"/>
              <a:gd name="connsiteY0" fmla="*/ 0 h 3448051"/>
              <a:gd name="connsiteX1" fmla="*/ 12192001 w 12192001"/>
              <a:gd name="connsiteY1" fmla="*/ 0 h 3448051"/>
              <a:gd name="connsiteX2" fmla="*/ 12192001 w 12192001"/>
              <a:gd name="connsiteY2" fmla="*/ 3448051 h 3448051"/>
              <a:gd name="connsiteX3" fmla="*/ 0 w 12192001"/>
              <a:gd name="connsiteY3" fmla="*/ 3448051 h 3448051"/>
            </a:gdLst>
            <a:ahLst/>
            <a:cxnLst>
              <a:cxn ang="0">
                <a:pos x="connsiteX0" y="connsiteY0"/>
              </a:cxn>
              <a:cxn ang="0">
                <a:pos x="connsiteX1" y="connsiteY1"/>
              </a:cxn>
              <a:cxn ang="0">
                <a:pos x="connsiteX2" y="connsiteY2"/>
              </a:cxn>
              <a:cxn ang="0">
                <a:pos x="connsiteX3" y="connsiteY3"/>
              </a:cxn>
            </a:cxnLst>
            <a:rect l="l" t="t" r="r" b="b"/>
            <a:pathLst>
              <a:path w="12192001" h="3448051">
                <a:moveTo>
                  <a:pt x="0" y="0"/>
                </a:moveTo>
                <a:lnTo>
                  <a:pt x="12192001" y="0"/>
                </a:lnTo>
                <a:lnTo>
                  <a:pt x="12192001" y="3448051"/>
                </a:lnTo>
                <a:lnTo>
                  <a:pt x="0" y="3448051"/>
                </a:lnTo>
                <a:close/>
              </a:path>
            </a:pathLst>
          </a:custGeom>
        </p:spPr>
        <p:txBody>
          <a:bodyPr wrap="square">
            <a:noAutofit/>
          </a:bodyPr>
          <a:lstStyle/>
          <a:p>
            <a:endParaRPr lang="en-US" dirty="0"/>
          </a:p>
        </p:txBody>
      </p:sp>
    </p:spTree>
    <p:extLst>
      <p:ext uri="{BB962C8B-B14F-4D97-AF65-F5344CB8AC3E}">
        <p14:creationId xmlns:p14="http://schemas.microsoft.com/office/powerpoint/2010/main" val="26215993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87428" cy="6858000"/>
          </a:xfrm>
          <a:prstGeom prst="rect">
            <a:avLst/>
          </a:prstGeom>
        </p:spPr>
      </p:pic>
      <p:pic>
        <p:nvPicPr>
          <p:cNvPr id="17" name="bg object 17"/>
          <p:cNvPicPr/>
          <p:nvPr/>
        </p:nvPicPr>
        <p:blipFill>
          <a:blip r:embed="rId3" cstate="print"/>
          <a:stretch>
            <a:fillRect/>
          </a:stretch>
        </p:blipFill>
        <p:spPr>
          <a:xfrm>
            <a:off x="838284" y="675690"/>
            <a:ext cx="1965711" cy="1551888"/>
          </a:xfrm>
          <a:prstGeom prst="rect">
            <a:avLst/>
          </a:prstGeom>
        </p:spPr>
      </p:pic>
      <p:sp>
        <p:nvSpPr>
          <p:cNvPr id="2" name="Holder 2"/>
          <p:cNvSpPr>
            <a:spLocks noGrp="1"/>
          </p:cNvSpPr>
          <p:nvPr>
            <p:ph type="title"/>
          </p:nvPr>
        </p:nvSpPr>
        <p:spPr/>
        <p:txBody>
          <a:bodyPr lIns="0" tIns="0" rIns="0" bIns="0"/>
          <a:lstStyle>
            <a:lvl1pPr>
              <a:defRPr sz="40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2688255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C240F018-9800-4AF9-85F0-A807162487C8}"/>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xmlns="" id="{EDAF3484-87DC-4280-AA36-AEB6CA5E71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xmlns="" id="{6ED2EECC-C924-41D8-8AAB-C3F4A8ABEE2B}"/>
              </a:ext>
            </a:extLst>
          </p:cNvPr>
          <p:cNvSpPr>
            <a:spLocks noGrp="1"/>
          </p:cNvSpPr>
          <p:nvPr>
            <p:ph type="dt" sz="half" idx="10"/>
          </p:nvPr>
        </p:nvSpPr>
        <p:spPr/>
        <p:txBody>
          <a:bodyPr/>
          <a:lstStyle/>
          <a:p>
            <a:fld id="{781F2FD7-55C6-4455-9664-85531BEB9F2D}" type="datetimeFigureOut">
              <a:rPr lang="ru-RU" smtClean="0"/>
              <a:t>26.05.2024</a:t>
            </a:fld>
            <a:endParaRPr lang="ru-RU"/>
          </a:p>
        </p:txBody>
      </p:sp>
      <p:sp>
        <p:nvSpPr>
          <p:cNvPr id="5" name="Нижний колонтитул 4">
            <a:extLst>
              <a:ext uri="{FF2B5EF4-FFF2-40B4-BE49-F238E27FC236}">
                <a16:creationId xmlns:a16="http://schemas.microsoft.com/office/drawing/2014/main" xmlns="" id="{5E3C8508-B201-42F5-83F5-F3E5502393A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xmlns="" id="{0331D374-7826-401E-B461-47BEB9C19FA5}"/>
              </a:ext>
            </a:extLst>
          </p:cNvPr>
          <p:cNvSpPr>
            <a:spLocks noGrp="1"/>
          </p:cNvSpPr>
          <p:nvPr>
            <p:ph type="sldNum" sz="quarter" idx="12"/>
          </p:nvPr>
        </p:nvSpPr>
        <p:spPr/>
        <p:txBody>
          <a:bodyPr/>
          <a:lstStyle/>
          <a:p>
            <a:fld id="{BD025B80-4244-4AFB-8EFC-6251BEBC0B8B}" type="slidenum">
              <a:rPr lang="ru-RU" smtClean="0"/>
              <a:t>‹#›</a:t>
            </a:fld>
            <a:endParaRPr lang="ru-RU"/>
          </a:p>
        </p:txBody>
      </p:sp>
    </p:spTree>
    <p:extLst>
      <p:ext uri="{BB962C8B-B14F-4D97-AF65-F5344CB8AC3E}">
        <p14:creationId xmlns:p14="http://schemas.microsoft.com/office/powerpoint/2010/main" val="454753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269D04C9-9E84-4851-8B96-73121BCBFF9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xmlns="" id="{E49D7972-01C9-482C-8AC0-1998A622A67A}"/>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xmlns="" id="{D77CFD5B-CDF8-4D70-A7A2-37B38C0C1A33}"/>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xmlns="" id="{B7D06C67-550D-473F-9BEA-B87D90DF8EE8}"/>
              </a:ext>
            </a:extLst>
          </p:cNvPr>
          <p:cNvSpPr>
            <a:spLocks noGrp="1"/>
          </p:cNvSpPr>
          <p:nvPr>
            <p:ph type="dt" sz="half" idx="10"/>
          </p:nvPr>
        </p:nvSpPr>
        <p:spPr/>
        <p:txBody>
          <a:bodyPr/>
          <a:lstStyle/>
          <a:p>
            <a:fld id="{781F2FD7-55C6-4455-9664-85531BEB9F2D}" type="datetimeFigureOut">
              <a:rPr lang="ru-RU" smtClean="0"/>
              <a:t>26.05.2024</a:t>
            </a:fld>
            <a:endParaRPr lang="ru-RU"/>
          </a:p>
        </p:txBody>
      </p:sp>
      <p:sp>
        <p:nvSpPr>
          <p:cNvPr id="6" name="Нижний колонтитул 5">
            <a:extLst>
              <a:ext uri="{FF2B5EF4-FFF2-40B4-BE49-F238E27FC236}">
                <a16:creationId xmlns:a16="http://schemas.microsoft.com/office/drawing/2014/main" xmlns="" id="{5DB07030-64E6-40CD-B935-CF881C2416E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xmlns="" id="{DDAA59E8-764C-4DAE-BC5C-C28A8E862169}"/>
              </a:ext>
            </a:extLst>
          </p:cNvPr>
          <p:cNvSpPr>
            <a:spLocks noGrp="1"/>
          </p:cNvSpPr>
          <p:nvPr>
            <p:ph type="sldNum" sz="quarter" idx="12"/>
          </p:nvPr>
        </p:nvSpPr>
        <p:spPr/>
        <p:txBody>
          <a:bodyPr/>
          <a:lstStyle/>
          <a:p>
            <a:fld id="{BD025B80-4244-4AFB-8EFC-6251BEBC0B8B}" type="slidenum">
              <a:rPr lang="ru-RU" smtClean="0"/>
              <a:t>‹#›</a:t>
            </a:fld>
            <a:endParaRPr lang="ru-RU"/>
          </a:p>
        </p:txBody>
      </p:sp>
    </p:spTree>
    <p:extLst>
      <p:ext uri="{BB962C8B-B14F-4D97-AF65-F5344CB8AC3E}">
        <p14:creationId xmlns:p14="http://schemas.microsoft.com/office/powerpoint/2010/main" val="3804703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0060DD6A-4E16-4569-A7C3-1E8021A95440}"/>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xmlns="" id="{39C52240-E80D-4AB2-BC13-C40F3CABC7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xmlns="" id="{EC17D6FD-1C36-4C51-A0B5-32C63FEC563E}"/>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xmlns="" id="{C60A815F-43CA-4C06-B10F-34790EFCC3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xmlns="" id="{BF128632-2788-4CD1-B3BC-C74D516F3BC6}"/>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xmlns="" id="{DA5963A3-77FC-4DA3-A3A8-9F42A68B8D92}"/>
              </a:ext>
            </a:extLst>
          </p:cNvPr>
          <p:cNvSpPr>
            <a:spLocks noGrp="1"/>
          </p:cNvSpPr>
          <p:nvPr>
            <p:ph type="dt" sz="half" idx="10"/>
          </p:nvPr>
        </p:nvSpPr>
        <p:spPr/>
        <p:txBody>
          <a:bodyPr/>
          <a:lstStyle/>
          <a:p>
            <a:fld id="{781F2FD7-55C6-4455-9664-85531BEB9F2D}" type="datetimeFigureOut">
              <a:rPr lang="ru-RU" smtClean="0"/>
              <a:t>26.05.2024</a:t>
            </a:fld>
            <a:endParaRPr lang="ru-RU"/>
          </a:p>
        </p:txBody>
      </p:sp>
      <p:sp>
        <p:nvSpPr>
          <p:cNvPr id="8" name="Нижний колонтитул 7">
            <a:extLst>
              <a:ext uri="{FF2B5EF4-FFF2-40B4-BE49-F238E27FC236}">
                <a16:creationId xmlns:a16="http://schemas.microsoft.com/office/drawing/2014/main" xmlns="" id="{351F4256-16F6-4107-A0E7-85584543C1E6}"/>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xmlns="" id="{16AE0D10-45CD-497D-AAD1-C5382688C5E8}"/>
              </a:ext>
            </a:extLst>
          </p:cNvPr>
          <p:cNvSpPr>
            <a:spLocks noGrp="1"/>
          </p:cNvSpPr>
          <p:nvPr>
            <p:ph type="sldNum" sz="quarter" idx="12"/>
          </p:nvPr>
        </p:nvSpPr>
        <p:spPr/>
        <p:txBody>
          <a:bodyPr/>
          <a:lstStyle/>
          <a:p>
            <a:fld id="{BD025B80-4244-4AFB-8EFC-6251BEBC0B8B}" type="slidenum">
              <a:rPr lang="ru-RU" smtClean="0"/>
              <a:t>‹#›</a:t>
            </a:fld>
            <a:endParaRPr lang="ru-RU"/>
          </a:p>
        </p:txBody>
      </p:sp>
    </p:spTree>
    <p:extLst>
      <p:ext uri="{BB962C8B-B14F-4D97-AF65-F5344CB8AC3E}">
        <p14:creationId xmlns:p14="http://schemas.microsoft.com/office/powerpoint/2010/main" val="2391375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3894623E-321E-463F-B4BF-5DB9F0689207}"/>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xmlns="" id="{08D9DFA6-BC7C-45B5-B9EB-A2B396716276}"/>
              </a:ext>
            </a:extLst>
          </p:cNvPr>
          <p:cNvSpPr>
            <a:spLocks noGrp="1"/>
          </p:cNvSpPr>
          <p:nvPr>
            <p:ph type="dt" sz="half" idx="10"/>
          </p:nvPr>
        </p:nvSpPr>
        <p:spPr/>
        <p:txBody>
          <a:bodyPr/>
          <a:lstStyle/>
          <a:p>
            <a:fld id="{781F2FD7-55C6-4455-9664-85531BEB9F2D}" type="datetimeFigureOut">
              <a:rPr lang="ru-RU" smtClean="0"/>
              <a:t>26.05.2024</a:t>
            </a:fld>
            <a:endParaRPr lang="ru-RU"/>
          </a:p>
        </p:txBody>
      </p:sp>
      <p:sp>
        <p:nvSpPr>
          <p:cNvPr id="4" name="Нижний колонтитул 3">
            <a:extLst>
              <a:ext uri="{FF2B5EF4-FFF2-40B4-BE49-F238E27FC236}">
                <a16:creationId xmlns:a16="http://schemas.microsoft.com/office/drawing/2014/main" xmlns="" id="{71322A45-4E76-4863-9A1F-6A9C18B325BF}"/>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xmlns="" id="{75557BAF-3F30-4146-A002-EA311A132AD5}"/>
              </a:ext>
            </a:extLst>
          </p:cNvPr>
          <p:cNvSpPr>
            <a:spLocks noGrp="1"/>
          </p:cNvSpPr>
          <p:nvPr>
            <p:ph type="sldNum" sz="quarter" idx="12"/>
          </p:nvPr>
        </p:nvSpPr>
        <p:spPr/>
        <p:txBody>
          <a:bodyPr/>
          <a:lstStyle/>
          <a:p>
            <a:fld id="{BD025B80-4244-4AFB-8EFC-6251BEBC0B8B}" type="slidenum">
              <a:rPr lang="ru-RU" smtClean="0"/>
              <a:t>‹#›</a:t>
            </a:fld>
            <a:endParaRPr lang="ru-RU"/>
          </a:p>
        </p:txBody>
      </p:sp>
    </p:spTree>
    <p:extLst>
      <p:ext uri="{BB962C8B-B14F-4D97-AF65-F5344CB8AC3E}">
        <p14:creationId xmlns:p14="http://schemas.microsoft.com/office/powerpoint/2010/main" val="1359092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xmlns="" id="{D2A67724-99D4-4F24-94BC-56628F52C41A}"/>
              </a:ext>
            </a:extLst>
          </p:cNvPr>
          <p:cNvSpPr>
            <a:spLocks noGrp="1"/>
          </p:cNvSpPr>
          <p:nvPr>
            <p:ph type="dt" sz="half" idx="10"/>
          </p:nvPr>
        </p:nvSpPr>
        <p:spPr/>
        <p:txBody>
          <a:bodyPr/>
          <a:lstStyle/>
          <a:p>
            <a:fld id="{781F2FD7-55C6-4455-9664-85531BEB9F2D}" type="datetimeFigureOut">
              <a:rPr lang="ru-RU" smtClean="0"/>
              <a:t>26.05.2024</a:t>
            </a:fld>
            <a:endParaRPr lang="ru-RU"/>
          </a:p>
        </p:txBody>
      </p:sp>
      <p:sp>
        <p:nvSpPr>
          <p:cNvPr id="3" name="Нижний колонтитул 2">
            <a:extLst>
              <a:ext uri="{FF2B5EF4-FFF2-40B4-BE49-F238E27FC236}">
                <a16:creationId xmlns:a16="http://schemas.microsoft.com/office/drawing/2014/main" xmlns="" id="{A3797911-434E-44BB-B8B5-11ECB96DEBB7}"/>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xmlns="" id="{5177ECA9-AEDB-400C-9860-9D8D55DF4E1D}"/>
              </a:ext>
            </a:extLst>
          </p:cNvPr>
          <p:cNvSpPr>
            <a:spLocks noGrp="1"/>
          </p:cNvSpPr>
          <p:nvPr>
            <p:ph type="sldNum" sz="quarter" idx="12"/>
          </p:nvPr>
        </p:nvSpPr>
        <p:spPr/>
        <p:txBody>
          <a:bodyPr/>
          <a:lstStyle/>
          <a:p>
            <a:fld id="{BD025B80-4244-4AFB-8EFC-6251BEBC0B8B}" type="slidenum">
              <a:rPr lang="ru-RU" smtClean="0"/>
              <a:t>‹#›</a:t>
            </a:fld>
            <a:endParaRPr lang="ru-RU"/>
          </a:p>
        </p:txBody>
      </p:sp>
    </p:spTree>
    <p:extLst>
      <p:ext uri="{BB962C8B-B14F-4D97-AF65-F5344CB8AC3E}">
        <p14:creationId xmlns:p14="http://schemas.microsoft.com/office/powerpoint/2010/main" val="742100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0493FF63-FA57-416F-9AFA-8787F35BA83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xmlns="" id="{65FAE4FA-2F29-48BB-9570-21D7D500CA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xmlns="" id="{9B426686-4373-46AB-925C-71767A582D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xmlns="" id="{96E31ECF-BFD1-4007-8A2D-D2C13ED5E716}"/>
              </a:ext>
            </a:extLst>
          </p:cNvPr>
          <p:cNvSpPr>
            <a:spLocks noGrp="1"/>
          </p:cNvSpPr>
          <p:nvPr>
            <p:ph type="dt" sz="half" idx="10"/>
          </p:nvPr>
        </p:nvSpPr>
        <p:spPr/>
        <p:txBody>
          <a:bodyPr/>
          <a:lstStyle/>
          <a:p>
            <a:fld id="{781F2FD7-55C6-4455-9664-85531BEB9F2D}" type="datetimeFigureOut">
              <a:rPr lang="ru-RU" smtClean="0"/>
              <a:t>26.05.2024</a:t>
            </a:fld>
            <a:endParaRPr lang="ru-RU"/>
          </a:p>
        </p:txBody>
      </p:sp>
      <p:sp>
        <p:nvSpPr>
          <p:cNvPr id="6" name="Нижний колонтитул 5">
            <a:extLst>
              <a:ext uri="{FF2B5EF4-FFF2-40B4-BE49-F238E27FC236}">
                <a16:creationId xmlns:a16="http://schemas.microsoft.com/office/drawing/2014/main" xmlns="" id="{895DC9BE-FBDE-4CA3-8E2D-D12150E9F93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xmlns="" id="{22B24EE5-F589-474A-93CA-8E6566E87307}"/>
              </a:ext>
            </a:extLst>
          </p:cNvPr>
          <p:cNvSpPr>
            <a:spLocks noGrp="1"/>
          </p:cNvSpPr>
          <p:nvPr>
            <p:ph type="sldNum" sz="quarter" idx="12"/>
          </p:nvPr>
        </p:nvSpPr>
        <p:spPr/>
        <p:txBody>
          <a:bodyPr/>
          <a:lstStyle/>
          <a:p>
            <a:fld id="{BD025B80-4244-4AFB-8EFC-6251BEBC0B8B}" type="slidenum">
              <a:rPr lang="ru-RU" smtClean="0"/>
              <a:t>‹#›</a:t>
            </a:fld>
            <a:endParaRPr lang="ru-RU"/>
          </a:p>
        </p:txBody>
      </p:sp>
    </p:spTree>
    <p:extLst>
      <p:ext uri="{BB962C8B-B14F-4D97-AF65-F5344CB8AC3E}">
        <p14:creationId xmlns:p14="http://schemas.microsoft.com/office/powerpoint/2010/main" val="2105651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6D003D4A-0039-4F9B-A2AD-0F7127141BC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xmlns="" id="{588E7BE7-85BC-43B3-A6F3-37592831FB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xmlns="" id="{0BA50892-0801-4356-BF5E-DC261526D8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xmlns="" id="{F185AE6A-4D78-4A21-9FEA-3ACD7F90BDB4}"/>
              </a:ext>
            </a:extLst>
          </p:cNvPr>
          <p:cNvSpPr>
            <a:spLocks noGrp="1"/>
          </p:cNvSpPr>
          <p:nvPr>
            <p:ph type="dt" sz="half" idx="10"/>
          </p:nvPr>
        </p:nvSpPr>
        <p:spPr/>
        <p:txBody>
          <a:bodyPr/>
          <a:lstStyle/>
          <a:p>
            <a:fld id="{781F2FD7-55C6-4455-9664-85531BEB9F2D}" type="datetimeFigureOut">
              <a:rPr lang="ru-RU" smtClean="0"/>
              <a:t>26.05.2024</a:t>
            </a:fld>
            <a:endParaRPr lang="ru-RU"/>
          </a:p>
        </p:txBody>
      </p:sp>
      <p:sp>
        <p:nvSpPr>
          <p:cNvPr id="6" name="Нижний колонтитул 5">
            <a:extLst>
              <a:ext uri="{FF2B5EF4-FFF2-40B4-BE49-F238E27FC236}">
                <a16:creationId xmlns:a16="http://schemas.microsoft.com/office/drawing/2014/main" xmlns="" id="{696E4E06-E262-4537-8BCE-89D4C11591F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xmlns="" id="{395AED67-A9B5-4A2B-AE2E-B0456E4819F1}"/>
              </a:ext>
            </a:extLst>
          </p:cNvPr>
          <p:cNvSpPr>
            <a:spLocks noGrp="1"/>
          </p:cNvSpPr>
          <p:nvPr>
            <p:ph type="sldNum" sz="quarter" idx="12"/>
          </p:nvPr>
        </p:nvSpPr>
        <p:spPr/>
        <p:txBody>
          <a:bodyPr/>
          <a:lstStyle/>
          <a:p>
            <a:fld id="{BD025B80-4244-4AFB-8EFC-6251BEBC0B8B}" type="slidenum">
              <a:rPr lang="ru-RU" smtClean="0"/>
              <a:t>‹#›</a:t>
            </a:fld>
            <a:endParaRPr lang="ru-RU"/>
          </a:p>
        </p:txBody>
      </p:sp>
    </p:spTree>
    <p:extLst>
      <p:ext uri="{BB962C8B-B14F-4D97-AF65-F5344CB8AC3E}">
        <p14:creationId xmlns:p14="http://schemas.microsoft.com/office/powerpoint/2010/main" val="1201740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F30CDAE3-B8D6-4855-9B59-D3D1FC3AC7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xmlns="" id="{02DCC157-EBE8-4881-AA64-7F42A0F988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xmlns="" id="{69785CB0-A608-480E-9BC2-C8184A9059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F2FD7-55C6-4455-9664-85531BEB9F2D}" type="datetimeFigureOut">
              <a:rPr lang="ru-RU" smtClean="0"/>
              <a:t>26.05.2024</a:t>
            </a:fld>
            <a:endParaRPr lang="ru-RU"/>
          </a:p>
        </p:txBody>
      </p:sp>
      <p:sp>
        <p:nvSpPr>
          <p:cNvPr id="5" name="Нижний колонтитул 4">
            <a:extLst>
              <a:ext uri="{FF2B5EF4-FFF2-40B4-BE49-F238E27FC236}">
                <a16:creationId xmlns:a16="http://schemas.microsoft.com/office/drawing/2014/main" xmlns="" id="{C0F14409-83FB-4F6A-9EF9-366ACAC5EA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xmlns="" id="{FA6C4DFB-3536-4EC0-BB01-0D97C4EE33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025B80-4244-4AFB-8EFC-6251BEBC0B8B}" type="slidenum">
              <a:rPr lang="ru-RU" smtClean="0"/>
              <a:t>‹#›</a:t>
            </a:fld>
            <a:endParaRPr lang="ru-RU"/>
          </a:p>
        </p:txBody>
      </p:sp>
    </p:spTree>
    <p:extLst>
      <p:ext uri="{BB962C8B-B14F-4D97-AF65-F5344CB8AC3E}">
        <p14:creationId xmlns:p14="http://schemas.microsoft.com/office/powerpoint/2010/main" val="603148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4" r:id="rId14"/>
    <p:sldLayoutId id="2147483665" r:id="rId15"/>
    <p:sldLayoutId id="2147483666" r:id="rId16"/>
    <p:sldLayoutId id="2147483667" r:id="rId17"/>
    <p:sldLayoutId id="2147483668" r:id="rId18"/>
    <p:sldLayoutId id="2147483669" r:id="rId19"/>
    <p:sldLayoutId id="2147483671" r:id="rId20"/>
    <p:sldLayoutId id="2147483672"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Рисунок 40">
            <a:extLst>
              <a:ext uri="{FF2B5EF4-FFF2-40B4-BE49-F238E27FC236}">
                <a16:creationId xmlns:a16="http://schemas.microsoft.com/office/drawing/2014/main" xmlns="" id="{22676EA4-869C-41A3-B008-C101F500D5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 y="5886"/>
            <a:ext cx="12192000" cy="6852650"/>
          </a:xfrm>
          <a:prstGeom prst="rect">
            <a:avLst/>
          </a:prstGeom>
        </p:spPr>
      </p:pic>
      <p:sp>
        <p:nvSpPr>
          <p:cNvPr id="6" name="Rectangle 14">
            <a:extLst>
              <a:ext uri="{FF2B5EF4-FFF2-40B4-BE49-F238E27FC236}">
                <a16:creationId xmlns:a16="http://schemas.microsoft.com/office/drawing/2014/main" xmlns="" id="{B8B17D02-24F8-4C9D-8361-9A63B15D1665}"/>
              </a:ext>
            </a:extLst>
          </p:cNvPr>
          <p:cNvSpPr>
            <a:spLocks noChangeArrowheads="1"/>
          </p:cNvSpPr>
          <p:nvPr/>
        </p:nvSpPr>
        <p:spPr bwMode="auto">
          <a:xfrm>
            <a:off x="7249049" y="2526225"/>
            <a:ext cx="5204855" cy="335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ru-RU" sz="2000" spc="380" dirty="0" smtClean="0">
                <a:solidFill>
                  <a:srgbClr val="54B686"/>
                </a:solidFill>
                <a:latin typeface="Trebuchet MS" panose="020B0603020202020204" pitchFamily="34" charset="0"/>
                <a:ea typeface="Verdana" panose="020B0604030504040204" pitchFamily="34" charset="0"/>
              </a:rPr>
              <a:t>Автор:</a:t>
            </a:r>
            <a:endParaRPr lang="ru-RU" sz="2000" spc="380" dirty="0">
              <a:solidFill>
                <a:srgbClr val="54B686"/>
              </a:solidFill>
              <a:latin typeface="Trebuchet MS" panose="020B0603020202020204" pitchFamily="34" charset="0"/>
              <a:ea typeface="Verdana" panose="020B0604030504040204" pitchFamily="34" charset="0"/>
            </a:endParaRPr>
          </a:p>
          <a:p>
            <a:r>
              <a:rPr lang="ru-RU" sz="2400" dirty="0" smtClean="0">
                <a:latin typeface="Montserrat"/>
                <a:ea typeface="Verdana"/>
              </a:rPr>
              <a:t>Дедов Георгий</a:t>
            </a:r>
            <a:endParaRPr lang="ru-RU" sz="2400" dirty="0">
              <a:latin typeface="Montserrat"/>
              <a:ea typeface="Verdana"/>
            </a:endParaRPr>
          </a:p>
          <a:p>
            <a:r>
              <a:rPr lang="ru-RU" sz="2000" spc="380" dirty="0" smtClean="0">
                <a:solidFill>
                  <a:srgbClr val="54B686"/>
                </a:solidFill>
                <a:latin typeface="Trebuchet MS"/>
                <a:ea typeface="Verdana"/>
              </a:rPr>
              <a:t>Научный руководитель:</a:t>
            </a:r>
          </a:p>
          <a:p>
            <a:r>
              <a:rPr lang="ru-RU" sz="2400" dirty="0" smtClean="0">
                <a:latin typeface="Montserrat"/>
                <a:ea typeface="Verdana"/>
              </a:rPr>
              <a:t>Таранцев Игорь Геннадьевич, </a:t>
            </a:r>
          </a:p>
          <a:p>
            <a:r>
              <a:rPr lang="ru-RU" sz="2400" spc="380" dirty="0">
                <a:latin typeface="Montserrat"/>
                <a:ea typeface="Verdana"/>
              </a:rPr>
              <a:t>д</a:t>
            </a:r>
            <a:r>
              <a:rPr lang="ru-RU" sz="2400" spc="380" dirty="0" smtClean="0">
                <a:latin typeface="Montserrat"/>
                <a:ea typeface="Verdana"/>
              </a:rPr>
              <a:t>оцент кафедры АФТИ ФФ</a:t>
            </a:r>
            <a:endParaRPr lang="ru-RU" sz="2000" spc="380" dirty="0">
              <a:latin typeface="Montserrat"/>
              <a:ea typeface="Verdana"/>
            </a:endParaRPr>
          </a:p>
          <a:p>
            <a:endParaRPr lang="ru-RU" sz="2000" spc="380" dirty="0">
              <a:latin typeface="Montserrat"/>
              <a:ea typeface="Verdana" panose="020B0604030504040204" pitchFamily="34" charset="0"/>
            </a:endParaRPr>
          </a:p>
          <a:p>
            <a:endParaRPr lang="ru-RU" sz="2000" dirty="0">
              <a:latin typeface="Montserrat"/>
              <a:ea typeface="Verdana" panose="020B0604030504040204" pitchFamily="34" charset="0"/>
            </a:endParaRPr>
          </a:p>
          <a:p>
            <a:endParaRPr lang="ru-RU" sz="2000" dirty="0">
              <a:latin typeface="Montserrat"/>
              <a:ea typeface="Verdana" panose="020B0604030504040204" pitchFamily="34" charset="0"/>
            </a:endParaRPr>
          </a:p>
          <a:p>
            <a:endParaRPr lang="ru-RU" sz="2000" dirty="0">
              <a:latin typeface="Montserrat"/>
              <a:ea typeface="Verdana" panose="020B0604030504040204" pitchFamily="34" charset="0"/>
            </a:endParaRPr>
          </a:p>
          <a:p>
            <a:endParaRPr lang="ru-RU" sz="2000" dirty="0">
              <a:solidFill>
                <a:schemeClr val="bg1"/>
              </a:solidFill>
              <a:latin typeface="Trebuchet MS" panose="020B0603020202020204" pitchFamily="34" charset="0"/>
            </a:endParaRPr>
          </a:p>
        </p:txBody>
      </p:sp>
      <p:sp>
        <p:nvSpPr>
          <p:cNvPr id="9" name="TextBox 8">
            <a:extLst>
              <a:ext uri="{FF2B5EF4-FFF2-40B4-BE49-F238E27FC236}">
                <a16:creationId xmlns:a16="http://schemas.microsoft.com/office/drawing/2014/main" xmlns="" id="{8978D1CD-E34E-4FFD-8FF3-5FC49AB76CD1}"/>
              </a:ext>
            </a:extLst>
          </p:cNvPr>
          <p:cNvSpPr txBox="1"/>
          <p:nvPr/>
        </p:nvSpPr>
        <p:spPr bwMode="auto">
          <a:xfrm>
            <a:off x="242327" y="2774023"/>
            <a:ext cx="6598121" cy="3170099"/>
          </a:xfrm>
          <a:prstGeom prst="rect">
            <a:avLst/>
          </a:prstGeom>
          <a:noFill/>
        </p:spPr>
        <p:txBody>
          <a:bodyPr wrap="square" lIns="91440" tIns="45720" rIns="91440" bIns="45720" anchor="t">
            <a:spAutoFit/>
          </a:bodyPr>
          <a:lstStyle/>
          <a:p>
            <a:pPr>
              <a:defRPr/>
            </a:pPr>
            <a:r>
              <a:rPr lang="ru-RU" sz="4000" spc="-300" dirty="0">
                <a:solidFill>
                  <a:srgbClr val="54B686"/>
                </a:solidFill>
                <a:latin typeface="Montserrat Light"/>
                <a:ea typeface="Lato Black"/>
                <a:cs typeface="Times New Roman"/>
              </a:rPr>
              <a:t>Разработка библиотеки </a:t>
            </a:r>
            <a:r>
              <a:rPr lang="ru-RU" sz="4000" spc="-300" dirty="0" smtClean="0">
                <a:solidFill>
                  <a:srgbClr val="54B686"/>
                </a:solidFill>
                <a:latin typeface="Montserrat Light"/>
                <a:ea typeface="Lato Black"/>
                <a:cs typeface="Times New Roman"/>
              </a:rPr>
              <a:t>динамического, перераспределения </a:t>
            </a:r>
            <a:r>
              <a:rPr lang="ru-RU" sz="4000" spc="-300" dirty="0">
                <a:solidFill>
                  <a:srgbClr val="54B686"/>
                </a:solidFill>
                <a:latin typeface="Montserrat Light"/>
                <a:ea typeface="Lato Black"/>
                <a:cs typeface="Times New Roman"/>
              </a:rPr>
              <a:t>потоков данных , мультимедиа, данных, на базе  SRT  </a:t>
            </a:r>
            <a:r>
              <a:rPr lang="ru-RU" sz="4000" spc="-300" dirty="0" smtClean="0">
                <a:solidFill>
                  <a:srgbClr val="54B686"/>
                </a:solidFill>
                <a:latin typeface="Montserrat Light"/>
                <a:ea typeface="Lato Black"/>
                <a:cs typeface="Times New Roman"/>
              </a:rPr>
              <a:t>протокола</a:t>
            </a:r>
            <a:endParaRPr lang="en-US" sz="4000" spc="-300" dirty="0">
              <a:solidFill>
                <a:srgbClr val="54B686"/>
              </a:solidFill>
              <a:latin typeface="Montserrat Light"/>
              <a:ea typeface="Lato Black"/>
              <a:cs typeface="Times New Roman"/>
            </a:endParaRPr>
          </a:p>
        </p:txBody>
      </p:sp>
      <p:pic>
        <p:nvPicPr>
          <p:cNvPr id="39" name="Рисунок 38">
            <a:extLst>
              <a:ext uri="{FF2B5EF4-FFF2-40B4-BE49-F238E27FC236}">
                <a16:creationId xmlns:a16="http://schemas.microsoft.com/office/drawing/2014/main" xmlns="" id="{30FF9295-DC03-4081-87D0-D77871E740F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27778" y="73734"/>
            <a:ext cx="2248452" cy="2248452"/>
          </a:xfrm>
          <a:prstGeom prst="rect">
            <a:avLst/>
          </a:prstGeom>
        </p:spPr>
      </p:pic>
      <p:grpSp>
        <p:nvGrpSpPr>
          <p:cNvPr id="19" name="object 2">
            <a:extLst>
              <a:ext uri="{FF2B5EF4-FFF2-40B4-BE49-F238E27FC236}">
                <a16:creationId xmlns:a16="http://schemas.microsoft.com/office/drawing/2014/main" xmlns="" id="{FEC34EE1-BF3B-D51A-89AB-5DD25EA7C6C0}"/>
              </a:ext>
            </a:extLst>
          </p:cNvPr>
          <p:cNvGrpSpPr/>
          <p:nvPr/>
        </p:nvGrpSpPr>
        <p:grpSpPr>
          <a:xfrm>
            <a:off x="6152662" y="2438908"/>
            <a:ext cx="4736304" cy="2590800"/>
            <a:chOff x="7139169" y="3654891"/>
            <a:chExt cx="12191999" cy="6857995"/>
          </a:xfrm>
        </p:grpSpPr>
        <p:pic>
          <p:nvPicPr>
            <p:cNvPr id="20" name="object 3">
              <a:extLst>
                <a:ext uri="{FF2B5EF4-FFF2-40B4-BE49-F238E27FC236}">
                  <a16:creationId xmlns:a16="http://schemas.microsoft.com/office/drawing/2014/main" xmlns="" id="{DBB3D409-DD4F-4F90-7F91-133B1F87B1E9}"/>
                </a:ext>
              </a:extLst>
            </p:cNvPr>
            <p:cNvPicPr/>
            <p:nvPr/>
          </p:nvPicPr>
          <p:blipFill>
            <a:blip r:embed="rId6" cstate="print"/>
            <a:stretch>
              <a:fillRect/>
            </a:stretch>
          </p:blipFill>
          <p:spPr>
            <a:xfrm>
              <a:off x="7139169" y="3654891"/>
              <a:ext cx="12191999" cy="6857995"/>
            </a:xfrm>
            <a:prstGeom prst="rect">
              <a:avLst/>
            </a:prstGeom>
          </p:spPr>
        </p:pic>
        <p:sp>
          <p:nvSpPr>
            <p:cNvPr id="21" name="object 6">
              <a:extLst>
                <a:ext uri="{FF2B5EF4-FFF2-40B4-BE49-F238E27FC236}">
                  <a16:creationId xmlns:a16="http://schemas.microsoft.com/office/drawing/2014/main" xmlns="" id="{C074CB61-F750-B077-A6B3-68E6336443A6}"/>
                </a:ext>
              </a:extLst>
            </p:cNvPr>
            <p:cNvSpPr/>
            <p:nvPr/>
          </p:nvSpPr>
          <p:spPr>
            <a:xfrm>
              <a:off x="9228521" y="4928174"/>
              <a:ext cx="787399" cy="786766"/>
            </a:xfrm>
            <a:custGeom>
              <a:avLst/>
              <a:gdLst/>
              <a:ahLst/>
              <a:cxnLst/>
              <a:rect l="l" t="t" r="r" b="b"/>
              <a:pathLst>
                <a:path w="787400" h="786764">
                  <a:moveTo>
                    <a:pt x="393493" y="0"/>
                  </a:moveTo>
                  <a:lnTo>
                    <a:pt x="344135" y="3064"/>
                  </a:lnTo>
                  <a:lnTo>
                    <a:pt x="296606" y="12012"/>
                  </a:lnTo>
                  <a:lnTo>
                    <a:pt x="251276" y="26475"/>
                  </a:lnTo>
                  <a:lnTo>
                    <a:pt x="208512" y="46084"/>
                  </a:lnTo>
                  <a:lnTo>
                    <a:pt x="168684" y="70471"/>
                  </a:lnTo>
                  <a:lnTo>
                    <a:pt x="132160" y="99266"/>
                  </a:lnTo>
                  <a:lnTo>
                    <a:pt x="99310" y="132102"/>
                  </a:lnTo>
                  <a:lnTo>
                    <a:pt x="70502" y="168610"/>
                  </a:lnTo>
                  <a:lnTo>
                    <a:pt x="46104" y="208420"/>
                  </a:lnTo>
                  <a:lnTo>
                    <a:pt x="26487" y="251166"/>
                  </a:lnTo>
                  <a:lnTo>
                    <a:pt x="12017" y="296476"/>
                  </a:lnTo>
                  <a:lnTo>
                    <a:pt x="3065" y="343984"/>
                  </a:lnTo>
                  <a:lnTo>
                    <a:pt x="0" y="393321"/>
                  </a:lnTo>
                  <a:lnTo>
                    <a:pt x="3065" y="442657"/>
                  </a:lnTo>
                  <a:lnTo>
                    <a:pt x="12017" y="490165"/>
                  </a:lnTo>
                  <a:lnTo>
                    <a:pt x="26487" y="535476"/>
                  </a:lnTo>
                  <a:lnTo>
                    <a:pt x="46104" y="578221"/>
                  </a:lnTo>
                  <a:lnTo>
                    <a:pt x="70502" y="618031"/>
                  </a:lnTo>
                  <a:lnTo>
                    <a:pt x="99310" y="654539"/>
                  </a:lnTo>
                  <a:lnTo>
                    <a:pt x="132160" y="687375"/>
                  </a:lnTo>
                  <a:lnTo>
                    <a:pt x="168684" y="716170"/>
                  </a:lnTo>
                  <a:lnTo>
                    <a:pt x="208512" y="740557"/>
                  </a:lnTo>
                  <a:lnTo>
                    <a:pt x="251276" y="760166"/>
                  </a:lnTo>
                  <a:lnTo>
                    <a:pt x="296606" y="774629"/>
                  </a:lnTo>
                  <a:lnTo>
                    <a:pt x="344135" y="783577"/>
                  </a:lnTo>
                  <a:lnTo>
                    <a:pt x="393493" y="786642"/>
                  </a:lnTo>
                  <a:lnTo>
                    <a:pt x="442851" y="783577"/>
                  </a:lnTo>
                  <a:lnTo>
                    <a:pt x="490380" y="774629"/>
                  </a:lnTo>
                  <a:lnTo>
                    <a:pt x="535711" y="760166"/>
                  </a:lnTo>
                  <a:lnTo>
                    <a:pt x="578474" y="740557"/>
                  </a:lnTo>
                  <a:lnTo>
                    <a:pt x="618302" y="716170"/>
                  </a:lnTo>
                  <a:lnTo>
                    <a:pt x="654826" y="687375"/>
                  </a:lnTo>
                  <a:lnTo>
                    <a:pt x="687676" y="654539"/>
                  </a:lnTo>
                  <a:lnTo>
                    <a:pt x="716485" y="618031"/>
                  </a:lnTo>
                  <a:lnTo>
                    <a:pt x="740882" y="578221"/>
                  </a:lnTo>
                  <a:lnTo>
                    <a:pt x="760500" y="535476"/>
                  </a:lnTo>
                  <a:lnTo>
                    <a:pt x="774969" y="490165"/>
                  </a:lnTo>
                  <a:lnTo>
                    <a:pt x="783921" y="442657"/>
                  </a:lnTo>
                  <a:lnTo>
                    <a:pt x="786987" y="393321"/>
                  </a:lnTo>
                  <a:lnTo>
                    <a:pt x="783921" y="343984"/>
                  </a:lnTo>
                  <a:lnTo>
                    <a:pt x="774969" y="296476"/>
                  </a:lnTo>
                  <a:lnTo>
                    <a:pt x="760500" y="251166"/>
                  </a:lnTo>
                  <a:lnTo>
                    <a:pt x="740882" y="208420"/>
                  </a:lnTo>
                  <a:lnTo>
                    <a:pt x="716485" y="168610"/>
                  </a:lnTo>
                  <a:lnTo>
                    <a:pt x="687676" y="132102"/>
                  </a:lnTo>
                  <a:lnTo>
                    <a:pt x="654826" y="99266"/>
                  </a:lnTo>
                  <a:lnTo>
                    <a:pt x="618302" y="70471"/>
                  </a:lnTo>
                  <a:lnTo>
                    <a:pt x="578474" y="46084"/>
                  </a:lnTo>
                  <a:lnTo>
                    <a:pt x="535711" y="26475"/>
                  </a:lnTo>
                  <a:lnTo>
                    <a:pt x="490380" y="12012"/>
                  </a:lnTo>
                  <a:lnTo>
                    <a:pt x="442851" y="3064"/>
                  </a:lnTo>
                  <a:lnTo>
                    <a:pt x="393493" y="0"/>
                  </a:lnTo>
                  <a:close/>
                </a:path>
              </a:pathLst>
            </a:custGeom>
            <a:solidFill>
              <a:srgbClr val="53B685"/>
            </a:solidFill>
          </p:spPr>
          <p:txBody>
            <a:bodyPr wrap="square" lIns="0" tIns="0" rIns="0" bIns="0" rtlCol="0"/>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7">
              <a:extLst>
                <a:ext uri="{FF2B5EF4-FFF2-40B4-BE49-F238E27FC236}">
                  <a16:creationId xmlns:a16="http://schemas.microsoft.com/office/drawing/2014/main" xmlns="" id="{435DDFB1-FA5D-8D86-97F6-CD4BA4FE1E6A}"/>
                </a:ext>
              </a:extLst>
            </p:cNvPr>
            <p:cNvSpPr/>
            <p:nvPr/>
          </p:nvSpPr>
          <p:spPr>
            <a:xfrm>
              <a:off x="9553391" y="5210948"/>
              <a:ext cx="83185" cy="232410"/>
            </a:xfrm>
            <a:custGeom>
              <a:avLst/>
              <a:gdLst/>
              <a:ahLst/>
              <a:cxnLst/>
              <a:rect l="l" t="t" r="r" b="b"/>
              <a:pathLst>
                <a:path w="83185" h="232410">
                  <a:moveTo>
                    <a:pt x="83051" y="0"/>
                  </a:moveTo>
                  <a:lnTo>
                    <a:pt x="0" y="0"/>
                  </a:lnTo>
                  <a:lnTo>
                    <a:pt x="0" y="26876"/>
                  </a:lnTo>
                  <a:lnTo>
                    <a:pt x="53240" y="26876"/>
                  </a:lnTo>
                  <a:lnTo>
                    <a:pt x="53240" y="232119"/>
                  </a:lnTo>
                  <a:lnTo>
                    <a:pt x="83051" y="232119"/>
                  </a:lnTo>
                  <a:lnTo>
                    <a:pt x="83051" y="0"/>
                  </a:lnTo>
                  <a:close/>
                </a:path>
              </a:pathLst>
            </a:custGeom>
            <a:solidFill>
              <a:srgbClr val="FFFFFF"/>
            </a:solidFill>
          </p:spPr>
          <p:txBody>
            <a:bodyPr wrap="square" lIns="0" tIns="0" rIns="0" bIns="0" rtlCol="0"/>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3" name="object 8">
              <a:extLst>
                <a:ext uri="{FF2B5EF4-FFF2-40B4-BE49-F238E27FC236}">
                  <a16:creationId xmlns:a16="http://schemas.microsoft.com/office/drawing/2014/main" xmlns="" id="{A87E5822-D979-5EAB-B024-373E5BD7E80F}"/>
                </a:ext>
              </a:extLst>
            </p:cNvPr>
            <p:cNvSpPr/>
            <p:nvPr/>
          </p:nvSpPr>
          <p:spPr>
            <a:xfrm>
              <a:off x="9553390" y="5210948"/>
              <a:ext cx="83184" cy="232409"/>
            </a:xfrm>
            <a:custGeom>
              <a:avLst/>
              <a:gdLst/>
              <a:ahLst/>
              <a:cxnLst/>
              <a:rect l="l" t="t" r="r" b="b"/>
              <a:pathLst>
                <a:path w="83185" h="232410">
                  <a:moveTo>
                    <a:pt x="0" y="0"/>
                  </a:moveTo>
                  <a:lnTo>
                    <a:pt x="83051" y="0"/>
                  </a:lnTo>
                  <a:lnTo>
                    <a:pt x="83051" y="232119"/>
                  </a:lnTo>
                  <a:lnTo>
                    <a:pt x="53240" y="232119"/>
                  </a:lnTo>
                  <a:lnTo>
                    <a:pt x="53240" y="26876"/>
                  </a:lnTo>
                  <a:lnTo>
                    <a:pt x="0" y="26876"/>
                  </a:lnTo>
                  <a:lnTo>
                    <a:pt x="0" y="0"/>
                  </a:lnTo>
                  <a:close/>
                </a:path>
              </a:pathLst>
            </a:custGeom>
            <a:ln w="8346">
              <a:solidFill>
                <a:srgbClr val="969696"/>
              </a:solidFill>
            </a:ln>
          </p:spPr>
          <p:txBody>
            <a:bodyPr wrap="square" lIns="0" tIns="0" rIns="0" bIns="0" rtlCol="0"/>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Tree>
    <p:extLst>
      <p:ext uri="{BB962C8B-B14F-4D97-AF65-F5344CB8AC3E}">
        <p14:creationId xmlns:p14="http://schemas.microsoft.com/office/powerpoint/2010/main" val="3764936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269159"/>
            <a:ext cx="7543800" cy="2782813"/>
          </a:xfrm>
          <a:prstGeom prst="rect">
            <a:avLst/>
          </a:prstGeom>
        </p:spPr>
        <p:txBody>
          <a:bodyPr vert="horz" wrap="square" lIns="0" tIns="12700" rIns="0" bIns="0" rtlCol="0">
            <a:spAutoFit/>
          </a:bodyPr>
          <a:lstStyle/>
          <a:p>
            <a:pPr>
              <a:defRPr/>
            </a:pPr>
            <a:r>
              <a:rPr lang="ru-RU" spc="-300" dirty="0">
                <a:solidFill>
                  <a:schemeClr val="bg1"/>
                </a:solidFill>
                <a:latin typeface="Montserrat Light"/>
                <a:ea typeface="Lato Black"/>
                <a:cs typeface="Times New Roman"/>
              </a:rPr>
              <a:t>Разработка библиотеки динамического, перераспределения потоков данных , мультимедиа, данных, на базе  SRT  протокола</a:t>
            </a:r>
            <a:endParaRPr lang="en-US" spc="-300" dirty="0">
              <a:solidFill>
                <a:schemeClr val="bg1"/>
              </a:solidFill>
              <a:latin typeface="Montserrat Light"/>
              <a:ea typeface="Lato Black"/>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Рисунок 40">
            <a:extLst>
              <a:ext uri="{FF2B5EF4-FFF2-40B4-BE49-F238E27FC236}">
                <a16:creationId xmlns:a16="http://schemas.microsoft.com/office/drawing/2014/main" xmlns="" id="{22676EA4-869C-41A3-B008-C101F500D5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 y="5886"/>
            <a:ext cx="12192000" cy="6852650"/>
          </a:xfrm>
          <a:prstGeom prst="rect">
            <a:avLst/>
          </a:prstGeom>
        </p:spPr>
      </p:pic>
      <p:sp>
        <p:nvSpPr>
          <p:cNvPr id="9" name="TextBox 8">
            <a:extLst>
              <a:ext uri="{FF2B5EF4-FFF2-40B4-BE49-F238E27FC236}">
                <a16:creationId xmlns:a16="http://schemas.microsoft.com/office/drawing/2014/main" xmlns="" id="{8978D1CD-E34E-4FFD-8FF3-5FC49AB76CD1}"/>
              </a:ext>
            </a:extLst>
          </p:cNvPr>
          <p:cNvSpPr txBox="1"/>
          <p:nvPr/>
        </p:nvSpPr>
        <p:spPr bwMode="auto">
          <a:xfrm>
            <a:off x="2672961" y="812787"/>
            <a:ext cx="7182162" cy="5016758"/>
          </a:xfrm>
          <a:prstGeom prst="rect">
            <a:avLst/>
          </a:prstGeom>
          <a:noFill/>
        </p:spPr>
        <p:txBody>
          <a:bodyPr wrap="square" lIns="91440" tIns="45720" rIns="91440" bIns="45720" anchor="t">
            <a:spAutoFit/>
          </a:bodyPr>
          <a:lstStyle/>
          <a:p>
            <a:pPr>
              <a:defRPr/>
            </a:pPr>
            <a:r>
              <a:rPr lang="ru-RU" sz="4400" spc="-300" dirty="0" smtClean="0">
                <a:solidFill>
                  <a:srgbClr val="54B686"/>
                </a:solidFill>
                <a:latin typeface="Montserrat Light"/>
                <a:ea typeface="Lato Black"/>
                <a:cs typeface="Times New Roman"/>
              </a:rPr>
              <a:t>В </a:t>
            </a:r>
            <a:r>
              <a:rPr lang="en-US" sz="4400" spc="-300" dirty="0" smtClean="0">
                <a:solidFill>
                  <a:srgbClr val="54B686"/>
                </a:solidFill>
                <a:latin typeface="Montserrat Light"/>
                <a:ea typeface="Lato Black"/>
                <a:cs typeface="Times New Roman"/>
              </a:rPr>
              <a:t>II </a:t>
            </a:r>
            <a:r>
              <a:rPr lang="ru-RU" sz="4400" spc="-300" dirty="0" smtClean="0">
                <a:solidFill>
                  <a:srgbClr val="54B686"/>
                </a:solidFill>
                <a:latin typeface="Montserrat Light"/>
                <a:ea typeface="Lato Black"/>
                <a:cs typeface="Times New Roman"/>
              </a:rPr>
              <a:t>семестре 3 курса были поставлены следующие задачи научным руководителем:</a:t>
            </a:r>
          </a:p>
          <a:p>
            <a:pPr marL="342900" indent="-342900">
              <a:buFontTx/>
              <a:buChar char="-"/>
              <a:defRPr/>
            </a:pPr>
            <a:r>
              <a:rPr lang="ru-RU" sz="2400" spc="-300" dirty="0" smtClean="0">
                <a:solidFill>
                  <a:srgbClr val="54B686"/>
                </a:solidFill>
                <a:latin typeface="Montserrat Light"/>
                <a:ea typeface="Lato Black" panose="020F0502020204030203" pitchFamily="34" charset="0"/>
                <a:cs typeface="Times New Roman"/>
              </a:rPr>
              <a:t>Разработать инструмент </a:t>
            </a:r>
            <a:r>
              <a:rPr lang="ru-RU" sz="2400" spc="-300" dirty="0">
                <a:solidFill>
                  <a:srgbClr val="54B686"/>
                </a:solidFill>
                <a:latin typeface="Montserrat Light"/>
                <a:ea typeface="Lato Black" panose="020F0502020204030203" pitchFamily="34" charset="0"/>
                <a:cs typeface="Times New Roman"/>
              </a:rPr>
              <a:t>для контролируемой потери </a:t>
            </a:r>
            <a:r>
              <a:rPr lang="ru-RU" sz="2400" spc="-300" dirty="0" smtClean="0">
                <a:solidFill>
                  <a:srgbClr val="54B686"/>
                </a:solidFill>
                <a:latin typeface="Montserrat Light"/>
                <a:ea typeface="Lato Black" panose="020F0502020204030203" pitchFamily="34" charset="0"/>
                <a:cs typeface="Times New Roman"/>
              </a:rPr>
              <a:t>данных и  отладки</a:t>
            </a:r>
          </a:p>
          <a:p>
            <a:pPr marL="342900" indent="-342900">
              <a:buFontTx/>
              <a:buChar char="-"/>
              <a:defRPr/>
            </a:pPr>
            <a:r>
              <a:rPr lang="ru-RU" sz="2400" spc="-300" dirty="0" smtClean="0">
                <a:solidFill>
                  <a:srgbClr val="54B686"/>
                </a:solidFill>
                <a:latin typeface="Montserrat Light"/>
                <a:ea typeface="Lato Black" panose="020F0502020204030203" pitchFamily="34" charset="0"/>
                <a:cs typeface="Times New Roman"/>
              </a:rPr>
              <a:t>Изучить </a:t>
            </a:r>
            <a:r>
              <a:rPr lang="en-US" sz="2400" spc="-300" dirty="0">
                <a:solidFill>
                  <a:srgbClr val="54B686"/>
                </a:solidFill>
                <a:latin typeface="Montserrat Light"/>
                <a:ea typeface="Lato Black" panose="020F0502020204030203" pitchFamily="34" charset="0"/>
                <a:cs typeface="Times New Roman"/>
              </a:rPr>
              <a:t> </a:t>
            </a:r>
            <a:r>
              <a:rPr lang="en-US" sz="2400" spc="-300" dirty="0" smtClean="0">
                <a:solidFill>
                  <a:srgbClr val="54B686"/>
                </a:solidFill>
                <a:latin typeface="Montserrat Light"/>
                <a:ea typeface="Lato Black" panose="020F0502020204030203" pitchFamily="34" charset="0"/>
                <a:cs typeface="Times New Roman"/>
              </a:rPr>
              <a:t>sockets </a:t>
            </a:r>
            <a:r>
              <a:rPr lang="en-US" sz="2400" spc="-300" dirty="0" err="1" smtClean="0">
                <a:solidFill>
                  <a:srgbClr val="54B686"/>
                </a:solidFill>
                <a:latin typeface="Montserrat Light"/>
                <a:ea typeface="Lato Black" panose="020F0502020204030203" pitchFamily="34" charset="0"/>
                <a:cs typeface="Times New Roman"/>
              </a:rPr>
              <a:t>c++</a:t>
            </a:r>
            <a:endParaRPr lang="ru-RU" sz="2400" spc="-300" dirty="0" smtClean="0">
              <a:solidFill>
                <a:srgbClr val="54B686"/>
              </a:solidFill>
              <a:latin typeface="Montserrat Light"/>
              <a:ea typeface="Lato Black" panose="020F0502020204030203" pitchFamily="34" charset="0"/>
              <a:cs typeface="Times New Roman"/>
            </a:endParaRPr>
          </a:p>
          <a:p>
            <a:pPr marL="342900" indent="-342900">
              <a:buFontTx/>
              <a:buChar char="-"/>
              <a:defRPr/>
            </a:pPr>
            <a:r>
              <a:rPr lang="ru-RU" sz="2400" spc="-300" dirty="0">
                <a:solidFill>
                  <a:srgbClr val="54B686"/>
                </a:solidFill>
                <a:latin typeface="Montserrat Light"/>
                <a:ea typeface="Lato Black" panose="020F0502020204030203" pitchFamily="34" charset="0"/>
                <a:cs typeface="Times New Roman" panose="02020603050405020304" pitchFamily="18" charset="0"/>
              </a:rPr>
              <a:t>Прочитать про срт и сделать про него </a:t>
            </a:r>
            <a:r>
              <a:rPr lang="ru-RU" sz="2400" spc="-300" dirty="0" smtClean="0">
                <a:solidFill>
                  <a:srgbClr val="54B686"/>
                </a:solidFill>
                <a:latin typeface="Montserrat Light"/>
                <a:ea typeface="Lato Black" panose="020F0502020204030203" pitchFamily="34" charset="0"/>
                <a:cs typeface="Times New Roman" panose="02020603050405020304" pitchFamily="18" charset="0"/>
              </a:rPr>
              <a:t>презентацию своими словами</a:t>
            </a:r>
          </a:p>
          <a:p>
            <a:pPr marL="342900" indent="-342900">
              <a:buFontTx/>
              <a:buChar char="-"/>
              <a:defRPr/>
            </a:pPr>
            <a:r>
              <a:rPr lang="ru-RU" sz="2400" spc="-300" dirty="0" smtClean="0">
                <a:solidFill>
                  <a:srgbClr val="54B686"/>
                </a:solidFill>
                <a:latin typeface="Montserrat Light"/>
                <a:ea typeface="Lato Black" panose="020F0502020204030203" pitchFamily="34" charset="0"/>
                <a:cs typeface="Times New Roman" panose="02020603050405020304" pitchFamily="18" charset="0"/>
              </a:rPr>
              <a:t>Разобраться в </a:t>
            </a:r>
            <a:r>
              <a:rPr lang="en-US" sz="2400" spc="-300" dirty="0" smtClean="0">
                <a:solidFill>
                  <a:srgbClr val="54B686"/>
                </a:solidFill>
                <a:latin typeface="Montserrat Light"/>
                <a:ea typeface="Lato Black" panose="020F0502020204030203" pitchFamily="34" charset="0"/>
                <a:cs typeface="Times New Roman" panose="02020603050405020304" pitchFamily="18" charset="0"/>
              </a:rPr>
              <a:t> </a:t>
            </a:r>
            <a:r>
              <a:rPr lang="en-US" sz="2400" spc="-300" dirty="0" err="1" smtClean="0">
                <a:solidFill>
                  <a:srgbClr val="54B686"/>
                </a:solidFill>
                <a:latin typeface="Montserrat Light"/>
                <a:ea typeface="Lato Black" panose="020F0502020204030203" pitchFamily="34" charset="0"/>
                <a:cs typeface="Times New Roman" panose="02020603050405020304" pitchFamily="18" charset="0"/>
              </a:rPr>
              <a:t>srt</a:t>
            </a:r>
            <a:r>
              <a:rPr lang="en-US" sz="2400" spc="-300" dirty="0">
                <a:solidFill>
                  <a:srgbClr val="54B686"/>
                </a:solidFill>
                <a:latin typeface="Montserrat Light"/>
                <a:ea typeface="Lato Black" panose="020F0502020204030203" pitchFamily="34" charset="0"/>
                <a:cs typeface="Times New Roman" panose="02020603050405020304" pitchFamily="18" charset="0"/>
              </a:rPr>
              <a:t> </a:t>
            </a:r>
            <a:r>
              <a:rPr lang="en-US" sz="2400" spc="-300" dirty="0" smtClean="0">
                <a:solidFill>
                  <a:srgbClr val="54B686"/>
                </a:solidFill>
                <a:latin typeface="Montserrat Light"/>
                <a:ea typeface="Lato Black" panose="020F0502020204030203" pitchFamily="34" charset="0"/>
                <a:cs typeface="Times New Roman" panose="02020603050405020304" pitchFamily="18" charset="0"/>
              </a:rPr>
              <a:t> </a:t>
            </a:r>
            <a:r>
              <a:rPr lang="en-US" sz="2400" spc="-300" dirty="0" err="1" smtClean="0">
                <a:solidFill>
                  <a:srgbClr val="54B686"/>
                </a:solidFill>
                <a:latin typeface="Montserrat Light"/>
                <a:ea typeface="Lato Black" panose="020F0502020204030203" pitchFamily="34" charset="0"/>
                <a:cs typeface="Times New Roman" panose="02020603050405020304" pitchFamily="18" charset="0"/>
              </a:rPr>
              <a:t>tcp</a:t>
            </a:r>
            <a:r>
              <a:rPr lang="en-US" sz="2400" spc="-300" dirty="0" smtClean="0">
                <a:solidFill>
                  <a:srgbClr val="54B686"/>
                </a:solidFill>
                <a:latin typeface="Montserrat Light"/>
                <a:ea typeface="Lato Black" panose="020F0502020204030203" pitchFamily="34" charset="0"/>
                <a:cs typeface="Times New Roman" panose="02020603050405020304" pitchFamily="18" charset="0"/>
              </a:rPr>
              <a:t>  </a:t>
            </a:r>
            <a:r>
              <a:rPr lang="ru-RU" sz="2400" spc="-300" dirty="0" smtClean="0">
                <a:solidFill>
                  <a:srgbClr val="54B686"/>
                </a:solidFill>
                <a:latin typeface="Montserrat Light"/>
                <a:ea typeface="Lato Black" panose="020F0502020204030203" pitchFamily="34" charset="0"/>
                <a:cs typeface="Times New Roman" panose="02020603050405020304" pitchFamily="18" charset="0"/>
              </a:rPr>
              <a:t>и </a:t>
            </a:r>
            <a:r>
              <a:rPr lang="en-US" sz="2400" spc="-300" dirty="0">
                <a:solidFill>
                  <a:srgbClr val="54B686"/>
                </a:solidFill>
                <a:latin typeface="Montserrat Light"/>
                <a:ea typeface="Lato Black" panose="020F0502020204030203" pitchFamily="34" charset="0"/>
                <a:cs typeface="Times New Roman" panose="02020603050405020304" pitchFamily="18" charset="0"/>
              </a:rPr>
              <a:t> </a:t>
            </a:r>
            <a:r>
              <a:rPr lang="en-US" sz="2400" spc="-300" dirty="0" err="1" smtClean="0">
                <a:solidFill>
                  <a:srgbClr val="54B686"/>
                </a:solidFill>
                <a:latin typeface="Montserrat Light"/>
                <a:ea typeface="Lato Black" panose="020F0502020204030203" pitchFamily="34" charset="0"/>
                <a:cs typeface="Times New Roman" panose="02020603050405020304" pitchFamily="18" charset="0"/>
              </a:rPr>
              <a:t>udp</a:t>
            </a:r>
            <a:endParaRPr lang="ru-RU" sz="2400" spc="-300" dirty="0">
              <a:solidFill>
                <a:srgbClr val="54B686"/>
              </a:solidFill>
              <a:latin typeface="Montserrat Light"/>
              <a:ea typeface="Lato Black" panose="020F0502020204030203" pitchFamily="34" charset="0"/>
              <a:cs typeface="Times New Roman" panose="02020603050405020304" pitchFamily="18" charset="0"/>
            </a:endParaRPr>
          </a:p>
        </p:txBody>
      </p:sp>
      <p:pic>
        <p:nvPicPr>
          <p:cNvPr id="2" name="Рисунок 1">
            <a:extLst>
              <a:ext uri="{FF2B5EF4-FFF2-40B4-BE49-F238E27FC236}">
                <a16:creationId xmlns:a16="http://schemas.microsoft.com/office/drawing/2014/main" xmlns="" id="{E69AF401-AA30-9D15-C947-C5977CFA926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27778" y="73734"/>
            <a:ext cx="2248452" cy="2248452"/>
          </a:xfrm>
          <a:prstGeom prst="rect">
            <a:avLst/>
          </a:prstGeom>
        </p:spPr>
      </p:pic>
    </p:spTree>
    <p:extLst>
      <p:ext uri="{BB962C8B-B14F-4D97-AF65-F5344CB8AC3E}">
        <p14:creationId xmlns:p14="http://schemas.microsoft.com/office/powerpoint/2010/main" val="4098770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Quotation"/>
          <p:cNvSpPr txBox="1"/>
          <p:nvPr/>
        </p:nvSpPr>
        <p:spPr>
          <a:xfrm>
            <a:off x="2164433" y="1438774"/>
            <a:ext cx="8004500" cy="1077218"/>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40" tIns="45720" rIns="91440" bIns="45720" anchor="t">
            <a:spAutoFit/>
          </a:bodyPr>
          <a:lstStyle>
            <a:lvl1pPr>
              <a:defRPr sz="8000">
                <a:solidFill>
                  <a:srgbClr val="5EB259"/>
                </a:solidFill>
                <a:latin typeface="Montserrat SemiBold"/>
                <a:ea typeface="Montserrat SemiBold"/>
                <a:cs typeface="Montserrat SemiBold"/>
                <a:sym typeface="Montserrat SemiBold"/>
              </a:defRPr>
            </a:lvl1pPr>
          </a:lstStyle>
          <a:p>
            <a:pPr>
              <a:defRPr/>
            </a:pPr>
            <a:r>
              <a:rPr lang="ru-RU" sz="3200" spc="-300" dirty="0" smtClean="0">
                <a:solidFill>
                  <a:srgbClr val="54B686"/>
                </a:solidFill>
                <a:latin typeface="Montserrat Light"/>
                <a:ea typeface="Lato Black" panose="020F0502020204030203" pitchFamily="34" charset="0"/>
                <a:cs typeface="Times New Roman"/>
              </a:rPr>
              <a:t>Концепция инструмента </a:t>
            </a:r>
            <a:r>
              <a:rPr lang="ru-RU" sz="3200" spc="-300" dirty="0">
                <a:solidFill>
                  <a:srgbClr val="54B686"/>
                </a:solidFill>
                <a:latin typeface="Montserrat Light"/>
                <a:ea typeface="Lato Black" panose="020F0502020204030203" pitchFamily="34" charset="0"/>
                <a:cs typeface="Times New Roman"/>
              </a:rPr>
              <a:t>для контролируемой потери данных и  отладки</a:t>
            </a:r>
          </a:p>
        </p:txBody>
      </p:sp>
      <p:sp>
        <p:nvSpPr>
          <p:cNvPr id="121" name="Lorem ipsum dolor sit amet, consectetur adipiscing elit, sed do eiusmod tempor incididunt ut labore et dolore magna aliqua. Ut enim ad minim veniam, quis nostrud exercitation ullamco laboris nisi ut aliquip ex ea commodo consequat. Duis aute irure dolor "/>
          <p:cNvSpPr txBox="1"/>
          <p:nvPr/>
        </p:nvSpPr>
        <p:spPr>
          <a:xfrm>
            <a:off x="2493285" y="2762213"/>
            <a:ext cx="7052876" cy="1631216"/>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0" tIns="45720" rIns="91440" bIns="45720" anchor="t">
            <a:spAutoFit/>
          </a:bodyPr>
          <a:lstStyle>
            <a:lvl1pPr defTabSz="914400">
              <a:defRPr i="1">
                <a:solidFill>
                  <a:srgbClr val="B1B3B6"/>
                </a:solidFill>
                <a:latin typeface="Montserrat Regular"/>
                <a:ea typeface="Montserrat Regular"/>
                <a:cs typeface="Montserrat Regular"/>
                <a:sym typeface="Montserrat Regular"/>
              </a:defRPr>
            </a:lvl1pPr>
          </a:lstStyle>
          <a:p>
            <a:pPr algn="just"/>
            <a:r>
              <a:rPr lang="ru-RU" sz="2000" dirty="0" smtClean="0">
                <a:solidFill>
                  <a:schemeClr val="bg1">
                    <a:lumMod val="50000"/>
                  </a:schemeClr>
                </a:solidFill>
              </a:rPr>
              <a:t>Изначальная концепция инструмента очень простая, я сразу же написал простой симулятор, который «моделирует» подобное поведение. С математической точки зрения мы просто теряем пакеты с фиксированной вероятностью на </a:t>
            </a:r>
            <a:r>
              <a:rPr lang="en-US" sz="2000" dirty="0" err="1" smtClean="0">
                <a:solidFill>
                  <a:schemeClr val="bg1">
                    <a:lumMod val="50000"/>
                  </a:schemeClr>
                </a:solidFill>
              </a:rPr>
              <a:t>i</a:t>
            </a:r>
            <a:r>
              <a:rPr lang="en-US" sz="2000" dirty="0" smtClean="0">
                <a:solidFill>
                  <a:schemeClr val="bg1">
                    <a:lumMod val="50000"/>
                  </a:schemeClr>
                </a:solidFill>
              </a:rPr>
              <a:t>-</a:t>
            </a:r>
            <a:r>
              <a:rPr lang="ru-RU" sz="2000" dirty="0" smtClean="0">
                <a:solidFill>
                  <a:schemeClr val="bg1">
                    <a:lumMod val="50000"/>
                  </a:schemeClr>
                </a:solidFill>
              </a:rPr>
              <a:t>ом шаге</a:t>
            </a:r>
            <a:endParaRPr lang="ru-RU" sz="2000" dirty="0">
              <a:solidFill>
                <a:schemeClr val="bg1">
                  <a:lumMod val="50000"/>
                </a:schemeClr>
              </a:solidFill>
            </a:endParaRPr>
          </a:p>
        </p:txBody>
      </p:sp>
      <p:sp>
        <p:nvSpPr>
          <p:cNvPr id="124" name="Shape"/>
          <p:cNvSpPr/>
          <p:nvPr/>
        </p:nvSpPr>
        <p:spPr>
          <a:xfrm>
            <a:off x="1526778" y="951508"/>
            <a:ext cx="9135865" cy="45928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950"/>
                </a:lnTo>
                <a:lnTo>
                  <a:pt x="0" y="3838"/>
                </a:lnTo>
                <a:lnTo>
                  <a:pt x="0" y="21600"/>
                </a:lnTo>
                <a:lnTo>
                  <a:pt x="21600" y="21600"/>
                </a:lnTo>
                <a:lnTo>
                  <a:pt x="21600" y="1950"/>
                </a:lnTo>
                <a:lnTo>
                  <a:pt x="1020" y="1950"/>
                </a:lnTo>
                <a:lnTo>
                  <a:pt x="0" y="0"/>
                </a:lnTo>
                <a:close/>
              </a:path>
            </a:pathLst>
          </a:custGeom>
          <a:ln w="76200">
            <a:solidFill>
              <a:srgbClr val="54B686"/>
            </a:solidFill>
            <a:miter lim="400000"/>
          </a:ln>
        </p:spPr>
        <p:txBody>
          <a:bodyPr tIns="45720" bIns="45720" anchor="ctr"/>
          <a:lstStyle/>
          <a:p>
            <a:endParaRPr sz="90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Quotation"/>
          <p:cNvSpPr txBox="1"/>
          <p:nvPr/>
        </p:nvSpPr>
        <p:spPr>
          <a:xfrm>
            <a:off x="2335255" y="727427"/>
            <a:ext cx="8004500" cy="1077218"/>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40" tIns="45720" rIns="91440" bIns="45720" anchor="t">
            <a:spAutoFit/>
          </a:bodyPr>
          <a:lstStyle>
            <a:lvl1pPr>
              <a:defRPr sz="8000">
                <a:solidFill>
                  <a:srgbClr val="5EB259"/>
                </a:solidFill>
                <a:latin typeface="Montserrat SemiBold"/>
                <a:ea typeface="Montserrat SemiBold"/>
                <a:cs typeface="Montserrat SemiBold"/>
                <a:sym typeface="Montserrat SemiBold"/>
              </a:defRPr>
            </a:lvl1pPr>
          </a:lstStyle>
          <a:p>
            <a:pPr>
              <a:defRPr/>
            </a:pPr>
            <a:r>
              <a:rPr lang="ru-RU" sz="3200" spc="-300" dirty="0" smtClean="0">
                <a:solidFill>
                  <a:srgbClr val="54B686"/>
                </a:solidFill>
                <a:latin typeface="Montserrat Light"/>
                <a:ea typeface="Lato Black" panose="020F0502020204030203" pitchFamily="34" charset="0"/>
                <a:cs typeface="Times New Roman"/>
              </a:rPr>
              <a:t>Концепция инструмента </a:t>
            </a:r>
            <a:r>
              <a:rPr lang="ru-RU" sz="3200" spc="-300" dirty="0">
                <a:solidFill>
                  <a:srgbClr val="54B686"/>
                </a:solidFill>
                <a:latin typeface="Montserrat Light"/>
                <a:ea typeface="Lato Black" panose="020F0502020204030203" pitchFamily="34" charset="0"/>
                <a:cs typeface="Times New Roman"/>
              </a:rPr>
              <a:t>для контролируемой потери данных и  отладки</a:t>
            </a:r>
          </a:p>
        </p:txBody>
      </p:sp>
      <p:sp>
        <p:nvSpPr>
          <p:cNvPr id="121" name="Lorem ipsum dolor sit amet, consectetur adipiscing elit, sed do eiusmod tempor incididunt ut labore et dolore magna aliqua. Ut enim ad minim veniam, quis nostrud exercitation ullamco laboris nisi ut aliquip ex ea commodo consequat. Duis aute irure dolor "/>
          <p:cNvSpPr txBox="1"/>
          <p:nvPr/>
        </p:nvSpPr>
        <p:spPr>
          <a:xfrm>
            <a:off x="1069164" y="1903202"/>
            <a:ext cx="9602185" cy="1015663"/>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40" tIns="45720" rIns="91440" bIns="45720" anchor="t">
            <a:spAutoFit/>
          </a:bodyPr>
          <a:lstStyle>
            <a:lvl1pPr defTabSz="914400">
              <a:defRPr i="1">
                <a:solidFill>
                  <a:srgbClr val="B1B3B6"/>
                </a:solidFill>
                <a:latin typeface="Montserrat Regular"/>
                <a:ea typeface="Montserrat Regular"/>
                <a:cs typeface="Montserrat Regular"/>
                <a:sym typeface="Montserrat Regular"/>
              </a:defRPr>
            </a:lvl1pPr>
          </a:lstStyle>
          <a:p>
            <a:pPr algn="just"/>
            <a:r>
              <a:rPr lang="ru-RU" sz="2000" dirty="0" smtClean="0">
                <a:solidFill>
                  <a:schemeClr val="tx1"/>
                </a:solidFill>
              </a:rPr>
              <a:t>Генератор случайных чисел выдаёт случайную величину, равномерно распределённую на интервале </a:t>
            </a:r>
            <a:r>
              <a:rPr lang="en-US" sz="2000" dirty="0" smtClean="0">
                <a:solidFill>
                  <a:schemeClr val="tx1"/>
                </a:solidFill>
              </a:rPr>
              <a:t>[</a:t>
            </a:r>
            <a:r>
              <a:rPr lang="en-US" sz="2000" dirty="0" smtClean="0">
                <a:solidFill>
                  <a:schemeClr val="tx1"/>
                </a:solidFill>
              </a:rPr>
              <a:t>a</a:t>
            </a:r>
            <a:r>
              <a:rPr lang="ru-RU" sz="2000" dirty="0" smtClean="0">
                <a:solidFill>
                  <a:schemeClr val="tx1"/>
                </a:solidFill>
              </a:rPr>
              <a:t>,</a:t>
            </a:r>
            <a:r>
              <a:rPr lang="en-US" sz="2000" dirty="0" smtClean="0">
                <a:solidFill>
                  <a:schemeClr val="tx1"/>
                </a:solidFill>
              </a:rPr>
              <a:t> b)</a:t>
            </a:r>
            <a:r>
              <a:rPr lang="ru-RU" sz="2000" dirty="0" smtClean="0">
                <a:solidFill>
                  <a:schemeClr val="tx1"/>
                </a:solidFill>
              </a:rPr>
              <a:t>, то есть распределенную по функции плотности вероятности:</a:t>
            </a:r>
            <a:endParaRPr lang="ru-RU" sz="2000" dirty="0">
              <a:solidFill>
                <a:schemeClr val="tx1"/>
              </a:solidFill>
            </a:endParaRPr>
          </a:p>
        </p:txBody>
      </p:sp>
      <p:sp>
        <p:nvSpPr>
          <p:cNvPr id="124" name="Shape"/>
          <p:cNvSpPr/>
          <p:nvPr/>
        </p:nvSpPr>
        <p:spPr>
          <a:xfrm>
            <a:off x="472273" y="0"/>
            <a:ext cx="11133573" cy="633046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950"/>
                </a:lnTo>
                <a:lnTo>
                  <a:pt x="0" y="3838"/>
                </a:lnTo>
                <a:lnTo>
                  <a:pt x="0" y="21600"/>
                </a:lnTo>
                <a:lnTo>
                  <a:pt x="21600" y="21600"/>
                </a:lnTo>
                <a:lnTo>
                  <a:pt x="21600" y="1950"/>
                </a:lnTo>
                <a:lnTo>
                  <a:pt x="1020" y="1950"/>
                </a:lnTo>
                <a:lnTo>
                  <a:pt x="0" y="0"/>
                </a:lnTo>
                <a:close/>
              </a:path>
            </a:pathLst>
          </a:custGeom>
          <a:ln w="76200">
            <a:solidFill>
              <a:srgbClr val="54B686"/>
            </a:solidFill>
            <a:miter lim="400000"/>
          </a:ln>
        </p:spPr>
        <p:txBody>
          <a:bodyPr tIns="45720" bIns="45720" anchor="ctr"/>
          <a:lstStyle/>
          <a:p>
            <a:endParaRPr sz="900"/>
          </a:p>
        </p:txBody>
      </p:sp>
      <mc:AlternateContent xmlns:mc="http://schemas.openxmlformats.org/markup-compatibility/2006">
        <mc:Choice xmlns:a14="http://schemas.microsoft.com/office/drawing/2010/main" Requires="a14">
          <p:sp>
            <p:nvSpPr>
              <p:cNvPr id="5" name="TextBox 4"/>
              <p:cNvSpPr txBox="1"/>
              <p:nvPr/>
            </p:nvSpPr>
            <p:spPr>
              <a:xfrm>
                <a:off x="1176320" y="2918865"/>
                <a:ext cx="3968436" cy="698012"/>
              </a:xfrm>
              <a:prstGeom prst="rect">
                <a:avLst/>
              </a:prstGeom>
              <a:noFill/>
            </p:spPr>
            <p:txBody>
              <a:bodyPr wrap="square" lIns="0" tIns="0" rIns="0" bIns="0" rtlCol="0">
                <a:spAutoFit/>
              </a:bodyPr>
              <a:lstStyle/>
              <a:p>
                <a14:m>
                  <m:oMath xmlns:m="http://schemas.openxmlformats.org/officeDocument/2006/math">
                    <m:r>
                      <a:rPr lang="en-US" sz="3200" b="0" i="1" smtClean="0">
                        <a:latin typeface="Cambria Math" panose="02040503050406030204" pitchFamily="18" charset="0"/>
                      </a:rPr>
                      <m:t>𝑃</m:t>
                    </m:r>
                    <m:d>
                      <m:dPr>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m:t>
                    </m:r>
                    <m:r>
                      <a:rPr lang="en-US" sz="3200" b="0" i="1" smtClean="0">
                        <a:latin typeface="Cambria Math" panose="02040503050406030204" pitchFamily="18" charset="0"/>
                      </a:rPr>
                      <m:t>𝑎</m:t>
                    </m:r>
                    <m:r>
                      <a:rPr lang="ru-RU" sz="3200" b="0" i="1" smtClean="0">
                        <a:latin typeface="Cambria Math" panose="02040503050406030204" pitchFamily="18" charset="0"/>
                      </a:rPr>
                      <m:t>, </m:t>
                    </m:r>
                    <m:r>
                      <a:rPr lang="en-US" sz="3200" b="0" i="1" smtClean="0">
                        <a:latin typeface="Cambria Math" panose="02040503050406030204" pitchFamily="18" charset="0"/>
                      </a:rPr>
                      <m:t>𝑏</m:t>
                    </m:r>
                    <m:r>
                      <a:rPr lang="en-US" sz="3200" b="0" i="1" smtClean="0">
                        <a:latin typeface="Cambria Math" panose="02040503050406030204" pitchFamily="18" charset="0"/>
                      </a:rPr>
                      <m:t>) </m:t>
                    </m:r>
                  </m:oMath>
                </a14:m>
                <a:r>
                  <a:rPr lang="en-US" sz="3200" dirty="0" smtClean="0"/>
                  <a:t>=</a:t>
                </a:r>
                <a:r>
                  <a:rPr lang="ru-RU" sz="3200" dirty="0" smtClean="0"/>
                  <a:t> </a:t>
                </a:r>
                <a14:m>
                  <m:oMath xmlns:m="http://schemas.openxmlformats.org/officeDocument/2006/math">
                    <m:f>
                      <m:fPr>
                        <m:ctrlPr>
                          <a:rPr lang="en-US" sz="3200" i="1" smtClean="0">
                            <a:latin typeface="Cambria Math" panose="02040503050406030204" pitchFamily="18" charset="0"/>
                          </a:rPr>
                        </m:ctrlPr>
                      </m:fPr>
                      <m:num>
                        <m:r>
                          <a:rPr lang="ru-RU" sz="3200" b="0" i="1" smtClean="0">
                            <a:latin typeface="Cambria Math" panose="02040503050406030204" pitchFamily="18" charset="0"/>
                          </a:rPr>
                          <m:t>1</m:t>
                        </m:r>
                      </m:num>
                      <m:den>
                        <m:r>
                          <a:rPr lang="en-US" sz="3200" b="0" i="1" smtClean="0">
                            <a:latin typeface="Cambria Math" panose="02040503050406030204" pitchFamily="18" charset="0"/>
                          </a:rPr>
                          <m:t>𝑏</m:t>
                        </m:r>
                        <m:r>
                          <a:rPr lang="en-US" sz="3200" b="0" i="1" smtClean="0">
                            <a:latin typeface="Cambria Math" panose="02040503050406030204" pitchFamily="18" charset="0"/>
                          </a:rPr>
                          <m:t>−</m:t>
                        </m:r>
                        <m:r>
                          <a:rPr lang="en-US" sz="3200" b="0" i="1" smtClean="0">
                            <a:latin typeface="Cambria Math" panose="02040503050406030204" pitchFamily="18" charset="0"/>
                          </a:rPr>
                          <m:t>𝑎</m:t>
                        </m:r>
                      </m:den>
                    </m:f>
                  </m:oMath>
                </a14:m>
                <a:endParaRPr lang="ru-RU" sz="3200" dirty="0"/>
              </a:p>
            </p:txBody>
          </p:sp>
        </mc:Choice>
        <mc:Fallback>
          <p:sp>
            <p:nvSpPr>
              <p:cNvPr id="5" name="TextBox 4"/>
              <p:cNvSpPr txBox="1">
                <a:spLocks noRot="1" noChangeAspect="1" noMove="1" noResize="1" noEditPoints="1" noAdjustHandles="1" noChangeArrowheads="1" noChangeShapeType="1" noTextEdit="1"/>
              </p:cNvSpPr>
              <p:nvPr/>
            </p:nvSpPr>
            <p:spPr>
              <a:xfrm>
                <a:off x="1176320" y="2918865"/>
                <a:ext cx="3968436" cy="698012"/>
              </a:xfrm>
              <a:prstGeom prst="rect">
                <a:avLst/>
              </a:prstGeom>
              <a:blipFill rotWithShape="0">
                <a:blip r:embed="rId2"/>
                <a:stretch>
                  <a:fillRect t="-3509" b="-20175"/>
                </a:stretch>
              </a:blipFill>
            </p:spPr>
            <p:txBody>
              <a:bodyPr/>
              <a:lstStyle/>
              <a:p>
                <a:r>
                  <a:rPr lang="ru-RU">
                    <a:noFill/>
                  </a:rPr>
                  <a:t> </a:t>
                </a:r>
              </a:p>
            </p:txBody>
          </p:sp>
        </mc:Fallback>
      </mc:AlternateContent>
      <p:sp>
        <p:nvSpPr>
          <p:cNvPr id="2" name="Rectangle 1"/>
          <p:cNvSpPr/>
          <p:nvPr/>
        </p:nvSpPr>
        <p:spPr>
          <a:xfrm>
            <a:off x="993455" y="3813992"/>
            <a:ext cx="9677894" cy="923330"/>
          </a:xfrm>
          <a:prstGeom prst="rect">
            <a:avLst/>
          </a:prstGeom>
        </p:spPr>
        <p:txBody>
          <a:bodyPr wrap="square">
            <a:spAutoFit/>
          </a:bodyPr>
          <a:lstStyle/>
          <a:p>
            <a:pPr algn="just"/>
            <a:r>
              <a:rPr lang="ru-RU" i="1" dirty="0" smtClean="0">
                <a:latin typeface="Montserrat Regular"/>
              </a:rPr>
              <a:t>Таким образом мы получаем случайную величину от 0.000 до 1.000, которая обозначает вероятность. Если вероятность окажется в радиусе потери указанной при выполнении действия, то тогда пакет данных будет потерян.</a:t>
            </a:r>
            <a:endParaRPr lang="ru-RU" i="1" dirty="0">
              <a:latin typeface="Montserrat Regular"/>
            </a:endParaRPr>
          </a:p>
        </p:txBody>
      </p:sp>
    </p:spTree>
    <p:extLst>
      <p:ext uri="{BB962C8B-B14F-4D97-AF65-F5344CB8AC3E}">
        <p14:creationId xmlns:p14="http://schemas.microsoft.com/office/powerpoint/2010/main" val="857428291"/>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110154" y="2692957"/>
            <a:ext cx="65" cy="276999"/>
          </a:xfrm>
          <a:prstGeom prst="rect">
            <a:avLst/>
          </a:prstGeom>
          <a:noFill/>
        </p:spPr>
        <p:txBody>
          <a:bodyPr wrap="none" lIns="0" tIns="0" rIns="0" bIns="0" rtlCol="0">
            <a:spAutoFit/>
          </a:bodyPr>
          <a:lstStyle/>
          <a:p>
            <a:endParaRPr lang="ru-RU" dirty="0"/>
          </a:p>
        </p:txBody>
      </p:sp>
      <p:sp>
        <p:nvSpPr>
          <p:cNvPr id="11" name="Rectangle 1"/>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Arial" panose="020B0604020202020204" pitchFamily="34" charset="0"/>
              </a:rPr>
              <a:t/>
            </a:r>
            <a:br>
              <a:rPr kumimoji="0" lang="ru-RU" sz="1800" b="0" i="0" u="none" strike="noStrike" cap="none" normalizeH="0" baseline="0" smtClean="0">
                <a:ln>
                  <a:noFill/>
                </a:ln>
                <a:solidFill>
                  <a:schemeClr val="tx1"/>
                </a:solidFill>
                <a:effectLst/>
                <a:latin typeface="Arial" panose="020B0604020202020204" pitchFamily="34" charset="0"/>
              </a:rPr>
            </a:br>
            <a:endParaRPr kumimoji="0" lang="ru-RU"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anose="020B0604020202020204" pitchFamily="34" charset="0"/>
            </a:endParaRPr>
          </a:p>
        </p:txBody>
      </p:sp>
      <p:sp>
        <p:nvSpPr>
          <p:cNvPr id="12" name="Rectangle 2"/>
          <p:cNvSpPr>
            <a:spLocks noChangeArrowheads="1"/>
          </p:cNvSpPr>
          <p:nvPr/>
        </p:nvSpPr>
        <p:spPr bwMode="auto">
          <a:xfrm>
            <a:off x="177800" y="177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5" name="Rectangle 14"/>
          <p:cNvSpPr/>
          <p:nvPr/>
        </p:nvSpPr>
        <p:spPr>
          <a:xfrm>
            <a:off x="152400" y="707886"/>
            <a:ext cx="6930015" cy="2308324"/>
          </a:xfrm>
          <a:prstGeom prst="rect">
            <a:avLst/>
          </a:prstGeom>
        </p:spPr>
        <p:txBody>
          <a:bodyPr wrap="square">
            <a:spAutoFit/>
          </a:bodyPr>
          <a:lstStyle/>
          <a:p>
            <a:r>
              <a:rPr lang="ru-RU" dirty="0">
                <a:latin typeface="Courier New" panose="02070309020205020404" pitchFamily="49" charset="0"/>
                <a:cs typeface="Courier New" panose="02070309020205020404" pitchFamily="49" charset="0"/>
              </a:rPr>
              <a:t>ПЕРЕМЕННЫЕ:</a:t>
            </a:r>
          </a:p>
          <a:p>
            <a:r>
              <a:rPr lang="ru-RU" dirty="0" smtClean="0">
                <a:latin typeface="Courier New" panose="02070309020205020404" pitchFamily="49" charset="0"/>
                <a:cs typeface="Courier New" panose="02070309020205020404" pitchFamily="49" charset="0"/>
              </a:rPr>
              <a:t>вероятность_потери </a:t>
            </a:r>
            <a:r>
              <a:rPr lang="ru-RU" dirty="0">
                <a:latin typeface="Courier New" panose="02070309020205020404" pitchFamily="49" charset="0"/>
                <a:cs typeface="Courier New" panose="02070309020205020404" pitchFamily="49" charset="0"/>
              </a:rPr>
              <a:t>= </a:t>
            </a:r>
            <a:r>
              <a:rPr lang="ru-RU" dirty="0" smtClean="0">
                <a:latin typeface="Courier New" panose="02070309020205020404" pitchFamily="49" charset="0"/>
                <a:cs typeface="Courier New" panose="02070309020205020404" pitchFamily="49" charset="0"/>
              </a:rPr>
              <a:t>передать_с_конфига()</a:t>
            </a:r>
          </a:p>
          <a:p>
            <a:r>
              <a:rPr lang="ru-RU" dirty="0" smtClean="0">
                <a:latin typeface="Courier New" panose="02070309020205020404" pitchFamily="49" charset="0"/>
                <a:cs typeface="Courier New" panose="02070309020205020404" pitchFamily="49" charset="0"/>
              </a:rPr>
              <a:t>ПОКА не_завершено:</a:t>
            </a:r>
          </a:p>
          <a:p>
            <a:r>
              <a:rPr lang="ru-RU" dirty="0" smtClean="0">
                <a:latin typeface="Courier New" panose="02070309020205020404" pitchFamily="49" charset="0"/>
                <a:cs typeface="Courier New" panose="02070309020205020404" pitchFamily="49" charset="0"/>
              </a:rPr>
              <a:t>    </a:t>
            </a:r>
            <a:r>
              <a:rPr lang="ru-RU" dirty="0">
                <a:latin typeface="Courier New" panose="02070309020205020404" pitchFamily="49" charset="0"/>
                <a:cs typeface="Courier New" panose="02070309020205020404" pitchFamily="49" charset="0"/>
              </a:rPr>
              <a:t>пакет = принять_пакет_от_SRT</a:t>
            </a:r>
            <a:r>
              <a:rPr lang="ru-RU" dirty="0" smtClean="0">
                <a:latin typeface="Courier New" panose="02070309020205020404" pitchFamily="49" charset="0"/>
                <a:cs typeface="Courier New" panose="02070309020205020404" pitchFamily="49" charset="0"/>
              </a:rPr>
              <a:t>()</a:t>
            </a:r>
            <a:endParaRPr lang="ru-RU" dirty="0">
              <a:latin typeface="Courier New" panose="02070309020205020404" pitchFamily="49" charset="0"/>
              <a:cs typeface="Courier New" panose="02070309020205020404" pitchFamily="49" charset="0"/>
            </a:endParaRPr>
          </a:p>
          <a:p>
            <a:r>
              <a:rPr lang="ru-RU" dirty="0">
                <a:latin typeface="Courier New" panose="02070309020205020404" pitchFamily="49" charset="0"/>
                <a:cs typeface="Courier New" panose="02070309020205020404" pitchFamily="49" charset="0"/>
              </a:rPr>
              <a:t>    случайное_число </a:t>
            </a:r>
            <a:r>
              <a:rPr lang="ru-RU" dirty="0" smtClean="0">
                <a:latin typeface="Courier New" panose="02070309020205020404" pitchFamily="49" charset="0"/>
                <a:cs typeface="Courier New" panose="02070309020205020404" pitchFamily="49" charset="0"/>
              </a:rPr>
              <a:t>= генерировать_случайное_число_между(0</a:t>
            </a:r>
            <a:r>
              <a:rPr lang="ru-RU" dirty="0">
                <a:latin typeface="Courier New" panose="02070309020205020404" pitchFamily="49" charset="0"/>
                <a:cs typeface="Courier New" panose="02070309020205020404" pitchFamily="49" charset="0"/>
              </a:rPr>
              <a:t>, 1)</a:t>
            </a:r>
          </a:p>
          <a:p>
            <a:r>
              <a:rPr lang="ru-RU" dirty="0">
                <a:latin typeface="Courier New" panose="02070309020205020404" pitchFamily="49" charset="0"/>
                <a:cs typeface="Courier New" panose="02070309020205020404" pitchFamily="49" charset="0"/>
              </a:rPr>
              <a:t>    ЕСЛИ случайное_число &lt; вероятность_потери ТО</a:t>
            </a:r>
          </a:p>
          <a:p>
            <a:r>
              <a:rPr lang="ru-RU" dirty="0">
                <a:latin typeface="Courier New" panose="02070309020205020404" pitchFamily="49" charset="0"/>
                <a:cs typeface="Courier New" panose="02070309020205020404" pitchFamily="49" charset="0"/>
              </a:rPr>
              <a:t>        пакет.пометить_как_потерянный</a:t>
            </a:r>
            <a:r>
              <a:rPr lang="ru-RU" dirty="0" smtClean="0">
                <a:latin typeface="Courier New" panose="02070309020205020404" pitchFamily="49" charset="0"/>
                <a:cs typeface="Courier New" panose="02070309020205020404" pitchFamily="49" charset="0"/>
              </a:rPr>
              <a:t>()</a:t>
            </a:r>
            <a:endParaRPr lang="ru-RU" dirty="0">
              <a:latin typeface="Courier New" panose="02070309020205020404" pitchFamily="49" charset="0"/>
              <a:cs typeface="Courier New" panose="02070309020205020404" pitchFamily="49" charset="0"/>
            </a:endParaRPr>
          </a:p>
        </p:txBody>
      </p:sp>
      <p:sp>
        <p:nvSpPr>
          <p:cNvPr id="17" name="TextBox 16">
            <a:extLst>
              <a:ext uri="{FF2B5EF4-FFF2-40B4-BE49-F238E27FC236}">
                <a16:creationId xmlns:a16="http://schemas.microsoft.com/office/drawing/2014/main" xmlns="" id="{8978D1CD-E34E-4FFD-8FF3-5FC49AB76CD1}"/>
              </a:ext>
            </a:extLst>
          </p:cNvPr>
          <p:cNvSpPr txBox="1"/>
          <p:nvPr/>
        </p:nvSpPr>
        <p:spPr bwMode="auto">
          <a:xfrm>
            <a:off x="2196770" y="0"/>
            <a:ext cx="8468282" cy="707886"/>
          </a:xfrm>
          <a:prstGeom prst="rect">
            <a:avLst/>
          </a:prstGeom>
          <a:noFill/>
        </p:spPr>
        <p:txBody>
          <a:bodyPr wrap="square" lIns="91440" tIns="45720" rIns="91440" bIns="45720" anchor="t">
            <a:spAutoFit/>
          </a:bodyPr>
          <a:lstStyle/>
          <a:p>
            <a:pPr>
              <a:defRPr/>
            </a:pPr>
            <a:r>
              <a:rPr lang="ru-RU" sz="4000" spc="-300" dirty="0" smtClean="0">
                <a:solidFill>
                  <a:srgbClr val="54B686"/>
                </a:solidFill>
                <a:latin typeface="Montserrat Light"/>
                <a:ea typeface="Lato Black"/>
                <a:cs typeface="Times New Roman"/>
              </a:rPr>
              <a:t>Псевдокод и то как выглядит в проекте</a:t>
            </a:r>
            <a:endParaRPr lang="en-US" sz="4000" spc="-300" dirty="0">
              <a:solidFill>
                <a:srgbClr val="54B686"/>
              </a:solidFill>
              <a:latin typeface="Montserrat Light"/>
              <a:ea typeface="Lato Black"/>
              <a:cs typeface="Times New Roman"/>
            </a:endParaRP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6574" y="3016210"/>
            <a:ext cx="7035426" cy="3883055"/>
          </a:xfrm>
          <a:prstGeom prst="rect">
            <a:avLst/>
          </a:prstGeom>
        </p:spPr>
      </p:pic>
    </p:spTree>
    <p:extLst>
      <p:ext uri="{BB962C8B-B14F-4D97-AF65-F5344CB8AC3E}">
        <p14:creationId xmlns:p14="http://schemas.microsoft.com/office/powerpoint/2010/main" val="636013270"/>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8"/>
          <p:cNvSpPr/>
          <p:nvPr/>
        </p:nvSpPr>
        <p:spPr bwMode="auto">
          <a:xfrm>
            <a:off x="0" y="1038225"/>
            <a:ext cx="3649708" cy="4872038"/>
          </a:xfrm>
          <a:custGeom>
            <a:avLst/>
            <a:gdLst>
              <a:gd name="T0" fmla="*/ 127 w 347"/>
              <a:gd name="T1" fmla="*/ 441 h 441"/>
              <a:gd name="T2" fmla="*/ 347 w 347"/>
              <a:gd name="T3" fmla="*/ 221 h 441"/>
              <a:gd name="T4" fmla="*/ 127 w 347"/>
              <a:gd name="T5" fmla="*/ 0 h 441"/>
              <a:gd name="T6" fmla="*/ 0 w 347"/>
              <a:gd name="T7" fmla="*/ 41 h 441"/>
              <a:gd name="T8" fmla="*/ 0 w 347"/>
              <a:gd name="T9" fmla="*/ 400 h 441"/>
              <a:gd name="T10" fmla="*/ 127 w 347"/>
              <a:gd name="T11" fmla="*/ 441 h 441"/>
            </a:gdLst>
            <a:ahLst/>
            <a:cxnLst>
              <a:cxn ang="0">
                <a:pos x="T0" y="T1"/>
              </a:cxn>
              <a:cxn ang="0">
                <a:pos x="T2" y="T3"/>
              </a:cxn>
              <a:cxn ang="0">
                <a:pos x="T4" y="T5"/>
              </a:cxn>
              <a:cxn ang="0">
                <a:pos x="T6" y="T7"/>
              </a:cxn>
              <a:cxn ang="0">
                <a:pos x="T8" y="T9"/>
              </a:cxn>
              <a:cxn ang="0">
                <a:pos x="T10" y="T11"/>
              </a:cxn>
            </a:cxnLst>
            <a:rect l="0" t="0" r="r" b="b"/>
            <a:pathLst>
              <a:path w="347" h="441">
                <a:moveTo>
                  <a:pt x="127" y="441"/>
                </a:moveTo>
                <a:cubicBezTo>
                  <a:pt x="249" y="441"/>
                  <a:pt x="347" y="342"/>
                  <a:pt x="347" y="221"/>
                </a:cubicBezTo>
                <a:cubicBezTo>
                  <a:pt x="347" y="99"/>
                  <a:pt x="249" y="0"/>
                  <a:pt x="127" y="0"/>
                </a:cubicBezTo>
                <a:cubicBezTo>
                  <a:pt x="80" y="0"/>
                  <a:pt x="36" y="16"/>
                  <a:pt x="0" y="41"/>
                </a:cubicBezTo>
                <a:cubicBezTo>
                  <a:pt x="0" y="400"/>
                  <a:pt x="0" y="400"/>
                  <a:pt x="0" y="400"/>
                </a:cubicBezTo>
                <a:cubicBezTo>
                  <a:pt x="36" y="425"/>
                  <a:pt x="80" y="441"/>
                  <a:pt x="127" y="441"/>
                </a:cubicBez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 name="Freeform 5"/>
          <p:cNvSpPr/>
          <p:nvPr/>
        </p:nvSpPr>
        <p:spPr bwMode="auto">
          <a:xfrm>
            <a:off x="1756573" y="66675"/>
            <a:ext cx="2837954" cy="3457575"/>
          </a:xfrm>
          <a:custGeom>
            <a:avLst/>
            <a:gdLst>
              <a:gd name="T0" fmla="*/ 204 w 273"/>
              <a:gd name="T1" fmla="*/ 112 h 313"/>
              <a:gd name="T2" fmla="*/ 21 w 273"/>
              <a:gd name="T3" fmla="*/ 0 h 313"/>
              <a:gd name="T4" fmla="*/ 0 w 273"/>
              <a:gd name="T5" fmla="*/ 21 h 313"/>
              <a:gd name="T6" fmla="*/ 173 w 273"/>
              <a:gd name="T7" fmla="*/ 112 h 313"/>
              <a:gd name="T8" fmla="*/ 249 w 273"/>
              <a:gd name="T9" fmla="*/ 309 h 313"/>
              <a:gd name="T10" fmla="*/ 249 w 273"/>
              <a:gd name="T11" fmla="*/ 313 h 313"/>
              <a:gd name="T12" fmla="*/ 273 w 273"/>
              <a:gd name="T13" fmla="*/ 313 h 313"/>
              <a:gd name="T14" fmla="*/ 273 w 273"/>
              <a:gd name="T15" fmla="*/ 309 h 313"/>
              <a:gd name="T16" fmla="*/ 204 w 273"/>
              <a:gd name="T17" fmla="*/ 112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3" h="313">
                <a:moveTo>
                  <a:pt x="204" y="112"/>
                </a:moveTo>
                <a:cubicBezTo>
                  <a:pt x="159" y="55"/>
                  <a:pt x="95" y="15"/>
                  <a:pt x="21" y="0"/>
                </a:cubicBezTo>
                <a:cubicBezTo>
                  <a:pt x="0" y="21"/>
                  <a:pt x="0" y="21"/>
                  <a:pt x="0" y="21"/>
                </a:cubicBezTo>
                <a:cubicBezTo>
                  <a:pt x="68" y="30"/>
                  <a:pt x="129" y="64"/>
                  <a:pt x="173" y="112"/>
                </a:cubicBezTo>
                <a:cubicBezTo>
                  <a:pt x="220" y="164"/>
                  <a:pt x="249" y="233"/>
                  <a:pt x="249" y="309"/>
                </a:cubicBezTo>
                <a:cubicBezTo>
                  <a:pt x="249" y="310"/>
                  <a:pt x="249" y="312"/>
                  <a:pt x="249" y="313"/>
                </a:cubicBezTo>
                <a:cubicBezTo>
                  <a:pt x="273" y="313"/>
                  <a:pt x="273" y="313"/>
                  <a:pt x="273" y="313"/>
                </a:cubicBezTo>
                <a:cubicBezTo>
                  <a:pt x="273" y="312"/>
                  <a:pt x="273" y="310"/>
                  <a:pt x="273" y="309"/>
                </a:cubicBezTo>
                <a:cubicBezTo>
                  <a:pt x="273" y="234"/>
                  <a:pt x="248" y="166"/>
                  <a:pt x="204" y="112"/>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a:p>
        </p:txBody>
      </p:sp>
      <p:sp>
        <p:nvSpPr>
          <p:cNvPr id="21" name="Freeform 6"/>
          <p:cNvSpPr/>
          <p:nvPr/>
        </p:nvSpPr>
        <p:spPr bwMode="auto">
          <a:xfrm>
            <a:off x="3118089" y="1303338"/>
            <a:ext cx="1050505" cy="3392488"/>
          </a:xfrm>
          <a:custGeom>
            <a:avLst/>
            <a:gdLst>
              <a:gd name="T0" fmla="*/ 68 w 101"/>
              <a:gd name="T1" fmla="*/ 94 h 307"/>
              <a:gd name="T2" fmla="*/ 89 w 101"/>
              <a:gd name="T3" fmla="*/ 197 h 307"/>
              <a:gd name="T4" fmla="*/ 64 w 101"/>
              <a:gd name="T5" fmla="*/ 307 h 307"/>
              <a:gd name="T6" fmla="*/ 78 w 101"/>
              <a:gd name="T7" fmla="*/ 307 h 307"/>
              <a:gd name="T8" fmla="*/ 101 w 101"/>
              <a:gd name="T9" fmla="*/ 197 h 307"/>
              <a:gd name="T10" fmla="*/ 81 w 101"/>
              <a:gd name="T11" fmla="*/ 94 h 307"/>
              <a:gd name="T12" fmla="*/ 17 w 101"/>
              <a:gd name="T13" fmla="*/ 0 h 307"/>
              <a:gd name="T14" fmla="*/ 0 w 101"/>
              <a:gd name="T15" fmla="*/ 0 h 307"/>
              <a:gd name="T16" fmla="*/ 68 w 101"/>
              <a:gd name="T17" fmla="*/ 94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307">
                <a:moveTo>
                  <a:pt x="68" y="94"/>
                </a:moveTo>
                <a:cubicBezTo>
                  <a:pt x="81" y="126"/>
                  <a:pt x="89" y="160"/>
                  <a:pt x="89" y="197"/>
                </a:cubicBezTo>
                <a:cubicBezTo>
                  <a:pt x="89" y="236"/>
                  <a:pt x="80" y="273"/>
                  <a:pt x="64" y="307"/>
                </a:cubicBezTo>
                <a:cubicBezTo>
                  <a:pt x="78" y="307"/>
                  <a:pt x="78" y="307"/>
                  <a:pt x="78" y="307"/>
                </a:cubicBezTo>
                <a:cubicBezTo>
                  <a:pt x="93" y="273"/>
                  <a:pt x="101" y="236"/>
                  <a:pt x="101" y="197"/>
                </a:cubicBezTo>
                <a:cubicBezTo>
                  <a:pt x="101" y="160"/>
                  <a:pt x="94" y="126"/>
                  <a:pt x="81" y="94"/>
                </a:cubicBezTo>
                <a:cubicBezTo>
                  <a:pt x="66" y="58"/>
                  <a:pt x="45" y="26"/>
                  <a:pt x="17" y="0"/>
                </a:cubicBezTo>
                <a:cubicBezTo>
                  <a:pt x="0" y="0"/>
                  <a:pt x="0" y="0"/>
                  <a:pt x="0" y="0"/>
                </a:cubicBezTo>
                <a:cubicBezTo>
                  <a:pt x="29" y="26"/>
                  <a:pt x="52" y="58"/>
                  <a:pt x="68" y="94"/>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a:p>
        </p:txBody>
      </p:sp>
      <p:sp>
        <p:nvSpPr>
          <p:cNvPr id="22" name="Freeform 7"/>
          <p:cNvSpPr/>
          <p:nvPr/>
        </p:nvSpPr>
        <p:spPr bwMode="auto">
          <a:xfrm>
            <a:off x="3315457" y="2341563"/>
            <a:ext cx="666911" cy="2895600"/>
          </a:xfrm>
          <a:custGeom>
            <a:avLst/>
            <a:gdLst>
              <a:gd name="T0" fmla="*/ 42 w 64"/>
              <a:gd name="T1" fmla="*/ 0 h 262"/>
              <a:gd name="T2" fmla="*/ 36 w 64"/>
              <a:gd name="T3" fmla="*/ 0 h 262"/>
              <a:gd name="T4" fmla="*/ 58 w 64"/>
              <a:gd name="T5" fmla="*/ 103 h 262"/>
              <a:gd name="T6" fmla="*/ 0 w 64"/>
              <a:gd name="T7" fmla="*/ 262 h 262"/>
              <a:gd name="T8" fmla="*/ 8 w 64"/>
              <a:gd name="T9" fmla="*/ 262 h 262"/>
              <a:gd name="T10" fmla="*/ 64 w 64"/>
              <a:gd name="T11" fmla="*/ 103 h 262"/>
              <a:gd name="T12" fmla="*/ 42 w 64"/>
              <a:gd name="T13" fmla="*/ 0 h 262"/>
            </a:gdLst>
            <a:ahLst/>
            <a:cxnLst>
              <a:cxn ang="0">
                <a:pos x="T0" y="T1"/>
              </a:cxn>
              <a:cxn ang="0">
                <a:pos x="T2" y="T3"/>
              </a:cxn>
              <a:cxn ang="0">
                <a:pos x="T4" y="T5"/>
              </a:cxn>
              <a:cxn ang="0">
                <a:pos x="T6" y="T7"/>
              </a:cxn>
              <a:cxn ang="0">
                <a:pos x="T8" y="T9"/>
              </a:cxn>
              <a:cxn ang="0">
                <a:pos x="T10" y="T11"/>
              </a:cxn>
              <a:cxn ang="0">
                <a:pos x="T12" y="T13"/>
              </a:cxn>
            </a:cxnLst>
            <a:rect l="0" t="0" r="r" b="b"/>
            <a:pathLst>
              <a:path w="64" h="262">
                <a:moveTo>
                  <a:pt x="42" y="0"/>
                </a:moveTo>
                <a:cubicBezTo>
                  <a:pt x="36" y="0"/>
                  <a:pt x="36" y="0"/>
                  <a:pt x="36" y="0"/>
                </a:cubicBezTo>
                <a:cubicBezTo>
                  <a:pt x="50" y="31"/>
                  <a:pt x="58" y="66"/>
                  <a:pt x="58" y="103"/>
                </a:cubicBezTo>
                <a:cubicBezTo>
                  <a:pt x="58" y="163"/>
                  <a:pt x="36" y="219"/>
                  <a:pt x="0" y="262"/>
                </a:cubicBezTo>
                <a:cubicBezTo>
                  <a:pt x="8" y="262"/>
                  <a:pt x="8" y="262"/>
                  <a:pt x="8" y="262"/>
                </a:cubicBezTo>
                <a:cubicBezTo>
                  <a:pt x="43" y="218"/>
                  <a:pt x="64" y="163"/>
                  <a:pt x="64" y="103"/>
                </a:cubicBezTo>
                <a:cubicBezTo>
                  <a:pt x="64" y="66"/>
                  <a:pt x="56" y="31"/>
                  <a:pt x="42" y="0"/>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en-US"/>
          </a:p>
        </p:txBody>
      </p:sp>
      <p:sp>
        <p:nvSpPr>
          <p:cNvPr id="24" name="Freeform 9"/>
          <p:cNvSpPr/>
          <p:nvPr/>
        </p:nvSpPr>
        <p:spPr bwMode="auto">
          <a:xfrm>
            <a:off x="0" y="6208713"/>
            <a:ext cx="1174655" cy="519113"/>
          </a:xfrm>
          <a:custGeom>
            <a:avLst/>
            <a:gdLst>
              <a:gd name="T0" fmla="*/ 113 w 113"/>
              <a:gd name="T1" fmla="*/ 47 h 47"/>
              <a:gd name="T2" fmla="*/ 113 w 113"/>
              <a:gd name="T3" fmla="*/ 31 h 47"/>
              <a:gd name="T4" fmla="*/ 0 w 113"/>
              <a:gd name="T5" fmla="*/ 0 h 47"/>
              <a:gd name="T6" fmla="*/ 0 w 113"/>
              <a:gd name="T7" fmla="*/ 18 h 47"/>
              <a:gd name="T8" fmla="*/ 113 w 113"/>
              <a:gd name="T9" fmla="*/ 47 h 47"/>
            </a:gdLst>
            <a:ahLst/>
            <a:cxnLst>
              <a:cxn ang="0">
                <a:pos x="T0" y="T1"/>
              </a:cxn>
              <a:cxn ang="0">
                <a:pos x="T2" y="T3"/>
              </a:cxn>
              <a:cxn ang="0">
                <a:pos x="T4" y="T5"/>
              </a:cxn>
              <a:cxn ang="0">
                <a:pos x="T6" y="T7"/>
              </a:cxn>
              <a:cxn ang="0">
                <a:pos x="T8" y="T9"/>
              </a:cxn>
            </a:cxnLst>
            <a:rect l="0" t="0" r="r" b="b"/>
            <a:pathLst>
              <a:path w="113" h="47">
                <a:moveTo>
                  <a:pt x="113" y="47"/>
                </a:moveTo>
                <a:cubicBezTo>
                  <a:pt x="113" y="31"/>
                  <a:pt x="113" y="31"/>
                  <a:pt x="113" y="31"/>
                </a:cubicBezTo>
                <a:cubicBezTo>
                  <a:pt x="72" y="29"/>
                  <a:pt x="34" y="18"/>
                  <a:pt x="0" y="0"/>
                </a:cubicBezTo>
                <a:cubicBezTo>
                  <a:pt x="0" y="18"/>
                  <a:pt x="0" y="18"/>
                  <a:pt x="0" y="18"/>
                </a:cubicBezTo>
                <a:cubicBezTo>
                  <a:pt x="34" y="35"/>
                  <a:pt x="72" y="45"/>
                  <a:pt x="113" y="47"/>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a:p>
        </p:txBody>
      </p:sp>
      <p:sp>
        <p:nvSpPr>
          <p:cNvPr id="25" name="Freeform 10"/>
          <p:cNvSpPr/>
          <p:nvPr/>
        </p:nvSpPr>
        <p:spPr bwMode="auto">
          <a:xfrm>
            <a:off x="0" y="5899150"/>
            <a:ext cx="3649708" cy="962025"/>
          </a:xfrm>
          <a:custGeom>
            <a:avLst/>
            <a:gdLst>
              <a:gd name="T0" fmla="*/ 11 w 351"/>
              <a:gd name="T1" fmla="*/ 87 h 87"/>
              <a:gd name="T2" fmla="*/ 244 w 351"/>
              <a:gd name="T3" fmla="*/ 87 h 87"/>
              <a:gd name="T4" fmla="*/ 351 w 351"/>
              <a:gd name="T5" fmla="*/ 20 h 87"/>
              <a:gd name="T6" fmla="*/ 331 w 351"/>
              <a:gd name="T7" fmla="*/ 0 h 87"/>
              <a:gd name="T8" fmla="*/ 127 w 351"/>
              <a:gd name="T9" fmla="*/ 80 h 87"/>
              <a:gd name="T10" fmla="*/ 0 w 351"/>
              <a:gd name="T11" fmla="*/ 51 h 87"/>
              <a:gd name="T12" fmla="*/ 0 w 351"/>
              <a:gd name="T13" fmla="*/ 82 h 87"/>
              <a:gd name="T14" fmla="*/ 11 w 351"/>
              <a:gd name="T15" fmla="*/ 87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1" h="87">
                <a:moveTo>
                  <a:pt x="11" y="87"/>
                </a:moveTo>
                <a:cubicBezTo>
                  <a:pt x="244" y="87"/>
                  <a:pt x="244" y="87"/>
                  <a:pt x="244" y="87"/>
                </a:cubicBezTo>
                <a:cubicBezTo>
                  <a:pt x="284" y="71"/>
                  <a:pt x="320" y="49"/>
                  <a:pt x="351" y="20"/>
                </a:cubicBezTo>
                <a:cubicBezTo>
                  <a:pt x="331" y="0"/>
                  <a:pt x="331" y="0"/>
                  <a:pt x="331" y="0"/>
                </a:cubicBezTo>
                <a:cubicBezTo>
                  <a:pt x="277" y="50"/>
                  <a:pt x="206" y="80"/>
                  <a:pt x="127" y="80"/>
                </a:cubicBezTo>
                <a:cubicBezTo>
                  <a:pt x="82" y="80"/>
                  <a:pt x="38" y="70"/>
                  <a:pt x="0" y="51"/>
                </a:cubicBezTo>
                <a:cubicBezTo>
                  <a:pt x="0" y="82"/>
                  <a:pt x="0" y="82"/>
                  <a:pt x="0" y="82"/>
                </a:cubicBezTo>
                <a:cubicBezTo>
                  <a:pt x="3" y="84"/>
                  <a:pt x="7" y="85"/>
                  <a:pt x="11" y="87"/>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a:p>
        </p:txBody>
      </p:sp>
      <p:sp>
        <p:nvSpPr>
          <p:cNvPr id="26" name="Freeform 11"/>
          <p:cNvSpPr/>
          <p:nvPr/>
        </p:nvSpPr>
        <p:spPr bwMode="auto">
          <a:xfrm>
            <a:off x="2401836" y="-11113"/>
            <a:ext cx="3046464" cy="6872288"/>
          </a:xfrm>
          <a:custGeom>
            <a:avLst/>
            <a:gdLst>
              <a:gd name="T0" fmla="*/ 136 w 293"/>
              <a:gd name="T1" fmla="*/ 0 h 622"/>
              <a:gd name="T2" fmla="*/ 0 w 293"/>
              <a:gd name="T3" fmla="*/ 0 h 622"/>
              <a:gd name="T4" fmla="*/ 229 w 293"/>
              <a:gd name="T5" fmla="*/ 316 h 622"/>
              <a:gd name="T6" fmla="*/ 210 w 293"/>
              <a:gd name="T7" fmla="*/ 426 h 622"/>
              <a:gd name="T8" fmla="*/ 194 w 293"/>
              <a:gd name="T9" fmla="*/ 464 h 622"/>
              <a:gd name="T10" fmla="*/ 155 w 293"/>
              <a:gd name="T11" fmla="*/ 524 h 622"/>
              <a:gd name="T12" fmla="*/ 123 w 293"/>
              <a:gd name="T13" fmla="*/ 558 h 622"/>
              <a:gd name="T14" fmla="*/ 26 w 293"/>
              <a:gd name="T15" fmla="*/ 622 h 622"/>
              <a:gd name="T16" fmla="*/ 148 w 293"/>
              <a:gd name="T17" fmla="*/ 622 h 622"/>
              <a:gd name="T18" fmla="*/ 264 w 293"/>
              <a:gd name="T19" fmla="*/ 464 h 622"/>
              <a:gd name="T20" fmla="*/ 293 w 293"/>
              <a:gd name="T21" fmla="*/ 316 h 622"/>
              <a:gd name="T22" fmla="*/ 136 w 293"/>
              <a:gd name="T23" fmla="*/ 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3" h="622">
                <a:moveTo>
                  <a:pt x="136" y="0"/>
                </a:moveTo>
                <a:cubicBezTo>
                  <a:pt x="0" y="0"/>
                  <a:pt x="0" y="0"/>
                  <a:pt x="0" y="0"/>
                </a:cubicBezTo>
                <a:cubicBezTo>
                  <a:pt x="133" y="44"/>
                  <a:pt x="229" y="168"/>
                  <a:pt x="229" y="316"/>
                </a:cubicBezTo>
                <a:cubicBezTo>
                  <a:pt x="229" y="354"/>
                  <a:pt x="222" y="391"/>
                  <a:pt x="210" y="426"/>
                </a:cubicBezTo>
                <a:cubicBezTo>
                  <a:pt x="205" y="439"/>
                  <a:pt x="200" y="452"/>
                  <a:pt x="194" y="464"/>
                </a:cubicBezTo>
                <a:cubicBezTo>
                  <a:pt x="183" y="485"/>
                  <a:pt x="170" y="506"/>
                  <a:pt x="155" y="524"/>
                </a:cubicBezTo>
                <a:cubicBezTo>
                  <a:pt x="145" y="536"/>
                  <a:pt x="135" y="548"/>
                  <a:pt x="123" y="558"/>
                </a:cubicBezTo>
                <a:cubicBezTo>
                  <a:pt x="95" y="585"/>
                  <a:pt x="62" y="606"/>
                  <a:pt x="26" y="622"/>
                </a:cubicBezTo>
                <a:cubicBezTo>
                  <a:pt x="148" y="622"/>
                  <a:pt x="148" y="622"/>
                  <a:pt x="148" y="622"/>
                </a:cubicBezTo>
                <a:cubicBezTo>
                  <a:pt x="199" y="580"/>
                  <a:pt x="239" y="526"/>
                  <a:pt x="264" y="464"/>
                </a:cubicBezTo>
                <a:cubicBezTo>
                  <a:pt x="283" y="418"/>
                  <a:pt x="293" y="368"/>
                  <a:pt x="293" y="316"/>
                </a:cubicBezTo>
                <a:cubicBezTo>
                  <a:pt x="293" y="187"/>
                  <a:pt x="231" y="72"/>
                  <a:pt x="136"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a:p>
        </p:txBody>
      </p:sp>
      <p:sp>
        <p:nvSpPr>
          <p:cNvPr id="39" name="TextBox 38"/>
          <p:cNvSpPr txBox="1"/>
          <p:nvPr/>
        </p:nvSpPr>
        <p:spPr>
          <a:xfrm>
            <a:off x="6542824" y="-11113"/>
            <a:ext cx="7121898" cy="1408078"/>
          </a:xfrm>
          <a:prstGeom prst="rect">
            <a:avLst/>
          </a:prstGeom>
          <a:noFill/>
        </p:spPr>
        <p:txBody>
          <a:bodyPr wrap="square" lIns="91440" tIns="45720" rIns="91440" bIns="45720" rtlCol="0" anchor="t">
            <a:spAutoFit/>
          </a:bodyPr>
          <a:lstStyle/>
          <a:p>
            <a:r>
              <a:rPr lang="ru-RU" sz="4800" b="1" dirty="0">
                <a:solidFill>
                  <a:srgbClr val="53B685"/>
                </a:solidFill>
                <a:latin typeface="Montserrat Light"/>
              </a:rPr>
              <a:t>План </a:t>
            </a:r>
            <a:r>
              <a:rPr lang="ru-RU" sz="4800" b="1" dirty="0" smtClean="0">
                <a:solidFill>
                  <a:srgbClr val="53B685"/>
                </a:solidFill>
                <a:latin typeface="Montserrat Light"/>
              </a:rPr>
              <a:t>проекта:</a:t>
            </a:r>
            <a:endParaRPr lang="ru-RU" sz="4800" b="1" dirty="0">
              <a:solidFill>
                <a:srgbClr val="53B685"/>
              </a:solidFill>
              <a:latin typeface="Montserrat Light"/>
            </a:endParaRPr>
          </a:p>
          <a:p>
            <a:pPr>
              <a:lnSpc>
                <a:spcPts val="4500"/>
              </a:lnSpc>
            </a:pPr>
            <a:endParaRPr lang="en-US" sz="4800" spc="300" dirty="0">
              <a:solidFill>
                <a:schemeClr val="bg1">
                  <a:lumMod val="75000"/>
                </a:schemeClr>
              </a:solidFill>
              <a:latin typeface="Bebas Neue" panose="020B0606020202050201" pitchFamily="34" charset="0"/>
            </a:endParaRPr>
          </a:p>
        </p:txBody>
      </p:sp>
      <p:sp>
        <p:nvSpPr>
          <p:cNvPr id="40" name="TextBox 39"/>
          <p:cNvSpPr txBox="1"/>
          <p:nvPr/>
        </p:nvSpPr>
        <p:spPr>
          <a:xfrm>
            <a:off x="5689051" y="1250206"/>
            <a:ext cx="6308680" cy="5078313"/>
          </a:xfrm>
          <a:prstGeom prst="rect">
            <a:avLst/>
          </a:prstGeom>
          <a:noFill/>
        </p:spPr>
        <p:txBody>
          <a:bodyPr wrap="square" lIns="91440" tIns="45720" rIns="91440" bIns="45720" rtlCol="0" anchor="t">
            <a:spAutoFit/>
          </a:bodyPr>
          <a:lstStyle/>
          <a:p>
            <a:pPr algn="just"/>
            <a:r>
              <a:rPr lang="ru-RU" dirty="0" smtClean="0">
                <a:solidFill>
                  <a:srgbClr val="53B685"/>
                </a:solidFill>
                <a:latin typeface="Montserrat Regular"/>
                <a:cs typeface="Calibri"/>
              </a:rPr>
              <a:t>Базовые обязательные компоненты:</a:t>
            </a:r>
          </a:p>
          <a:p>
            <a:pPr algn="just"/>
            <a:endParaRPr lang="ru-RU" dirty="0" smtClean="0">
              <a:solidFill>
                <a:srgbClr val="222222"/>
              </a:solidFill>
              <a:latin typeface="Montserrat Regular"/>
              <a:cs typeface="Calibri"/>
            </a:endParaRPr>
          </a:p>
          <a:p>
            <a:pPr algn="just"/>
            <a:r>
              <a:rPr lang="ru-RU" b="1" dirty="0">
                <a:latin typeface="Montserrat Regular"/>
              </a:rPr>
              <a:t>Socket</a:t>
            </a:r>
            <a:r>
              <a:rPr lang="ru-RU" dirty="0">
                <a:latin typeface="Montserrat Regular"/>
              </a:rPr>
              <a:t>: класс для работы с сокетами, включая создание, привязку, прослушивание и соединение</a:t>
            </a:r>
            <a:r>
              <a:rPr lang="ru-RU" dirty="0" smtClean="0">
                <a:latin typeface="Montserrat Regular"/>
              </a:rPr>
              <a:t>.</a:t>
            </a:r>
            <a:endParaRPr lang="ru-RU" dirty="0" smtClean="0">
              <a:solidFill>
                <a:srgbClr val="222222"/>
              </a:solidFill>
              <a:latin typeface="Montserrat Regular"/>
              <a:cs typeface="Calibri"/>
            </a:endParaRPr>
          </a:p>
          <a:p>
            <a:r>
              <a:rPr lang="ru-RU" b="1" dirty="0">
                <a:latin typeface="Montserrat Regular"/>
              </a:rPr>
              <a:t>SRTReceiver</a:t>
            </a:r>
            <a:r>
              <a:rPr lang="ru-RU" dirty="0">
                <a:latin typeface="Montserrat Regular"/>
              </a:rPr>
              <a:t>: класс для получения потоков данных.</a:t>
            </a:r>
          </a:p>
          <a:p>
            <a:r>
              <a:rPr lang="ru-RU" b="1" dirty="0">
                <a:latin typeface="Montserrat Regular"/>
              </a:rPr>
              <a:t>SRTTransmitter</a:t>
            </a:r>
            <a:r>
              <a:rPr lang="ru-RU" dirty="0">
                <a:latin typeface="Montserrat Regular"/>
              </a:rPr>
              <a:t>: класс для отправки потоков данных.</a:t>
            </a:r>
          </a:p>
          <a:p>
            <a:r>
              <a:rPr lang="ru-RU" b="1" dirty="0">
                <a:latin typeface="Montserrat Regular"/>
              </a:rPr>
              <a:t>StreamManage</a:t>
            </a:r>
            <a:r>
              <a:rPr lang="ru-RU" dirty="0">
                <a:latin typeface="Montserrat Regular"/>
              </a:rPr>
              <a:t>r: класс для управления потоками и их перераспределением.</a:t>
            </a:r>
          </a:p>
          <a:p>
            <a:r>
              <a:rPr lang="ru-RU" b="1" dirty="0">
                <a:latin typeface="Montserrat Regular"/>
              </a:rPr>
              <a:t>Buffer</a:t>
            </a:r>
            <a:r>
              <a:rPr lang="ru-RU" dirty="0">
                <a:latin typeface="Montserrat Regular"/>
              </a:rPr>
              <a:t>: класс для хранения и обработки данных</a:t>
            </a:r>
            <a:r>
              <a:rPr lang="ru-RU" dirty="0" smtClean="0">
                <a:latin typeface="Montserrat Regular"/>
              </a:rPr>
              <a:t>.</a:t>
            </a:r>
          </a:p>
          <a:p>
            <a:endParaRPr lang="ru-RU" dirty="0">
              <a:latin typeface="Montserrat Regular"/>
            </a:endParaRPr>
          </a:p>
          <a:p>
            <a:pPr algn="just"/>
            <a:r>
              <a:rPr lang="ru-RU" dirty="0" smtClean="0">
                <a:solidFill>
                  <a:srgbClr val="53B685"/>
                </a:solidFill>
                <a:latin typeface="Montserrat Regular"/>
                <a:cs typeface="Calibri"/>
              </a:rPr>
              <a:t>Дополнительные компоненты:</a:t>
            </a:r>
          </a:p>
          <a:p>
            <a:pPr algn="just"/>
            <a:endParaRPr lang="ru-RU" dirty="0">
              <a:solidFill>
                <a:srgbClr val="222222"/>
              </a:solidFill>
              <a:latin typeface="Montserrat Regular"/>
              <a:cs typeface="Calibri"/>
            </a:endParaRPr>
          </a:p>
          <a:p>
            <a:r>
              <a:rPr lang="en-US" b="1" dirty="0" err="1">
                <a:latin typeface="Montserrat Regular"/>
              </a:rPr>
              <a:t>FileReceiver</a:t>
            </a:r>
            <a:r>
              <a:rPr lang="en-US" dirty="0">
                <a:latin typeface="Montserrat Regular"/>
              </a:rPr>
              <a:t> </a:t>
            </a:r>
            <a:r>
              <a:rPr lang="ru-RU" dirty="0">
                <a:latin typeface="Montserrat Regular"/>
              </a:rPr>
              <a:t>и </a:t>
            </a:r>
            <a:r>
              <a:rPr lang="en-US" b="1" dirty="0" err="1">
                <a:latin typeface="Montserrat Regular"/>
              </a:rPr>
              <a:t>FileTransmitter</a:t>
            </a:r>
            <a:r>
              <a:rPr lang="en-US" dirty="0">
                <a:latin typeface="Montserrat Regular"/>
              </a:rPr>
              <a:t>: </a:t>
            </a:r>
            <a:r>
              <a:rPr lang="ru-RU" dirty="0">
                <a:latin typeface="Montserrat Regular"/>
              </a:rPr>
              <a:t>классы для передачи файлов.</a:t>
            </a:r>
          </a:p>
          <a:p>
            <a:r>
              <a:rPr lang="en-US" b="1" dirty="0" err="1">
                <a:latin typeface="Montserrat Regular"/>
              </a:rPr>
              <a:t>MessageReceiver</a:t>
            </a:r>
            <a:r>
              <a:rPr lang="en-US" dirty="0">
                <a:latin typeface="Montserrat Regular"/>
              </a:rPr>
              <a:t> </a:t>
            </a:r>
            <a:r>
              <a:rPr lang="ru-RU" dirty="0">
                <a:latin typeface="Montserrat Regular"/>
              </a:rPr>
              <a:t>и </a:t>
            </a:r>
            <a:r>
              <a:rPr lang="en-US" b="1" dirty="0" err="1">
                <a:latin typeface="Montserrat Regular"/>
              </a:rPr>
              <a:t>MessageTransmitter</a:t>
            </a:r>
            <a:r>
              <a:rPr lang="en-US" dirty="0">
                <a:latin typeface="Montserrat Regular"/>
              </a:rPr>
              <a:t>: </a:t>
            </a:r>
            <a:r>
              <a:rPr lang="ru-RU" dirty="0">
                <a:latin typeface="Montserrat Regular"/>
              </a:rPr>
              <a:t>классы для передачи текстовых сообщений.</a:t>
            </a:r>
          </a:p>
          <a:p>
            <a:r>
              <a:rPr lang="en-US" b="1" dirty="0" err="1">
                <a:latin typeface="Montserrat Regular"/>
              </a:rPr>
              <a:t>TwoWayCommunication</a:t>
            </a:r>
            <a:r>
              <a:rPr lang="en-US" dirty="0">
                <a:latin typeface="Montserrat Regular"/>
              </a:rPr>
              <a:t>: </a:t>
            </a:r>
            <a:r>
              <a:rPr lang="ru-RU" dirty="0">
                <a:latin typeface="Montserrat Regular"/>
              </a:rPr>
              <a:t>класс для двунаправленной передачи данных</a:t>
            </a:r>
            <a:r>
              <a:rPr lang="ru-RU" dirty="0" smtClean="0">
                <a:latin typeface="Montserrat Regular"/>
              </a:rPr>
              <a:t>.</a:t>
            </a:r>
            <a:endParaRPr lang="ru-RU" dirty="0">
              <a:latin typeface="Montserrat Regular"/>
            </a:endParaRPr>
          </a:p>
        </p:txBody>
      </p:sp>
    </p:spTree>
    <p:extLst>
      <p:ext uri="{BB962C8B-B14F-4D97-AF65-F5344CB8AC3E}">
        <p14:creationId xmlns:p14="http://schemas.microsoft.com/office/powerpoint/2010/main" val="21139022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3341303" y="0"/>
            <a:ext cx="7121898" cy="1408078"/>
          </a:xfrm>
          <a:prstGeom prst="rect">
            <a:avLst/>
          </a:prstGeom>
          <a:noFill/>
        </p:spPr>
        <p:txBody>
          <a:bodyPr wrap="square" lIns="91440" tIns="45720" rIns="91440" bIns="45720" rtlCol="0" anchor="t">
            <a:spAutoFit/>
          </a:bodyPr>
          <a:lstStyle/>
          <a:p>
            <a:r>
              <a:rPr lang="ru-RU" sz="4800" b="1" dirty="0" smtClean="0">
                <a:solidFill>
                  <a:srgbClr val="53B685"/>
                </a:solidFill>
                <a:latin typeface="Montserrat Light"/>
              </a:rPr>
              <a:t>Про сокеты и классы</a:t>
            </a:r>
            <a:endParaRPr lang="ru-RU" sz="4800" b="1" dirty="0">
              <a:solidFill>
                <a:srgbClr val="53B685"/>
              </a:solidFill>
              <a:latin typeface="Montserrat Light"/>
            </a:endParaRPr>
          </a:p>
          <a:p>
            <a:pPr>
              <a:lnSpc>
                <a:spcPts val="4500"/>
              </a:lnSpc>
            </a:pPr>
            <a:endParaRPr lang="en-US" sz="4800" spc="300" dirty="0">
              <a:solidFill>
                <a:schemeClr val="bg1">
                  <a:lumMod val="75000"/>
                </a:schemeClr>
              </a:solidFill>
              <a:latin typeface="Bebas Neue" panose="020B0606020202050201" pitchFamily="34" charset="0"/>
            </a:endParaRPr>
          </a:p>
        </p:txBody>
      </p:sp>
      <p:sp>
        <p:nvSpPr>
          <p:cNvPr id="40" name="TextBox 39"/>
          <p:cNvSpPr txBox="1"/>
          <p:nvPr/>
        </p:nvSpPr>
        <p:spPr>
          <a:xfrm>
            <a:off x="186963" y="1079384"/>
            <a:ext cx="6308680" cy="2031325"/>
          </a:xfrm>
          <a:prstGeom prst="rect">
            <a:avLst/>
          </a:prstGeom>
          <a:noFill/>
        </p:spPr>
        <p:txBody>
          <a:bodyPr wrap="square" lIns="91440" tIns="45720" rIns="91440" bIns="45720" rtlCol="0" anchor="t">
            <a:spAutoFit/>
          </a:bodyPr>
          <a:lstStyle/>
          <a:p>
            <a:pPr algn="just"/>
            <a:r>
              <a:rPr lang="ru-RU" dirty="0" smtClean="0">
                <a:latin typeface="Montserrat Regular"/>
              </a:rPr>
              <a:t>Сокет сам по себе это абстрактный объект, представляющий конечную точку соединения. </a:t>
            </a:r>
          </a:p>
          <a:p>
            <a:pPr algn="just"/>
            <a:r>
              <a:rPr lang="ru-RU" dirty="0" smtClean="0">
                <a:latin typeface="Montserrat Regular"/>
              </a:rPr>
              <a:t>Есть отправитель и есть получатель. </a:t>
            </a:r>
          </a:p>
          <a:p>
            <a:pPr algn="just"/>
            <a:r>
              <a:rPr lang="ru-RU" dirty="0" smtClean="0">
                <a:latin typeface="Montserrat Regular"/>
              </a:rPr>
              <a:t>У каждого по своему сокету, которые имеют свои адрес и порт.</a:t>
            </a:r>
          </a:p>
          <a:p>
            <a:pPr algn="just"/>
            <a:r>
              <a:rPr lang="ru-RU" dirty="0" smtClean="0">
                <a:latin typeface="Montserrat Regular"/>
              </a:rPr>
              <a:t>Пакет данных отправляется сокетом в сеть и забирается из сети другим сокетом, которому он был адресован.</a:t>
            </a:r>
            <a:endParaRPr lang="ru-RU" dirty="0">
              <a:latin typeface="Montserrat Regular"/>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2492" y="1856606"/>
            <a:ext cx="5190855" cy="2349310"/>
          </a:xfrm>
          <a:prstGeom prst="rect">
            <a:avLst/>
          </a:prstGeom>
        </p:spPr>
      </p:pic>
      <p:sp>
        <p:nvSpPr>
          <p:cNvPr id="3" name="Rectangle 2"/>
          <p:cNvSpPr/>
          <p:nvPr/>
        </p:nvSpPr>
        <p:spPr>
          <a:xfrm>
            <a:off x="1902070" y="3294576"/>
            <a:ext cx="4721998" cy="369332"/>
          </a:xfrm>
          <a:prstGeom prst="rect">
            <a:avLst/>
          </a:prstGeom>
        </p:spPr>
        <p:txBody>
          <a:bodyPr wrap="none">
            <a:spAutoFit/>
          </a:bodyPr>
          <a:lstStyle/>
          <a:p>
            <a:r>
              <a:rPr lang="ru-RU" b="1" dirty="0" smtClean="0">
                <a:solidFill>
                  <a:srgbClr val="53B685"/>
                </a:solidFill>
                <a:latin typeface="Montserrat Light"/>
              </a:rPr>
              <a:t>Особенность сокетов в протоколе </a:t>
            </a:r>
            <a:r>
              <a:rPr lang="en-US" b="1" dirty="0" smtClean="0">
                <a:solidFill>
                  <a:srgbClr val="53B685"/>
                </a:solidFill>
                <a:latin typeface="Montserrat Light"/>
              </a:rPr>
              <a:t>SRT</a:t>
            </a:r>
            <a:endParaRPr lang="ru-RU" b="1" dirty="0">
              <a:solidFill>
                <a:srgbClr val="53B685"/>
              </a:solidFill>
              <a:latin typeface="Montserrat Light"/>
            </a:endParaRPr>
          </a:p>
        </p:txBody>
      </p:sp>
      <p:sp>
        <p:nvSpPr>
          <p:cNvPr id="4" name="Rectangle 3"/>
          <p:cNvSpPr/>
          <p:nvPr/>
        </p:nvSpPr>
        <p:spPr>
          <a:xfrm>
            <a:off x="597257" y="3820761"/>
            <a:ext cx="3432478" cy="369332"/>
          </a:xfrm>
          <a:prstGeom prst="rect">
            <a:avLst/>
          </a:prstGeom>
        </p:spPr>
        <p:txBody>
          <a:bodyPr wrap="none">
            <a:spAutoFit/>
          </a:bodyPr>
          <a:lstStyle/>
          <a:p>
            <a:r>
              <a:rPr lang="ru-RU" dirty="0">
                <a:solidFill>
                  <a:srgbClr val="0D0D0D"/>
                </a:solidFill>
                <a:latin typeface="Montserrat Regular"/>
              </a:rPr>
              <a:t>Надежность передачи данных</a:t>
            </a:r>
            <a:endParaRPr lang="ru-RU" dirty="0">
              <a:latin typeface="Montserrat Regular"/>
            </a:endParaRPr>
          </a:p>
        </p:txBody>
      </p:sp>
      <p:sp>
        <p:nvSpPr>
          <p:cNvPr id="5" name="Rectangle 4"/>
          <p:cNvSpPr/>
          <p:nvPr/>
        </p:nvSpPr>
        <p:spPr>
          <a:xfrm>
            <a:off x="592280" y="4190093"/>
            <a:ext cx="6096000" cy="369332"/>
          </a:xfrm>
          <a:prstGeom prst="rect">
            <a:avLst/>
          </a:prstGeom>
        </p:spPr>
        <p:txBody>
          <a:bodyPr>
            <a:spAutoFit/>
          </a:bodyPr>
          <a:lstStyle/>
          <a:p>
            <a:r>
              <a:rPr lang="ru-RU" dirty="0">
                <a:solidFill>
                  <a:srgbClr val="0D0D0D"/>
                </a:solidFill>
                <a:latin typeface="Montserrat Regular"/>
              </a:rPr>
              <a:t>Управление пропускной способностью и задержкой</a:t>
            </a:r>
            <a:endParaRPr lang="ru-RU" dirty="0">
              <a:latin typeface="Montserrat Regular"/>
            </a:endParaRPr>
          </a:p>
        </p:txBody>
      </p:sp>
    </p:spTree>
    <p:extLst>
      <p:ext uri="{BB962C8B-B14F-4D97-AF65-F5344CB8AC3E}">
        <p14:creationId xmlns:p14="http://schemas.microsoft.com/office/powerpoint/2010/main" val="230001848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ection Name"/>
          <p:cNvSpPr txBox="1"/>
          <p:nvPr/>
        </p:nvSpPr>
        <p:spPr>
          <a:xfrm>
            <a:off x="2754754" y="72226"/>
            <a:ext cx="8388867" cy="830997"/>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40" tIns="45720" rIns="91440" bIns="45720" anchor="t">
            <a:spAutoFit/>
          </a:bodyPr>
          <a:lstStyle>
            <a:lvl1pPr>
              <a:defRPr sz="12000">
                <a:solidFill>
                  <a:srgbClr val="111324"/>
                </a:solidFill>
                <a:latin typeface="Montserrat SemiBold"/>
                <a:ea typeface="Montserrat SemiBold"/>
                <a:cs typeface="Montserrat SemiBold"/>
                <a:sym typeface="Montserrat SemiBold"/>
              </a:defRPr>
            </a:lvl1pPr>
          </a:lstStyle>
          <a:p>
            <a:r>
              <a:rPr lang="ru-RU" sz="4800" dirty="0" smtClean="0">
                <a:solidFill>
                  <a:srgbClr val="54B686"/>
                </a:solidFill>
              </a:rPr>
              <a:t>Классы в самом проекте:</a:t>
            </a:r>
            <a:endParaRPr lang="ru-RU" dirty="0"/>
          </a:p>
        </p:txBody>
      </p:sp>
      <p:sp>
        <p:nvSpPr>
          <p:cNvPr id="129" name="Lorem ipsum dolor sit amet, consectetur adipiscing elit, sed do eiusmod tempor incididunt ut labore et dolore"/>
          <p:cNvSpPr txBox="1"/>
          <p:nvPr/>
        </p:nvSpPr>
        <p:spPr>
          <a:xfrm>
            <a:off x="889084" y="1144384"/>
            <a:ext cx="11058405" cy="3970318"/>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40" tIns="45720" rIns="91440" bIns="45720" anchor="t">
            <a:spAutoFit/>
          </a:bodyPr>
          <a:lstStyle>
            <a:lvl1pPr defTabSz="914400">
              <a:defRPr>
                <a:solidFill>
                  <a:srgbClr val="B1B3B6"/>
                </a:solidFill>
                <a:latin typeface="Montserrat Regular"/>
                <a:ea typeface="Montserrat Regular"/>
                <a:cs typeface="Montserrat Regular"/>
                <a:sym typeface="Montserrat Regular"/>
              </a:defRPr>
            </a:lvl1pPr>
          </a:lstStyle>
          <a:p>
            <a:pPr marL="457200" indent="-457200" algn="just">
              <a:buAutoNum type="arabicPeriod"/>
            </a:pPr>
            <a:r>
              <a:rPr lang="ru-RU" dirty="0" smtClean="0">
                <a:solidFill>
                  <a:schemeClr val="tx1"/>
                </a:solidFill>
              </a:rPr>
              <a:t> </a:t>
            </a:r>
            <a:r>
              <a:rPr lang="en-US" b="1" dirty="0" smtClean="0">
                <a:solidFill>
                  <a:srgbClr val="53B685"/>
                </a:solidFill>
              </a:rPr>
              <a:t>Receive</a:t>
            </a:r>
            <a:r>
              <a:rPr lang="ru-RU" b="1" dirty="0" smtClean="0">
                <a:solidFill>
                  <a:srgbClr val="222222"/>
                </a:solidFill>
              </a:rPr>
              <a:t>: </a:t>
            </a:r>
            <a:r>
              <a:rPr lang="ru-RU" dirty="0">
                <a:solidFill>
                  <a:schemeClr val="tx1"/>
                </a:solidFill>
              </a:rPr>
              <a:t>представляет собой класс, который создает приемник для получения данных по сети с использованием протокола SRT. Он принимает поток данных через сокеты SRT и обрабатывает их. Когда приемник запущен, он ждет подключения клиентов и принимает данные от них</a:t>
            </a:r>
            <a:r>
              <a:rPr lang="ru-RU" dirty="0" smtClean="0">
                <a:solidFill>
                  <a:schemeClr val="tx1"/>
                </a:solidFill>
              </a:rPr>
              <a:t>. </a:t>
            </a:r>
            <a:r>
              <a:rPr lang="ru-RU" dirty="0">
                <a:solidFill>
                  <a:schemeClr val="tx1"/>
                </a:solidFill>
              </a:rPr>
              <a:t>У</a:t>
            </a:r>
            <a:r>
              <a:rPr lang="ru-RU" dirty="0" smtClean="0">
                <a:solidFill>
                  <a:schemeClr val="tx1"/>
                </a:solidFill>
              </a:rPr>
              <a:t> него существует также реализованный аналог для обработки файлов: </a:t>
            </a:r>
            <a:r>
              <a:rPr lang="en-US" dirty="0" smtClean="0">
                <a:solidFill>
                  <a:schemeClr val="tx1"/>
                </a:solidFill>
              </a:rPr>
              <a:t>file-receive</a:t>
            </a:r>
            <a:endParaRPr lang="ru-RU" b="1" dirty="0" smtClean="0">
              <a:solidFill>
                <a:schemeClr val="tx1"/>
              </a:solidFill>
            </a:endParaRPr>
          </a:p>
          <a:p>
            <a:pPr marL="457200" indent="-457200" algn="just">
              <a:buAutoNum type="arabicPeriod"/>
            </a:pPr>
            <a:r>
              <a:rPr lang="ru-RU" dirty="0">
                <a:solidFill>
                  <a:srgbClr val="222222"/>
                </a:solidFill>
              </a:rPr>
              <a:t> </a:t>
            </a:r>
            <a:r>
              <a:rPr lang="en-US" b="1" dirty="0" smtClean="0">
                <a:solidFill>
                  <a:srgbClr val="53B685"/>
                </a:solidFill>
              </a:rPr>
              <a:t>Send</a:t>
            </a:r>
            <a:r>
              <a:rPr lang="ru-RU" dirty="0" smtClean="0">
                <a:solidFill>
                  <a:srgbClr val="222222"/>
                </a:solidFill>
              </a:rPr>
              <a:t>: </a:t>
            </a:r>
            <a:r>
              <a:rPr lang="ru-RU" dirty="0">
                <a:solidFill>
                  <a:schemeClr val="tx1"/>
                </a:solidFill>
              </a:rPr>
              <a:t>это класс, который создает передатчик для отправки данных по сети с использованием протокола SRT. Он соединяется с приемником через сокеты SRT и передает данные</a:t>
            </a:r>
            <a:r>
              <a:rPr lang="ru-RU" dirty="0" smtClean="0">
                <a:solidFill>
                  <a:schemeClr val="tx1"/>
                </a:solidFill>
              </a:rPr>
              <a:t>. Есть аналог для отправки файлов: </a:t>
            </a:r>
            <a:r>
              <a:rPr lang="en-US" dirty="0" smtClean="0">
                <a:solidFill>
                  <a:schemeClr val="tx1"/>
                </a:solidFill>
              </a:rPr>
              <a:t>file-send</a:t>
            </a:r>
            <a:endParaRPr lang="ru-RU" dirty="0" smtClean="0">
              <a:solidFill>
                <a:schemeClr val="tx1"/>
              </a:solidFill>
            </a:endParaRPr>
          </a:p>
          <a:p>
            <a:pPr marL="457200" indent="-457200" algn="just">
              <a:buFontTx/>
              <a:buAutoNum type="arabicPeriod"/>
            </a:pPr>
            <a:r>
              <a:rPr lang="en-US" dirty="0">
                <a:solidFill>
                  <a:srgbClr val="222222"/>
                </a:solidFill>
              </a:rPr>
              <a:t> </a:t>
            </a:r>
            <a:r>
              <a:rPr lang="en-US" b="1" dirty="0" smtClean="0">
                <a:solidFill>
                  <a:srgbClr val="53B685"/>
                </a:solidFill>
              </a:rPr>
              <a:t>Forward</a:t>
            </a:r>
            <a:r>
              <a:rPr lang="ru-RU" dirty="0" smtClean="0">
                <a:solidFill>
                  <a:srgbClr val="222222"/>
                </a:solidFill>
              </a:rPr>
              <a:t>: </a:t>
            </a:r>
            <a:r>
              <a:rPr lang="ru-RU" dirty="0">
                <a:solidFill>
                  <a:schemeClr val="tx1"/>
                </a:solidFill>
              </a:rPr>
              <a:t>позволяет клиенту и серверу обмениваться данными в обоих направлениях через установленное </a:t>
            </a:r>
            <a:r>
              <a:rPr lang="ru-RU" dirty="0" smtClean="0">
                <a:solidFill>
                  <a:schemeClr val="tx1"/>
                </a:solidFill>
              </a:rPr>
              <a:t>. Данные могут отправляться параллельно или асинхронно</a:t>
            </a:r>
          </a:p>
          <a:p>
            <a:pPr marL="457200" indent="-457200" algn="just">
              <a:buFontTx/>
              <a:buAutoNum type="arabicPeriod"/>
            </a:pPr>
            <a:r>
              <a:rPr lang="en-US" dirty="0">
                <a:solidFill>
                  <a:schemeClr val="tx1"/>
                </a:solidFill>
              </a:rPr>
              <a:t> </a:t>
            </a:r>
            <a:r>
              <a:rPr lang="en-US" b="1" dirty="0" smtClean="0">
                <a:solidFill>
                  <a:srgbClr val="53B685"/>
                </a:solidFill>
              </a:rPr>
              <a:t>Buffer</a:t>
            </a:r>
            <a:r>
              <a:rPr lang="ru-RU" dirty="0" smtClean="0">
                <a:solidFill>
                  <a:schemeClr val="tx1"/>
                </a:solidFill>
              </a:rPr>
              <a:t>: Хранилище данных, которые могут быть изменены</a:t>
            </a:r>
          </a:p>
          <a:p>
            <a:pPr marL="457200" indent="-457200" algn="just">
              <a:buFontTx/>
              <a:buAutoNum type="arabicPeriod"/>
            </a:pPr>
            <a:r>
              <a:rPr lang="ru-RU" dirty="0">
                <a:solidFill>
                  <a:schemeClr val="tx1"/>
                </a:solidFill>
              </a:rPr>
              <a:t> </a:t>
            </a:r>
            <a:r>
              <a:rPr lang="en-US" b="1" dirty="0" smtClean="0">
                <a:solidFill>
                  <a:srgbClr val="53B685"/>
                </a:solidFill>
              </a:rPr>
              <a:t>Scheduler</a:t>
            </a:r>
            <a:r>
              <a:rPr lang="ru-RU" dirty="0" smtClean="0">
                <a:solidFill>
                  <a:schemeClr val="tx1"/>
                </a:solidFill>
              </a:rPr>
              <a:t>: Планировщик задач и их хранилище в порядке очереди, позволяет добавлять задачи для выполнения через определенное время или запускать цикл таймера</a:t>
            </a:r>
            <a:r>
              <a:rPr lang="en-US" dirty="0" smtClean="0">
                <a:solidFill>
                  <a:schemeClr val="tx1"/>
                </a:solidFill>
              </a:rPr>
              <a:t>/</a:t>
            </a:r>
            <a:r>
              <a:rPr lang="ru-RU" dirty="0" smtClean="0">
                <a:solidFill>
                  <a:schemeClr val="tx1"/>
                </a:solidFill>
              </a:rPr>
              <a:t>контролировать выполнение задач по расписанию</a:t>
            </a:r>
          </a:p>
          <a:p>
            <a:pPr marL="457200" indent="-457200" algn="just">
              <a:buFontTx/>
              <a:buAutoNum type="arabicPeriod"/>
            </a:pPr>
            <a:r>
              <a:rPr lang="ru-RU" dirty="0">
                <a:solidFill>
                  <a:schemeClr val="tx1"/>
                </a:solidFill>
              </a:rPr>
              <a:t> </a:t>
            </a:r>
            <a:r>
              <a:rPr lang="en-US" b="1" dirty="0" smtClean="0">
                <a:solidFill>
                  <a:srgbClr val="53B685"/>
                </a:solidFill>
              </a:rPr>
              <a:t>Route</a:t>
            </a:r>
            <a:r>
              <a:rPr lang="ru-RU" dirty="0" smtClean="0">
                <a:solidFill>
                  <a:schemeClr val="tx1"/>
                </a:solidFill>
              </a:rPr>
              <a:t>: Класс маршрутизатора, </a:t>
            </a:r>
            <a:r>
              <a:rPr lang="ru-RU" dirty="0">
                <a:solidFill>
                  <a:schemeClr val="tx1"/>
                </a:solidFill>
              </a:rPr>
              <a:t>который направляет данные с одного сокета на другой </a:t>
            </a:r>
            <a:r>
              <a:rPr lang="ru-RU" dirty="0" smtClean="0">
                <a:solidFill>
                  <a:schemeClr val="tx1"/>
                </a:solidFill>
              </a:rPr>
              <a:t>сокет. </a:t>
            </a:r>
            <a:endParaRPr lang="ru-RU" dirty="0">
              <a:solidFill>
                <a:schemeClr val="tx1"/>
              </a:solidFill>
            </a:endParaRPr>
          </a:p>
        </p:txBody>
      </p:sp>
    </p:spTree>
    <p:extLst>
      <p:ext uri="{BB962C8B-B14F-4D97-AF65-F5344CB8AC3E}">
        <p14:creationId xmlns:p14="http://schemas.microsoft.com/office/powerpoint/2010/main" val="364160810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ection Name"/>
          <p:cNvSpPr txBox="1"/>
          <p:nvPr/>
        </p:nvSpPr>
        <p:spPr>
          <a:xfrm>
            <a:off x="2804996" y="614837"/>
            <a:ext cx="7266773" cy="830997"/>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40" tIns="45720" rIns="91440" bIns="45720" anchor="t">
            <a:spAutoFit/>
          </a:bodyPr>
          <a:lstStyle>
            <a:lvl1pPr>
              <a:defRPr sz="12000">
                <a:solidFill>
                  <a:srgbClr val="111324"/>
                </a:solidFill>
                <a:latin typeface="Montserrat SemiBold"/>
                <a:ea typeface="Montserrat SemiBold"/>
                <a:cs typeface="Montserrat SemiBold"/>
                <a:sym typeface="Montserrat SemiBold"/>
              </a:defRPr>
            </a:lvl1pPr>
          </a:lstStyle>
          <a:p>
            <a:r>
              <a:rPr lang="ru-RU" sz="4800" dirty="0" smtClean="0">
                <a:solidFill>
                  <a:srgbClr val="54B686"/>
                </a:solidFill>
              </a:rPr>
              <a:t>Что получилось в итоге</a:t>
            </a:r>
            <a:r>
              <a:rPr lang="en-US" sz="4800" dirty="0" smtClean="0">
                <a:solidFill>
                  <a:srgbClr val="54B686"/>
                </a:solidFill>
              </a:rPr>
              <a:t>?</a:t>
            </a:r>
            <a:endParaRPr lang="ru-RU" dirty="0"/>
          </a:p>
        </p:txBody>
      </p:sp>
      <p:sp>
        <p:nvSpPr>
          <p:cNvPr id="129" name="Lorem ipsum dolor sit amet, consectetur adipiscing elit, sed do eiusmod tempor incididunt ut labore et dolore"/>
          <p:cNvSpPr txBox="1"/>
          <p:nvPr/>
        </p:nvSpPr>
        <p:spPr>
          <a:xfrm>
            <a:off x="3200206" y="1739777"/>
            <a:ext cx="7956786" cy="1569660"/>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40" tIns="45720" rIns="91440" bIns="45720" anchor="t">
            <a:spAutoFit/>
          </a:bodyPr>
          <a:lstStyle>
            <a:lvl1pPr defTabSz="914400">
              <a:defRPr>
                <a:solidFill>
                  <a:srgbClr val="B1B3B6"/>
                </a:solidFill>
                <a:latin typeface="Montserrat Regular"/>
                <a:ea typeface="Montserrat Regular"/>
                <a:cs typeface="Montserrat Regular"/>
                <a:sym typeface="Montserrat Regular"/>
              </a:defRPr>
            </a:lvl1pPr>
          </a:lstStyle>
          <a:p>
            <a:pPr marL="514350" indent="-514350" algn="just">
              <a:buAutoNum type="arabicPeriod"/>
            </a:pPr>
            <a:r>
              <a:rPr lang="ru-RU" sz="3200" dirty="0" smtClean="0">
                <a:solidFill>
                  <a:srgbClr val="222222"/>
                </a:solidFill>
              </a:rPr>
              <a:t>Написан инструмент</a:t>
            </a:r>
          </a:p>
          <a:p>
            <a:pPr marL="514350" indent="-514350" algn="just">
              <a:buAutoNum type="arabicPeriod"/>
            </a:pPr>
            <a:r>
              <a:rPr lang="ru-RU" sz="3200" dirty="0" smtClean="0">
                <a:solidFill>
                  <a:srgbClr val="222222"/>
                </a:solidFill>
              </a:rPr>
              <a:t>Написана документация</a:t>
            </a:r>
          </a:p>
          <a:p>
            <a:pPr marL="514350" indent="-514350" algn="just">
              <a:buAutoNum type="arabicPeriod"/>
            </a:pPr>
            <a:r>
              <a:rPr lang="ru-RU" sz="3200" dirty="0" smtClean="0">
                <a:solidFill>
                  <a:srgbClr val="222222"/>
                </a:solidFill>
              </a:rPr>
              <a:t>Всё выложено на гитхаб</a:t>
            </a:r>
            <a:endParaRPr lang="ru-RU" sz="3200" dirty="0">
              <a:solidFill>
                <a:srgbClr val="222222"/>
              </a:solidFill>
            </a:endParaRPr>
          </a:p>
        </p:txBody>
      </p:sp>
    </p:spTree>
    <p:extLst>
      <p:ext uri="{BB962C8B-B14F-4D97-AF65-F5344CB8AC3E}">
        <p14:creationId xmlns:p14="http://schemas.microsoft.com/office/powerpoint/2010/main" val="102306980"/>
      </p:ext>
    </p:extLst>
  </p:cSld>
  <p:clrMapOvr>
    <a:masterClrMapping/>
  </p:clrMapOvr>
  <p:transition spd="med"/>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4449</TotalTime>
  <Words>582</Words>
  <Application>Microsoft Office PowerPoint</Application>
  <PresentationFormat>Widescreen</PresentationFormat>
  <Paragraphs>67</Paragraphs>
  <Slides>10</Slides>
  <Notes>4</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10</vt:i4>
      </vt:variant>
    </vt:vector>
  </HeadingPairs>
  <TitlesOfParts>
    <vt:vector size="25" baseType="lpstr">
      <vt:lpstr>Arial</vt:lpstr>
      <vt:lpstr>Bebas Neue</vt:lpstr>
      <vt:lpstr>Calibri</vt:lpstr>
      <vt:lpstr>Calibri Light</vt:lpstr>
      <vt:lpstr>Cambria Math</vt:lpstr>
      <vt:lpstr>Courier New</vt:lpstr>
      <vt:lpstr>Lato Black</vt:lpstr>
      <vt:lpstr>Montserrat</vt:lpstr>
      <vt:lpstr>Montserrat Light</vt:lpstr>
      <vt:lpstr>Montserrat Regular</vt:lpstr>
      <vt:lpstr>Montserrat SemiBold</vt:lpstr>
      <vt:lpstr>Times New Roman</vt:lpstr>
      <vt:lpstr>Trebuchet MS</vt:lpstr>
      <vt:lpstr>Verdana</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Разработка библиотеки динамического, перераспределения потоков данных , мультимедиа, данных, на базе  SRT  протокола</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Карина Шамильевна</dc:creator>
  <cp:lastModifiedBy>Clonexy700 Main Account</cp:lastModifiedBy>
  <cp:revision>850</cp:revision>
  <dcterms:created xsi:type="dcterms:W3CDTF">2021-04-16T04:12:04Z</dcterms:created>
  <dcterms:modified xsi:type="dcterms:W3CDTF">2024-05-26T16:13:59Z</dcterms:modified>
</cp:coreProperties>
</file>