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Inconsolata"/>
      <p:regular r:id="rId13"/>
      <p:bold r:id="rId14"/>
    </p:embeddedFont>
    <p:embeddedFont>
      <p:font typeface="Pangolin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consolat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angolin-regular.fntdata"/><Relationship Id="rId14" Type="http://schemas.openxmlformats.org/officeDocument/2006/relationships/font" Target="fonts/Inconsolat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8d24ed86c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8d24ed8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8d24ed86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8d24ed8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8d24ed86c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8d24ed86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8d24ed86c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8d24ed86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d24ed86c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d24ed86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8d24ed86c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8d24ed86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ed897a306_2_5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ed897a306_2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epad4.png" id="51" name="Google Shape;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1pPr>
            <a:lvl2pPr indent="-4191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2pPr>
            <a:lvl3pPr indent="-41910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3pPr>
            <a:lvl4pPr indent="-41910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4pPr>
            <a:lvl5pPr indent="-41910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5pPr>
            <a:lvl6pPr indent="-41910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6pPr>
            <a:lvl7pPr indent="-41910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7pPr>
            <a:lvl8pPr indent="-41910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8pPr>
            <a:lvl9pPr indent="-419100" lvl="8" marL="4114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indent="-317500" lvl="1" marL="914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indent="-317500" lvl="2" marL="1371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indent="-317500" lvl="3" marL="1828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indent="-342900" lvl="4" marL="22860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indent="-342900" lvl="5" marL="2743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indent="-342900" lvl="6" marL="3200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indent="-342900" lvl="7" marL="3657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indent="-342900" lvl="8" marL="4114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/>
        </p:nvSpPr>
        <p:spPr>
          <a:xfrm>
            <a:off x="2745450" y="1197750"/>
            <a:ext cx="3434100" cy="27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Functions</a:t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Python Class #8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 rotWithShape="1">
          <a:blip r:embed="rId3">
            <a:alphaModFix/>
          </a:blip>
          <a:srcRect b="20710" l="0" r="0" t="0"/>
          <a:stretch/>
        </p:blipFill>
        <p:spPr>
          <a:xfrm>
            <a:off x="6933325" y="1125350"/>
            <a:ext cx="1561851" cy="12384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" name="Google Shape;66;p17"/>
          <p:cNvSpPr txBox="1"/>
          <p:nvPr/>
        </p:nvSpPr>
        <p:spPr>
          <a:xfrm>
            <a:off x="881750" y="13134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A block of code to perform an action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 rotWithShape="1">
          <a:blip r:embed="rId3">
            <a:alphaModFix/>
          </a:blip>
          <a:srcRect b="20710" l="0" r="0" t="0"/>
          <a:stretch/>
        </p:blipFill>
        <p:spPr>
          <a:xfrm>
            <a:off x="6933325" y="1125350"/>
            <a:ext cx="1561851" cy="12384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8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4" name="Google Shape;74;p18"/>
          <p:cNvSpPr txBox="1"/>
          <p:nvPr/>
        </p:nvSpPr>
        <p:spPr>
          <a:xfrm>
            <a:off x="881750" y="13134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Reusable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Organized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Single Action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9"/>
          <p:cNvPicPr preferRelativeResize="0"/>
          <p:nvPr/>
        </p:nvPicPr>
        <p:blipFill rotWithShape="1">
          <a:blip r:embed="rId3">
            <a:alphaModFix/>
          </a:blip>
          <a:srcRect b="20710" l="0" r="0" t="0"/>
          <a:stretch/>
        </p:blipFill>
        <p:spPr>
          <a:xfrm>
            <a:off x="6933325" y="1125350"/>
            <a:ext cx="1561851" cy="12384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9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866375" y="1304550"/>
            <a:ext cx="56262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print1to10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(index)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print1to10()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Note: def before usage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 rotWithShape="1">
          <a:blip r:embed="rId3">
            <a:alphaModFix/>
          </a:blip>
          <a:srcRect b="20710" l="0" r="0" t="0"/>
          <a:stretch/>
        </p:blipFill>
        <p:spPr>
          <a:xfrm>
            <a:off x="6933325" y="1125350"/>
            <a:ext cx="1561851" cy="12384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20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Refactor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866375" y="1304550"/>
            <a:ext cx="56262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91" name="Google Shape;91;p20"/>
          <p:cNvPicPr preferRelativeResize="0"/>
          <p:nvPr/>
        </p:nvPicPr>
        <p:blipFill rotWithShape="1">
          <a:blip r:embed="rId4">
            <a:alphaModFix/>
          </a:blip>
          <a:srcRect b="22146" l="31742" r="21550" t="6250"/>
          <a:stretch/>
        </p:blipFill>
        <p:spPr>
          <a:xfrm>
            <a:off x="866375" y="1125350"/>
            <a:ext cx="3623102" cy="31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 b="20710" l="0" r="0" t="0"/>
          <a:stretch/>
        </p:blipFill>
        <p:spPr>
          <a:xfrm>
            <a:off x="6933325" y="1125350"/>
            <a:ext cx="1561851" cy="12384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i</a:t>
            </a: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nt Methods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915800" y="1215775"/>
            <a:ext cx="26205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Methods</a:t>
            </a:r>
            <a:endParaRPr sz="18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abs()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absolute value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n = abs(-100)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Exponents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pow()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print(pow(5,2))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**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print(5 ** 2)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3536300" y="1215775"/>
            <a:ext cx="26205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max()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print(max(5, 10))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min()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sum()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a = (1, 2, 3, 4, 5)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print(sum(a))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 rotWithShape="1">
          <a:blip r:embed="rId3">
            <a:alphaModFix/>
          </a:blip>
          <a:srcRect b="20710" l="0" r="0" t="0"/>
          <a:stretch/>
        </p:blipFill>
        <p:spPr>
          <a:xfrm>
            <a:off x="6933325" y="1125350"/>
            <a:ext cx="1561851" cy="123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s</a:t>
            </a: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tr </a:t>
            </a: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Methods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915800" y="1215775"/>
            <a:ext cx="27399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Methods</a:t>
            </a:r>
            <a:endParaRPr sz="18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capitalize()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a = "oww" 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print(a.capitalize())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Uppercase &amp; Lowercase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upper()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lower()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len(string)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string = ‘Moooo’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print(len(string))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5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3796100" y="1331450"/>
            <a:ext cx="35700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split()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text = 'hello world'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words = text.split(' ')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print(words)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startswith() 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text = ‘hello world’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print(text.startswith(‘hello’))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3796100" y="402827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https://www.w3schools.com/python/python_ref_string.asp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3"/>
          <p:cNvSpPr txBox="1"/>
          <p:nvPr>
            <p:ph idx="4294967295" type="title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17" name="Google Shape;117;p23"/>
          <p:cNvSpPr txBox="1"/>
          <p:nvPr>
            <p:ph idx="4294967295" type="body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/>
              <a:t>Any questions?</a:t>
            </a:r>
            <a:endParaRPr sz="1000"/>
          </a:p>
        </p:txBody>
      </p:sp>
      <p:sp>
        <p:nvSpPr>
          <p:cNvPr id="118" name="Google Shape;118;p23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22194" l="9046" r="9087" t="7501"/>
          <a:stretch/>
        </p:blipFill>
        <p:spPr>
          <a:xfrm>
            <a:off x="5401125" y="1329850"/>
            <a:ext cx="2769574" cy="23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ques template">
  <a:themeElements>
    <a:clrScheme name="Custom 347">
      <a:dk1>
        <a:srgbClr val="434343"/>
      </a:dk1>
      <a:lt1>
        <a:srgbClr val="FFFFFF"/>
      </a:lt1>
      <a:dk2>
        <a:srgbClr val="0B5394"/>
      </a:dk2>
      <a:lt2>
        <a:srgbClr val="D5DDE4"/>
      </a:lt2>
      <a:accent1>
        <a:srgbClr val="55AAEE"/>
      </a:accent1>
      <a:accent2>
        <a:srgbClr val="FFBA3F"/>
      </a:accent2>
      <a:accent3>
        <a:srgbClr val="BDE06C"/>
      </a:accent3>
      <a:accent4>
        <a:srgbClr val="6AD8D6"/>
      </a:accent4>
      <a:accent5>
        <a:srgbClr val="AE98E4"/>
      </a:accent5>
      <a:accent6>
        <a:srgbClr val="F55A5A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