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Inconsolata"/>
      <p:regular r:id="rId16"/>
      <p:bold r:id="rId17"/>
    </p:embeddedFont>
    <p:embeddedFont>
      <p:font typeface="Pangolin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nconsolata-bold.fntdata"/><Relationship Id="rId16" Type="http://schemas.openxmlformats.org/officeDocument/2006/relationships/font" Target="fonts/Inconsolat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angol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69c11e86b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69c11e8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ed897a306_2_5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ed897a306_2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27b7cfe2b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27b7cfe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69c11e86b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69c11e86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34b25bb3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34b25bb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69c11e86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69c11e8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69c11e86b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69c11e8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28d582e85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28d582e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28d582e85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28d582e8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28d582e85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28d582e8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epad4.png" id="51" name="Google Shape;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1pPr>
            <a:lvl2pPr indent="-4191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2pPr>
            <a:lvl3pPr indent="-41910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3pPr>
            <a:lvl4pPr indent="-41910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4pPr>
            <a:lvl5pPr indent="-41910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5pPr>
            <a:lvl6pPr indent="-41910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6pPr>
            <a:lvl7pPr indent="-41910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7pPr>
            <a:lvl8pPr indent="-41910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8pPr>
            <a:lvl9pPr indent="-419100" lvl="8" marL="4114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indent="-317500" lvl="1" marL="914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indent="-317500" lvl="2" marL="1371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indent="-317500" lvl="3" marL="1828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indent="-342900" lvl="4" marL="22860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indent="-342900" lvl="5" marL="2743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indent="-342900" lvl="6" marL="3200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indent="-342900" lvl="7" marL="3657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indent="-342900" lvl="8" marL="4114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/>
        </p:nvSpPr>
        <p:spPr>
          <a:xfrm>
            <a:off x="2745450" y="1197750"/>
            <a:ext cx="3434100" cy="27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2D Array</a:t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Python Class #7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22275" l="0" r="0" t="0"/>
          <a:stretch/>
        </p:blipFill>
        <p:spPr>
          <a:xfrm>
            <a:off x="6780700" y="883875"/>
            <a:ext cx="1935325" cy="15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Iterating </a:t>
            </a: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2D Array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866375" y="1304551"/>
            <a:ext cx="5626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✗"/>
            </a:pP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matrix: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(y, </a:t>
            </a:r>
            <a:r>
              <a:rPr lang="en" sz="1200">
                <a:solidFill>
                  <a:srgbClr val="660099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6"/>
          <p:cNvSpPr txBox="1"/>
          <p:nvPr>
            <p:ph idx="4294967295" type="title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51" name="Google Shape;151;p26"/>
          <p:cNvSpPr txBox="1"/>
          <p:nvPr>
            <p:ph idx="4294967295" type="body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/>
              <a:t>Any questions?</a:t>
            </a:r>
            <a:endParaRPr sz="1000"/>
          </a:p>
        </p:txBody>
      </p:sp>
      <p:sp>
        <p:nvSpPr>
          <p:cNvPr id="152" name="Google Shape;152;p26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22194" l="9046" r="9087" t="7501"/>
          <a:stretch/>
        </p:blipFill>
        <p:spPr>
          <a:xfrm>
            <a:off x="5401125" y="1329850"/>
            <a:ext cx="2769574" cy="23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 rotWithShape="1">
          <a:blip r:embed="rId3">
            <a:alphaModFix/>
          </a:blip>
          <a:srcRect b="22275" l="0" r="0" t="0"/>
          <a:stretch/>
        </p:blipFill>
        <p:spPr>
          <a:xfrm>
            <a:off x="6780700" y="883875"/>
            <a:ext cx="1935325" cy="15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" name="Google Shape;66;p17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2D Array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7" name="Google Shape;67;p17"/>
          <p:cNvSpPr txBox="1"/>
          <p:nvPr/>
        </p:nvSpPr>
        <p:spPr>
          <a:xfrm>
            <a:off x="866375" y="1304551"/>
            <a:ext cx="5626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What is that?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655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Length and Width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What’s the point of 2D array?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2D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602" y="897975"/>
            <a:ext cx="1675175" cy="16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NumPy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866375" y="1304551"/>
            <a:ext cx="5626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What is NumPy?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Library for arrays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4925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What are NumPy types?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Anything numeral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Why use NumPy?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Efficient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602" y="897975"/>
            <a:ext cx="1675175" cy="16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9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Installing NumPy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866375" y="1304551"/>
            <a:ext cx="5626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Terminal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AutoNum type="arabicPeriod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pip help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AutoNum type="alphaLcPeriod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python get-pip.py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AutoNum type="arabicPeriod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</a:t>
            </a: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ip install numpy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602" y="897975"/>
            <a:ext cx="1675175" cy="16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Defining </a:t>
            </a: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NumPy Array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866375" y="1304551"/>
            <a:ext cx="5626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✗"/>
            </a:pPr>
            <a:r>
              <a:rPr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matrix = numpy.zeros((</a:t>
            </a:r>
            <a:r>
              <a:rPr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✗"/>
            </a:pPr>
            <a:r>
              <a:rPr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matrix = numpy.ones((</a:t>
            </a:r>
            <a:r>
              <a:rPr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3, 3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✗"/>
            </a:pPr>
            <a:r>
              <a:rPr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matrix = np.array([[</a:t>
            </a:r>
            <a:r>
              <a:rPr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[</a:t>
            </a:r>
            <a:r>
              <a:rPr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9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20729" l="0" r="0" t="0"/>
          <a:stretch/>
        </p:blipFill>
        <p:spPr>
          <a:xfrm>
            <a:off x="6757250" y="977825"/>
            <a:ext cx="1958775" cy="1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 is for Create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790175" y="1304550"/>
            <a:ext cx="7510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copy()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Copies values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Does not copy identity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Does not change one change both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matrix = np.array([[</a:t>
            </a:r>
            <a:r>
              <a:rPr lang="en" sz="11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[</a:t>
            </a:r>
            <a:r>
              <a:rPr lang="en" sz="11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map = matrix.copy()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view()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Copies values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Does not copy identity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Change one change both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matrix = np.array([[</a:t>
            </a:r>
            <a:r>
              <a:rPr lang="en" sz="11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[</a:t>
            </a:r>
            <a:r>
              <a:rPr lang="en" sz="11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map = matrix.view()</a:t>
            </a:r>
            <a:endParaRPr sz="15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20127" l="0" r="0" t="0"/>
          <a:stretch/>
        </p:blipFill>
        <p:spPr>
          <a:xfrm>
            <a:off x="6783325" y="979802"/>
            <a:ext cx="1870174" cy="14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R</a:t>
            </a: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is for Read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866375" y="1304550"/>
            <a:ext cx="56262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b="1"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map[0][0] or map[0,0]</a:t>
            </a:r>
            <a:endParaRPr b="1"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Get value from 2d array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var = matrix[</a:t>
            </a:r>
            <a:r>
              <a:rPr lang="en" sz="12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ndim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Get number of dimensions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(map.ndim)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dtype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Gets data type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(matrix.dtype)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base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Gets the array that owns it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(map.base)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shape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Gets the shape of array</a:t>
            </a:r>
            <a:endParaRPr sz="12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(arr.shape)</a:t>
            </a:r>
            <a:endParaRPr sz="12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U is for Update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866375" y="1304550"/>
            <a:ext cx="56262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✗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arr[0][0] = 100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sort 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Sorts each row in ascending order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✗"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(np.sort(arr))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27425" l="0" r="0" t="0"/>
          <a:stretch/>
        </p:blipFill>
        <p:spPr>
          <a:xfrm>
            <a:off x="6734850" y="991776"/>
            <a:ext cx="1918649" cy="139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ques template">
  <a:themeElements>
    <a:clrScheme name="Custom 347">
      <a:dk1>
        <a:srgbClr val="434343"/>
      </a:dk1>
      <a:lt1>
        <a:srgbClr val="FFFFFF"/>
      </a:lt1>
      <a:dk2>
        <a:srgbClr val="0B5394"/>
      </a:dk2>
      <a:lt2>
        <a:srgbClr val="D5DDE4"/>
      </a:lt2>
      <a:accent1>
        <a:srgbClr val="55AAEE"/>
      </a:accent1>
      <a:accent2>
        <a:srgbClr val="FFBA3F"/>
      </a:accent2>
      <a:accent3>
        <a:srgbClr val="BDE06C"/>
      </a:accent3>
      <a:accent4>
        <a:srgbClr val="6AD8D6"/>
      </a:accent4>
      <a:accent5>
        <a:srgbClr val="AE98E4"/>
      </a:accent5>
      <a:accent6>
        <a:srgbClr val="F55A5A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