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Inconsolata"/>
      <p:regular r:id="rId15"/>
      <p:bold r:id="rId16"/>
    </p:embeddedFont>
    <p:embeddedFont>
      <p:font typeface="Pangolin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Inconsolata-regular.fntdata"/><Relationship Id="rId14" Type="http://schemas.openxmlformats.org/officeDocument/2006/relationships/slide" Target="slides/slide10.xml"/><Relationship Id="rId17" Type="http://schemas.openxmlformats.org/officeDocument/2006/relationships/font" Target="fonts/Pangolin-regular.fntdata"/><Relationship Id="rId16" Type="http://schemas.openxmlformats.org/officeDocument/2006/relationships/font" Target="fonts/Inconsolat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ed897a306_2_5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ed897a306_2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31578da2d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31578da2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31578da2d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31578da2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31578da2d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31578da2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31578da2d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31578da2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31578da2d_0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31578da2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31578da2d_0_2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31578da2d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0fbaca86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0fbaca8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0fbaca863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0fbaca86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olaroid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ostit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ig postit">
  <p:cSld name="BLANK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tepad4.png" id="51" name="Google Shape;5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703525" y="2763852"/>
            <a:ext cx="3486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Inconsolata"/>
              <a:buNone/>
              <a:defRPr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idx="1" type="body"/>
          </p:nvPr>
        </p:nvSpPr>
        <p:spPr>
          <a:xfrm>
            <a:off x="962850" y="876850"/>
            <a:ext cx="4955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1pPr>
            <a:lvl2pPr indent="-4191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2pPr>
            <a:lvl3pPr indent="-419100" lvl="2" marL="1371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3pPr>
            <a:lvl4pPr indent="-419100" lvl="3" marL="18288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4pPr>
            <a:lvl5pPr indent="-419100" lvl="4" marL="22860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5pPr>
            <a:lvl6pPr indent="-419100" lvl="5" marL="2743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6pPr>
            <a:lvl7pPr indent="-419100" lvl="6" marL="3200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7pPr>
            <a:lvl8pPr indent="-419100" lvl="7" marL="3657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8pPr>
            <a:lvl9pPr indent="-419100" lvl="8" marL="4114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66375" y="642310"/>
            <a:ext cx="3966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66375" y="1609350"/>
            <a:ext cx="3966600" cy="28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866375" y="1310800"/>
            <a:ext cx="27309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2" type="body"/>
          </p:nvPr>
        </p:nvSpPr>
        <p:spPr>
          <a:xfrm>
            <a:off x="3761704" y="1310800"/>
            <a:ext cx="27309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866375" y="1331673"/>
            <a:ext cx="2439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indent="-3302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3430687" y="1331673"/>
            <a:ext cx="2439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indent="-3302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5994999" y="1331673"/>
            <a:ext cx="2439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indent="-3302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924850" y="3872900"/>
            <a:ext cx="75990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indent="-317500" lvl="1" marL="9144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indent="-317500" lvl="2" marL="13716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indent="-317500" lvl="3" marL="18288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indent="-342900" lvl="4" marL="22860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indent="-342900" lvl="5" marL="27432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indent="-342900" lvl="6" marL="32004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indent="-342900" lvl="7" marL="36576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indent="-342900" lvl="8" marL="41148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/>
        </p:nvSpPr>
        <p:spPr>
          <a:xfrm>
            <a:off x="2745450" y="1197750"/>
            <a:ext cx="3434100" cy="27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Conditions</a:t>
            </a:r>
            <a:endParaRPr sz="3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Python Class #4</a:t>
            </a:r>
            <a:endParaRPr sz="10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58" name="Google Shape;58;p16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59" name="Google Shape;59;p16"/>
          <p:cNvSpPr txBox="1"/>
          <p:nvPr/>
        </p:nvSpPr>
        <p:spPr>
          <a:xfrm>
            <a:off x="2962500" y="3351550"/>
            <a:ext cx="30000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With an s</a:t>
            </a:r>
            <a:endParaRPr sz="10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294967295" type="title"/>
          </p:nvPr>
        </p:nvSpPr>
        <p:spPr>
          <a:xfrm>
            <a:off x="866375" y="1023310"/>
            <a:ext cx="3966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134" name="Google Shape;134;p25"/>
          <p:cNvSpPr txBox="1"/>
          <p:nvPr>
            <p:ph idx="4294967295" type="body"/>
          </p:nvPr>
        </p:nvSpPr>
        <p:spPr>
          <a:xfrm>
            <a:off x="866375" y="1955748"/>
            <a:ext cx="3966600" cy="21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600"/>
              <a:t>Any questions?</a:t>
            </a:r>
            <a:endParaRPr sz="1000"/>
          </a:p>
        </p:txBody>
      </p:sp>
      <p:sp>
        <p:nvSpPr>
          <p:cNvPr id="135" name="Google Shape;135;p25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 b="22194" l="9046" r="9087" t="7501"/>
          <a:stretch/>
        </p:blipFill>
        <p:spPr>
          <a:xfrm>
            <a:off x="5401125" y="1329850"/>
            <a:ext cx="2769574" cy="23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7"/>
          <p:cNvSpPr txBox="1"/>
          <p:nvPr>
            <p:ph idx="4294967295"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Conditions</a:t>
            </a:r>
            <a:endParaRPr/>
          </a:p>
        </p:txBody>
      </p:sp>
      <p:sp>
        <p:nvSpPr>
          <p:cNvPr id="66" name="Google Shape;66;p17"/>
          <p:cNvSpPr txBox="1"/>
          <p:nvPr>
            <p:ph idx="4294967295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that</a:t>
            </a:r>
            <a:r>
              <a:rPr lang="en"/>
              <a:t>?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/>
              <a:t>If case met then do something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 example(s):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3:00, end of school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there are no eggs left, go to the supermarket to buy some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hungry, eat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done studying and chores, play</a:t>
            </a:r>
            <a:endParaRPr sz="1200"/>
          </a:p>
        </p:txBody>
      </p:sp>
      <p:pic>
        <p:nvPicPr>
          <p:cNvPr id="67" name="Google Shape;67;p17"/>
          <p:cNvPicPr preferRelativeResize="0"/>
          <p:nvPr/>
        </p:nvPicPr>
        <p:blipFill rotWithShape="1">
          <a:blip r:embed="rId3">
            <a:alphaModFix/>
          </a:blip>
          <a:srcRect b="15318" l="0" r="0" t="0"/>
          <a:stretch/>
        </p:blipFill>
        <p:spPr>
          <a:xfrm>
            <a:off x="6762700" y="928700"/>
            <a:ext cx="1869975" cy="158352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7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8"/>
          <p:cNvSpPr txBox="1"/>
          <p:nvPr>
            <p:ph idx="4294967295"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Conditions</a:t>
            </a:r>
            <a:endParaRPr/>
          </a:p>
        </p:txBody>
      </p:sp>
      <p:sp>
        <p:nvSpPr>
          <p:cNvPr id="75" name="Google Shape;75;p18"/>
          <p:cNvSpPr txBox="1"/>
          <p:nvPr>
            <p:ph idx="4294967295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benefit?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/>
              <a:t>To do something if true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Previous examples: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3:00, end of school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there are no eggs left, go to the supermarket to buy some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hungry, eat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done studying and chores, play</a:t>
            </a:r>
            <a:endParaRPr sz="1200"/>
          </a:p>
        </p:txBody>
      </p:sp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/>
          </a:blip>
          <a:srcRect b="15318" l="0" r="0" t="0"/>
          <a:stretch/>
        </p:blipFill>
        <p:spPr>
          <a:xfrm>
            <a:off x="6762700" y="928700"/>
            <a:ext cx="1869975" cy="158352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8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Programming Part</a:t>
            </a:r>
            <a:endParaRPr/>
          </a:p>
        </p:txBody>
      </p:sp>
      <p:sp>
        <p:nvSpPr>
          <p:cNvPr id="83" name="Google Shape;83;p19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20"/>
          <p:cNvSpPr txBox="1"/>
          <p:nvPr>
            <p:ph idx="4294967295"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Programming Part</a:t>
            </a:r>
            <a:endParaRPr/>
          </a:p>
        </p:txBody>
      </p:sp>
      <p:sp>
        <p:nvSpPr>
          <p:cNvPr id="90" name="Google Shape;90;p20"/>
          <p:cNvSpPr txBox="1"/>
          <p:nvPr>
            <p:ph idx="4294967295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/>
              <a:t>&lt;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/>
              <a:t>&lt;=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/>
              <a:t>&gt;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/>
              <a:t>&gt;=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/>
              <a:t>==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/>
              <a:t>!=</a:t>
            </a:r>
            <a:endParaRPr sz="1200"/>
          </a:p>
        </p:txBody>
      </p:sp>
      <p:pic>
        <p:nvPicPr>
          <p:cNvPr id="91" name="Google Shape;91;p20"/>
          <p:cNvPicPr preferRelativeResize="0"/>
          <p:nvPr/>
        </p:nvPicPr>
        <p:blipFill rotWithShape="1">
          <a:blip r:embed="rId3">
            <a:alphaModFix/>
          </a:blip>
          <a:srcRect b="15318" l="0" r="0" t="0"/>
          <a:stretch/>
        </p:blipFill>
        <p:spPr>
          <a:xfrm>
            <a:off x="6762700" y="928700"/>
            <a:ext cx="1869975" cy="158352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0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1"/>
          <p:cNvSpPr txBox="1"/>
          <p:nvPr>
            <p:ph idx="4294967295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/>
              <a:t>Classic if</a:t>
            </a:r>
            <a:endParaRPr sz="12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✗"/>
            </a:pPr>
            <a:r>
              <a:rPr lang="en" sz="12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2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9 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lang="en" sz="12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'how is this true'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/>
              <a:t>Else if</a:t>
            </a:r>
            <a:endParaRPr sz="12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✗"/>
            </a:pPr>
            <a:r>
              <a:rPr lang="en" sz="12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elif </a:t>
            </a:r>
            <a:r>
              <a:rPr lang="en" sz="12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9 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" sz="12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'how is this true'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/>
              <a:t>Else</a:t>
            </a:r>
            <a:endParaRPr sz="12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✗"/>
            </a:pPr>
            <a:r>
              <a:rPr lang="en" sz="12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'IT WORKS :D'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/>
          </a:p>
        </p:txBody>
      </p:sp>
      <p:pic>
        <p:nvPicPr>
          <p:cNvPr id="99" name="Google Shape;99;p21"/>
          <p:cNvPicPr preferRelativeResize="0"/>
          <p:nvPr/>
        </p:nvPicPr>
        <p:blipFill rotWithShape="1">
          <a:blip r:embed="rId3">
            <a:alphaModFix/>
          </a:blip>
          <a:srcRect b="15318" l="0" r="0" t="0"/>
          <a:stretch/>
        </p:blipFill>
        <p:spPr>
          <a:xfrm>
            <a:off x="6762700" y="928700"/>
            <a:ext cx="1869975" cy="158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01" name="Google Shape;101;p21"/>
          <p:cNvSpPr txBox="1"/>
          <p:nvPr>
            <p:ph idx="4294967295"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Programming Part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4294967295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/>
              <a:t>And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✗"/>
            </a:pPr>
            <a:r>
              <a:rPr lang="en" sz="12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&gt; b </a:t>
            </a:r>
            <a:r>
              <a:rPr lang="en" sz="12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 &gt; a: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b="1" lang="e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Both conditions are True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/>
              <a:t>Or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✗"/>
            </a:pPr>
            <a:r>
              <a:rPr lang="en" sz="12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&gt; b </a:t>
            </a:r>
            <a:r>
              <a:rPr lang="en" sz="12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or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 &gt; a: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b="1" lang="e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Either condition is True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/>
              <a:t>Nested if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✗"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&gt; 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Above ten,"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&gt; 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"and also above 20."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"but not above 20."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/>
          </a:p>
        </p:txBody>
      </p:sp>
      <p:pic>
        <p:nvPicPr>
          <p:cNvPr id="108" name="Google Shape;108;p22"/>
          <p:cNvPicPr preferRelativeResize="0"/>
          <p:nvPr/>
        </p:nvPicPr>
        <p:blipFill rotWithShape="1">
          <a:blip r:embed="rId3">
            <a:alphaModFix/>
          </a:blip>
          <a:srcRect b="15318" l="0" r="0" t="0"/>
          <a:stretch/>
        </p:blipFill>
        <p:spPr>
          <a:xfrm>
            <a:off x="6762700" y="928700"/>
            <a:ext cx="1869975" cy="158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10" name="Google Shape;110;p22"/>
          <p:cNvSpPr txBox="1"/>
          <p:nvPr>
            <p:ph idx="4294967295"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Programming Part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23"/>
          <p:cNvSpPr txBox="1"/>
          <p:nvPr>
            <p:ph idx="4294967295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c</a:t>
            </a:r>
            <a:r>
              <a:rPr lang="en"/>
              <a:t>ombinations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b &lt; a &lt; c:</a:t>
            </a:r>
            <a:endParaRPr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"b &lt; a &lt; c"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✗"/>
            </a:pPr>
            <a:r>
              <a:rPr lang="en" sz="12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b != a != c:</a:t>
            </a:r>
            <a:endParaRPr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"b,a and c aren’t equal"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3">
            <a:alphaModFix/>
          </a:blip>
          <a:srcRect b="15318" l="0" r="0" t="0"/>
          <a:stretch/>
        </p:blipFill>
        <p:spPr>
          <a:xfrm>
            <a:off x="6762700" y="928700"/>
            <a:ext cx="1869975" cy="158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19" name="Google Shape;119;p23"/>
          <p:cNvSpPr txBox="1"/>
          <p:nvPr>
            <p:ph idx="4294967295"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Programming Part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924850" y="3872900"/>
            <a:ext cx="75990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The thing with and and or</a:t>
            </a:r>
            <a:endParaRPr/>
          </a:p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4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 rotWithShape="1">
          <a:blip r:embed="rId3">
            <a:alphaModFix/>
          </a:blip>
          <a:srcRect b="46687" l="27295" r="30341" t="6726"/>
          <a:stretch/>
        </p:blipFill>
        <p:spPr>
          <a:xfrm>
            <a:off x="2093838" y="600250"/>
            <a:ext cx="4956326" cy="306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aques template">
  <a:themeElements>
    <a:clrScheme name="Custom 347">
      <a:dk1>
        <a:srgbClr val="434343"/>
      </a:dk1>
      <a:lt1>
        <a:srgbClr val="FFFFFF"/>
      </a:lt1>
      <a:dk2>
        <a:srgbClr val="0B5394"/>
      </a:dk2>
      <a:lt2>
        <a:srgbClr val="D5DDE4"/>
      </a:lt2>
      <a:accent1>
        <a:srgbClr val="55AAEE"/>
      </a:accent1>
      <a:accent2>
        <a:srgbClr val="FFBA3F"/>
      </a:accent2>
      <a:accent3>
        <a:srgbClr val="BDE06C"/>
      </a:accent3>
      <a:accent4>
        <a:srgbClr val="6AD8D6"/>
      </a:accent4>
      <a:accent5>
        <a:srgbClr val="AE98E4"/>
      </a:accent5>
      <a:accent6>
        <a:srgbClr val="F55A5A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