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Inconsolata"/>
      <p:regular r:id="rId16"/>
      <p:bold r:id="rId17"/>
    </p:embeddedFont>
    <p:embeddedFont>
      <p:font typeface="Pangolin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Inconsolata-bold.fntdata"/><Relationship Id="rId16" Type="http://schemas.openxmlformats.org/officeDocument/2006/relationships/font" Target="fonts/Inconsolat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Pangolin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c5de42cc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8c5de42c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ea83b4f2f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ea83b4f2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8209d663_0_1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8209d66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68209d663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68209d66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68209d663_0_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68209d66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68209d663_0_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68209d66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68209d663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68209d66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68209d663_0_2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68209d663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68209d663_0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68209d66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68209d663_0_2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68209d663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68209d663_0_1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68209d66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polaroid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postit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ig postit">
  <p:cSld name="BLANK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tepad4.png" id="51" name="Google Shape;5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2703525" y="1735750"/>
            <a:ext cx="3486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703525" y="2763852"/>
            <a:ext cx="3486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Inconsolata"/>
              <a:buNone/>
              <a:defRPr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idx="1" type="body"/>
          </p:nvPr>
        </p:nvSpPr>
        <p:spPr>
          <a:xfrm>
            <a:off x="962850" y="876850"/>
            <a:ext cx="4955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1pPr>
            <a:lvl2pPr indent="-419100" lvl="1" marL="914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2pPr>
            <a:lvl3pPr indent="-419100" lvl="2" marL="13716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3pPr>
            <a:lvl4pPr indent="-419100" lvl="3" marL="18288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4pPr>
            <a:lvl5pPr indent="-419100" lvl="4" marL="22860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5pPr>
            <a:lvl6pPr indent="-419100" lvl="5" marL="2743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6pPr>
            <a:lvl7pPr indent="-419100" lvl="6" marL="3200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7pPr>
            <a:lvl8pPr indent="-419100" lvl="7" marL="36576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8pPr>
            <a:lvl9pPr indent="-419100" lvl="8" marL="41148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866375" y="642310"/>
            <a:ext cx="3966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866375" y="1609350"/>
            <a:ext cx="3966600" cy="28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866375" y="1310800"/>
            <a:ext cx="2730900" cy="30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2" type="body"/>
          </p:nvPr>
        </p:nvSpPr>
        <p:spPr>
          <a:xfrm>
            <a:off x="3761704" y="1310800"/>
            <a:ext cx="2730900" cy="30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866375" y="1331673"/>
            <a:ext cx="24393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indent="-3302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3430687" y="1331673"/>
            <a:ext cx="24393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indent="-3302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5994999" y="1331673"/>
            <a:ext cx="24393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indent="-3302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924850" y="3872900"/>
            <a:ext cx="75990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indent="-317500" lvl="1" marL="9144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indent="-317500" lvl="2" marL="13716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indent="-317500" lvl="3" marL="18288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indent="-342900" lvl="4" marL="22860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indent="-342900" lvl="5" marL="27432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indent="-342900" lvl="6" marL="32004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indent="-342900" lvl="7" marL="36576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indent="-342900" lvl="8" marL="41148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/>
        </p:nvSpPr>
        <p:spPr>
          <a:xfrm>
            <a:off x="2745450" y="1197750"/>
            <a:ext cx="3434100" cy="27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Variables</a:t>
            </a:r>
            <a:endParaRPr sz="36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Python Class #2</a:t>
            </a:r>
            <a:endParaRPr sz="20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294967295" type="body"/>
          </p:nvPr>
        </p:nvSpPr>
        <p:spPr>
          <a:xfrm>
            <a:off x="866950" y="1202850"/>
            <a:ext cx="3075000" cy="30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How to define: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By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/>
              <a:t>f : float = 0.99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/>
              <a:t>s : str = ‘hi’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/>
              <a:t>i : int = 1</a:t>
            </a:r>
            <a:endParaRPr/>
          </a:p>
        </p:txBody>
      </p:sp>
      <p:sp>
        <p:nvSpPr>
          <p:cNvPr id="134" name="Google Shape;134;p25"/>
          <p:cNvSpPr txBox="1"/>
          <p:nvPr>
            <p:ph idx="4294967295"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by type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866375" y="642310"/>
            <a:ext cx="3966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print different type variable/data: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866375" y="1609350"/>
            <a:ext cx="3966600" cy="28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Cast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nu</a:t>
            </a:r>
            <a:r>
              <a:rPr lang="en" sz="14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4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ber = </a:t>
            </a:r>
            <a:r>
              <a:rPr lang="en" sz="14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endParaRPr sz="1400">
              <a:solidFill>
                <a:srgbClr val="1750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4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'Say ' </a:t>
            </a:r>
            <a:r>
              <a:rPr lang="en" sz="14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4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(number)</a:t>
            </a:r>
            <a:r>
              <a:rPr lang="en" sz="14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0808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6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 rotWithShape="1">
          <a:blip r:embed="rId3">
            <a:alphaModFix/>
          </a:blip>
          <a:srcRect b="10479" l="3759" r="75974" t="56946"/>
          <a:stretch/>
        </p:blipFill>
        <p:spPr>
          <a:xfrm rot="134367">
            <a:off x="5513831" y="567615"/>
            <a:ext cx="2799487" cy="2764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Variable, what’s that?</a:t>
            </a:r>
            <a:endParaRPr/>
          </a:p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/>
              <a:t>Container</a:t>
            </a:r>
            <a:endParaRPr/>
          </a:p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" name="Google Shape;65;p17"/>
          <p:cNvPicPr preferRelativeResize="0"/>
          <p:nvPr/>
        </p:nvPicPr>
        <p:blipFill rotWithShape="1">
          <a:blip r:embed="rId3">
            <a:alphaModFix/>
          </a:blip>
          <a:srcRect b="19" l="0" r="39798" t="0"/>
          <a:stretch/>
        </p:blipFill>
        <p:spPr>
          <a:xfrm rot="124518">
            <a:off x="6782996" y="535203"/>
            <a:ext cx="1632058" cy="1593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Variable, why use it?</a:t>
            </a:r>
            <a:endParaRPr/>
          </a:p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/>
              <a:t>Storing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/>
              <a:t>Use variable not value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/>
              <a:t>Reduce number of variables</a:t>
            </a:r>
            <a:endParaRPr/>
          </a:p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3">
            <a:alphaModFix/>
          </a:blip>
          <a:srcRect b="19" l="0" r="39798" t="0"/>
          <a:stretch/>
        </p:blipFill>
        <p:spPr>
          <a:xfrm rot="124518">
            <a:off x="6782996" y="535203"/>
            <a:ext cx="1632058" cy="1593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v</a:t>
            </a:r>
            <a:r>
              <a:rPr lang="en"/>
              <a:t>ariable types</a:t>
            </a:r>
            <a:endParaRPr/>
          </a:p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/>
              <a:t>Numeral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/>
              <a:t>i</a:t>
            </a:r>
            <a:r>
              <a:rPr lang="en"/>
              <a:t>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/>
              <a:t>f</a:t>
            </a:r>
            <a:r>
              <a:rPr lang="en"/>
              <a:t>loat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/>
              <a:t>boolean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/>
              <a:t>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/>
              <a:t>string</a:t>
            </a:r>
            <a:endParaRPr/>
          </a:p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9"/>
          <p:cNvPicPr preferRelativeResize="0"/>
          <p:nvPr/>
        </p:nvPicPr>
        <p:blipFill rotWithShape="1">
          <a:blip r:embed="rId3">
            <a:alphaModFix/>
          </a:blip>
          <a:srcRect b="19" l="0" r="39798" t="0"/>
          <a:stretch/>
        </p:blipFill>
        <p:spPr>
          <a:xfrm rot="124518">
            <a:off x="6782996" y="535203"/>
            <a:ext cx="1632058" cy="1593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variables</a:t>
            </a:r>
            <a:endParaRPr/>
          </a:p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866375" y="1310800"/>
            <a:ext cx="2730900" cy="30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How to name: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/>
              <a:t>No capitals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/>
              <a:t>s</a:t>
            </a:r>
            <a:r>
              <a:rPr lang="en"/>
              <a:t>core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/>
              <a:t>v</a:t>
            </a:r>
            <a:r>
              <a:rPr lang="en"/>
              <a:t>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/>
              <a:t>Underscores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/>
              <a:t>i</a:t>
            </a:r>
            <a:r>
              <a:rPr lang="en"/>
              <a:t>s_correct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/>
              <a:t>to_output</a:t>
            </a:r>
            <a:endParaRPr/>
          </a:p>
        </p:txBody>
      </p:sp>
      <p:sp>
        <p:nvSpPr>
          <p:cNvPr id="88" name="Google Shape;88;p20"/>
          <p:cNvSpPr txBox="1"/>
          <p:nvPr>
            <p:ph idx="2" type="body"/>
          </p:nvPr>
        </p:nvSpPr>
        <p:spPr>
          <a:xfrm>
            <a:off x="3761700" y="1310800"/>
            <a:ext cx="3075000" cy="30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How to define: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Classic define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/>
              <a:t>v</a:t>
            </a:r>
            <a:r>
              <a:rPr lang="en"/>
              <a:t>ar =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/>
              <a:t>str = ‘This is a string’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/>
              <a:t>Multiple defining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/>
              <a:t>x, y = 3, 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/>
              <a:t>m = n = False</a:t>
            </a:r>
            <a:endParaRPr/>
          </a:p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" name="Google Shape;90;p20"/>
          <p:cNvPicPr preferRelativeResize="0"/>
          <p:nvPr/>
        </p:nvPicPr>
        <p:blipFill rotWithShape="1">
          <a:blip r:embed="rId3">
            <a:alphaModFix/>
          </a:blip>
          <a:srcRect b="19" l="0" r="39798" t="0"/>
          <a:stretch/>
        </p:blipFill>
        <p:spPr>
          <a:xfrm rot="124518">
            <a:off x="6782996" y="535203"/>
            <a:ext cx="1632058" cy="1593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idx="1" type="body"/>
          </p:nvPr>
        </p:nvSpPr>
        <p:spPr>
          <a:xfrm>
            <a:off x="924850" y="3872900"/>
            <a:ext cx="75990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By the way, index starts at 0.</a:t>
            </a:r>
            <a:endParaRPr/>
          </a:p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21"/>
          <p:cNvPicPr preferRelativeResize="0"/>
          <p:nvPr/>
        </p:nvPicPr>
        <p:blipFill rotWithShape="1">
          <a:blip r:embed="rId3">
            <a:alphaModFix/>
          </a:blip>
          <a:srcRect b="2400" l="0" r="1748" t="0"/>
          <a:stretch/>
        </p:blipFill>
        <p:spPr>
          <a:xfrm>
            <a:off x="2190750" y="504825"/>
            <a:ext cx="4679150" cy="338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167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variable</a:t>
            </a:r>
            <a:endParaRPr/>
          </a:p>
        </p:txBody>
      </p:sp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866375" y="1179275"/>
            <a:ext cx="2439300" cy="3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is int?</a:t>
            </a:r>
            <a:endParaRPr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A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to define int variable: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integer = 1234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to change variable to int?</a:t>
            </a:r>
            <a:endParaRPr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int()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v</a:t>
            </a:r>
            <a:r>
              <a:rPr lang="en"/>
              <a:t>ar = int(‘416’)</a:t>
            </a:r>
            <a:endParaRPr/>
          </a:p>
        </p:txBody>
      </p:sp>
      <p:sp>
        <p:nvSpPr>
          <p:cNvPr id="105" name="Google Shape;105;p22"/>
          <p:cNvSpPr txBox="1"/>
          <p:nvPr>
            <p:ph idx="2" type="body"/>
          </p:nvPr>
        </p:nvSpPr>
        <p:spPr>
          <a:xfrm>
            <a:off x="3430675" y="1179275"/>
            <a:ext cx="2439300" cy="3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Operations</a:t>
            </a:r>
            <a:endParaRPr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+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a = b + c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−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a = b - c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×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÷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//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i = 500 // 200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%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n = 543 % 10</a:t>
            </a:r>
            <a:endParaRPr/>
          </a:p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716025" y="47525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2"/>
          <p:cNvSpPr txBox="1"/>
          <p:nvPr>
            <p:ph idx="2" type="body"/>
          </p:nvPr>
        </p:nvSpPr>
        <p:spPr>
          <a:xfrm>
            <a:off x="5994975" y="1215775"/>
            <a:ext cx="2588400" cy="3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Setting value operations</a:t>
            </a:r>
            <a:endParaRPr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+=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add += 1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-=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lose -= 1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*=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twice *= 2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/=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result /= 3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%=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getMode %= 99</a:t>
            </a:r>
            <a:endParaRPr/>
          </a:p>
        </p:txBody>
      </p:sp>
      <p:sp>
        <p:nvSpPr>
          <p:cNvPr id="108" name="Google Shape;108;p22"/>
          <p:cNvSpPr txBox="1"/>
          <p:nvPr>
            <p:ph idx="3" type="body"/>
          </p:nvPr>
        </p:nvSpPr>
        <p:spPr>
          <a:xfrm>
            <a:off x="915800" y="1215775"/>
            <a:ext cx="2439300" cy="3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Methods</a:t>
            </a:r>
            <a:endParaRPr sz="1800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✗"/>
            </a:pPr>
            <a:r>
              <a:rPr lang="en">
                <a:solidFill>
                  <a:schemeClr val="accent1"/>
                </a:solidFill>
              </a:rPr>
              <a:t>abs()</a:t>
            </a:r>
            <a:endParaRPr>
              <a:solidFill>
                <a:schemeClr val="accen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✗"/>
            </a:pPr>
            <a:r>
              <a:rPr lang="en">
                <a:solidFill>
                  <a:schemeClr val="accent1"/>
                </a:solidFill>
              </a:rPr>
              <a:t>↑ absolute value</a:t>
            </a:r>
            <a:endParaRPr>
              <a:solidFill>
                <a:schemeClr val="accen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✗"/>
            </a:pPr>
            <a:r>
              <a:rPr lang="en">
                <a:solidFill>
                  <a:schemeClr val="accent1"/>
                </a:solidFill>
              </a:rPr>
              <a:t>n = abs(-100)</a:t>
            </a:r>
            <a:endParaRPr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✗"/>
            </a:pPr>
            <a:r>
              <a:rPr lang="en">
                <a:solidFill>
                  <a:schemeClr val="accent1"/>
                </a:solidFill>
              </a:rPr>
              <a:t>Power</a:t>
            </a:r>
            <a:endParaRPr>
              <a:solidFill>
                <a:schemeClr val="accen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✗"/>
            </a:pPr>
            <a:r>
              <a:rPr lang="en">
                <a:solidFill>
                  <a:schemeClr val="accent1"/>
                </a:solidFill>
              </a:rPr>
              <a:t>pow()</a:t>
            </a:r>
            <a:endParaRPr>
              <a:solidFill>
                <a:schemeClr val="accen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print(pow(5,2))</a:t>
            </a:r>
            <a:endParaRPr>
              <a:solidFill>
                <a:schemeClr val="accen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✗"/>
            </a:pPr>
            <a:r>
              <a:rPr lang="en">
                <a:solidFill>
                  <a:schemeClr val="accent1"/>
                </a:solidFill>
              </a:rPr>
              <a:t>**</a:t>
            </a:r>
            <a:endParaRPr>
              <a:solidFill>
                <a:schemeClr val="accen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print(5 ** 2)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loat </a:t>
            </a:r>
            <a:r>
              <a:rPr lang="en"/>
              <a:t>variable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866375" y="1103075"/>
            <a:ext cx="2439300" cy="3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is float?</a:t>
            </a:r>
            <a:endParaRPr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A decimal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to define float variable: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f</a:t>
            </a:r>
            <a:r>
              <a:rPr lang="en"/>
              <a:t>l = 12.34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to change variable to float?</a:t>
            </a:r>
            <a:endParaRPr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float</a:t>
            </a:r>
            <a:r>
              <a:rPr lang="en"/>
              <a:t>()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var = float(‘416’)</a:t>
            </a:r>
            <a:endParaRPr/>
          </a:p>
        </p:txBody>
      </p:sp>
      <p:sp>
        <p:nvSpPr>
          <p:cNvPr id="115" name="Google Shape;115;p23"/>
          <p:cNvSpPr txBox="1"/>
          <p:nvPr>
            <p:ph idx="2" type="body"/>
          </p:nvPr>
        </p:nvSpPr>
        <p:spPr>
          <a:xfrm>
            <a:off x="3430675" y="1103075"/>
            <a:ext cx="2439300" cy="3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Operations</a:t>
            </a:r>
            <a:endParaRPr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+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a = b + c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−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a = b - c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×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÷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//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i = 500 // 200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%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n = 543 % 10</a:t>
            </a:r>
            <a:endParaRPr/>
          </a:p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716025" y="47525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3"/>
          <p:cNvSpPr txBox="1"/>
          <p:nvPr>
            <p:ph idx="2" type="body"/>
          </p:nvPr>
        </p:nvSpPr>
        <p:spPr>
          <a:xfrm>
            <a:off x="5994975" y="1139575"/>
            <a:ext cx="2588400" cy="3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Setting value operations</a:t>
            </a:r>
            <a:endParaRPr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+=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add += 1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-=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lose -= 1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*=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twice *= 2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/=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result /= 3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%=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getMode %= 99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tring </a:t>
            </a:r>
            <a:r>
              <a:rPr lang="en"/>
              <a:t>variable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866375" y="1103075"/>
            <a:ext cx="2439300" cy="3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is string?</a:t>
            </a:r>
            <a:endParaRPr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A linear sequence of characters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to define string variable: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s = ‘This is a string’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to change variable to string?</a:t>
            </a:r>
            <a:endParaRPr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str</a:t>
            </a:r>
            <a:r>
              <a:rPr lang="en"/>
              <a:t>()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var = str(True)</a:t>
            </a:r>
            <a:endParaRPr/>
          </a:p>
        </p:txBody>
      </p:sp>
      <p:sp>
        <p:nvSpPr>
          <p:cNvPr id="124" name="Google Shape;124;p24"/>
          <p:cNvSpPr txBox="1"/>
          <p:nvPr>
            <p:ph idx="2" type="body"/>
          </p:nvPr>
        </p:nvSpPr>
        <p:spPr>
          <a:xfrm>
            <a:off x="3430675" y="1103075"/>
            <a:ext cx="2439300" cy="3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Operations</a:t>
            </a:r>
            <a:endParaRPr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+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a = "Tea " + "Leaf"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*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bl = ‘bl’ * 4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[]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print(a[1])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[:]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a = "ago"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print(a[1:2])</a:t>
            </a:r>
            <a:endParaRPr/>
          </a:p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716025" y="47525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4"/>
          <p:cNvSpPr txBox="1"/>
          <p:nvPr>
            <p:ph idx="2" type="body"/>
          </p:nvPr>
        </p:nvSpPr>
        <p:spPr>
          <a:xfrm>
            <a:off x="5475675" y="1103075"/>
            <a:ext cx="3351600" cy="3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Setting value operations</a:t>
            </a:r>
            <a:endParaRPr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+=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str = 'Herbal '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 += 'jelly'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Herbal jelly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*=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/>
              <a:t>mushroom = ‘mushroom ’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mushroom *= 2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mushroom mushroom</a:t>
            </a:r>
            <a:endParaRPr/>
          </a:p>
        </p:txBody>
      </p:sp>
      <p:sp>
        <p:nvSpPr>
          <p:cNvPr id="127" name="Google Shape;127;p24"/>
          <p:cNvSpPr txBox="1"/>
          <p:nvPr>
            <p:ph idx="3" type="body"/>
          </p:nvPr>
        </p:nvSpPr>
        <p:spPr>
          <a:xfrm>
            <a:off x="803825" y="1103075"/>
            <a:ext cx="2564400" cy="3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Methods</a:t>
            </a:r>
            <a:endParaRPr sz="1800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✗"/>
            </a:pPr>
            <a:r>
              <a:rPr lang="en">
                <a:solidFill>
                  <a:schemeClr val="accent1"/>
                </a:solidFill>
              </a:rPr>
              <a:t>capitalize</a:t>
            </a:r>
            <a:r>
              <a:rPr lang="en">
                <a:solidFill>
                  <a:schemeClr val="accent1"/>
                </a:solidFill>
              </a:rPr>
              <a:t>()</a:t>
            </a:r>
            <a:endParaRPr>
              <a:solidFill>
                <a:schemeClr val="accen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✗"/>
            </a:pPr>
            <a:r>
              <a:rPr lang="en">
                <a:solidFill>
                  <a:schemeClr val="accent1"/>
                </a:solidFill>
              </a:rPr>
              <a:t>a = "oww" </a:t>
            </a:r>
            <a:endParaRPr>
              <a:solidFill>
                <a:schemeClr val="accen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✗"/>
            </a:pPr>
            <a:r>
              <a:rPr lang="en">
                <a:solidFill>
                  <a:schemeClr val="accent1"/>
                </a:solidFill>
              </a:rPr>
              <a:t>print(a.capitalize())</a:t>
            </a:r>
            <a:endParaRPr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✗"/>
            </a:pPr>
            <a:r>
              <a:rPr lang="en">
                <a:solidFill>
                  <a:schemeClr val="accent1"/>
                </a:solidFill>
              </a:rPr>
              <a:t>Uppercase/lowercase</a:t>
            </a:r>
            <a:endParaRPr>
              <a:solidFill>
                <a:schemeClr val="accen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✗"/>
            </a:pPr>
            <a:r>
              <a:rPr lang="en">
                <a:solidFill>
                  <a:schemeClr val="accent1"/>
                </a:solidFill>
              </a:rPr>
              <a:t>upper()</a:t>
            </a:r>
            <a:endParaRPr>
              <a:solidFill>
                <a:schemeClr val="accen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✗"/>
            </a:pPr>
            <a:r>
              <a:rPr lang="en">
                <a:solidFill>
                  <a:schemeClr val="accent1"/>
                </a:solidFill>
              </a:rPr>
              <a:t>lower()</a:t>
            </a:r>
            <a:endParaRPr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✗"/>
            </a:pPr>
            <a:r>
              <a:rPr lang="en">
                <a:solidFill>
                  <a:schemeClr val="accent1"/>
                </a:solidFill>
              </a:rPr>
              <a:t>len(string)</a:t>
            </a:r>
            <a:endParaRPr>
              <a:solidFill>
                <a:schemeClr val="accen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✗"/>
            </a:pPr>
            <a:r>
              <a:rPr lang="en">
                <a:solidFill>
                  <a:schemeClr val="accent1"/>
                </a:solidFill>
              </a:rPr>
              <a:t>string = ‘Moooo’</a:t>
            </a:r>
            <a:endParaRPr>
              <a:solidFill>
                <a:schemeClr val="accen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✗"/>
            </a:pPr>
            <a:r>
              <a:rPr lang="en">
                <a:solidFill>
                  <a:schemeClr val="accent1"/>
                </a:solidFill>
              </a:rPr>
              <a:t>print(len(string))</a:t>
            </a:r>
            <a:endParaRPr>
              <a:solidFill>
                <a:schemeClr val="accen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✗"/>
            </a:pPr>
            <a:r>
              <a:rPr lang="en">
                <a:solidFill>
                  <a:schemeClr val="accent1"/>
                </a:solidFill>
              </a:rPr>
              <a:t>5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aques template">
  <a:themeElements>
    <a:clrScheme name="Custom 347">
      <a:dk1>
        <a:srgbClr val="434343"/>
      </a:dk1>
      <a:lt1>
        <a:srgbClr val="FFFFFF"/>
      </a:lt1>
      <a:dk2>
        <a:srgbClr val="0B5394"/>
      </a:dk2>
      <a:lt2>
        <a:srgbClr val="D5DDE4"/>
      </a:lt2>
      <a:accent1>
        <a:srgbClr val="55AAEE"/>
      </a:accent1>
      <a:accent2>
        <a:srgbClr val="FFBA3F"/>
      </a:accent2>
      <a:accent3>
        <a:srgbClr val="BDE06C"/>
      </a:accent3>
      <a:accent4>
        <a:srgbClr val="6AD8D6"/>
      </a:accent4>
      <a:accent5>
        <a:srgbClr val="AE98E4"/>
      </a:accent5>
      <a:accent6>
        <a:srgbClr val="F55A5A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