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Inconsolata"/>
      <p:regular r:id="rId14"/>
      <p:bold r:id="rId15"/>
    </p:embeddedFont>
    <p:embeddedFont>
      <p:font typeface="Pangolin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consolata-bold.fntdata"/><Relationship Id="rId14" Type="http://schemas.openxmlformats.org/officeDocument/2006/relationships/font" Target="fonts/Inconsolata-regular.fntdata"/><Relationship Id="rId16" Type="http://schemas.openxmlformats.org/officeDocument/2006/relationships/font" Target="fonts/Pangolin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9179b8188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9179b8188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179b8188f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179b818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179b8188f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9179b8188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9179b8188f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9179b8188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179b8188f_0_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179b818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79b8188f_0_6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179b818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179b8188f_0_7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179b8188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ed897a306_2_5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ed897a306_2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745450" y="1197750"/>
            <a:ext cx="3434100" cy="27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600"/>
              <a:buFont typeface="Pangolin"/>
              <a:buNone/>
              <a:defRPr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laroid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postit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ig postit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tepad4.png" id="51" name="Google Shape;5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1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03525" y="1735750"/>
            <a:ext cx="3486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3000"/>
              <a:buFont typeface="Pangolin"/>
              <a:buNone/>
              <a:defRPr sz="3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03525" y="2763852"/>
            <a:ext cx="3486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Inconsolata"/>
              <a:buNone/>
              <a:defRPr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Inconsolata"/>
              <a:buNone/>
              <a:defRPr sz="3000">
                <a:solidFill>
                  <a:srgbClr val="434343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962850" y="876850"/>
            <a:ext cx="4955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1pPr>
            <a:lvl2pPr indent="-419100" lvl="1" marL="914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2pPr>
            <a:lvl3pPr indent="-419100" lvl="2" marL="1371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3pPr>
            <a:lvl4pPr indent="-419100" lvl="3" marL="18288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4pPr>
            <a:lvl5pPr indent="-419100" lvl="4" marL="22860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5pPr>
            <a:lvl6pPr indent="-419100" lvl="5" marL="2743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6pPr>
            <a:lvl7pPr indent="-419100" lvl="6" marL="32004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7pPr>
            <a:lvl8pPr indent="-419100" lvl="7" marL="36576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8pPr>
            <a:lvl9pPr indent="-419100" lvl="8" marL="41148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000"/>
              <a:buChar char="✗"/>
              <a:defRPr i="1" sz="3000"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66375" y="642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66375" y="1609350"/>
            <a:ext cx="3966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866375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2" type="body"/>
          </p:nvPr>
        </p:nvSpPr>
        <p:spPr>
          <a:xfrm>
            <a:off x="3761704" y="1310800"/>
            <a:ext cx="2730900" cy="30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✗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✗"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66375" y="358375"/>
            <a:ext cx="75678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866375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3430687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5994999" y="1331673"/>
            <a:ext cx="2439300" cy="31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1pPr>
            <a:lvl2pPr indent="-330200" lvl="1" marL="914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2pPr>
            <a:lvl3pPr indent="-330200" lvl="2" marL="1371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3pPr>
            <a:lvl4pPr indent="-330200" lvl="3" marL="1828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4pPr>
            <a:lvl5pPr indent="-330200" lvl="4" marL="22860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5pPr>
            <a:lvl6pPr indent="-330200" lvl="5" marL="2743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6pPr>
            <a:lvl7pPr indent="-330200" lvl="6" marL="32004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7pPr>
            <a:lvl8pPr indent="-330200" lvl="7" marL="36576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8pPr>
            <a:lvl9pPr indent="-330200" lvl="8" marL="41148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  <a:defRPr sz="16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924850" y="3872900"/>
            <a:ext cx="75990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consolata"/>
              <a:buNone/>
              <a:defRPr sz="28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1pPr>
            <a:lvl2pPr indent="-317500" lvl="1" marL="914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2pPr>
            <a:lvl3pPr indent="-317500" lvl="2" marL="1371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3pPr>
            <a:lvl4pPr indent="-317500" lvl="3" marL="1828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4pPr>
            <a:lvl5pPr indent="-342900" lvl="4" marL="22860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5pPr>
            <a:lvl6pPr indent="-342900" lvl="5" marL="27432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6pPr>
            <a:lvl7pPr indent="-342900" lvl="6" marL="32004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7pPr>
            <a:lvl8pPr indent="-342900" lvl="7" marL="36576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8pPr>
            <a:lvl9pPr indent="-342900" lvl="8" marL="411480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angolin"/>
              <a:buChar char="✗"/>
              <a:defRPr sz="1800">
                <a:solidFill>
                  <a:schemeClr val="dk2"/>
                </a:solidFill>
                <a:latin typeface="Pangolin"/>
                <a:ea typeface="Pangolin"/>
                <a:cs typeface="Pangolin"/>
                <a:sym typeface="Pango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lvl="2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lvl="3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lvl="4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lvl="5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lvl="6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lvl="7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lvl="8" algn="ctr">
              <a:buNone/>
              <a:defRPr sz="1300">
                <a:solidFill>
                  <a:srgbClr val="7F6000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/>
          <p:nvPr/>
        </p:nvSpPr>
        <p:spPr>
          <a:xfrm>
            <a:off x="2745450" y="1197750"/>
            <a:ext cx="3434100" cy="27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List</a:t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B5394"/>
                </a:solidFill>
                <a:latin typeface="Pangolin"/>
                <a:ea typeface="Pangolin"/>
                <a:cs typeface="Pangolin"/>
                <a:sym typeface="Pangolin"/>
              </a:rPr>
              <a:t>Python Class #5</a:t>
            </a:r>
            <a:endParaRPr sz="1000">
              <a:solidFill>
                <a:srgbClr val="0B5394"/>
              </a:solidFill>
              <a:latin typeface="Pangolin"/>
              <a:ea typeface="Pangolin"/>
              <a:cs typeface="Pangolin"/>
              <a:sym typeface="Pangolin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7"/>
          <p:cNvPicPr preferRelativeResize="0"/>
          <p:nvPr/>
        </p:nvPicPr>
        <p:blipFill rotWithShape="1">
          <a:blip r:embed="rId3">
            <a:alphaModFix/>
          </a:blip>
          <a:srcRect b="26166" l="0" r="0" t="0"/>
          <a:stretch/>
        </p:blipFill>
        <p:spPr>
          <a:xfrm>
            <a:off x="6910263" y="1016713"/>
            <a:ext cx="1594175" cy="11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list?</a:t>
            </a:r>
            <a:endParaRPr/>
          </a:p>
        </p:txBody>
      </p:sp>
      <p:sp>
        <p:nvSpPr>
          <p:cNvPr id="66" name="Google Shape;66;p17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 of items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list = []</a:t>
            </a:r>
            <a:endParaRPr sz="1400"/>
          </a:p>
        </p:txBody>
      </p:sp>
      <p:sp>
        <p:nvSpPr>
          <p:cNvPr id="67" name="Google Shape;67;p17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68" name="Google Shape;6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950" y="443900"/>
            <a:ext cx="4129075" cy="23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7300" y="2766499"/>
            <a:ext cx="2198732" cy="160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7"/>
          <p:cNvPicPr preferRelativeResize="0"/>
          <p:nvPr/>
        </p:nvPicPr>
        <p:blipFill rotWithShape="1">
          <a:blip r:embed="rId6">
            <a:alphaModFix/>
          </a:blip>
          <a:srcRect b="0" l="0" r="0" t="21092"/>
          <a:stretch/>
        </p:blipFill>
        <p:spPr>
          <a:xfrm>
            <a:off x="4053596" y="2766498"/>
            <a:ext cx="2438979" cy="16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/>
          <p:nvPr>
            <p:ph idx="4294967295" type="body"/>
          </p:nvPr>
        </p:nvSpPr>
        <p:spPr>
          <a:xfrm>
            <a:off x="866375" y="19177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Playlist</a:t>
            </a:r>
            <a:endParaRPr sz="1400"/>
          </a:p>
        </p:txBody>
      </p:sp>
      <p:sp>
        <p:nvSpPr>
          <p:cNvPr id="72" name="Google Shape;72;p17"/>
          <p:cNvSpPr txBox="1"/>
          <p:nvPr>
            <p:ph idx="4294967295" type="body"/>
          </p:nvPr>
        </p:nvSpPr>
        <p:spPr>
          <a:xfrm>
            <a:off x="866375" y="2193668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Checklist</a:t>
            </a:r>
            <a:endParaRPr sz="1400"/>
          </a:p>
        </p:txBody>
      </p:sp>
      <p:sp>
        <p:nvSpPr>
          <p:cNvPr id="73" name="Google Shape;73;p17"/>
          <p:cNvSpPr txBox="1"/>
          <p:nvPr>
            <p:ph idx="4294967295" type="body"/>
          </p:nvPr>
        </p:nvSpPr>
        <p:spPr>
          <a:xfrm>
            <a:off x="866375" y="248539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Checklist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8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</a:t>
            </a:r>
            <a:r>
              <a:rPr lang="en"/>
              <a:t> lists?</a:t>
            </a:r>
            <a:endParaRPr/>
          </a:p>
        </p:txBody>
      </p:sp>
      <p:sp>
        <p:nvSpPr>
          <p:cNvPr id="80" name="Google Shape;80;p18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i</a:t>
            </a:r>
            <a:r>
              <a:rPr lang="en" sz="1400"/>
              <a:t>nt list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list = [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s</a:t>
            </a:r>
            <a:r>
              <a:rPr lang="en" sz="1400"/>
              <a:t>tring list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Str_list = [</a:t>
            </a:r>
            <a:r>
              <a:rPr b="1"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'my'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'is'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'cici'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f</a:t>
            </a:r>
            <a:r>
              <a:rPr lang="en" sz="1400"/>
              <a:t>loat list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Test_scores = [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66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99.5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400">
                <a:solidFill>
                  <a:srgbClr val="1750EB"/>
                </a:solidFill>
                <a:latin typeface="Courier New"/>
                <a:ea typeface="Courier New"/>
                <a:cs typeface="Courier New"/>
                <a:sym typeface="Courier New"/>
              </a:rPr>
              <a:t>55.3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b</a:t>
            </a:r>
            <a:r>
              <a:rPr lang="en" sz="1400"/>
              <a:t>oolean list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bools = [</a:t>
            </a:r>
            <a:r>
              <a:rPr lang="en" sz="14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/>
          </a:p>
        </p:txBody>
      </p:sp>
      <p:sp>
        <p:nvSpPr>
          <p:cNvPr id="81" name="Google Shape;81;p18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26166" l="0" r="0" t="0"/>
          <a:stretch/>
        </p:blipFill>
        <p:spPr>
          <a:xfrm>
            <a:off x="6910263" y="1016713"/>
            <a:ext cx="1594175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19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</a:t>
            </a:r>
            <a:r>
              <a:rPr lang="en"/>
              <a:t> lists?</a:t>
            </a:r>
            <a:endParaRPr/>
          </a:p>
        </p:txBody>
      </p:sp>
      <p:sp>
        <p:nvSpPr>
          <p:cNvPr id="89" name="Google Shape;89;p19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store a collection of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Read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Update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Delete</a:t>
            </a:r>
            <a:endParaRPr sz="1400"/>
          </a:p>
        </p:txBody>
      </p:sp>
      <p:sp>
        <p:nvSpPr>
          <p:cNvPr id="90" name="Google Shape;90;p19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 rotWithShape="1">
          <a:blip r:embed="rId3">
            <a:alphaModFix/>
          </a:blip>
          <a:srcRect b="26166" l="0" r="0" t="0"/>
          <a:stretch/>
        </p:blipFill>
        <p:spPr>
          <a:xfrm>
            <a:off x="6910263" y="1016713"/>
            <a:ext cx="1594175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0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for Create</a:t>
            </a:r>
            <a:endParaRPr/>
          </a:p>
        </p:txBody>
      </p:sp>
      <p:sp>
        <p:nvSpPr>
          <p:cNvPr id="98" name="Google Shape;98;p20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append()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To add values to the end of the list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list.append(</a:t>
            </a:r>
            <a:r>
              <a:rPr lang="en" sz="14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copy()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To clone a list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list.copy(cloneMe)</a:t>
            </a:r>
            <a:endParaRPr sz="1400"/>
          </a:p>
        </p:txBody>
      </p:sp>
      <p:sp>
        <p:nvSpPr>
          <p:cNvPr id="99" name="Google Shape;99;p20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26166" l="0" r="0" t="0"/>
          <a:stretch/>
        </p:blipFill>
        <p:spPr>
          <a:xfrm>
            <a:off x="6910263" y="1016713"/>
            <a:ext cx="1594175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1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 is for Read</a:t>
            </a:r>
            <a:endParaRPr/>
          </a:p>
        </p:txBody>
      </p:sp>
      <p:sp>
        <p:nvSpPr>
          <p:cNvPr id="107" name="Google Shape;107;p21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len()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To get the number of objects in the list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(list))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count()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To get the number of value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(list.count(</a:t>
            </a:r>
            <a:r>
              <a:rPr b="1"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index()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Gets the index of the first item with the specified value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(list.index(</a:t>
            </a:r>
            <a:r>
              <a:rPr b="1"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400"/>
          </a:p>
        </p:txBody>
      </p:sp>
      <p:sp>
        <p:nvSpPr>
          <p:cNvPr id="108" name="Google Shape;108;p21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26166" l="0" r="0" t="0"/>
          <a:stretch/>
        </p:blipFill>
        <p:spPr>
          <a:xfrm>
            <a:off x="6910263" y="1016713"/>
            <a:ext cx="1594175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 is for Update</a:t>
            </a:r>
            <a:endParaRPr/>
          </a:p>
        </p:txBody>
      </p:sp>
      <p:sp>
        <p:nvSpPr>
          <p:cNvPr id="116" name="Google Shape;116;p22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reverse()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Reverses the order of the list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(list.reverse())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sort()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Sorts the list in ascending order (default)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list.sort()</a:t>
            </a:r>
            <a:endParaRPr sz="1400">
              <a:solidFill>
                <a:srgbClr val="08080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list.sort(</a:t>
            </a:r>
            <a:r>
              <a:rPr lang="en" sz="1400">
                <a:solidFill>
                  <a:srgbClr val="660099"/>
                </a:solidFill>
                <a:latin typeface="Courier New"/>
                <a:ea typeface="Courier New"/>
                <a:cs typeface="Courier New"/>
                <a:sym typeface="Courier New"/>
              </a:rPr>
              <a:t>reverse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>
                <a:solidFill>
                  <a:srgbClr val="0033B3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extend()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Adds a list to the end of the list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list.extend(prices)</a:t>
            </a:r>
            <a:endParaRPr sz="1400"/>
          </a:p>
        </p:txBody>
      </p:sp>
      <p:sp>
        <p:nvSpPr>
          <p:cNvPr id="117" name="Google Shape;117;p22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26166" l="0" r="0" t="0"/>
          <a:stretch/>
        </p:blipFill>
        <p:spPr>
          <a:xfrm>
            <a:off x="6910263" y="1016713"/>
            <a:ext cx="1594175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3"/>
          <p:cNvSpPr txBox="1"/>
          <p:nvPr>
            <p:ph idx="4294967295" type="title"/>
          </p:nvPr>
        </p:nvSpPr>
        <p:spPr>
          <a:xfrm>
            <a:off x="866375" y="358385"/>
            <a:ext cx="56262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 is for Delete</a:t>
            </a:r>
            <a:endParaRPr/>
          </a:p>
        </p:txBody>
      </p:sp>
      <p:sp>
        <p:nvSpPr>
          <p:cNvPr id="125" name="Google Shape;125;p23"/>
          <p:cNvSpPr txBox="1"/>
          <p:nvPr>
            <p:ph idx="4294967295" type="body"/>
          </p:nvPr>
        </p:nvSpPr>
        <p:spPr>
          <a:xfrm>
            <a:off x="866375" y="1304543"/>
            <a:ext cx="5626200" cy="30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clear()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To empty the entire list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list.clear()</a:t>
            </a:r>
            <a:endParaRPr sz="14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✗"/>
            </a:pPr>
            <a:r>
              <a:rPr lang="en" sz="1600"/>
              <a:t>remove()</a:t>
            </a:r>
            <a:endParaRPr sz="16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/>
              <a:t>Removes the first item with the specified value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✗"/>
            </a:pPr>
            <a:r>
              <a:rPr lang="en" sz="1400">
                <a:solidFill>
                  <a:srgbClr val="080808"/>
                </a:solidFill>
                <a:latin typeface="Courier New"/>
                <a:ea typeface="Courier New"/>
                <a:cs typeface="Courier New"/>
                <a:sym typeface="Courier New"/>
              </a:rPr>
              <a:t>list.remove(</a:t>
            </a:r>
            <a:r>
              <a:rPr b="1" lang="en" sz="1400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'hi'</a:t>
            </a:r>
            <a:r>
              <a:rPr lang="en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/>
          </a:p>
        </p:txBody>
      </p:sp>
      <p:sp>
        <p:nvSpPr>
          <p:cNvPr id="126" name="Google Shape;126;p23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26166" l="0" r="0" t="0"/>
          <a:stretch/>
        </p:blipFill>
        <p:spPr>
          <a:xfrm>
            <a:off x="6910263" y="1016713"/>
            <a:ext cx="1594175" cy="117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716025" y="4676375"/>
            <a:ext cx="428100" cy="4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4"/>
          <p:cNvSpPr txBox="1"/>
          <p:nvPr>
            <p:ph idx="4294967295" type="title"/>
          </p:nvPr>
        </p:nvSpPr>
        <p:spPr>
          <a:xfrm>
            <a:off x="866375" y="1023310"/>
            <a:ext cx="3966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134" name="Google Shape;134;p24"/>
          <p:cNvSpPr txBox="1"/>
          <p:nvPr>
            <p:ph idx="4294967295" type="body"/>
          </p:nvPr>
        </p:nvSpPr>
        <p:spPr>
          <a:xfrm>
            <a:off x="866375" y="1955748"/>
            <a:ext cx="39666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600"/>
              <a:t>Any questions?</a:t>
            </a:r>
            <a:endParaRPr sz="1000"/>
          </a:p>
        </p:txBody>
      </p:sp>
      <p:sp>
        <p:nvSpPr>
          <p:cNvPr id="135" name="Google Shape;135;p24"/>
          <p:cNvSpPr txBox="1"/>
          <p:nvPr/>
        </p:nvSpPr>
        <p:spPr>
          <a:xfrm>
            <a:off x="7872300" y="4705500"/>
            <a:ext cx="1271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E3B2"/>
                </a:solidFill>
                <a:latin typeface="Pangolin"/>
                <a:ea typeface="Pangolin"/>
                <a:cs typeface="Pangolin"/>
                <a:sym typeface="Pangolin"/>
              </a:rPr>
              <a:t>HEHology</a:t>
            </a:r>
            <a:endParaRPr>
              <a:latin typeface="Pangolin"/>
              <a:ea typeface="Pangolin"/>
              <a:cs typeface="Pangolin"/>
              <a:sym typeface="Pangolin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b="22194" l="9046" r="9087" t="7501"/>
          <a:stretch/>
        </p:blipFill>
        <p:spPr>
          <a:xfrm>
            <a:off x="5401125" y="1329850"/>
            <a:ext cx="2769574" cy="237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aques template">
  <a:themeElements>
    <a:clrScheme name="Custom 347">
      <a:dk1>
        <a:srgbClr val="434343"/>
      </a:dk1>
      <a:lt1>
        <a:srgbClr val="FFFFFF"/>
      </a:lt1>
      <a:dk2>
        <a:srgbClr val="0B5394"/>
      </a:dk2>
      <a:lt2>
        <a:srgbClr val="D5DDE4"/>
      </a:lt2>
      <a:accent1>
        <a:srgbClr val="55AAEE"/>
      </a:accent1>
      <a:accent2>
        <a:srgbClr val="FFBA3F"/>
      </a:accent2>
      <a:accent3>
        <a:srgbClr val="BDE06C"/>
      </a:accent3>
      <a:accent4>
        <a:srgbClr val="6AD8D6"/>
      </a:accent4>
      <a:accent5>
        <a:srgbClr val="AE98E4"/>
      </a:accent5>
      <a:accent6>
        <a:srgbClr val="F55A5A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