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Inconsolata"/>
      <p:regular r:id="rId16"/>
      <p:bold r:id="rId17"/>
    </p:embeddedFont>
    <p:embeddedFont>
      <p:font typeface="Pangolin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consolata-bold.fntdata"/><Relationship Id="rId16" Type="http://schemas.openxmlformats.org/officeDocument/2006/relationships/font" Target="fonts/Inconsolat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Pango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28d582e85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28d582e8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27b7cfe2b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27b7cfe2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28d582e85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28d582e8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28d582e8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28d582e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28d582e85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28d582e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28d582e8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28d582e8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28d582e85_0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28d582e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28d582e8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28d582e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28d582e85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28d582e8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Dictionary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#6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5"/>
          <p:cNvPicPr preferRelativeResize="0"/>
          <p:nvPr/>
        </p:nvPicPr>
        <p:blipFill rotWithShape="1">
          <a:blip r:embed="rId3">
            <a:alphaModFix/>
          </a:blip>
          <a:srcRect b="16008" l="0" r="0" t="0"/>
          <a:stretch/>
        </p:blipFill>
        <p:spPr>
          <a:xfrm>
            <a:off x="6799599" y="947900"/>
            <a:ext cx="1763227" cy="14810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 is for Delete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pop()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Removes key and its value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capitals.pop(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'Canada'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popitem()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Removes last key-value pair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capitals.popitem()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clear()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Deletes everything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capitals.clear()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566875" y="4154375"/>
            <a:ext cx="11493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del</a:t>
            </a:r>
            <a:endParaRPr sz="18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6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52" name="Google Shape;152;p26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53" name="Google Shape;153;p2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14922" l="0" r="0" t="0"/>
          <a:stretch/>
        </p:blipFill>
        <p:spPr>
          <a:xfrm>
            <a:off x="6910275" y="1056524"/>
            <a:ext cx="1594150" cy="13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6" name="Google Shape;66;p17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Dictionary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Unordered collection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Key instead of index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Key to value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Use account to find password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1150" lvl="2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angolin"/>
              <a:buChar char="✗"/>
            </a:pPr>
            <a:r>
              <a:rPr lang="en" sz="13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(account -&gt; password)</a:t>
            </a:r>
            <a:endParaRPr sz="13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To find a book in a library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1150" lvl="2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angolin"/>
              <a:buChar char="✗"/>
            </a:pPr>
            <a:r>
              <a:rPr lang="en" sz="13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(catalogue -&gt; book)</a:t>
            </a:r>
            <a:endParaRPr sz="13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1150" lvl="2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angolin"/>
              <a:buChar char="✗"/>
            </a:pPr>
            <a:r>
              <a:rPr lang="en" sz="13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(call number -&gt; book)</a:t>
            </a:r>
            <a:endParaRPr sz="13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Prime minister is Justin Trudeau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1150" lvl="2" marL="13716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Pangolin"/>
              <a:buChar char="✗"/>
            </a:pPr>
            <a:r>
              <a:rPr lang="en" sz="13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(prime minister -&gt; Trudeau)</a:t>
            </a:r>
            <a:endParaRPr sz="13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8"/>
          <p:cNvPicPr preferRelativeResize="0"/>
          <p:nvPr/>
        </p:nvPicPr>
        <p:blipFill rotWithShape="1">
          <a:blip r:embed="rId3">
            <a:alphaModFix/>
          </a:blip>
          <a:srcRect b="14922" l="0" r="0" t="0"/>
          <a:stretch/>
        </p:blipFill>
        <p:spPr>
          <a:xfrm>
            <a:off x="6910275" y="1056524"/>
            <a:ext cx="1594150" cy="13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Dictionary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Key-value can be different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int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string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boolean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f</a:t>
            </a: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loat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 b="14922" l="0" r="0" t="0"/>
          <a:stretch/>
        </p:blipFill>
        <p:spPr>
          <a:xfrm>
            <a:off x="6910275" y="1056524"/>
            <a:ext cx="1594150" cy="13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Dictionary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Locate a value with key instead of index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Index could mean nothing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✓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Prime ministers -&gt; last one -&gt; Justin Trudeau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Prime ministers -&gt; 23rd -&gt; Justin Trudeau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✓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Library -&gt; LB2395.C651991 -&gt; Alice in Wonderland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Library -&gt; ith book -&gt; Alice in Wonderland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 rotWithShape="1">
          <a:blip r:embed="rId3">
            <a:alphaModFix/>
          </a:blip>
          <a:srcRect b="14922" l="0" r="0" t="0"/>
          <a:stretch/>
        </p:blipFill>
        <p:spPr>
          <a:xfrm>
            <a:off x="6910275" y="1056524"/>
            <a:ext cx="1594150" cy="135627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Defining 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Dictionary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866375" y="1304551"/>
            <a:ext cx="5626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400"/>
              <a:buFont typeface="Courier New"/>
              <a:buChar char="✗"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 = {</a:t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"China" </a:t>
            </a: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"Beijing"</a:t>
            </a: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"Canada" </a:t>
            </a: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"Ottawa"</a:t>
            </a: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"U.S.A." </a:t>
            </a: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"Washington"</a:t>
            </a:r>
            <a:endParaRPr b="1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ngolin"/>
              <a:buChar char="✗"/>
            </a:pPr>
            <a:r>
              <a:rPr lang="en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capitals= {}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20729" l="0" r="0" t="0"/>
          <a:stretch/>
        </p:blipFill>
        <p:spPr>
          <a:xfrm>
            <a:off x="6757250" y="977825"/>
            <a:ext cx="1958775" cy="15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 is for Create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790175" y="1304550"/>
            <a:ext cx="7510200" cy="33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Basic key-value adding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capitals[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"Value"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copy()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Duplicates dictionary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cities = capitals.copy()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fromkeys()</a:t>
            </a:r>
            <a:endParaRPr sz="1600"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Registers 3 keys with same values</a:t>
            </a:r>
            <a:endParaRPr>
              <a:solidFill>
                <a:schemeClr val="dk2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b="41185" l="30107" r="26714" t="44872"/>
          <a:stretch/>
        </p:blipFill>
        <p:spPr>
          <a:xfrm>
            <a:off x="1178725" y="3069850"/>
            <a:ext cx="6575899" cy="1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20127" l="0" r="0" t="0"/>
          <a:stretch/>
        </p:blipFill>
        <p:spPr>
          <a:xfrm>
            <a:off x="6783325" y="979802"/>
            <a:ext cx="1870174" cy="14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3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R</a:t>
            </a: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 is for Read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get()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Returns the value from the key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capitals.get(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"China"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items()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Returns a list of key-value pairs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(capitals.items())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keys()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Returns all the keys in the dictionary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(capitals.keys())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values()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Returns all the values in the dictionary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2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(capitals.values())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rPr>
              <a:t>‹#›</a:t>
            </a:fld>
            <a:endParaRPr sz="1300">
              <a:solidFill>
                <a:srgbClr val="7F6000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U is for Update</a:t>
            </a:r>
            <a:endParaRPr sz="28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866375" y="1304550"/>
            <a:ext cx="5626200" cy="3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+1 item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capitals[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"United Kingdom"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"London"</a:t>
            </a:r>
            <a:endParaRPr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</a:pPr>
            <a:r>
              <a:rPr lang="en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rPr>
              <a:t>Add one item to the dictionary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setdefault()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Adds key and value if nonexistent key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capitals.setdefault(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'Italy'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'Rome'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urier New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capitals.setdefault(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'U.S.A.'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'Washington'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Pangolin"/>
              <a:buChar char="✗"/>
            </a:pPr>
            <a:r>
              <a:rPr lang="en" sz="1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update()</a:t>
            </a:r>
            <a:endParaRPr sz="1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175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Pangolin"/>
              <a:buChar char="✗"/>
            </a:pPr>
            <a:r>
              <a:rPr lang="en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Updates list with key-value pairs</a:t>
            </a:r>
            <a:endParaRPr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-304800" lvl="1" marL="91440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200"/>
              <a:buFont typeface="Pangolin"/>
              <a:buChar char="✗"/>
            </a:pP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capitals.update({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'Spain'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2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'Madrid'</a:t>
            </a:r>
            <a:r>
              <a:rPr lang="en" sz="12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/>
          </a:blip>
          <a:srcRect b="27425" l="0" r="0" t="0"/>
          <a:stretch/>
        </p:blipFill>
        <p:spPr>
          <a:xfrm>
            <a:off x="6734850" y="991776"/>
            <a:ext cx="1918649" cy="139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