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7"/>
  </p:notesMasterIdLst>
  <p:handoutMasterIdLst>
    <p:handoutMasterId r:id="rId38"/>
  </p:handoutMasterIdLst>
  <p:sldIdLst>
    <p:sldId id="905" r:id="rId2"/>
    <p:sldId id="769" r:id="rId3"/>
    <p:sldId id="834" r:id="rId4"/>
    <p:sldId id="794" r:id="rId5"/>
    <p:sldId id="926" r:id="rId6"/>
    <p:sldId id="812" r:id="rId7"/>
    <p:sldId id="1004" r:id="rId8"/>
    <p:sldId id="813" r:id="rId9"/>
    <p:sldId id="835" r:id="rId10"/>
    <p:sldId id="1108" r:id="rId11"/>
    <p:sldId id="841" r:id="rId12"/>
    <p:sldId id="1107" r:id="rId13"/>
    <p:sldId id="814" r:id="rId14"/>
    <p:sldId id="836" r:id="rId15"/>
    <p:sldId id="842" r:id="rId16"/>
    <p:sldId id="1005" r:id="rId17"/>
    <p:sldId id="1046" r:id="rId18"/>
    <p:sldId id="843" r:id="rId19"/>
    <p:sldId id="1047" r:id="rId20"/>
    <p:sldId id="844" r:id="rId21"/>
    <p:sldId id="1048" r:id="rId22"/>
    <p:sldId id="1109" r:id="rId23"/>
    <p:sldId id="815" r:id="rId24"/>
    <p:sldId id="1044" r:id="rId25"/>
    <p:sldId id="1045" r:id="rId26"/>
    <p:sldId id="1110" r:id="rId27"/>
    <p:sldId id="1111" r:id="rId28"/>
    <p:sldId id="1112" r:id="rId29"/>
    <p:sldId id="1113" r:id="rId30"/>
    <p:sldId id="1114" r:id="rId31"/>
    <p:sldId id="1115" r:id="rId32"/>
    <p:sldId id="1116" r:id="rId33"/>
    <p:sldId id="1119" r:id="rId34"/>
    <p:sldId id="1118" r:id="rId35"/>
    <p:sldId id="1120" r:id="rId36"/>
  </p:sldIdLst>
  <p:sldSz cx="9144000" cy="6858000" type="screen4x3"/>
  <p:notesSz cx="9866313" cy="6735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orient="horz" pos="96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720">
          <p15:clr>
            <a:srgbClr val="A4A3A4"/>
          </p15:clr>
        </p15:guide>
        <p15:guide id="6" orient="horz" pos="2256">
          <p15:clr>
            <a:srgbClr val="A4A3A4"/>
          </p15:clr>
        </p15:guide>
        <p15:guide id="7" pos="2880">
          <p15:clr>
            <a:srgbClr val="A4A3A4"/>
          </p15:clr>
        </p15:guide>
        <p15:guide id="8" pos="480">
          <p15:clr>
            <a:srgbClr val="A4A3A4"/>
          </p15:clr>
        </p15:guide>
        <p15:guide id="9" pos="672">
          <p15:clr>
            <a:srgbClr val="A4A3A4"/>
          </p15:clr>
        </p15:guide>
        <p15:guide id="10" pos="144">
          <p15:clr>
            <a:srgbClr val="A4A3A4"/>
          </p15:clr>
        </p15:guide>
        <p15:guide id="11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00"/>
    <a:srgbClr val="6666FF"/>
    <a:srgbClr val="FF9966"/>
    <a:srgbClr val="FFFFFF"/>
    <a:srgbClr val="0000CC"/>
    <a:srgbClr val="9966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7" autoAdjust="0"/>
    <p:restoredTop sz="95243" autoAdjust="0"/>
  </p:normalViewPr>
  <p:slideViewPr>
    <p:cSldViewPr>
      <p:cViewPr varScale="1">
        <p:scale>
          <a:sx n="124" d="100"/>
          <a:sy n="124" d="100"/>
        </p:scale>
        <p:origin x="1650" y="-30"/>
      </p:cViewPr>
      <p:guideLst>
        <p:guide orient="horz" pos="240"/>
        <p:guide orient="horz" pos="96"/>
        <p:guide orient="horz" pos="576"/>
        <p:guide orient="horz" pos="384"/>
        <p:guide orient="horz" pos="720"/>
        <p:guide orient="horz" pos="2256"/>
        <p:guide pos="2880"/>
        <p:guide pos="480"/>
        <p:guide pos="672"/>
        <p:guide pos="14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BF441-BA88-41AA-8448-8FC0A9F74487}" type="doc">
      <dgm:prSet loTypeId="urn:microsoft.com/office/officeart/2005/8/layout/pyramid2" loCatId="pyramid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3B4F2C2-AE6E-46E9-BCA6-34137307F2D6}" type="pres">
      <dgm:prSet presAssocID="{831BF441-BA88-41AA-8448-8FC0A9F74487}" presName="compositeShape" presStyleCnt="0">
        <dgm:presLayoutVars>
          <dgm:dir/>
          <dgm:resizeHandles/>
        </dgm:presLayoutVars>
      </dgm:prSet>
      <dgm:spPr/>
    </dgm:pt>
  </dgm:ptLst>
  <dgm:cxnLst>
    <dgm:cxn modelId="{D6BBB009-C7B0-4778-98F0-B2452BC500FC}" type="presOf" srcId="{831BF441-BA88-41AA-8448-8FC0A9F74487}" destId="{13B4F2C2-AE6E-46E9-BCA6-34137307F2D6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651F51-988A-4968-9B0B-A0ED017229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273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67087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9013" y="3198813"/>
            <a:ext cx="78914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FC7B23-FB35-416E-B61B-249F0C29E6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8663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5486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444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79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7535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0699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9674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17676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911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269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414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720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28628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254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117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893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65198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76071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2438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656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1245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>
              <a:defRPr/>
            </a:pPr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3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91492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3168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1087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5998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>
              <a:defRPr/>
            </a:pPr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1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8833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437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4982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809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258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744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115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38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title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2032000" y="0"/>
            <a:ext cx="71120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invGray">
          <a:xfrm>
            <a:off x="881063" y="1095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invGray">
          <a:xfrm>
            <a:off x="881063" y="3381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invGray">
          <a:xfrm>
            <a:off x="881063" y="5651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38663" y="6661150"/>
            <a:ext cx="4332287" cy="74613"/>
            <a:chOff x="2859" y="4202"/>
            <a:chExt cx="2729" cy="4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invGray">
          <a:xfrm>
            <a:off x="881063" y="793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8" name="Oval 35"/>
          <p:cNvSpPr>
            <a:spLocks noChangeArrowheads="1"/>
          </p:cNvSpPr>
          <p:nvPr userDrawn="1"/>
        </p:nvSpPr>
        <p:spPr bwMode="invGray">
          <a:xfrm>
            <a:off x="890588" y="1047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9" name="Oval 36"/>
          <p:cNvSpPr>
            <a:spLocks noChangeArrowheads="1"/>
          </p:cNvSpPr>
          <p:nvPr userDrawn="1"/>
        </p:nvSpPr>
        <p:spPr bwMode="invGray">
          <a:xfrm>
            <a:off x="890588" y="12763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20" name="Oval 37"/>
          <p:cNvSpPr>
            <a:spLocks noChangeArrowheads="1"/>
          </p:cNvSpPr>
          <p:nvPr userDrawn="1"/>
        </p:nvSpPr>
        <p:spPr bwMode="invGray">
          <a:xfrm>
            <a:off x="890588" y="15033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21" name="Oval 38"/>
          <p:cNvSpPr>
            <a:spLocks noChangeArrowheads="1"/>
          </p:cNvSpPr>
          <p:nvPr userDrawn="1"/>
        </p:nvSpPr>
        <p:spPr bwMode="invGray">
          <a:xfrm>
            <a:off x="890588" y="17319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4338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buNone/>
              <a:defRPr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/>
              <a:t>마스터 제목 유형 편집</a:t>
            </a:r>
          </a:p>
        </p:txBody>
      </p:sp>
      <p:sp>
        <p:nvSpPr>
          <p:cNvPr id="14338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22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2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B54259-1A96-4481-8A41-B0BECB1B69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0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4D88E3-E3C7-4855-90D5-950849A4D2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8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3725" y="466725"/>
            <a:ext cx="2286000" cy="5503863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5725" y="466725"/>
            <a:ext cx="6705600" cy="550386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B88657-0F28-4279-9B8F-E79800C2E8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3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8E5556-FA5D-472A-AD3B-87F8AC8F69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98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buFont typeface="휴먼엑스포" pitchFamily="18" charset="-127"/>
              <a:buChar char="▣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981AE3-3548-431D-9B46-1235A672B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82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1F07C6-3667-482F-94E9-F7ADA0354F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97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02163" y="1550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02163" y="3836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E37390-6578-4AE5-AC68-6BE11FE772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8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한림대학교 융합소프트웨어학과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C5D782-9C5D-44C1-A1D7-DCCD0559BD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4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82EE5-9782-4D9D-B1F1-D06553AB38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744FA28-81A0-4621-93EF-BD8E2B9F54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85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AA3F56-0610-4106-A347-CCBCB1DEF7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4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EFC5A-8C4A-4A88-B955-1054EA8C84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5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D0EF720-2A18-4B25-82B4-D72E195941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0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97BF48-BDA9-499C-B39B-1E9DB3E178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2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1D1E2A-804F-4D66-BCF2-81D0381E54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4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title"/>
          <p:cNvPicPr>
            <a:picLocks noChangeAspect="1" noChangeArrowheads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3716338" y="2049463"/>
            <a:ext cx="542766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6572250"/>
            <a:ext cx="9144000" cy="285750"/>
          </a:xfrm>
          <a:prstGeom prst="rect">
            <a:avLst/>
          </a:prstGeom>
          <a:solidFill>
            <a:srgbClr val="3366CC"/>
          </a:solidFill>
          <a:ln>
            <a:noFill/>
          </a:ln>
          <a:effectLst>
            <a:prstShdw prst="shdw17" dist="17961" dir="2700000">
              <a:srgbClr val="1F3D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423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66725"/>
            <a:ext cx="9144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제목 유형 편집</a:t>
            </a:r>
          </a:p>
        </p:txBody>
      </p:sp>
      <p:sp>
        <p:nvSpPr>
          <p:cNvPr id="102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550988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4235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5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한림대학교 융합소프트웨어학과</a:t>
            </a:r>
            <a:endParaRPr lang="en-US" altLang="ko-KR"/>
          </a:p>
        </p:txBody>
      </p:sp>
      <p:sp>
        <p:nvSpPr>
          <p:cNvPr id="14235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65913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400" i="0">
                <a:solidFill>
                  <a:srgbClr val="FFFFFF"/>
                </a:solidFill>
                <a:latin typeface="Adobe 고딕 Std B"/>
                <a:ea typeface="Adobe 고딕 Std B"/>
                <a:cs typeface="Adobe 고딕 Std B"/>
              </a:defRPr>
            </a:lvl1pPr>
          </a:lstStyle>
          <a:p>
            <a:pPr>
              <a:defRPr/>
            </a:pPr>
            <a:fld id="{E31321AB-2071-462B-A36B-3E2DC7C394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6521450" y="6588125"/>
            <a:ext cx="1993900" cy="285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dirty="0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</a:rPr>
              <a:t>HALLYM  UNIVERSITY</a:t>
            </a: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>
            <a:off x="-42863" y="0"/>
            <a:ext cx="184151" cy="312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endParaRPr lang="en-US" altLang="ko-KR" sz="1600" i="0">
              <a:solidFill>
                <a:srgbClr val="FFFFF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61" name="Text Box 35"/>
          <p:cNvSpPr txBox="1">
            <a:spLocks noChangeArrowheads="1"/>
          </p:cNvSpPr>
          <p:nvPr/>
        </p:nvSpPr>
        <p:spPr bwMode="auto">
          <a:xfrm>
            <a:off x="44450" y="6567488"/>
            <a:ext cx="2246313" cy="285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dirty="0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</a:rPr>
              <a:t>Http://smart.hallym.ac.kr</a:t>
            </a:r>
          </a:p>
        </p:txBody>
      </p:sp>
      <p:sp>
        <p:nvSpPr>
          <p:cNvPr id="1036" name="Freeform 37"/>
          <p:cNvSpPr>
            <a:spLocks/>
          </p:cNvSpPr>
          <p:nvPr/>
        </p:nvSpPr>
        <p:spPr bwMode="auto">
          <a:xfrm>
            <a:off x="6332538" y="6781800"/>
            <a:ext cx="249237" cy="76200"/>
          </a:xfrm>
          <a:custGeom>
            <a:avLst/>
            <a:gdLst>
              <a:gd name="T0" fmla="*/ 0 w 157"/>
              <a:gd name="T1" fmla="*/ 2147483646 h 51"/>
              <a:gd name="T2" fmla="*/ 2147483646 w 157"/>
              <a:gd name="T3" fmla="*/ 2147483646 h 51"/>
              <a:gd name="T4" fmla="*/ 2147483646 w 157"/>
              <a:gd name="T5" fmla="*/ 2147483646 h 51"/>
              <a:gd name="T6" fmla="*/ 2147483646 w 157"/>
              <a:gd name="T7" fmla="*/ 2147483646 h 51"/>
              <a:gd name="T8" fmla="*/ 2147483646 w 157"/>
              <a:gd name="T9" fmla="*/ 0 h 51"/>
              <a:gd name="T10" fmla="*/ 0 w 157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" h="51">
                <a:moveTo>
                  <a:pt x="0" y="51"/>
                </a:moveTo>
                <a:lnTo>
                  <a:pt x="157" y="51"/>
                </a:lnTo>
                <a:lnTo>
                  <a:pt x="157" y="1"/>
                </a:lnTo>
                <a:lnTo>
                  <a:pt x="79" y="43"/>
                </a:lnTo>
                <a:lnTo>
                  <a:pt x="1" y="0"/>
                </a:lnTo>
                <a:lnTo>
                  <a:pt x="0" y="51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9" r:id="rId1"/>
    <p:sldLayoutId id="2147485320" r:id="rId2"/>
    <p:sldLayoutId id="2147485321" r:id="rId3"/>
    <p:sldLayoutId id="2147485322" r:id="rId4"/>
    <p:sldLayoutId id="2147485323" r:id="rId5"/>
    <p:sldLayoutId id="2147485324" r:id="rId6"/>
    <p:sldLayoutId id="2147485325" r:id="rId7"/>
    <p:sldLayoutId id="2147485326" r:id="rId8"/>
    <p:sldLayoutId id="2147485327" r:id="rId9"/>
    <p:sldLayoutId id="2147485328" r:id="rId10"/>
    <p:sldLayoutId id="2147485329" r:id="rId11"/>
    <p:sldLayoutId id="2147485330" r:id="rId12"/>
    <p:sldLayoutId id="2147485331" r:id="rId13"/>
    <p:sldLayoutId id="2147485332" r:id="rId14"/>
    <p:sldLayoutId id="2147485333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&lt;"/>
        <a:defRPr kumimoji="1" sz="28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  <a:cs typeface="Adobe 고딕 Std 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emf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diagramColors" Target="../diagrams/colors1.xml"/><Relationship Id="rId5" Type="http://schemas.openxmlformats.org/officeDocument/2006/relationships/image" Target="../media/image8.emf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87325" y="1524000"/>
            <a:ext cx="4156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4800" dirty="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Chapter 25</a:t>
            </a: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41560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응용계층 소개</a:t>
            </a:r>
            <a:endParaRPr kumimoji="0" lang="en-US" altLang="ko-KR" sz="4400" b="0" i="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(Application Layer)</a:t>
            </a:r>
          </a:p>
        </p:txBody>
      </p:sp>
      <p:sp>
        <p:nvSpPr>
          <p:cNvPr id="1946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0B18DBC-651C-480D-A3E2-9E306542125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077913" y="115888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marL="0" lvl="2">
              <a:defRPr/>
            </a:pP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새로운 패러다임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대등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대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대등</a:t>
            </a:r>
            <a:endParaRPr lang="en-US" altLang="ko-KR" sz="2800" i="0" dirty="0">
              <a:effectLst>
                <a:outerShdw blurRad="38100" dist="38100" dir="2700000" algn="tl">
                  <a:srgbClr val="C0C0C0"/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92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93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994" name="Rectangle 8"/>
          <p:cNvSpPr>
            <a:spLocks noChangeArrowheads="1"/>
          </p:cNvSpPr>
          <p:nvPr/>
        </p:nvSpPr>
        <p:spPr bwMode="gray">
          <a:xfrm>
            <a:off x="1050925" y="703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36588" y="1371600"/>
            <a:ext cx="85232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새로운 응용들의 필요에 의해 개발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가장 적합한 분야</a:t>
            </a:r>
            <a:r>
              <a:rPr lang="en-US" altLang="ko-KR" sz="2400" i="0" dirty="0">
                <a:cs typeface="Arial" panose="020B0604020202020204" pitchFamily="34" charset="0"/>
              </a:rPr>
              <a:t>: </a:t>
            </a:r>
            <a:r>
              <a:rPr lang="ko-KR" altLang="en-US" sz="2400" i="0" dirty="0">
                <a:cs typeface="Arial" panose="020B0604020202020204" pitchFamily="34" charset="0"/>
              </a:rPr>
              <a:t>인터넷 전화</a:t>
            </a:r>
            <a:r>
              <a:rPr lang="en-US" altLang="ko-KR" sz="2400" i="0" dirty="0">
                <a:cs typeface="Arial" panose="020B0604020202020204" pitchFamily="34" charset="0"/>
              </a:rPr>
              <a:t>, </a:t>
            </a:r>
            <a:r>
              <a:rPr lang="ko-KR" altLang="en-US" sz="2400" i="0" dirty="0">
                <a:cs typeface="Arial" panose="020B0604020202020204" pitchFamily="34" charset="0"/>
              </a:rPr>
              <a:t>정보 공유 분야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안정적이고 비용 면에서 효율적임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보안과 응용성의 문제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대표적인 예</a:t>
            </a:r>
            <a:r>
              <a:rPr lang="en-US" altLang="ko-KR" sz="2400" i="0" dirty="0">
                <a:cs typeface="Arial" panose="020B0604020202020204" pitchFamily="34" charset="0"/>
              </a:rPr>
              <a:t>: </a:t>
            </a:r>
            <a:r>
              <a:rPr lang="en-US" altLang="ko-KR" sz="2400" i="0" dirty="0" err="1">
                <a:cs typeface="Arial" panose="020B0604020202020204" pitchFamily="34" charset="0"/>
              </a:rPr>
              <a:t>BitTorrent</a:t>
            </a:r>
            <a:r>
              <a:rPr lang="en-US" altLang="ko-KR" sz="2400" i="0" dirty="0">
                <a:cs typeface="Arial" panose="020B0604020202020204" pitchFamily="34" charset="0"/>
              </a:rPr>
              <a:t>, Skype, IPTV, </a:t>
            </a:r>
            <a:r>
              <a:rPr lang="ko-KR" altLang="en-US" sz="2400" i="0" dirty="0">
                <a:cs typeface="Arial" panose="020B0604020202020204" pitchFamily="34" charset="0"/>
              </a:rPr>
              <a:t>인터넷 전화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</p:txBody>
      </p:sp>
      <p:sp>
        <p:nvSpPr>
          <p:cNvPr id="4199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9A31073-6081-4921-AABB-31F6E982559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ChangeArrowheads="1"/>
          </p:cNvSpPr>
          <p:nvPr/>
        </p:nvSpPr>
        <p:spPr bwMode="auto">
          <a:xfrm>
            <a:off x="152400" y="219075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25.3 :  </a:t>
            </a:r>
            <a:r>
              <a:rPr kumimoji="0" lang="ko-KR" altLang="en-US" i="0" dirty="0">
                <a:cs typeface="Arial" panose="020B0604020202020204" pitchFamily="34" charset="0"/>
              </a:rPr>
              <a:t>대등</a:t>
            </a:r>
            <a:r>
              <a:rPr kumimoji="0" lang="en-US" altLang="ko-KR" i="0" dirty="0">
                <a:cs typeface="Arial" panose="020B0604020202020204" pitchFamily="34" charset="0"/>
              </a:rPr>
              <a:t>-</a:t>
            </a:r>
            <a:r>
              <a:rPr kumimoji="0" lang="ko-KR" altLang="en-US" i="0" dirty="0">
                <a:cs typeface="Arial" panose="020B0604020202020204" pitchFamily="34" charset="0"/>
              </a:rPr>
              <a:t>대</a:t>
            </a:r>
            <a:r>
              <a:rPr kumimoji="0" lang="en-US" altLang="ko-KR" i="0" dirty="0">
                <a:cs typeface="Arial" panose="020B0604020202020204" pitchFamily="34" charset="0"/>
              </a:rPr>
              <a:t>-</a:t>
            </a:r>
            <a:r>
              <a:rPr kumimoji="0" lang="ko-KR" altLang="en-US" i="0" dirty="0">
                <a:cs typeface="Arial" panose="020B0604020202020204" pitchFamily="34" charset="0"/>
              </a:rPr>
              <a:t>대등 패러다임의 예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33650"/>
            <a:ext cx="86248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30538"/>
            <a:ext cx="534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34075"/>
            <a:ext cx="713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1213"/>
            <a:ext cx="12620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59125"/>
            <a:ext cx="500063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5701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82547D3-08E5-4897-B876-76B8B6A39F1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077913" y="115888"/>
            <a:ext cx="582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marL="0" lvl="2">
              <a:defRPr/>
            </a:pP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25.2 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클라이언트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서버 프로그래밍</a:t>
            </a:r>
            <a:endParaRPr lang="en-US" altLang="ko-KR" sz="2800" i="0" dirty="0">
              <a:effectLst>
                <a:outerShdw blurRad="38100" dist="38100" dir="2700000" algn="tl">
                  <a:srgbClr val="C0C0C0"/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gray">
          <a:xfrm>
            <a:off x="442913" y="577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20713" y="1219200"/>
            <a:ext cx="8523287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클라이언트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서버 패러다임에서 응용계층 통신 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: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>
              <a:defRPr/>
            </a:pP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client process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 통신을 초기화하는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동작 프로그램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>
              <a:defRPr/>
            </a:pP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Server process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클라이언트의 요청 대기 응용 프로그램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		</a:t>
            </a:r>
            <a:endParaRPr lang="ko-KR" altLang="en-US" sz="20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서버는 계속 동작하면서 클라이언트를 위해 대기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수명 무한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클라이언트 수명은 한정적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보통 유한한 숫자의 요청을 일치하는 서버로 보내고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응답을 받은 후 멈춤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609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0AB7118-CF91-4E59-B34F-5F0F5E2DA514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gray">
          <a:xfrm>
            <a:off x="442913" y="581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108075" y="73025"/>
            <a:ext cx="6744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219200"/>
            <a:ext cx="77724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응용 프로그램은 통신을 위해 연결시작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데이터 송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수신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연결 종료를 지시하는 새로운 명령어 집합 필요</a:t>
            </a:r>
            <a:endParaRPr lang="en-US" altLang="ko-KR" sz="18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운영체제와 통신할 수 있는 </a:t>
            </a:r>
            <a:r>
              <a:rPr lang="en-US" altLang="ko-KR" sz="2400" i="0" dirty="0">
                <a:latin typeface="Adobe 고딕 Std B" pitchFamily="34" charset="-127"/>
                <a:ea typeface="Adobe 고딕 Std B" pitchFamily="34" charset="-127"/>
              </a:rPr>
              <a:t>API </a:t>
            </a:r>
            <a:r>
              <a:rPr lang="ko-KR" altLang="en-US" sz="2400" i="0" dirty="0">
                <a:latin typeface="Adobe 고딕 Std B" pitchFamily="34" charset="-127"/>
                <a:ea typeface="Adobe 고딕 Std B" pitchFamily="34" charset="-127"/>
              </a:rPr>
              <a:t>설계</a:t>
            </a: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endParaRPr lang="en-US" altLang="ko-KR" sz="2400" i="0" dirty="0">
              <a:latin typeface="Adobe 고딕 Std B" pitchFamily="34" charset="-127"/>
              <a:ea typeface="Adobe 고딕 Std B" pitchFamily="34" charset="-127"/>
            </a:endParaRPr>
          </a:p>
          <a:p>
            <a:pPr lvl="1">
              <a:defRPr/>
            </a:pPr>
            <a:r>
              <a:rPr lang="ko-KR" altLang="en-US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소켓 인터페이스</a:t>
            </a:r>
            <a:r>
              <a:rPr lang="en-US" altLang="ko-KR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(socket interface)</a:t>
            </a:r>
          </a:p>
          <a:p>
            <a:pPr lvl="1">
              <a:defRPr/>
            </a:pPr>
            <a:r>
              <a:rPr lang="ko-KR" altLang="en-US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전송 계층 인터페이스</a:t>
            </a:r>
            <a:r>
              <a:rPr lang="en-US" altLang="ko-KR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(TLI)</a:t>
            </a:r>
          </a:p>
          <a:p>
            <a:pPr lvl="1">
              <a:defRPr/>
            </a:pPr>
            <a:r>
              <a:rPr lang="ko-KR" altLang="en-US" i="0" dirty="0" err="1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스트림</a:t>
            </a:r>
            <a:r>
              <a:rPr lang="ko-KR" altLang="en-US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 </a:t>
            </a:r>
            <a:r>
              <a:rPr lang="en-US" altLang="ko-KR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API(Stream, API)</a:t>
            </a:r>
          </a:p>
          <a:p>
            <a:pPr>
              <a:defRPr/>
            </a:pPr>
            <a:endParaRPr lang="en-US" altLang="ko-KR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ko-KR" altLang="en-US" i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8139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0B24A23-041B-4C1A-9961-8E45C6FB21C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ChangeArrowheads="1"/>
          </p:cNvSpPr>
          <p:nvPr/>
        </p:nvSpPr>
        <p:spPr bwMode="auto">
          <a:xfrm>
            <a:off x="152400" y="161925"/>
            <a:ext cx="8991600" cy="175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 </a:t>
            </a:r>
            <a:r>
              <a:rPr kumimoji="0" lang="en-US" altLang="ko-KR" i="0" dirty="0">
                <a:cs typeface="Arial" panose="020B0604020202020204" pitchFamily="34" charset="0"/>
              </a:rPr>
              <a:t>25.4:  </a:t>
            </a:r>
            <a:r>
              <a:rPr kumimoji="0" lang="ko-KR" altLang="en-US" i="0" dirty="0">
                <a:cs typeface="Arial" panose="020B0604020202020204" pitchFamily="34" charset="0"/>
              </a:rPr>
              <a:t>소켓 인터페이스의 위치</a:t>
            </a:r>
            <a:endParaRPr kumimoji="0" lang="en-US" altLang="ko-KR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   </a:t>
            </a:r>
            <a:r>
              <a:rPr kumimoji="0" lang="en-US" altLang="ko-KR" sz="2400" i="0" dirty="0">
                <a:cs typeface="Arial" panose="020B0604020202020204" pitchFamily="34" charset="0"/>
              </a:rPr>
              <a:t>- 80</a:t>
            </a:r>
            <a:r>
              <a:rPr kumimoji="0" lang="ko-KR" altLang="en-US" sz="2400" i="0" dirty="0">
                <a:cs typeface="Arial" panose="020B0604020202020204" pitchFamily="34" charset="0"/>
              </a:rPr>
              <a:t>년대 초 </a:t>
            </a:r>
            <a:r>
              <a:rPr kumimoji="0" lang="en-US" altLang="ko-KR" sz="2400" i="0" dirty="0">
                <a:cs typeface="Arial" panose="020B0604020202020204" pitchFamily="34" charset="0"/>
              </a:rPr>
              <a:t>UC </a:t>
            </a:r>
            <a:r>
              <a:rPr kumimoji="0" lang="ko-KR" altLang="en-US" sz="2400" i="0" dirty="0">
                <a:cs typeface="Arial" panose="020B0604020202020204" pitchFamily="34" charset="0"/>
              </a:rPr>
              <a:t>버클리 </a:t>
            </a:r>
            <a:r>
              <a:rPr kumimoji="0" lang="en-US" altLang="ko-KR" sz="2400" i="0" dirty="0">
                <a:cs typeface="Arial" panose="020B0604020202020204" pitchFamily="34" charset="0"/>
              </a:rPr>
              <a:t>UNIX </a:t>
            </a:r>
            <a:r>
              <a:rPr kumimoji="0" lang="ko-KR" altLang="en-US" sz="2400" i="0" dirty="0">
                <a:cs typeface="Arial" panose="020B0604020202020204" pitchFamily="34" charset="0"/>
              </a:rPr>
              <a:t>환경에서 시작</a:t>
            </a:r>
            <a:endParaRPr kumimoji="0" lang="en-US" altLang="ko-KR" sz="24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400" i="0" dirty="0">
                <a:cs typeface="Arial" panose="020B0604020202020204" pitchFamily="34" charset="0"/>
              </a:rPr>
              <a:t>   - </a:t>
            </a:r>
            <a:r>
              <a:rPr kumimoji="0" lang="ko-KR" altLang="en-US" sz="2400" i="0" dirty="0">
                <a:cs typeface="Arial" panose="020B0604020202020204" pitchFamily="34" charset="0"/>
              </a:rPr>
              <a:t>응용계층과 운영체제 사이에 통신을 제공하는 명령어 집합</a:t>
            </a:r>
            <a:r>
              <a:rPr kumimoji="0" lang="en-US" altLang="ko-KR" sz="2400" i="0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219325"/>
            <a:ext cx="333375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2133600"/>
            <a:ext cx="315118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F1F88DC-88DB-459A-88E6-612009B3EDA9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1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/>
          <p:cNvSpPr>
            <a:spLocks noChangeArrowheads="1"/>
          </p:cNvSpPr>
          <p:nvPr/>
        </p:nvSpPr>
        <p:spPr bwMode="auto">
          <a:xfrm>
            <a:off x="152400" y="193675"/>
            <a:ext cx="883920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2600" i="0" dirty="0">
                <a:cs typeface="Arial" panose="020B0604020202020204" pitchFamily="34" charset="0"/>
              </a:rPr>
              <a:t>그림 </a:t>
            </a:r>
            <a:r>
              <a:rPr kumimoji="0" lang="en-US" altLang="ko-KR" sz="2600" i="0" dirty="0">
                <a:cs typeface="Arial" panose="020B0604020202020204" pitchFamily="34" charset="0"/>
              </a:rPr>
              <a:t>25.5:  </a:t>
            </a:r>
            <a:r>
              <a:rPr kumimoji="0" lang="ko-KR" altLang="en-US" sz="2600" i="0" dirty="0">
                <a:cs typeface="Arial" panose="020B0604020202020204" pitchFamily="34" charset="0"/>
              </a:rPr>
              <a:t>다른 소스와 </a:t>
            </a:r>
            <a:r>
              <a:rPr kumimoji="0" lang="ko-KR" altLang="en-US" sz="2600" i="0" dirty="0" err="1">
                <a:cs typeface="Arial" panose="020B0604020202020204" pitchFamily="34" charset="0"/>
              </a:rPr>
              <a:t>싱크가</a:t>
            </a:r>
            <a:r>
              <a:rPr kumimoji="0" lang="ko-KR" altLang="en-US" sz="2600" i="0" dirty="0">
                <a:cs typeface="Arial" panose="020B0604020202020204" pitchFamily="34" charset="0"/>
              </a:rPr>
              <a:t> 같은 방식이 사용된 소켓</a:t>
            </a:r>
            <a:endParaRPr kumimoji="0" lang="en-US" altLang="ko-KR" sz="2600" i="0" dirty="0">
              <a:cs typeface="Arial" panose="020B060402020202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00200"/>
            <a:ext cx="81899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813911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2838"/>
            <a:ext cx="333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2382838"/>
            <a:ext cx="333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82838"/>
            <a:ext cx="3032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382838"/>
            <a:ext cx="33337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382838"/>
            <a:ext cx="33337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82838"/>
            <a:ext cx="3032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46425"/>
            <a:ext cx="4699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46425"/>
            <a:ext cx="4699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3146425"/>
            <a:ext cx="4699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132138"/>
            <a:ext cx="558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3181350"/>
            <a:ext cx="558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81350"/>
            <a:ext cx="558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FAD4852-AEA5-4A4A-B299-B8403DA63115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ltGray">
          <a:xfrm>
            <a:off x="366713" y="1698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ltGray">
          <a:xfrm>
            <a:off x="749300" y="169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ltGray">
          <a:xfrm>
            <a:off x="490538" y="5921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ltGray">
          <a:xfrm>
            <a:off x="860425" y="592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ltGray">
          <a:xfrm>
            <a:off x="76200" y="519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gray">
          <a:xfrm>
            <a:off x="711200" y="619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gray">
          <a:xfrm>
            <a:off x="442913" y="5953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90600" y="161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09600" y="1085850"/>
            <a:ext cx="83058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소켓 </a:t>
            </a:r>
            <a:r>
              <a:rPr kumimoji="0" lang="en-US" altLang="ko-KR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(Sockets)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</a:rPr>
              <a:t>소켓 주소 </a:t>
            </a:r>
            <a:r>
              <a:rPr lang="en-US" altLang="ko-KR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</a:rPr>
              <a:t>(Socket Addresses)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</a:rPr>
              <a:t>소켓 주소 탐색</a:t>
            </a:r>
            <a:r>
              <a:rPr lang="en-US" altLang="ko-KR" sz="2400" b="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</a:rPr>
              <a:t>(Finding Socket Addresses)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b="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서버 부분 </a:t>
            </a:r>
            <a:r>
              <a:rPr lang="en-US" altLang="ko-KR" b="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(Server Site)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b="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클라이언트 부분 </a:t>
            </a:r>
            <a:r>
              <a:rPr lang="en-US" altLang="ko-KR" b="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(Client Site)</a:t>
            </a:r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endParaRPr lang="ko-KR" altLang="en-US" sz="2400" i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428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89EAE7B-DC6C-4EB2-8AE9-F7A84B39D194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366713" y="1698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749300" y="169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90538" y="5921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860425" y="592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76200" y="519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11200" y="619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42913" y="5953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990600" y="161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01675" y="1196975"/>
            <a:ext cx="8213725" cy="4822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400" b="0" i="0" dirty="0">
                <a:solidFill>
                  <a:srgbClr val="3366FF"/>
                </a:solidFill>
              </a:rPr>
              <a:t>소켓 </a:t>
            </a:r>
            <a:r>
              <a:rPr lang="en-US" altLang="ko-KR" sz="2400" b="0" i="0" dirty="0">
                <a:solidFill>
                  <a:srgbClr val="3366FF"/>
                </a:solidFill>
              </a:rPr>
              <a:t>(socket) :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b="0" i="0" dirty="0"/>
              <a:t>      </a:t>
            </a:r>
            <a:r>
              <a:rPr lang="ko-KR" altLang="en-US" sz="2400" i="0" dirty="0"/>
              <a:t>서로 다른 소스와 </a:t>
            </a:r>
            <a:r>
              <a:rPr lang="ko-KR" altLang="en-US" sz="2400" i="0" dirty="0" err="1"/>
              <a:t>싱크들을</a:t>
            </a:r>
            <a:r>
              <a:rPr lang="ko-KR" altLang="en-US" sz="2400" i="0" dirty="0"/>
              <a:t> 위해 프로그래밍 언어로 설계된</a:t>
            </a:r>
            <a:r>
              <a:rPr lang="en-US" altLang="ko-KR" sz="2400" i="0" dirty="0"/>
              <a:t> </a:t>
            </a:r>
            <a:r>
              <a:rPr lang="ko-KR" altLang="en-US" sz="2400" i="0" dirty="0"/>
              <a:t>모든 명령 집합을 우리가 사용할 수 있도록 허용</a:t>
            </a:r>
            <a:endParaRPr lang="en-US" altLang="ko-KR" sz="2400" i="0" dirty="0"/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400" i="0" dirty="0"/>
          </a:p>
          <a:p>
            <a:pPr>
              <a:lnSpc>
                <a:spcPct val="150000"/>
              </a:lnSpc>
              <a:defRPr/>
            </a:pPr>
            <a:r>
              <a:rPr lang="ko-KR" altLang="en-US" sz="2400" i="0" dirty="0"/>
              <a:t>소켓에 쓰거나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읽어오기 위한 명령 사용이 가능</a:t>
            </a:r>
            <a:endParaRPr lang="en-US" altLang="ko-KR" sz="2400" i="0" dirty="0"/>
          </a:p>
          <a:p>
            <a:pPr>
              <a:lnSpc>
                <a:spcPct val="200000"/>
              </a:lnSpc>
              <a:defRPr/>
            </a:pPr>
            <a:r>
              <a:rPr lang="ko-KR" altLang="en-US" sz="2400" i="0" dirty="0"/>
              <a:t>응용 프로그램에 의해 생성되고 사용되는 객체 </a:t>
            </a:r>
            <a:r>
              <a:rPr lang="en-US" altLang="ko-KR" sz="2400" i="0" dirty="0"/>
              <a:t>(object)</a:t>
            </a:r>
            <a:endParaRPr lang="en-US" altLang="ko-KR" sz="2000" b="0" i="0" dirty="0"/>
          </a:p>
          <a:p>
            <a:pPr>
              <a:defRPr/>
            </a:pPr>
            <a:endParaRPr lang="en-US" altLang="ko-KR" b="0" i="0" dirty="0"/>
          </a:p>
          <a:p>
            <a:pPr marL="0" indent="0">
              <a:buFont typeface="Webdings" pitchFamily="18" charset="2"/>
              <a:buNone/>
              <a:defRPr/>
            </a:pPr>
            <a:endParaRPr lang="ko-KR" altLang="en-US" b="0" i="0" dirty="0"/>
          </a:p>
        </p:txBody>
      </p:sp>
      <p:sp>
        <p:nvSpPr>
          <p:cNvPr id="5633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956C2FF-AF08-4188-9968-B8D30CB7B2F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4"/>
          <p:cNvSpPr>
            <a:spLocks noChangeArrowheads="1"/>
          </p:cNvSpPr>
          <p:nvPr/>
        </p:nvSpPr>
        <p:spPr bwMode="auto">
          <a:xfrm>
            <a:off x="152400" y="228600"/>
            <a:ext cx="8153400" cy="1292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2600" i="0" dirty="0">
                <a:cs typeface="Arial" panose="020B0604020202020204" pitchFamily="34" charset="0"/>
              </a:rPr>
              <a:t>그림 </a:t>
            </a:r>
            <a:r>
              <a:rPr kumimoji="0" lang="en-US" altLang="ko-KR" sz="2600" i="0" dirty="0">
                <a:cs typeface="Arial" panose="020B0604020202020204" pitchFamily="34" charset="0"/>
              </a:rPr>
              <a:t>25.6:  </a:t>
            </a:r>
            <a:r>
              <a:rPr kumimoji="0" lang="ko-KR" altLang="en-US" sz="2600" i="0" dirty="0">
                <a:cs typeface="Arial" panose="020B0604020202020204" pitchFamily="34" charset="0"/>
              </a:rPr>
              <a:t>프로세스</a:t>
            </a:r>
            <a:r>
              <a:rPr kumimoji="0" lang="en-US" altLang="ko-KR" sz="2600" i="0" dirty="0">
                <a:cs typeface="Arial" panose="020B0604020202020204" pitchFamily="34" charset="0"/>
              </a:rPr>
              <a:t>-</a:t>
            </a:r>
            <a:r>
              <a:rPr kumimoji="0" lang="ko-KR" altLang="en-US" sz="2600" i="0" dirty="0">
                <a:cs typeface="Arial" panose="020B0604020202020204" pitchFamily="34" charset="0"/>
              </a:rPr>
              <a:t>프로세스 통신에서 소켓의 사용</a:t>
            </a:r>
            <a:endParaRPr kumimoji="0" lang="en-US" altLang="ko-KR" sz="26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26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600" i="0" dirty="0">
                <a:cs typeface="Arial" panose="020B0604020202020204" pitchFamily="34" charset="0"/>
              </a:rPr>
              <a:t>   - </a:t>
            </a:r>
            <a:r>
              <a:rPr kumimoji="0" lang="ko-KR" altLang="en-US" sz="2600" i="0" dirty="0">
                <a:cs typeface="Arial" panose="020B0604020202020204" pitchFamily="34" charset="0"/>
              </a:rPr>
              <a:t>양 종단에서 생성된 소켓간에 이루어짐 </a:t>
            </a:r>
            <a:endParaRPr kumimoji="0" lang="en-US" altLang="ko-KR" sz="2600" i="0" dirty="0">
              <a:cs typeface="Arial" panose="020B06040202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514600"/>
            <a:ext cx="8156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343400"/>
            <a:ext cx="41624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8001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505200"/>
            <a:ext cx="711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796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11550"/>
            <a:ext cx="865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4306888"/>
            <a:ext cx="41624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EFFF987-D16B-4537-85EB-8B35A21C137F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ltGray">
          <a:xfrm>
            <a:off x="366713" y="1698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ltGray">
          <a:xfrm>
            <a:off x="749300" y="169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ltGray">
          <a:xfrm>
            <a:off x="490538" y="5921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ltGray">
          <a:xfrm>
            <a:off x="860425" y="592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ltGray">
          <a:xfrm>
            <a:off x="76200" y="519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gray">
          <a:xfrm>
            <a:off x="711200" y="619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gray">
          <a:xfrm>
            <a:off x="442913" y="5953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990600" y="161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219200"/>
            <a:ext cx="8534400" cy="5040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400" b="0" i="0" dirty="0">
                <a:solidFill>
                  <a:srgbClr val="3366FF"/>
                </a:solidFill>
              </a:rPr>
              <a:t>소켓 주소</a:t>
            </a:r>
            <a:r>
              <a:rPr lang="en-US" altLang="ko-KR" sz="2400" b="0" i="0" dirty="0">
                <a:solidFill>
                  <a:srgbClr val="3366FF"/>
                </a:solidFill>
              </a:rPr>
              <a:t>(socket address) :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400" b="0" i="0" dirty="0"/>
              <a:t>      </a:t>
            </a:r>
            <a:r>
              <a:rPr lang="ko-KR" altLang="en-US" sz="2400" b="0" i="0" dirty="0"/>
              <a:t>클라이언트와 서버 사이의 상호동작은 양방향통신</a:t>
            </a:r>
            <a:endParaRPr lang="en-US" altLang="ko-KR" sz="2400" b="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400" b="0" i="0" dirty="0"/>
              <a:t>      </a:t>
            </a:r>
            <a:r>
              <a:rPr lang="ko-KR" altLang="en-US" sz="2400" b="0" i="0" dirty="0"/>
              <a:t>통신조건 </a:t>
            </a:r>
            <a:r>
              <a:rPr lang="en-US" altLang="ko-KR" sz="2400" b="0" i="0" dirty="0"/>
              <a:t>: </a:t>
            </a:r>
            <a:r>
              <a:rPr lang="ko-KR" altLang="en-US" sz="2400" b="0" i="0" dirty="0"/>
              <a:t>지역소켓주소</a:t>
            </a:r>
            <a:r>
              <a:rPr lang="en-US" altLang="ko-KR" sz="2400" b="0" i="0" dirty="0"/>
              <a:t>(</a:t>
            </a:r>
            <a:r>
              <a:rPr lang="ko-KR" altLang="en-US" sz="2400" b="0" i="0" dirty="0"/>
              <a:t>송신자</a:t>
            </a:r>
            <a:r>
              <a:rPr lang="en-US" altLang="ko-KR" sz="2400" b="0" i="0" dirty="0"/>
              <a:t>), </a:t>
            </a:r>
            <a:r>
              <a:rPr lang="ko-KR" altLang="en-US" sz="2400" b="0" i="0" dirty="0"/>
              <a:t>원격소켓주소</a:t>
            </a:r>
            <a:endParaRPr lang="en-US" altLang="ko-KR" sz="2400" b="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400" b="0" i="0" dirty="0"/>
              <a:t>     (</a:t>
            </a:r>
            <a:r>
              <a:rPr lang="ko-KR" altLang="en-US" sz="2400" b="0" i="0" dirty="0"/>
              <a:t>수신자</a:t>
            </a:r>
            <a:r>
              <a:rPr lang="en-US" altLang="ko-KR" sz="2400" b="0" i="0" dirty="0"/>
              <a:t>) </a:t>
            </a:r>
            <a:r>
              <a:rPr lang="ko-KR" altLang="en-US" sz="2400" b="0" i="0" dirty="0"/>
              <a:t>한 쌍의 주소가 필요</a:t>
            </a:r>
            <a:endParaRPr lang="en-US" altLang="ko-KR" sz="2400" b="0" i="0" dirty="0"/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400" b="0" i="0" dirty="0"/>
          </a:p>
          <a:p>
            <a:pPr>
              <a:defRPr/>
            </a:pPr>
            <a:r>
              <a:rPr lang="en-US" altLang="ko-KR" sz="2400" b="0" i="0" dirty="0"/>
              <a:t>IP </a:t>
            </a:r>
            <a:r>
              <a:rPr lang="ko-KR" altLang="en-US" sz="2400" b="0" i="0" dirty="0"/>
              <a:t>주소</a:t>
            </a:r>
            <a:r>
              <a:rPr lang="en-US" altLang="ko-KR" sz="2400" b="0" i="0" dirty="0"/>
              <a:t>: 32</a:t>
            </a:r>
            <a:r>
              <a:rPr lang="ko-KR" altLang="en-US" sz="2400" b="0" i="0" dirty="0"/>
              <a:t>비트 정수형</a:t>
            </a:r>
            <a:endParaRPr lang="en-US" altLang="ko-KR" sz="2400" b="0" i="0" dirty="0"/>
          </a:p>
          <a:p>
            <a:pPr>
              <a:defRPr/>
            </a:pPr>
            <a:r>
              <a:rPr lang="ko-KR" altLang="en-US" sz="2400" b="0" i="0" dirty="0"/>
              <a:t>포트 번호</a:t>
            </a:r>
            <a:r>
              <a:rPr lang="en-US" altLang="ko-KR" sz="2400" b="0" i="0" dirty="0"/>
              <a:t>: 16</a:t>
            </a:r>
            <a:r>
              <a:rPr lang="ko-KR" altLang="en-US" sz="2400" b="0" i="0" dirty="0"/>
              <a:t>비트 정수형</a:t>
            </a:r>
            <a:endParaRPr lang="en-US" altLang="ko-KR" sz="2400" b="0" i="0" dirty="0"/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400" b="0" i="0" dirty="0"/>
          </a:p>
          <a:p>
            <a:pPr>
              <a:defRPr/>
            </a:pPr>
            <a:r>
              <a:rPr lang="ko-KR" altLang="en-US" sz="2400" b="0" i="0" dirty="0"/>
              <a:t>소켓은 통신의 </a:t>
            </a:r>
            <a:r>
              <a:rPr lang="ko-KR" altLang="en-US" sz="2400" b="0" i="0" dirty="0" err="1"/>
              <a:t>종단점을</a:t>
            </a:r>
            <a:r>
              <a:rPr lang="ko-KR" altLang="en-US" sz="2400" b="0" i="0" dirty="0"/>
              <a:t> 정의</a:t>
            </a:r>
            <a:r>
              <a:rPr lang="en-US" altLang="ko-KR" sz="2400" b="0" i="0" dirty="0"/>
              <a:t>, </a:t>
            </a:r>
            <a:r>
              <a:rPr lang="ko-KR" altLang="en-US" sz="2400" b="0" i="0" dirty="0"/>
              <a:t>한 소켓은 지역 주소와 </a:t>
            </a:r>
            <a:endParaRPr lang="en-US" altLang="ko-KR" sz="2400" b="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400" b="0" i="0" dirty="0"/>
              <a:t>       </a:t>
            </a:r>
            <a:r>
              <a:rPr lang="ko-KR" altLang="en-US" sz="2400" b="0" i="0" dirty="0"/>
              <a:t>원격 주소로 된  한 쌍의 소켓 주소에 의해 식별</a:t>
            </a:r>
            <a:endParaRPr lang="en-US" altLang="ko-KR" sz="2400" b="0" i="0" dirty="0"/>
          </a:p>
          <a:p>
            <a:pPr>
              <a:defRPr/>
            </a:pPr>
            <a:endParaRPr lang="en-US" altLang="ko-KR" sz="2400" b="0" i="0" dirty="0"/>
          </a:p>
          <a:p>
            <a:pPr>
              <a:defRPr/>
            </a:pPr>
            <a:endParaRPr lang="en-US" altLang="ko-KR" sz="2000" b="0" i="0" dirty="0"/>
          </a:p>
          <a:p>
            <a:pPr>
              <a:defRPr/>
            </a:pPr>
            <a:endParaRPr lang="en-US" altLang="ko-KR" sz="2000" b="0" i="0" dirty="0"/>
          </a:p>
          <a:p>
            <a:pPr>
              <a:defRPr/>
            </a:pPr>
            <a:endParaRPr lang="en-US" altLang="ko-KR" b="0" i="0" dirty="0"/>
          </a:p>
          <a:p>
            <a:pPr marL="0" indent="0">
              <a:buFont typeface="Webdings" pitchFamily="18" charset="2"/>
              <a:buNone/>
              <a:defRPr/>
            </a:pPr>
            <a:endParaRPr lang="ko-KR" altLang="en-US" b="0" i="0" dirty="0"/>
          </a:p>
        </p:txBody>
      </p:sp>
      <p:sp>
        <p:nvSpPr>
          <p:cNvPr id="6042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7E5BBEB-F7A4-479E-9FCA-7CE28324A039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12954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eaLnBrk="1" latinLnBrk="0" hangingPunct="1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400" i="0">
                <a:cs typeface="Arial" panose="020B0604020202020204" pitchFamily="34" charset="0"/>
              </a:rPr>
              <a:t> 사용자에게 서비스 제공</a:t>
            </a:r>
            <a:endParaRPr kumimoji="0" lang="en-US" altLang="ko-KR" sz="2400" i="0">
              <a:cs typeface="Arial" panose="020B0604020202020204" pitchFamily="34" charset="0"/>
            </a:endParaRPr>
          </a:p>
          <a:p>
            <a:pPr eaLnBrk="1" latinLnBrk="0" hangingPunct="1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400" i="0">
                <a:cs typeface="Arial" panose="020B0604020202020204" pitchFamily="34" charset="0"/>
              </a:rPr>
              <a:t> 논리적인 연결을 통하여 통신을 제공</a:t>
            </a:r>
            <a:endParaRPr kumimoji="0" lang="en-US" altLang="ko-KR" sz="2400" i="0">
              <a:cs typeface="Arial" panose="020B0604020202020204" pitchFamily="34" charset="0"/>
            </a:endParaRPr>
          </a:p>
          <a:p>
            <a:pPr eaLnBrk="1" latinLnBrk="0" hangingPunct="1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400" i="0">
                <a:cs typeface="Arial" panose="020B0604020202020204" pitchFamily="34" charset="0"/>
              </a:rPr>
              <a:t> 응용 계층 패러다임</a:t>
            </a:r>
            <a:endParaRPr kumimoji="0" lang="en-US" altLang="ko-KR" sz="2400" i="0">
              <a:cs typeface="Arial" panose="020B0604020202020204" pitchFamily="34" charset="0"/>
            </a:endParaRPr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06" name="Rectangle 1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07" name="Rectangle 1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10" name="Text Box 3"/>
          <p:cNvSpPr txBox="1">
            <a:spLocks noChangeArrowheads="1"/>
          </p:cNvSpPr>
          <p:nvPr/>
        </p:nvSpPr>
        <p:spPr bwMode="auto">
          <a:xfrm>
            <a:off x="990600" y="171450"/>
            <a:ext cx="6574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25.1   </a:t>
            </a:r>
            <a:r>
              <a:rPr kumimoji="0" lang="ko-KR" altLang="en-US" sz="2800" i="0" dirty="0">
                <a:cs typeface="Arial" panose="020B0604020202020204" pitchFamily="34" charset="0"/>
              </a:rPr>
              <a:t>응용계층</a:t>
            </a:r>
            <a:r>
              <a:rPr kumimoji="0" lang="en-US" altLang="ko-KR" sz="2800" i="0" dirty="0">
                <a:cs typeface="Arial" panose="020B0604020202020204" pitchFamily="34" charset="0"/>
              </a:rPr>
              <a:t>(application layer)</a:t>
            </a:r>
            <a:r>
              <a:rPr kumimoji="0" lang="ko-KR" altLang="en-US" sz="2800" i="0" dirty="0">
                <a:cs typeface="Arial" panose="020B0604020202020204" pitchFamily="34" charset="0"/>
              </a:rPr>
              <a:t>  개요</a:t>
            </a:r>
            <a:endParaRPr kumimoji="0" lang="en-US" altLang="ko-KR" sz="2800" i="0" dirty="0">
              <a:cs typeface="Arial" panose="020B0604020202020204" pitchFamily="34" charset="0"/>
            </a:endParaRPr>
          </a:p>
        </p:txBody>
      </p:sp>
      <p:sp>
        <p:nvSpPr>
          <p:cNvPr id="25611" name="Rectangle 1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561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2763FFB-CB79-4DCB-AE9F-DC3D4DA42B23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4"/>
          <p:cNvSpPr>
            <a:spLocks noChangeArrowheads="1"/>
          </p:cNvSpPr>
          <p:nvPr/>
        </p:nvSpPr>
        <p:spPr bwMode="auto">
          <a:xfrm>
            <a:off x="152400" y="180975"/>
            <a:ext cx="81534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 </a:t>
            </a:r>
            <a:r>
              <a:rPr kumimoji="0" lang="en-US" altLang="ko-KR" i="0" dirty="0">
                <a:cs typeface="Arial" panose="020B0604020202020204" pitchFamily="34" charset="0"/>
              </a:rPr>
              <a:t>25.7: </a:t>
            </a:r>
            <a:r>
              <a:rPr kumimoji="0" lang="ko-KR" altLang="en-US" i="0" dirty="0">
                <a:cs typeface="Arial" panose="020B0604020202020204" pitchFamily="34" charset="0"/>
              </a:rPr>
              <a:t>소켓 주소</a:t>
            </a:r>
            <a:endParaRPr kumimoji="0" lang="en-US" altLang="ko-KR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   - </a:t>
            </a:r>
            <a:r>
              <a:rPr kumimoji="0" lang="ko-KR" altLang="en-US" i="0" dirty="0">
                <a:cs typeface="Arial" panose="020B0604020202020204" pitchFamily="34" charset="0"/>
              </a:rPr>
              <a:t>클라이언트와 서버가 실행되는 컴퓨터 정의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3896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EF43D13-D576-4A67-A508-87E4E922C4CB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366713" y="1698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749300" y="169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490538" y="5921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860425" y="592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76200" y="519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11200" y="619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5953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990600" y="161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219200"/>
            <a:ext cx="8208963" cy="5040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000" i="0" dirty="0">
                <a:solidFill>
                  <a:srgbClr val="3366FF"/>
                </a:solidFill>
              </a:rPr>
              <a:t>소켓 주소 탐색 </a:t>
            </a:r>
            <a:r>
              <a:rPr lang="en-US" altLang="ko-KR" sz="2000" i="0" dirty="0">
                <a:solidFill>
                  <a:srgbClr val="3366FF"/>
                </a:solidFill>
              </a:rPr>
              <a:t>: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</a:t>
            </a:r>
            <a:r>
              <a:rPr lang="ko-KR" altLang="en-US" sz="2000" i="0" dirty="0">
                <a:solidFill>
                  <a:srgbClr val="FF0000"/>
                </a:solidFill>
              </a:rPr>
              <a:t>클라이언트와 서버는 어떻게 통신을 위해 한 쌍의 주소를 찾을까</a:t>
            </a:r>
            <a:r>
              <a:rPr lang="en-US" altLang="ko-KR" sz="2000" i="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000" i="0" dirty="0"/>
          </a:p>
          <a:p>
            <a:pPr>
              <a:defRPr/>
            </a:pPr>
            <a:r>
              <a:rPr lang="ko-KR" altLang="en-US" sz="2000" i="0" dirty="0">
                <a:solidFill>
                  <a:srgbClr val="7030A0"/>
                </a:solidFill>
              </a:rPr>
              <a:t>서버부분 </a:t>
            </a:r>
            <a:r>
              <a:rPr lang="en-US" altLang="ko-KR" sz="2000" i="0" dirty="0">
                <a:solidFill>
                  <a:srgbClr val="7030A0"/>
                </a:solidFill>
              </a:rPr>
              <a:t>:  </a:t>
            </a:r>
            <a:r>
              <a:rPr lang="ko-KR" altLang="en-US" sz="2000" i="0" dirty="0"/>
              <a:t>지역</a:t>
            </a:r>
            <a:r>
              <a:rPr lang="en-US" altLang="ko-KR" sz="2000" i="0" dirty="0"/>
              <a:t>(</a:t>
            </a:r>
            <a:r>
              <a:rPr lang="ko-KR" altLang="en-US" sz="2000" i="0" dirty="0"/>
              <a:t>서버</a:t>
            </a:r>
            <a:r>
              <a:rPr lang="en-US" altLang="ko-KR" sz="2000" i="0" dirty="0"/>
              <a:t>)</a:t>
            </a:r>
            <a:r>
              <a:rPr lang="ko-KR" altLang="en-US" sz="2000" i="0" dirty="0"/>
              <a:t>와 원격</a:t>
            </a:r>
            <a:r>
              <a:rPr lang="en-US" altLang="ko-KR" sz="2000" i="0" dirty="0"/>
              <a:t>(</a:t>
            </a:r>
            <a:r>
              <a:rPr lang="ko-KR" altLang="en-US" sz="2000" i="0" dirty="0"/>
              <a:t>클라이언트</a:t>
            </a:r>
            <a:r>
              <a:rPr lang="en-US" altLang="ko-KR" sz="2000" i="0" dirty="0"/>
              <a:t>) </a:t>
            </a:r>
            <a:r>
              <a:rPr lang="ko-KR" altLang="en-US" sz="2000" i="0" dirty="0"/>
              <a:t>소켓 주소 필요</a:t>
            </a:r>
            <a:endParaRPr lang="en-US" altLang="ko-KR" sz="2000" i="0" dirty="0"/>
          </a:p>
          <a:p>
            <a:pPr>
              <a:defRPr/>
            </a:pPr>
            <a:endParaRPr lang="en-US" altLang="ko-KR" sz="2000" i="0" dirty="0"/>
          </a:p>
          <a:p>
            <a:pPr>
              <a:defRPr/>
            </a:pPr>
            <a:r>
              <a:rPr lang="ko-KR" altLang="en-US" sz="1800" i="0" dirty="0">
                <a:solidFill>
                  <a:schemeClr val="accent6"/>
                </a:solidFill>
              </a:rPr>
              <a:t>지역소켓주소 </a:t>
            </a:r>
            <a:r>
              <a:rPr lang="en-US" altLang="ko-KR" sz="1800" i="0" dirty="0">
                <a:solidFill>
                  <a:schemeClr val="accent6"/>
                </a:solidFill>
              </a:rPr>
              <a:t>: </a:t>
            </a:r>
            <a:r>
              <a:rPr lang="ko-KR" altLang="en-US" sz="1800" i="0" dirty="0"/>
              <a:t>운영체제에 의해 제공</a:t>
            </a:r>
            <a:endParaRPr lang="en-US" altLang="ko-KR" sz="1800" i="0" dirty="0"/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ko-KR" altLang="en-US" sz="1800" i="0" dirty="0">
                <a:cs typeface="Arial" pitchFamily="34" charset="0"/>
              </a:rPr>
              <a:t>운영체제는 서버 프로세스가 실행되고 있는 컴퓨터 </a:t>
            </a:r>
            <a:r>
              <a:rPr lang="en-US" altLang="ko-KR" sz="1800" i="0" dirty="0">
                <a:cs typeface="Arial" pitchFamily="34" charset="0"/>
              </a:rPr>
              <a:t>IP </a:t>
            </a:r>
            <a:r>
              <a:rPr lang="ko-KR" altLang="en-US" sz="1800" i="0" dirty="0">
                <a:cs typeface="Arial" pitchFamily="34" charset="0"/>
              </a:rPr>
              <a:t>주소를 알고 있음</a:t>
            </a:r>
            <a:endParaRPr lang="en-US" altLang="ko-KR" sz="1800" i="0" dirty="0">
              <a:cs typeface="Arial" pitchFamily="34" charset="0"/>
            </a:endParaRPr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ko-KR" altLang="en-US" sz="1800" i="0" dirty="0">
                <a:cs typeface="Arial" pitchFamily="34" charset="0"/>
              </a:rPr>
              <a:t>서버 프로세스의 포트번호 할당이 필요</a:t>
            </a:r>
            <a:r>
              <a:rPr lang="en-US" altLang="ko-KR" sz="1800" i="0" dirty="0">
                <a:cs typeface="Arial" pitchFamily="34" charset="0"/>
              </a:rPr>
              <a:t> ex) HTTP : 80 – </a:t>
            </a:r>
            <a:r>
              <a:rPr lang="ko-KR" altLang="en-US" sz="1800" i="0" dirty="0">
                <a:cs typeface="Arial" pitchFamily="34" charset="0"/>
              </a:rPr>
              <a:t>잘</a:t>
            </a:r>
            <a:r>
              <a:rPr lang="en-US" altLang="ko-KR" sz="1800" i="0" dirty="0">
                <a:cs typeface="Arial" pitchFamily="34" charset="0"/>
              </a:rPr>
              <a:t> </a:t>
            </a:r>
            <a:r>
              <a:rPr lang="ko-KR" altLang="en-US" sz="1800" i="0" dirty="0">
                <a:cs typeface="Arial" pitchFamily="34" charset="0"/>
              </a:rPr>
              <a:t>알려진 포트번호</a:t>
            </a:r>
            <a:endParaRPr lang="en-US" altLang="ko-KR" sz="18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1800" i="0" dirty="0"/>
          </a:p>
          <a:p>
            <a:pPr>
              <a:defRPr/>
            </a:pPr>
            <a:r>
              <a:rPr lang="ko-KR" altLang="en-US" sz="1800" i="0" dirty="0">
                <a:solidFill>
                  <a:schemeClr val="accent6"/>
                </a:solidFill>
              </a:rPr>
              <a:t>원격소켓주소 </a:t>
            </a:r>
            <a:r>
              <a:rPr lang="en-US" altLang="ko-KR" sz="1800" i="0" dirty="0">
                <a:solidFill>
                  <a:schemeClr val="accent6"/>
                </a:solidFill>
              </a:rPr>
              <a:t>: </a:t>
            </a:r>
            <a:r>
              <a:rPr lang="ko-KR" altLang="en-US" sz="1800" i="0" dirty="0"/>
              <a:t>통신을 생성하는 클라이언트 소켓 주소</a:t>
            </a:r>
            <a:endParaRPr lang="en-US" altLang="ko-KR" sz="1800" i="0" dirty="0"/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800" i="0" dirty="0">
                <a:cs typeface="Arial" pitchFamily="34" charset="0"/>
              </a:rPr>
              <a:t> </a:t>
            </a:r>
            <a:r>
              <a:rPr lang="ko-KR" altLang="en-US" sz="1800" i="0" dirty="0">
                <a:cs typeface="Arial" pitchFamily="34" charset="0"/>
              </a:rPr>
              <a:t>서버는 클라이언트가 서버에 접속을 시도 했을 때 소켓 주소를 찾아냄</a:t>
            </a:r>
            <a:endParaRPr lang="en-US" altLang="ko-KR" sz="1800" i="0" dirty="0">
              <a:cs typeface="Arial" pitchFamily="34" charset="0"/>
            </a:endParaRPr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en-US" altLang="ko-KR" sz="1800" i="0" dirty="0">
                <a:cs typeface="Arial" pitchFamily="34" charset="0"/>
              </a:rPr>
              <a:t>  </a:t>
            </a:r>
            <a:r>
              <a:rPr lang="ko-KR" altLang="en-US" sz="1800" i="0" dirty="0">
                <a:cs typeface="Arial" pitchFamily="34" charset="0"/>
              </a:rPr>
              <a:t>서버에 접속을 시도하는 요청 </a:t>
            </a:r>
            <a:r>
              <a:rPr lang="ko-KR" altLang="en-US" sz="1800" i="0" dirty="0" err="1">
                <a:cs typeface="Arial" pitchFamily="34" charset="0"/>
              </a:rPr>
              <a:t>패킷</a:t>
            </a:r>
            <a:r>
              <a:rPr lang="ko-KR" altLang="en-US" sz="1800" i="0" dirty="0">
                <a:cs typeface="Arial" pitchFamily="34" charset="0"/>
              </a:rPr>
              <a:t> 속에 들어있는 클라이언트 소켓 주소가 </a:t>
            </a:r>
            <a:endParaRPr lang="en-US" altLang="ko-KR" sz="1800" i="0" dirty="0">
              <a:cs typeface="Arial" pitchFamily="34" charset="0"/>
            </a:endParaRPr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en-US" altLang="ko-KR" sz="1800" i="0" dirty="0">
                <a:cs typeface="Arial" pitchFamily="34" charset="0"/>
              </a:rPr>
              <a:t>              </a:t>
            </a:r>
            <a:r>
              <a:rPr lang="ko-KR" altLang="en-US" sz="1800" i="0" dirty="0">
                <a:cs typeface="Arial" pitchFamily="34" charset="0"/>
              </a:rPr>
              <a:t>클라이언트에 응답하기 위한 원격 소켓 주소가 됨 </a:t>
            </a:r>
            <a:endParaRPr lang="en-US" altLang="ko-KR" sz="1800" i="0" dirty="0">
              <a:cs typeface="Arial" pitchFamily="34" charset="0"/>
            </a:endParaRPr>
          </a:p>
          <a:p>
            <a:pPr>
              <a:defRPr/>
            </a:pPr>
            <a:endParaRPr lang="en-US" altLang="ko-KR" i="0" dirty="0"/>
          </a:p>
          <a:p>
            <a:pPr marL="0" indent="0">
              <a:buFont typeface="Webdings" pitchFamily="18" charset="2"/>
              <a:buNone/>
              <a:defRPr/>
            </a:pPr>
            <a:endParaRPr lang="ko-KR" altLang="en-US" dirty="0"/>
          </a:p>
        </p:txBody>
      </p:sp>
      <p:sp>
        <p:nvSpPr>
          <p:cNvPr id="6657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916EB0F-FD34-4AA7-82DB-3425F95B8D0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ltGray">
          <a:xfrm>
            <a:off x="366713" y="1698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ltGray">
          <a:xfrm>
            <a:off x="749300" y="169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ltGray">
          <a:xfrm>
            <a:off x="490538" y="5921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ltGray">
          <a:xfrm>
            <a:off x="860425" y="592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ltGray">
          <a:xfrm>
            <a:off x="76200" y="519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gray">
          <a:xfrm>
            <a:off x="711200" y="619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gray">
          <a:xfrm>
            <a:off x="442913" y="5953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990600" y="161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25.2.1  </a:t>
            </a:r>
            <a:r>
              <a:rPr kumimoji="0" lang="ko-KR" altLang="en-US" i="0" dirty="0">
                <a:cs typeface="Arial" panose="020B0604020202020204" pitchFamily="34" charset="0"/>
              </a:rPr>
              <a:t>응용 프로그래밍 인터페이스</a:t>
            </a:r>
            <a:r>
              <a:rPr kumimoji="0" lang="en-US" altLang="ko-KR" i="0" dirty="0">
                <a:cs typeface="Arial" panose="020B0604020202020204" pitchFamily="34" charset="0"/>
              </a:rPr>
              <a:t>(API)(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219200"/>
            <a:ext cx="8534400" cy="5040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000" i="0" dirty="0">
                <a:solidFill>
                  <a:srgbClr val="3366FF"/>
                </a:solidFill>
              </a:rPr>
              <a:t>소켓 주소 탐색 </a:t>
            </a:r>
            <a:r>
              <a:rPr lang="en-US" altLang="ko-KR" sz="2000" i="0" dirty="0">
                <a:solidFill>
                  <a:srgbClr val="3366FF"/>
                </a:solidFill>
              </a:rPr>
              <a:t>: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</a:t>
            </a:r>
            <a:r>
              <a:rPr lang="ko-KR" altLang="en-US" sz="2000" i="0" dirty="0">
                <a:solidFill>
                  <a:srgbClr val="FF0000"/>
                </a:solidFill>
              </a:rPr>
              <a:t>클라이언트와 서버는 어떻게 통신을 위해 한 쌍의 주소를 찾을까</a:t>
            </a:r>
            <a:r>
              <a:rPr lang="en-US" altLang="ko-KR" sz="2000" i="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000" i="0" dirty="0"/>
          </a:p>
          <a:p>
            <a:pPr>
              <a:defRPr/>
            </a:pPr>
            <a:r>
              <a:rPr lang="ko-KR" altLang="en-US" sz="2000" i="0" dirty="0">
                <a:solidFill>
                  <a:srgbClr val="7030A0"/>
                </a:solidFill>
              </a:rPr>
              <a:t>클라이언트 부분 </a:t>
            </a:r>
            <a:r>
              <a:rPr lang="en-US" altLang="ko-KR" sz="2000" i="0" dirty="0">
                <a:solidFill>
                  <a:srgbClr val="7030A0"/>
                </a:solidFill>
              </a:rPr>
              <a:t>:  </a:t>
            </a:r>
            <a:r>
              <a:rPr lang="ko-KR" altLang="en-US" sz="2000" i="0" dirty="0"/>
              <a:t>지역</a:t>
            </a:r>
            <a:r>
              <a:rPr lang="en-US" altLang="ko-KR" sz="2000" i="0" dirty="0"/>
              <a:t>(</a:t>
            </a:r>
            <a:r>
              <a:rPr lang="ko-KR" altLang="en-US" sz="2000" i="0" dirty="0"/>
              <a:t>클라이언트</a:t>
            </a:r>
            <a:r>
              <a:rPr lang="en-US" altLang="ko-KR" sz="2000" i="0" dirty="0"/>
              <a:t>)</a:t>
            </a:r>
            <a:r>
              <a:rPr lang="ko-KR" altLang="en-US" sz="2000" i="0" dirty="0"/>
              <a:t>와 원격</a:t>
            </a:r>
            <a:r>
              <a:rPr lang="en-US" altLang="ko-KR" sz="2000" i="0" dirty="0"/>
              <a:t>(</a:t>
            </a:r>
            <a:r>
              <a:rPr lang="ko-KR" altLang="en-US" sz="2000" i="0" dirty="0"/>
              <a:t>서버</a:t>
            </a:r>
            <a:r>
              <a:rPr lang="en-US" altLang="ko-KR" sz="2000" i="0" dirty="0"/>
              <a:t>) </a:t>
            </a:r>
            <a:r>
              <a:rPr lang="ko-KR" altLang="en-US" sz="2000" i="0" dirty="0"/>
              <a:t>소켓 주소 필요</a:t>
            </a:r>
            <a:endParaRPr lang="en-US" altLang="ko-KR" sz="2000" i="0" dirty="0"/>
          </a:p>
          <a:p>
            <a:pPr>
              <a:defRPr/>
            </a:pPr>
            <a:endParaRPr lang="en-US" altLang="ko-KR" sz="2000" i="0" dirty="0"/>
          </a:p>
          <a:p>
            <a:pPr>
              <a:defRPr/>
            </a:pPr>
            <a:r>
              <a:rPr lang="ko-KR" altLang="en-US" sz="1800" i="0" dirty="0">
                <a:solidFill>
                  <a:schemeClr val="accent6"/>
                </a:solidFill>
              </a:rPr>
              <a:t>지역 소켓 주소 </a:t>
            </a:r>
            <a:r>
              <a:rPr lang="en-US" altLang="ko-KR" sz="1800" i="0" dirty="0">
                <a:solidFill>
                  <a:schemeClr val="accent6"/>
                </a:solidFill>
              </a:rPr>
              <a:t>: </a:t>
            </a:r>
            <a:r>
              <a:rPr lang="ko-KR" altLang="en-US" sz="1800" i="0" dirty="0"/>
              <a:t>운영체제에 의해 제공</a:t>
            </a:r>
            <a:endParaRPr lang="en-US" altLang="ko-KR" sz="1800" i="0" dirty="0"/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ko-KR" altLang="en-US" sz="1800" i="0" dirty="0">
                <a:cs typeface="Arial" pitchFamily="34" charset="0"/>
              </a:rPr>
              <a:t>  운영체제는 클라이언트 프로세스가 실행되고 있는 </a:t>
            </a:r>
            <a:r>
              <a:rPr lang="en-US" altLang="ko-KR" sz="1800" i="0" dirty="0">
                <a:cs typeface="Arial" pitchFamily="34" charset="0"/>
              </a:rPr>
              <a:t>IP </a:t>
            </a:r>
            <a:r>
              <a:rPr lang="ko-KR" altLang="en-US" sz="1800" i="0" dirty="0">
                <a:cs typeface="Arial" pitchFamily="34" charset="0"/>
              </a:rPr>
              <a:t>주소를 알고 있음</a:t>
            </a:r>
            <a:endParaRPr lang="en-US" altLang="ko-KR" sz="1800" i="0" dirty="0">
              <a:cs typeface="Arial" pitchFamily="34" charset="0"/>
            </a:endParaRPr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en-US" altLang="ko-KR" sz="1800" i="0" dirty="0">
                <a:cs typeface="Arial" pitchFamily="34" charset="0"/>
              </a:rPr>
              <a:t>  </a:t>
            </a:r>
            <a:r>
              <a:rPr lang="ko-KR" altLang="en-US" sz="1800" i="0" dirty="0">
                <a:cs typeface="Arial" pitchFamily="34" charset="0"/>
              </a:rPr>
              <a:t>클라이언트 프로세스에게 임시 포트번호 할당 </a:t>
            </a:r>
            <a:r>
              <a:rPr lang="en-US" altLang="ko-KR" sz="1800" i="0" dirty="0">
                <a:cs typeface="Arial" pitchFamily="34" charset="0"/>
              </a:rPr>
              <a:t>- 23</a:t>
            </a:r>
            <a:r>
              <a:rPr lang="ko-KR" altLang="en-US" sz="1800" i="0" dirty="0">
                <a:cs typeface="Arial" pitchFamily="34" charset="0"/>
              </a:rPr>
              <a:t>장 설명</a:t>
            </a:r>
            <a:endParaRPr lang="en-US" altLang="ko-KR" sz="18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1800" i="0" dirty="0"/>
          </a:p>
          <a:p>
            <a:pPr>
              <a:defRPr/>
            </a:pPr>
            <a:r>
              <a:rPr lang="ko-KR" altLang="en-US" sz="1800" i="0" dirty="0">
                <a:solidFill>
                  <a:schemeClr val="accent6"/>
                </a:solidFill>
              </a:rPr>
              <a:t>원격 소켓 주소 </a:t>
            </a:r>
            <a:r>
              <a:rPr lang="en-US" altLang="ko-KR" sz="1800" i="0" dirty="0">
                <a:solidFill>
                  <a:schemeClr val="accent6"/>
                </a:solidFill>
              </a:rPr>
              <a:t>: </a:t>
            </a:r>
          </a:p>
          <a:p>
            <a:pPr>
              <a:defRPr/>
            </a:pPr>
            <a:r>
              <a:rPr lang="ko-KR" altLang="en-US" sz="1800" i="0" dirty="0"/>
              <a:t>클라이언트 프로세스가 시작할 때 접속하고자 하는</a:t>
            </a:r>
            <a:r>
              <a:rPr lang="en-US" altLang="ko-KR" sz="1800" i="0" dirty="0"/>
              <a:t> </a:t>
            </a:r>
            <a:r>
              <a:rPr lang="ko-KR" altLang="en-US" sz="1800" i="0" dirty="0"/>
              <a:t>서버 소켓 주소</a:t>
            </a:r>
            <a:endParaRPr lang="en-US" altLang="ko-KR" sz="1800" i="0" dirty="0"/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ko-KR" altLang="en-US" sz="1800" i="0" dirty="0">
                <a:cs typeface="Arial" pitchFamily="34" charset="0"/>
              </a:rPr>
              <a:t>사용자는 대부분 서버가 실행되는 컴퓨터의 </a:t>
            </a:r>
            <a:r>
              <a:rPr lang="en-US" altLang="ko-KR" sz="1800" i="0" dirty="0">
                <a:cs typeface="Arial" pitchFamily="34" charset="0"/>
              </a:rPr>
              <a:t>IP </a:t>
            </a:r>
            <a:r>
              <a:rPr lang="ko-KR" altLang="en-US" sz="1800" i="0" dirty="0">
                <a:cs typeface="Arial" pitchFamily="34" charset="0"/>
              </a:rPr>
              <a:t>주소와 포트번호를 </a:t>
            </a:r>
            <a:r>
              <a:rPr lang="ko-KR" altLang="en-US" sz="1800" i="0" dirty="0" err="1">
                <a:cs typeface="Arial" pitchFamily="34" charset="0"/>
              </a:rPr>
              <a:t>알고있음</a:t>
            </a:r>
            <a:endParaRPr lang="en-US" altLang="ko-KR" sz="1800" i="0" dirty="0">
              <a:cs typeface="Arial" pitchFamily="34" charset="0"/>
            </a:endParaRPr>
          </a:p>
          <a:p>
            <a:pPr marL="400050" lvl="1" indent="0">
              <a:buFont typeface="Webdings" pitchFamily="18" charset="2"/>
              <a:buNone/>
              <a:defRPr/>
            </a:pPr>
            <a:r>
              <a:rPr lang="ko-KR" altLang="en-US" sz="1800" i="0" dirty="0">
                <a:cs typeface="Arial" pitchFamily="34" charset="0"/>
              </a:rPr>
              <a:t>포트번호는 잘 알려진 포트번호</a:t>
            </a:r>
            <a:r>
              <a:rPr lang="en-US" altLang="ko-KR" sz="1800" i="0" dirty="0">
                <a:cs typeface="Arial" pitchFamily="34" charset="0"/>
              </a:rPr>
              <a:t>, IP </a:t>
            </a:r>
            <a:r>
              <a:rPr lang="ko-KR" altLang="en-US" sz="1800" i="0" dirty="0">
                <a:cs typeface="Arial" pitchFamily="34" charset="0"/>
              </a:rPr>
              <a:t>주소는 </a:t>
            </a:r>
            <a:r>
              <a:rPr lang="en-US" altLang="ko-KR" sz="1800" i="0" dirty="0">
                <a:cs typeface="Arial" pitchFamily="34" charset="0"/>
              </a:rPr>
              <a:t>DNS(domain name system) </a:t>
            </a:r>
            <a:r>
              <a:rPr lang="ko-KR" altLang="en-US" sz="1800" i="0" dirty="0">
                <a:cs typeface="Arial" pitchFamily="34" charset="0"/>
              </a:rPr>
              <a:t>이용 </a:t>
            </a:r>
            <a:endParaRPr lang="en-US" altLang="ko-KR" sz="1800" i="0" dirty="0">
              <a:cs typeface="Arial" pitchFamily="34" charset="0"/>
            </a:endParaRPr>
          </a:p>
          <a:p>
            <a:pPr>
              <a:defRPr/>
            </a:pPr>
            <a:endParaRPr lang="en-US" altLang="ko-KR" i="0" dirty="0"/>
          </a:p>
          <a:p>
            <a:pPr marL="0" indent="0">
              <a:buFont typeface="Webdings" pitchFamily="18" charset="2"/>
              <a:buNone/>
              <a:defRPr/>
            </a:pPr>
            <a:endParaRPr lang="ko-KR" altLang="en-US" dirty="0"/>
          </a:p>
        </p:txBody>
      </p:sp>
      <p:sp>
        <p:nvSpPr>
          <p:cNvPr id="68619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AFD7573-B102-4373-B866-71BE72966C6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5341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25.2.2  </a:t>
            </a:r>
            <a:r>
              <a:rPr kumimoji="0" lang="ko-KR" altLang="en-US" i="0" dirty="0">
                <a:cs typeface="Arial" panose="020B0604020202020204" pitchFamily="34" charset="0"/>
              </a:rPr>
              <a:t>전송 계층의 서비스 사용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609600" y="1143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i="0" dirty="0">
                <a:cs typeface="Arial" panose="020B0604020202020204" pitchFamily="34" charset="0"/>
              </a:rPr>
              <a:t>한 쌍의 프로세스는 인터넷 사용자에게 서비스를 제공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i="0" dirty="0">
                <a:cs typeface="Arial" panose="020B0604020202020204" pitchFamily="34" charset="0"/>
              </a:rPr>
              <a:t>응용계층에서 물리적 통신이 없기 때문에 통신은 전송계층에서 제공된 서비스 사용을 필요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i="0" dirty="0">
                <a:cs typeface="Arial" panose="020B0604020202020204" pitchFamily="34" charset="0"/>
              </a:rPr>
              <a:t>공통된 전송 계층 프로토콜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solidFill>
                  <a:srgbClr val="0070C0"/>
                </a:solidFill>
                <a:cs typeface="Arial" panose="020B0604020202020204" pitchFamily="34" charset="0"/>
              </a:rPr>
              <a:t>UDP(User Datagram Protocol) </a:t>
            </a:r>
          </a:p>
          <a:p>
            <a:pPr lvl="1">
              <a:lnSpc>
                <a:spcPct val="150000"/>
              </a:lnSpc>
            </a:pPr>
            <a:r>
              <a:rPr lang="en-US" altLang="ko-KR" sz="2000" i="0" dirty="0">
                <a:solidFill>
                  <a:srgbClr val="0070C0"/>
                </a:solidFill>
                <a:cs typeface="Arial" panose="020B0604020202020204" pitchFamily="34" charset="0"/>
              </a:rPr>
              <a:t> TCP(Transmission Control Protocol) </a:t>
            </a:r>
          </a:p>
          <a:p>
            <a:pPr lvl="1">
              <a:lnSpc>
                <a:spcPct val="150000"/>
              </a:lnSpc>
            </a:pPr>
            <a:r>
              <a:rPr lang="en-US" altLang="ko-KR" sz="2000" i="0" dirty="0">
                <a:solidFill>
                  <a:srgbClr val="0070C0"/>
                </a:solidFill>
                <a:cs typeface="Arial" panose="020B0604020202020204" pitchFamily="34" charset="0"/>
              </a:rPr>
              <a:t> SCTP(Stream Control Transmission protocol) </a:t>
            </a:r>
            <a:endParaRPr lang="ko-KR" altLang="en-US" sz="2000" i="0" dirty="0">
              <a:cs typeface="Arial" panose="020B0604020202020204" pitchFamily="34" charset="0"/>
            </a:endParaRPr>
          </a:p>
        </p:txBody>
      </p:sp>
      <p:sp>
        <p:nvSpPr>
          <p:cNvPr id="7066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C591115-C7FB-4990-AF31-C6C0FBB9C984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3129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25.2.2  </a:t>
            </a:r>
            <a:r>
              <a:rPr kumimoji="0" lang="ko-KR" altLang="en-US" i="0" dirty="0">
                <a:cs typeface="Arial" panose="020B0604020202020204" pitchFamily="34" charset="0"/>
              </a:rPr>
              <a:t>전송 계층의 서비스 사용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50875" y="1268413"/>
            <a:ext cx="8493125" cy="50561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2400" i="0" dirty="0">
                <a:solidFill>
                  <a:srgbClr val="0070C0"/>
                </a:solidFill>
              </a:rPr>
              <a:t> </a:t>
            </a:r>
            <a:r>
              <a:rPr lang="en-US" altLang="ko-KR" i="0" dirty="0">
                <a:solidFill>
                  <a:srgbClr val="0070C0"/>
                </a:solidFill>
              </a:rPr>
              <a:t>UDP </a:t>
            </a:r>
            <a:r>
              <a:rPr lang="ko-KR" altLang="en-US" i="0" dirty="0">
                <a:solidFill>
                  <a:srgbClr val="0070C0"/>
                </a:solidFill>
              </a:rPr>
              <a:t>프로토콜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ko-KR" altLang="en-US" sz="2000" i="0" dirty="0">
                <a:cs typeface="Arial" pitchFamily="34" charset="0"/>
              </a:rPr>
              <a:t> </a:t>
            </a:r>
            <a:r>
              <a:rPr lang="ko-KR" altLang="en-US" sz="2000" i="0" dirty="0" err="1">
                <a:cs typeface="Arial" pitchFamily="34" charset="0"/>
              </a:rPr>
              <a:t>비연결</a:t>
            </a:r>
            <a:r>
              <a:rPr lang="en-US" altLang="ko-KR" sz="2000" i="0" dirty="0">
                <a:cs typeface="Arial" pitchFamily="34" charset="0"/>
              </a:rPr>
              <a:t>, </a:t>
            </a:r>
            <a:r>
              <a:rPr lang="ko-KR" altLang="en-US" sz="2000" i="0" dirty="0" err="1">
                <a:cs typeface="Arial" pitchFamily="34" charset="0"/>
              </a:rPr>
              <a:t>비신뢰성</a:t>
            </a: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 err="1">
                <a:cs typeface="Arial" pitchFamily="34" charset="0"/>
              </a:rPr>
              <a:t>데이터그램</a:t>
            </a:r>
            <a:r>
              <a:rPr lang="ko-KR" altLang="en-US" sz="2000" i="0" dirty="0">
                <a:cs typeface="Arial" pitchFamily="34" charset="0"/>
              </a:rPr>
              <a:t> 서비스 제공</a:t>
            </a:r>
            <a:endParaRPr lang="en-US" altLang="ko-KR" sz="20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</a:t>
            </a:r>
            <a:r>
              <a:rPr lang="ko-KR" altLang="en-US" sz="2000" i="0" dirty="0" err="1"/>
              <a:t>비연결</a:t>
            </a:r>
            <a:r>
              <a:rPr lang="ko-KR" altLang="en-US" sz="2000" i="0" dirty="0"/>
              <a:t> 서비스는 메시지 교환 시 두 종단 사이에 논리적 연결이 없음을 의미</a:t>
            </a:r>
            <a:endParaRPr lang="en-US" altLang="ko-KR" sz="2000" i="0" dirty="0"/>
          </a:p>
          <a:p>
            <a:pPr lvl="1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 err="1">
                <a:cs typeface="Arial" pitchFamily="34" charset="0"/>
              </a:rPr>
              <a:t>데이터그램</a:t>
            </a:r>
            <a:r>
              <a:rPr lang="en-US" altLang="ko-KR" sz="2000" i="0" dirty="0">
                <a:cs typeface="Arial" pitchFamily="34" charset="0"/>
              </a:rPr>
              <a:t>(datagram) - </a:t>
            </a:r>
            <a:r>
              <a:rPr lang="ko-KR" altLang="en-US" sz="2000" i="0" dirty="0" err="1">
                <a:cs typeface="Arial" pitchFamily="34" charset="0"/>
              </a:rPr>
              <a:t>패킷</a:t>
            </a:r>
            <a:r>
              <a:rPr lang="ko-KR" altLang="en-US" sz="2000" i="0" dirty="0">
                <a:cs typeface="Arial" pitchFamily="34" charset="0"/>
              </a:rPr>
              <a:t> 안에 캡슐화된 독립적인 객체</a:t>
            </a:r>
            <a:endParaRPr lang="en-US" altLang="ko-KR" sz="2000" i="0" dirty="0">
              <a:cs typeface="Arial" pitchFamily="34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같은 발신지로부터 같은 목적지로 가는 </a:t>
            </a:r>
            <a:r>
              <a:rPr lang="ko-KR" altLang="en-US" sz="2000" i="0" dirty="0" err="1">
                <a:cs typeface="Arial" pitchFamily="34" charset="0"/>
              </a:rPr>
              <a:t>데이터그램들</a:t>
            </a:r>
            <a:r>
              <a:rPr lang="ko-KR" altLang="en-US" sz="2000" i="0" dirty="0">
                <a:cs typeface="Arial" pitchFamily="34" charset="0"/>
              </a:rPr>
              <a:t> 사이에 </a:t>
            </a:r>
            <a:endParaRPr lang="en-US" altLang="ko-KR" sz="20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 </a:t>
            </a:r>
            <a:r>
              <a:rPr lang="ko-KR" altLang="en-US" sz="2000" i="0" dirty="0"/>
              <a:t>어떤 관계</a:t>
            </a:r>
            <a:r>
              <a:rPr lang="en-US" altLang="ko-KR" sz="2000" i="0" dirty="0"/>
              <a:t>(</a:t>
            </a:r>
            <a:r>
              <a:rPr lang="ko-KR" altLang="en-US" sz="2000" i="0" dirty="0"/>
              <a:t>접속</a:t>
            </a:r>
            <a:r>
              <a:rPr lang="en-US" altLang="ko-KR" sz="2000" i="0" dirty="0"/>
              <a:t>)</a:t>
            </a:r>
            <a:r>
              <a:rPr lang="ko-KR" altLang="en-US" sz="2000" i="0" dirty="0"/>
              <a:t>도 없다</a:t>
            </a:r>
            <a:endParaRPr lang="en-US" altLang="ko-KR" sz="2000" i="0" dirty="0"/>
          </a:p>
          <a:p>
            <a:pPr lvl="1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사용범주 </a:t>
            </a:r>
            <a:r>
              <a:rPr lang="en-US" altLang="ko-KR" sz="2000" i="0" dirty="0">
                <a:cs typeface="Arial" pitchFamily="34" charset="0"/>
              </a:rPr>
              <a:t>: </a:t>
            </a:r>
            <a:r>
              <a:rPr lang="ko-KR" altLang="en-US" sz="2000" i="0" dirty="0">
                <a:cs typeface="Arial" pitchFamily="34" charset="0"/>
              </a:rPr>
              <a:t>소량의 메시지 전송</a:t>
            </a:r>
            <a:r>
              <a:rPr lang="en-US" altLang="ko-KR" sz="2000" i="0" dirty="0">
                <a:cs typeface="Arial" pitchFamily="34" charset="0"/>
              </a:rPr>
              <a:t>, </a:t>
            </a:r>
            <a:r>
              <a:rPr lang="ko-KR" altLang="en-US" sz="2000" i="0" dirty="0">
                <a:cs typeface="Arial" pitchFamily="34" charset="0"/>
              </a:rPr>
              <a:t>간편함과 속도가 중시되는 경우 </a:t>
            </a:r>
            <a:r>
              <a:rPr lang="en-US" altLang="ko-KR" sz="2000" i="0" dirty="0">
                <a:cs typeface="Arial" pitchFamily="34" charset="0"/>
              </a:rPr>
              <a:t>(ex. </a:t>
            </a:r>
            <a:r>
              <a:rPr lang="ko-KR" altLang="en-US" sz="2000" i="0" dirty="0">
                <a:cs typeface="Arial" pitchFamily="34" charset="0"/>
              </a:rPr>
              <a:t>네트워크 관리</a:t>
            </a:r>
            <a:r>
              <a:rPr lang="en-US" altLang="ko-KR" sz="2000" i="0" dirty="0">
                <a:cs typeface="Arial" pitchFamily="34" charset="0"/>
              </a:rPr>
              <a:t>, </a:t>
            </a:r>
            <a:r>
              <a:rPr lang="ko-KR" altLang="en-US" sz="2000" i="0" dirty="0">
                <a:cs typeface="Arial" pitchFamily="34" charset="0"/>
              </a:rPr>
              <a:t>멀티미디어 응용</a:t>
            </a:r>
            <a:r>
              <a:rPr lang="en-US" altLang="ko-KR" sz="2000" i="0" dirty="0">
                <a:cs typeface="Arial" pitchFamily="34" charset="0"/>
              </a:rPr>
              <a:t>)</a:t>
            </a:r>
          </a:p>
        </p:txBody>
      </p:sp>
      <p:sp>
        <p:nvSpPr>
          <p:cNvPr id="7271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2B78655-3EAA-4FD5-BD8F-7485E00FBDA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3129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25.2.2  </a:t>
            </a:r>
            <a:r>
              <a:rPr kumimoji="0" lang="ko-KR" altLang="en-US" i="0" dirty="0">
                <a:cs typeface="Arial" panose="020B0604020202020204" pitchFamily="34" charset="0"/>
              </a:rPr>
              <a:t>전송 계층의 서비스 사용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4931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2000" i="0" dirty="0">
                <a:solidFill>
                  <a:srgbClr val="0070C0"/>
                </a:solidFill>
              </a:rPr>
              <a:t> </a:t>
            </a:r>
            <a:r>
              <a:rPr lang="en-US" altLang="ko-KR" i="0" dirty="0">
                <a:solidFill>
                  <a:srgbClr val="0070C0"/>
                </a:solidFill>
              </a:rPr>
              <a:t>TCP </a:t>
            </a:r>
            <a:r>
              <a:rPr lang="ko-KR" altLang="en-US" i="0" dirty="0">
                <a:solidFill>
                  <a:srgbClr val="0070C0"/>
                </a:solidFill>
              </a:rPr>
              <a:t>프로토콜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sz="2000" i="0" dirty="0">
                <a:cs typeface="Arial" pitchFamily="34" charset="0"/>
              </a:rPr>
              <a:t> 연결 지향적이고 신뢰성 있는 비트 </a:t>
            </a:r>
            <a:r>
              <a:rPr lang="ko-KR" altLang="en-US" sz="2000" i="0" dirty="0" err="1">
                <a:cs typeface="Arial" pitchFamily="34" charset="0"/>
              </a:rPr>
              <a:t>스트림</a:t>
            </a:r>
            <a:r>
              <a:rPr lang="ko-KR" altLang="en-US" sz="2000" i="0" dirty="0">
                <a:cs typeface="Arial" pitchFamily="34" charset="0"/>
              </a:rPr>
              <a:t> 서비스 제공</a:t>
            </a:r>
            <a:endParaRPr lang="en-US" altLang="ko-KR" sz="2000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먼저 두 종단이 연결설정 </a:t>
            </a:r>
            <a:r>
              <a:rPr lang="ko-KR" altLang="en-US" sz="2000" i="0" dirty="0" err="1">
                <a:cs typeface="Arial" pitchFamily="34" charset="0"/>
              </a:rPr>
              <a:t>패킷을</a:t>
            </a:r>
            <a:r>
              <a:rPr lang="ko-KR" altLang="en-US" sz="2000" i="0" dirty="0">
                <a:cs typeface="Arial" pitchFamily="34" charset="0"/>
              </a:rPr>
              <a:t> 교환함으로써  논리적인</a:t>
            </a: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연결을 </a:t>
            </a:r>
            <a:endParaRPr lang="en-US" altLang="ko-KR" sz="20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  </a:t>
            </a:r>
            <a:r>
              <a:rPr lang="ko-KR" altLang="en-US" sz="2000" i="0" dirty="0"/>
              <a:t>먼저 만들도록 요구</a:t>
            </a:r>
            <a:endParaRPr lang="en-US" altLang="ko-KR" sz="2000" i="0" dirty="0"/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교환할 데이터 </a:t>
            </a:r>
            <a:r>
              <a:rPr lang="ko-KR" altLang="en-US" sz="2000" i="0" dirty="0" err="1">
                <a:cs typeface="Arial" pitchFamily="34" charset="0"/>
              </a:rPr>
              <a:t>패킷</a:t>
            </a:r>
            <a:r>
              <a:rPr lang="ko-KR" altLang="en-US" sz="2000" i="0" dirty="0">
                <a:cs typeface="Arial" pitchFamily="34" charset="0"/>
              </a:rPr>
              <a:t> 크기와 전체 메시지가 모두 수신될 때까지 </a:t>
            </a:r>
            <a:endParaRPr lang="en-US" altLang="ko-KR" sz="20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  </a:t>
            </a:r>
            <a:r>
              <a:rPr lang="ko-KR" altLang="en-US" sz="2000" i="0" dirty="0"/>
              <a:t>데이터 묶음을 저장하기 위한 목적의 버퍼 크기 등을 포함한 </a:t>
            </a:r>
            <a:endParaRPr lang="en-US" altLang="ko-KR" sz="200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  </a:t>
            </a:r>
            <a:r>
              <a:rPr lang="ko-KR" altLang="en-US" sz="2000" i="0" dirty="0"/>
              <a:t>일부 </a:t>
            </a:r>
            <a:r>
              <a:rPr lang="ko-KR" altLang="en-US" sz="2000" i="0" dirty="0" err="1"/>
              <a:t>파라미터</a:t>
            </a:r>
            <a:r>
              <a:rPr lang="ko-KR" altLang="en-US" sz="2000" i="0" dirty="0"/>
              <a:t> 들을 두 종단 사이에 설정</a:t>
            </a:r>
            <a:endParaRPr lang="en-US" altLang="ko-KR" sz="2000" i="0" dirty="0"/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sz="2000" i="0" dirty="0">
                <a:cs typeface="Arial" pitchFamily="34" charset="0"/>
              </a:rPr>
              <a:t> </a:t>
            </a:r>
            <a:r>
              <a:rPr lang="ko-KR" altLang="en-US" sz="2000" i="0" dirty="0">
                <a:cs typeface="Arial" pitchFamily="34" charset="0"/>
              </a:rPr>
              <a:t>오류제어</a:t>
            </a:r>
            <a:r>
              <a:rPr lang="en-US" altLang="ko-KR" sz="2000" i="0" dirty="0">
                <a:cs typeface="Arial" pitchFamily="34" charset="0"/>
              </a:rPr>
              <a:t>, </a:t>
            </a:r>
            <a:r>
              <a:rPr lang="ko-KR" altLang="en-US" sz="2000" i="0" dirty="0">
                <a:cs typeface="Arial" pitchFamily="34" charset="0"/>
              </a:rPr>
              <a:t>흐름제어</a:t>
            </a:r>
            <a:r>
              <a:rPr lang="en-US" altLang="ko-KR" sz="2000" i="0" dirty="0">
                <a:cs typeface="Arial" pitchFamily="34" charset="0"/>
              </a:rPr>
              <a:t>, </a:t>
            </a:r>
            <a:r>
              <a:rPr lang="ko-KR" altLang="en-US" sz="2000" i="0" dirty="0">
                <a:cs typeface="Arial" pitchFamily="34" charset="0"/>
              </a:rPr>
              <a:t>혼잡 제어 제공</a:t>
            </a:r>
            <a:endParaRPr lang="en-US" altLang="ko-KR" sz="2000" i="0" dirty="0">
              <a:cs typeface="Arial" pitchFamily="34" charset="0"/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00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ko-KR" altLang="en-US" sz="2000" i="0" dirty="0">
                <a:solidFill>
                  <a:srgbClr val="FF0000"/>
                </a:solidFill>
              </a:rPr>
              <a:t>     문제점 </a:t>
            </a:r>
            <a:r>
              <a:rPr lang="en-US" altLang="ko-KR" sz="2000" i="0" dirty="0">
                <a:solidFill>
                  <a:srgbClr val="FF0000"/>
                </a:solidFill>
              </a:rPr>
              <a:t>: </a:t>
            </a:r>
            <a:r>
              <a:rPr lang="ko-KR" altLang="en-US" sz="2000" i="0" dirty="0"/>
              <a:t>메시지 교환에 대한 영역을 제공하지 않는 </a:t>
            </a:r>
            <a:endParaRPr lang="en-US" altLang="ko-KR" sz="2000" i="0" dirty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/>
              <a:t>                       </a:t>
            </a:r>
            <a:r>
              <a:rPr lang="ko-KR" altLang="en-US" sz="2000" i="0" dirty="0"/>
              <a:t>메시지 지향적이지 않은 방식</a:t>
            </a:r>
            <a:r>
              <a:rPr lang="en-US" altLang="ko-KR" sz="2000" i="0" dirty="0"/>
              <a:t> </a:t>
            </a:r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sz="2000" i="0" dirty="0"/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sz="2000" i="0" dirty="0"/>
          </a:p>
        </p:txBody>
      </p:sp>
      <p:sp>
        <p:nvSpPr>
          <p:cNvPr id="7476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1C1493E-304F-4268-B659-547AE60232C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3129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25.2.2  </a:t>
            </a:r>
            <a:r>
              <a:rPr kumimoji="0" lang="ko-KR" altLang="en-US" i="0" dirty="0">
                <a:cs typeface="Arial" panose="020B0604020202020204" pitchFamily="34" charset="0"/>
              </a:rPr>
              <a:t>전송 계층의 서비스 사용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SCTP </a:t>
            </a:r>
            <a:r>
              <a:rPr lang="ko-KR" altLang="en-US" i="0" dirty="0">
                <a:solidFill>
                  <a:srgbClr val="0070C0"/>
                </a:solidFill>
              </a:rPr>
              <a:t>프로토콜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두 프로토콜이 혼합된 서비스 제공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연결지향적이고 안정적인 서비스를 제공하지만 바이트 </a:t>
            </a:r>
            <a:r>
              <a:rPr lang="ko-KR" altLang="en-US" i="0" dirty="0" err="1">
                <a:cs typeface="Arial" pitchFamily="34" charset="0"/>
              </a:rPr>
              <a:t>스트림</a:t>
            </a:r>
            <a:r>
              <a:rPr lang="ko-KR" altLang="en-US" i="0" dirty="0">
                <a:cs typeface="Arial" pitchFamily="34" charset="0"/>
              </a:rPr>
              <a:t> 지향은  아님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UDP</a:t>
            </a:r>
            <a:r>
              <a:rPr lang="ko-KR" altLang="en-US" i="0" dirty="0">
                <a:cs typeface="Arial" pitchFamily="34" charset="0"/>
              </a:rPr>
              <a:t>와 같은 메시지 지향 프로토콜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다중 네트워크 계층 연결에 의해 멀티 </a:t>
            </a:r>
            <a:r>
              <a:rPr lang="ko-KR" altLang="en-US" i="0" dirty="0" err="1">
                <a:cs typeface="Arial" pitchFamily="34" charset="0"/>
              </a:rPr>
              <a:t>스트림</a:t>
            </a:r>
            <a:r>
              <a:rPr lang="ko-KR" altLang="en-US" i="0" dirty="0">
                <a:cs typeface="Arial" pitchFamily="34" charset="0"/>
              </a:rPr>
              <a:t> 서비스 제공</a:t>
            </a:r>
            <a:endParaRPr lang="en-US" altLang="ko-KR" i="0" dirty="0">
              <a:cs typeface="Arial" pitchFamily="34" charset="0"/>
            </a:endParaRPr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sz="2400" i="0" dirty="0"/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5365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25.2.3  UDP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i="0" dirty="0">
                <a:cs typeface="Arial" pitchFamily="34" charset="0"/>
              </a:rPr>
              <a:t>반복적 </a:t>
            </a:r>
            <a:r>
              <a:rPr lang="en-US" altLang="ko-KR" i="0" dirty="0">
                <a:cs typeface="Arial" pitchFamily="34" charset="0"/>
              </a:rPr>
              <a:t>(iterative) </a:t>
            </a:r>
            <a:r>
              <a:rPr lang="ko-KR" altLang="en-US" i="0" dirty="0">
                <a:cs typeface="Arial" pitchFamily="34" charset="0"/>
              </a:rPr>
              <a:t>또는</a:t>
            </a: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병행적 </a:t>
            </a:r>
            <a:r>
              <a:rPr lang="en-US" altLang="ko-KR" i="0" dirty="0">
                <a:cs typeface="Arial" pitchFamily="34" charset="0"/>
              </a:rPr>
              <a:t>(concurrent)</a:t>
            </a:r>
          </a:p>
          <a:p>
            <a:pPr>
              <a:defRPr/>
            </a:pPr>
            <a:r>
              <a:rPr lang="ko-KR" altLang="en-US" i="0" dirty="0">
                <a:cs typeface="Arial" pitchFamily="34" charset="0"/>
              </a:rPr>
              <a:t>반복적</a:t>
            </a: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서버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한번에 한 클라이언트의 요청을 처리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서버가 처리 중일 때 다른 클라이언트의 요청이나 동일 클라이언트의 다른 요청은 </a:t>
            </a:r>
            <a:r>
              <a:rPr lang="en-US" altLang="ko-KR" i="0" dirty="0">
                <a:cs typeface="Arial" pitchFamily="34" charset="0"/>
              </a:rPr>
              <a:t>queue</a:t>
            </a:r>
            <a:r>
              <a:rPr lang="ko-KR" altLang="en-US" i="0" dirty="0">
                <a:cs typeface="Arial" pitchFamily="34" charset="0"/>
              </a:rPr>
              <a:t>에 저장</a:t>
            </a:r>
            <a:endParaRPr lang="en-US" altLang="ko-KR" i="0" dirty="0">
              <a:cs typeface="Arial" pitchFamily="34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en-US" altLang="ko-KR" sz="2400" i="0" dirty="0">
                <a:cs typeface="Arial" pitchFamily="34" charset="0"/>
              </a:rPr>
              <a:t> queue</a:t>
            </a:r>
            <a:r>
              <a:rPr lang="ko-KR" altLang="en-US" sz="2400" i="0" dirty="0">
                <a:cs typeface="Arial" pitchFamily="34" charset="0"/>
              </a:rPr>
              <a:t>의 요청은 </a:t>
            </a:r>
            <a:r>
              <a:rPr lang="en-US" altLang="ko-KR" sz="2400" i="0" dirty="0">
                <a:cs typeface="Arial" pitchFamily="34" charset="0"/>
              </a:rPr>
              <a:t>FIFO (First-in, First-out)</a:t>
            </a:r>
            <a:r>
              <a:rPr lang="ko-KR" altLang="en-US" sz="2400" i="0" dirty="0">
                <a:cs typeface="Arial" pitchFamily="34" charset="0"/>
              </a:rPr>
              <a:t>으로 처리</a:t>
            </a:r>
            <a:endParaRPr lang="en-US" altLang="ko-KR" sz="2400" i="0" dirty="0"/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41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25.2.3  UDP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UDP</a:t>
            </a:r>
            <a:r>
              <a:rPr lang="ko-KR" altLang="en-US" i="0" dirty="0">
                <a:solidFill>
                  <a:srgbClr val="0070C0"/>
                </a:solidFill>
              </a:rPr>
              <a:t>에서 사용되는 소켓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서버 사이트 소켓 </a:t>
            </a:r>
            <a:r>
              <a:rPr lang="en-US" altLang="ko-KR" i="0" dirty="0">
                <a:cs typeface="Arial" pitchFamily="34" charset="0"/>
              </a:rPr>
              <a:t>– </a:t>
            </a:r>
            <a:r>
              <a:rPr lang="ko-KR" altLang="en-US" i="0" dirty="0">
                <a:cs typeface="Arial" pitchFamily="34" charset="0"/>
              </a:rPr>
              <a:t>영구 사용</a:t>
            </a:r>
            <a:endParaRPr lang="en-US" altLang="ko-KR" i="0" dirty="0">
              <a:cs typeface="Arial" pitchFamily="34" charset="0"/>
            </a:endParaRPr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sz="2400" i="0" dirty="0"/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90538" y="2546118"/>
            <a:ext cx="7926388" cy="3989388"/>
            <a:chOff x="228600" y="1981200"/>
            <a:chExt cx="7926388" cy="3989388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228600" y="1981200"/>
              <a:ext cx="7926388" cy="3989388"/>
              <a:chOff x="228600" y="1981200"/>
              <a:chExt cx="7925685" cy="3988709"/>
            </a:xfrm>
          </p:grpSpPr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2232717"/>
                <a:ext cx="2195835" cy="3485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1981200"/>
                <a:ext cx="1524885" cy="39887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905125"/>
              <a:ext cx="49418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513" y="3286125"/>
              <a:ext cx="49418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343400"/>
              <a:ext cx="4900613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4738688"/>
              <a:ext cx="498157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900" y="5303838"/>
              <a:ext cx="2184400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1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14"/>
          <p:cNvSpPr>
            <a:spLocks noChangeArrowheads="1"/>
          </p:cNvSpPr>
          <p:nvPr/>
        </p:nvSpPr>
        <p:spPr bwMode="auto">
          <a:xfrm>
            <a:off x="308425" y="7620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25.9:  </a:t>
            </a:r>
            <a:r>
              <a:rPr lang="en-US" sz="2000" dirty="0">
                <a:latin typeface="Times-BoldItalic"/>
              </a:rPr>
              <a:t>Flow diagram for iterative UDP communication</a:t>
            </a:r>
            <a:endParaRPr lang="en-US" sz="2000" dirty="0">
              <a:solidFill>
                <a:schemeClr val="bg2"/>
              </a:solidFill>
              <a:latin typeface="Times-Bold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98" y="2138692"/>
            <a:ext cx="1566102" cy="461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95677"/>
            <a:ext cx="1686229" cy="461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560593" cy="55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73609"/>
            <a:ext cx="2727331" cy="51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560593" cy="3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4724400"/>
            <a:ext cx="2727331" cy="54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8" y="690823"/>
            <a:ext cx="1726271" cy="124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38" y="1032803"/>
            <a:ext cx="560593" cy="5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37" y="1747856"/>
            <a:ext cx="560593" cy="3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36" y="2628262"/>
            <a:ext cx="560593" cy="3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8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ChangeArrowheads="1"/>
          </p:cNvSpPr>
          <p:nvPr/>
        </p:nvSpPr>
        <p:spPr bwMode="auto">
          <a:xfrm>
            <a:off x="152400" y="161925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25.1:  </a:t>
            </a:r>
            <a:r>
              <a:rPr kumimoji="0" lang="ko-KR" altLang="en-US" i="0" dirty="0">
                <a:cs typeface="Arial" panose="020B0604020202020204" pitchFamily="34" charset="0"/>
              </a:rPr>
              <a:t>응용 계층에서의 논리적 연결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5334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133600"/>
            <a:ext cx="2476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223043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01700"/>
            <a:ext cx="1295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2DD9FD2-6354-4BF2-979C-604695F7571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41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25.2.3  UDP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</a:t>
            </a:r>
            <a:r>
              <a:rPr lang="ko-KR" altLang="en-US" i="0" dirty="0">
                <a:solidFill>
                  <a:srgbClr val="0070C0"/>
                </a:solidFill>
              </a:rPr>
              <a:t>서버 프로세스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수동 개방 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(passive open)</a:t>
            </a:r>
          </a:p>
          <a:p>
            <a:pPr marL="457200" lvl="1" indent="0" latinLnBrk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u"/>
              <a:defRPr/>
            </a:pP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일부 주소만 생성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: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서버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소켓 주소</a:t>
            </a:r>
            <a:endParaRPr kumimoji="0" lang="en-US" altLang="ko-KR" i="0" dirty="0">
              <a:solidFill>
                <a:srgbClr val="000000"/>
              </a:solidFill>
              <a:latin typeface="Baby Kruffy"/>
              <a:ea typeface="굴림" panose="020B0600000101010101" pitchFamily="50" charset="-127"/>
              <a:cs typeface="Arial" pitchFamily="34" charset="0"/>
            </a:endParaRPr>
          </a:p>
          <a:p>
            <a:pPr marL="457200" lvl="1" indent="0" latinLnBrk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u"/>
              <a:defRPr/>
            </a:pP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클라이언트 요청이 온 후 소켓 완성</a:t>
            </a:r>
            <a:endParaRPr kumimoji="0" lang="en-US" altLang="ko-KR" i="0" dirty="0">
              <a:solidFill>
                <a:srgbClr val="000000"/>
              </a:solidFill>
              <a:latin typeface="Baby Kruffy"/>
              <a:ea typeface="굴림" panose="020B0600000101010101" pitchFamily="50" charset="-127"/>
              <a:cs typeface="Arial" pitchFamily="34" charset="0"/>
            </a:endParaRPr>
          </a:p>
          <a:p>
            <a:pPr>
              <a:defRPr/>
            </a:pPr>
            <a:endParaRPr lang="en-US" altLang="ko-KR" i="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</a:t>
            </a:r>
            <a:r>
              <a:rPr lang="ko-KR" altLang="en-US" i="0" dirty="0">
                <a:solidFill>
                  <a:srgbClr val="0070C0"/>
                </a:solidFill>
              </a:rPr>
              <a:t>클라이언트 프로세스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능동 개방 </a:t>
            </a:r>
            <a:r>
              <a:rPr lang="en-US" altLang="ko-KR" i="0" dirty="0">
                <a:cs typeface="Arial" pitchFamily="34" charset="0"/>
              </a:rPr>
              <a:t>(active</a:t>
            </a:r>
            <a:r>
              <a:rPr lang="ko-KR" altLang="en-US" i="0" dirty="0">
                <a:cs typeface="Arial" pitchFamily="34" charset="0"/>
              </a:rPr>
              <a:t> </a:t>
            </a:r>
            <a:r>
              <a:rPr lang="en-US" altLang="ko-KR" i="0" dirty="0">
                <a:cs typeface="Arial" pitchFamily="34" charset="0"/>
              </a:rPr>
              <a:t>open)</a:t>
            </a:r>
            <a:endParaRPr lang="en-US" altLang="ko-KR" sz="2400" i="0" dirty="0"/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5319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25.2.4  TCP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cs typeface="Arial" pitchFamily="34" charset="0"/>
              </a:rPr>
              <a:t>TCP</a:t>
            </a:r>
            <a:r>
              <a:rPr lang="ko-KR" altLang="en-US" i="0" dirty="0">
                <a:cs typeface="Arial" pitchFamily="34" charset="0"/>
              </a:rPr>
              <a:t>의 경우 반복적 통신이 일반적이지 않음</a:t>
            </a:r>
            <a:endParaRPr lang="en-US" altLang="ko-KR" i="0" dirty="0">
              <a:cs typeface="Arial" pitchFamily="34" charset="0"/>
            </a:endParaRPr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36589" y="1960561"/>
            <a:ext cx="8507412" cy="38798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TCP</a:t>
            </a:r>
            <a:r>
              <a:rPr lang="ko-KR" altLang="en-US" i="0" dirty="0">
                <a:solidFill>
                  <a:srgbClr val="0070C0"/>
                </a:solidFill>
              </a:rPr>
              <a:t>에서 사용되는 소켓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서버는</a:t>
            </a: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소켓 </a:t>
            </a:r>
            <a:r>
              <a:rPr lang="en-US" altLang="ko-KR" i="0" dirty="0">
                <a:cs typeface="Arial" pitchFamily="34" charset="0"/>
              </a:rPr>
              <a:t>2</a:t>
            </a:r>
            <a:r>
              <a:rPr lang="ko-KR" altLang="en-US" i="0" dirty="0">
                <a:cs typeface="Arial" pitchFamily="34" charset="0"/>
              </a:rPr>
              <a:t>개 사용</a:t>
            </a:r>
            <a:endParaRPr lang="en-US" altLang="ko-KR" i="0" dirty="0"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청취 소켓 </a:t>
            </a:r>
            <a:r>
              <a:rPr lang="en-US" altLang="ko-KR" i="0" dirty="0">
                <a:cs typeface="Arial" pitchFamily="34" charset="0"/>
              </a:rPr>
              <a:t>(listen</a:t>
            </a:r>
            <a:r>
              <a:rPr lang="ko-KR" altLang="en-US" i="0" dirty="0">
                <a:cs typeface="Arial" pitchFamily="34" charset="0"/>
              </a:rPr>
              <a:t> </a:t>
            </a:r>
            <a:r>
              <a:rPr lang="en-US" altLang="ko-KR" i="0" dirty="0">
                <a:cs typeface="Arial" pitchFamily="34" charset="0"/>
              </a:rPr>
              <a:t>socket) – </a:t>
            </a:r>
            <a:r>
              <a:rPr lang="ko-KR" altLang="en-US" i="0" dirty="0">
                <a:cs typeface="Arial" pitchFamily="34" charset="0"/>
              </a:rPr>
              <a:t>연결</a:t>
            </a: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설정</a:t>
            </a: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용</a:t>
            </a:r>
            <a:endParaRPr lang="en-US" altLang="ko-KR" i="0" dirty="0"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소켓 </a:t>
            </a:r>
            <a:r>
              <a:rPr lang="en-US" altLang="ko-KR" i="0" dirty="0">
                <a:cs typeface="Arial" pitchFamily="34" charset="0"/>
              </a:rPr>
              <a:t>(socket) – </a:t>
            </a:r>
            <a:r>
              <a:rPr lang="ko-KR" altLang="en-US" i="0" dirty="0">
                <a:cs typeface="Arial" pitchFamily="34" charset="0"/>
              </a:rPr>
              <a:t>데이터 전송용</a:t>
            </a:r>
            <a:endParaRPr lang="en-US" altLang="ko-KR" i="0" dirty="0"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클라이언트 소켓은 </a:t>
            </a:r>
            <a:r>
              <a:rPr lang="en-US" altLang="ko-KR" i="0" dirty="0">
                <a:cs typeface="Arial" pitchFamily="34" charset="0"/>
              </a:rPr>
              <a:t>1</a:t>
            </a:r>
            <a:r>
              <a:rPr lang="ko-KR" altLang="en-US" i="0" dirty="0">
                <a:cs typeface="Arial" pitchFamily="34" charset="0"/>
              </a:rPr>
              <a:t>개</a:t>
            </a:r>
            <a:endParaRPr lang="en-US" altLang="ko-KR" i="0" dirty="0"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endParaRPr lang="en-US" altLang="ko-KR" i="0" dirty="0">
              <a:cs typeface="Arial" pitchFamily="34" charset="0"/>
            </a:endParaRPr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sz="2400" i="0" dirty="0"/>
          </a:p>
        </p:txBody>
      </p:sp>
    </p:spTree>
    <p:extLst>
      <p:ext uri="{BB962C8B-B14F-4D97-AF65-F5344CB8AC3E}">
        <p14:creationId xmlns:p14="http://schemas.microsoft.com/office/powerpoint/2010/main" val="30075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41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25.2.4 TCP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88925" y="1228725"/>
            <a:ext cx="8394700" cy="4830763"/>
            <a:chOff x="288925" y="1228725"/>
            <a:chExt cx="8394700" cy="4830763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25" y="2057400"/>
              <a:ext cx="2149475" cy="303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228725"/>
              <a:ext cx="2587625" cy="409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1752600" y="3149600"/>
              <a:ext cx="5700713" cy="642938"/>
              <a:chOff x="1752600" y="3149796"/>
              <a:chExt cx="5700375" cy="642016"/>
            </a:xfrm>
          </p:grpSpPr>
          <p:pic>
            <p:nvPicPr>
              <p:cNvPr id="46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3356437"/>
                <a:ext cx="5700375" cy="43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513" y="3149796"/>
                <a:ext cx="2521144" cy="24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1752600" y="1784350"/>
              <a:ext cx="5700713" cy="708025"/>
              <a:chOff x="1752600" y="1784873"/>
              <a:chExt cx="5700375" cy="707903"/>
            </a:xfrm>
          </p:grpSpPr>
          <p:pic>
            <p:nvPicPr>
              <p:cNvPr id="44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2057401"/>
                <a:ext cx="5700375" cy="435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513" y="1784873"/>
                <a:ext cx="2521144" cy="24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250" y="2444750"/>
              <a:ext cx="754063" cy="555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838" y="3881438"/>
              <a:ext cx="754062" cy="54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Group 4"/>
            <p:cNvGrpSpPr>
              <a:grpSpLocks/>
            </p:cNvGrpSpPr>
            <p:nvPr/>
          </p:nvGrpSpPr>
          <p:grpSpPr bwMode="auto">
            <a:xfrm>
              <a:off x="2139950" y="2319338"/>
              <a:ext cx="4178300" cy="681037"/>
              <a:chOff x="2140007" y="2319610"/>
              <a:chExt cx="4178186" cy="681364"/>
            </a:xfrm>
          </p:grpSpPr>
          <p:pic>
            <p:nvPicPr>
              <p:cNvPr id="42" name="Picture 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007" y="2614942"/>
                <a:ext cx="4178186" cy="386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9100" y="2319610"/>
                <a:ext cx="218413" cy="24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2139950" y="3633788"/>
              <a:ext cx="4178300" cy="714375"/>
              <a:chOff x="2140007" y="3633064"/>
              <a:chExt cx="4178186" cy="715368"/>
            </a:xfrm>
          </p:grpSpPr>
          <p:pic>
            <p:nvPicPr>
              <p:cNvPr id="40" name="Picture 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007" y="3962400"/>
                <a:ext cx="4178186" cy="386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1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9099" y="3633064"/>
                <a:ext cx="218413" cy="248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1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63" y="5068888"/>
              <a:ext cx="168275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588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14"/>
          <p:cNvSpPr>
            <a:spLocks noChangeArrowheads="1"/>
          </p:cNvSpPr>
          <p:nvPr/>
        </p:nvSpPr>
        <p:spPr bwMode="auto">
          <a:xfrm>
            <a:off x="152400" y="7620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25.11:  </a:t>
            </a:r>
            <a:r>
              <a:rPr lang="en-US" sz="2000" dirty="0">
                <a:latin typeface="Times-BoldItalic"/>
              </a:rPr>
              <a:t>Flow diagram for iterative TCP communication</a:t>
            </a:r>
            <a:endParaRPr lang="en-US" sz="2000" dirty="0">
              <a:solidFill>
                <a:schemeClr val="bg2"/>
              </a:solidFill>
              <a:latin typeface="Times-BoldItal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85800"/>
            <a:ext cx="1362712" cy="552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47" y="1946545"/>
            <a:ext cx="1269153" cy="475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512542" cy="6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782903"/>
            <a:ext cx="512542" cy="35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6" y="2286000"/>
            <a:ext cx="2835254" cy="119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30931"/>
            <a:ext cx="512542" cy="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6" y="4191000"/>
            <a:ext cx="2835254" cy="60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6" y="5721470"/>
            <a:ext cx="2835254" cy="4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52679"/>
            <a:ext cx="1578305" cy="114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8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641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25.2.4  TCP</a:t>
            </a:r>
            <a:r>
              <a:rPr kumimoji="0" lang="ko-KR" altLang="en-US" i="0" dirty="0">
                <a:cs typeface="Arial" panose="020B0604020202020204" pitchFamily="34" charset="0"/>
              </a:rPr>
              <a:t>를 이용한 반복 통신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</a:t>
            </a:r>
            <a:r>
              <a:rPr lang="ko-KR" altLang="en-US" i="0" dirty="0">
                <a:solidFill>
                  <a:srgbClr val="0070C0"/>
                </a:solidFill>
              </a:rPr>
              <a:t>서버 프로세스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청취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소켓 생성</a:t>
            </a:r>
            <a:endParaRPr kumimoji="0" lang="en-US" altLang="ko-KR" i="0" dirty="0">
              <a:solidFill>
                <a:srgbClr val="000000"/>
              </a:solidFill>
              <a:latin typeface="Baby Kruffy"/>
              <a:ea typeface="굴림" panose="020B0600000101010101" pitchFamily="50" charset="-127"/>
              <a:cs typeface="Arial" pitchFamily="34" charset="0"/>
            </a:endParaRPr>
          </a:p>
          <a:p>
            <a:pPr marL="457200" lvl="1" indent="0" latinLnBrk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u"/>
              <a:defRPr/>
            </a:pP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청취 절차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: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클라이언트와의 연결 설정 후 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waiting list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에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수록</a:t>
            </a:r>
            <a:endParaRPr kumimoji="0" lang="en-US" altLang="ko-KR" i="0" dirty="0">
              <a:solidFill>
                <a:srgbClr val="000000"/>
              </a:solidFill>
              <a:latin typeface="Baby Kruffy"/>
              <a:ea typeface="굴림" panose="020B0600000101010101" pitchFamily="50" charset="-127"/>
              <a:cs typeface="Arial" pitchFamily="34" charset="0"/>
            </a:endParaRPr>
          </a:p>
          <a:p>
            <a:pPr marL="457200" lvl="1" indent="0" latinLnBrk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u"/>
              <a:defRPr/>
            </a:pP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수락 절차 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(accept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 </a:t>
            </a:r>
            <a:r>
              <a:rPr kumimoji="0" lang="en-US" altLang="ko-KR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procedure): waiting list</a:t>
            </a:r>
            <a:r>
              <a:rPr kumimoji="0" lang="ko-KR" altLang="en-US" i="0" dirty="0">
                <a:solidFill>
                  <a:srgbClr val="000000"/>
                </a:solidFill>
                <a:latin typeface="Baby Kruffy"/>
                <a:ea typeface="굴림" panose="020B0600000101010101" pitchFamily="50" charset="-127"/>
                <a:cs typeface="Arial" pitchFamily="34" charset="0"/>
              </a:rPr>
              <a:t>에서 클라이언트 정보를 가져와 데이터 전송용 소켓 생성</a:t>
            </a:r>
            <a:endParaRPr lang="en-US" altLang="ko-KR" i="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i="0" dirty="0">
                <a:solidFill>
                  <a:srgbClr val="0070C0"/>
                </a:solidFill>
              </a:rPr>
              <a:t> </a:t>
            </a:r>
            <a:r>
              <a:rPr lang="ko-KR" altLang="en-US" i="0" dirty="0">
                <a:solidFill>
                  <a:srgbClr val="0070C0"/>
                </a:solidFill>
              </a:rPr>
              <a:t>클라이언트 프로세스</a:t>
            </a:r>
            <a:endParaRPr lang="en-US" altLang="ko-KR" i="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ko-KR" altLang="en-US" i="0" dirty="0">
                <a:cs typeface="Arial" pitchFamily="34" charset="0"/>
              </a:rPr>
              <a:t> </a:t>
            </a:r>
            <a:r>
              <a:rPr lang="en-US" altLang="ko-KR" i="0" dirty="0">
                <a:cs typeface="Arial" pitchFamily="34" charset="0"/>
              </a:rPr>
              <a:t>UDP</a:t>
            </a:r>
            <a:r>
              <a:rPr lang="ko-KR" altLang="en-US" i="0" dirty="0">
                <a:cs typeface="Arial" pitchFamily="34" charset="0"/>
              </a:rPr>
              <a:t>와 거의 동일</a:t>
            </a:r>
            <a:endParaRPr lang="en-US" altLang="ko-KR" sz="2400" i="0" dirty="0"/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ltGray">
          <a:xfrm>
            <a:off x="366713" y="160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ltGray">
          <a:xfrm>
            <a:off x="749300" y="160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490538" y="582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ltGray">
          <a:xfrm>
            <a:off x="860425" y="582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ltGray">
          <a:xfrm>
            <a:off x="76200" y="509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gray">
          <a:xfrm>
            <a:off x="711200" y="52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49338" y="138113"/>
            <a:ext cx="7896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25.2.5  </a:t>
            </a:r>
            <a:r>
              <a:rPr kumimoji="0" lang="ko-KR" altLang="en-US" i="0" dirty="0">
                <a:cs typeface="Arial" panose="020B0604020202020204" pitchFamily="34" charset="0"/>
              </a:rPr>
              <a:t>병행 통신 </a:t>
            </a:r>
            <a:r>
              <a:rPr kumimoji="0" lang="en-US" altLang="ko-KR" i="0" dirty="0">
                <a:cs typeface="Arial" panose="020B0604020202020204" pitchFamily="34" charset="0"/>
              </a:rPr>
              <a:t>(Concurrent Communication)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0875" y="1268413"/>
            <a:ext cx="83407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cs typeface="Arial" pitchFamily="34" charset="0"/>
              </a:rPr>
              <a:t> </a:t>
            </a:r>
            <a:r>
              <a:rPr lang="ko-KR" altLang="en-US" i="0" dirty="0">
                <a:cs typeface="Arial" pitchFamily="34" charset="0"/>
              </a:rPr>
              <a:t>병행서버</a:t>
            </a:r>
            <a:r>
              <a:rPr lang="en-US" altLang="ko-KR" i="0" dirty="0">
                <a:cs typeface="Arial" pitchFamily="34" charset="0"/>
              </a:rPr>
              <a:t>: </a:t>
            </a:r>
            <a:r>
              <a:rPr lang="ko-KR" altLang="en-US" i="0" dirty="0">
                <a:cs typeface="Arial" pitchFamily="34" charset="0"/>
              </a:rPr>
              <a:t>여러 클라이언트 요청을 동시에 처리</a:t>
            </a:r>
            <a:endParaRPr lang="en-US" altLang="ko-KR" i="0" dirty="0">
              <a:cs typeface="Arial" pitchFamily="34" charset="0"/>
            </a:endParaRPr>
          </a:p>
          <a:p>
            <a:pPr>
              <a:defRPr/>
            </a:pPr>
            <a:r>
              <a:rPr lang="en-US" altLang="ko-KR" i="0" dirty="0">
                <a:cs typeface="Arial" pitchFamily="34" charset="0"/>
              </a:rPr>
              <a:t> C: child process</a:t>
            </a:r>
          </a:p>
          <a:p>
            <a:pPr>
              <a:defRPr/>
            </a:pPr>
            <a:r>
              <a:rPr lang="en-US" altLang="ko-KR" i="0" dirty="0">
                <a:cs typeface="Arial" pitchFamily="34" charset="0"/>
              </a:rPr>
              <a:t> Java: thread</a:t>
            </a:r>
          </a:p>
        </p:txBody>
      </p:sp>
      <p:sp>
        <p:nvSpPr>
          <p:cNvPr id="7681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380D524-4911-4179-B323-A5B86DCE727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192213" y="55563"/>
            <a:ext cx="3344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25.1.1  </a:t>
            </a:r>
            <a:r>
              <a:rPr kumimoji="0" lang="ko-KR" altLang="en-US" i="0" dirty="0">
                <a:cs typeface="Arial" panose="020B0604020202020204" pitchFamily="34" charset="0"/>
              </a:rPr>
              <a:t>서비스 제공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57188" y="1371600"/>
            <a:ext cx="8763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인터넷 이전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: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네트워크는 모든 사용자에게 특정 서비스를 제공하기 위해 설계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(ex)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전화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음성서비스</a:t>
            </a:r>
            <a:r>
              <a:rPr lang="ko-KR" altLang="en-US" sz="2000" i="0" dirty="0">
                <a:latin typeface="Microsoft JhengHei Light" panose="020B0304030504040204" pitchFamily="34" charset="-120"/>
                <a:ea typeface="Adobe 고딕 Std B" pitchFamily="34" charset="-127"/>
                <a:cs typeface="Arial" pitchFamily="34" charset="0"/>
              </a:rPr>
              <a:t>→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팩스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장비 추가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))</a:t>
            </a:r>
          </a:p>
          <a:p>
            <a:pPr eaLnBrk="1" hangingPunct="1">
              <a:defRPr/>
            </a:pP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marL="342900" indent="-342900" eaLnBrk="1" hangingPunct="1">
              <a:buFont typeface="Wingdings" pitchFamily="2" charset="2"/>
              <a:buChar char="u"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인터넷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: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특정 서비스를 제공하기 위해 설계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	    </a:t>
            </a:r>
          </a:p>
          <a:p>
            <a:pPr eaLnBrk="1" hangingPunct="1"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		</a:t>
            </a:r>
          </a:p>
          <a:p>
            <a:pPr marL="342900" indent="-342900" eaLnBrk="1" hangingPunct="1">
              <a:buFont typeface="Wingdings" pitchFamily="2" charset="2"/>
              <a:buChar char="u"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TCP/IP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프로토콜 집합의 계층화된 구조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: </a:t>
            </a:r>
          </a:p>
          <a:p>
            <a:pPr eaLnBrk="1" hangingPunct="1"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	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우편이나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전화 같은  다른 통신 네트워크보다 더욱 유연하게 만듦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eaLnBrk="1" hangingPunct="1">
              <a:defRPr/>
            </a:pP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marL="342900" indent="-342900" eaLnBrk="1" hangingPunct="1">
              <a:buFont typeface="Wingdings" pitchFamily="2" charset="2"/>
              <a:buChar char="u"/>
              <a:defRPr/>
            </a:pPr>
            <a:r>
              <a:rPr lang="ko-KR" altLang="en-US" sz="200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응용계층 </a:t>
            </a:r>
            <a:r>
              <a:rPr lang="en-US" altLang="ko-KR" sz="200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= </a:t>
            </a:r>
            <a:r>
              <a:rPr lang="ko-KR" altLang="en-US" sz="2000" i="0" dirty="0">
                <a:solidFill>
                  <a:srgbClr val="3366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최상위 계층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(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전송계층 프로토콜에서만 서비스를 받음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		           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프로토콜들이 계층에서 쉽게 제거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,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추가 가능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eaLnBrk="1" hangingPunct="1">
              <a:defRPr/>
            </a:pP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marL="342900" indent="-342900" eaLnBrk="1" hangingPunct="1">
              <a:buFont typeface="Wingdings" pitchFamily="2" charset="2"/>
              <a:buChar char="u"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인터넷 사용자에게만 서비스를 제공하기 위한 계층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          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응용계층의 유연성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: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새로운 응용 계층 프로토콜들이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                                  		 	 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  <a:cs typeface="Arial" pitchFamily="34" charset="0"/>
              </a:rPr>
              <a:t>인터넷에 쉽게 추가될 수 있도록 허용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2970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0D8AE11-23C8-4899-A6E8-6427E8FC42A9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90600" y="171450"/>
            <a:ext cx="4317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25.1.1  </a:t>
            </a:r>
            <a:r>
              <a:rPr kumimoji="0" lang="ko-KR" altLang="en-US" i="0" dirty="0">
                <a:cs typeface="Arial" panose="020B0604020202020204" pitchFamily="34" charset="0"/>
              </a:rPr>
              <a:t>서비스 제공</a:t>
            </a:r>
            <a:r>
              <a:rPr kumimoji="0" lang="en-US" altLang="ko-KR" i="0" dirty="0">
                <a:cs typeface="Arial" panose="020B0604020202020204" pitchFamily="34" charset="0"/>
              </a:rPr>
              <a:t>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b="0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66713" y="1241425"/>
            <a:ext cx="8702675" cy="5140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표준과 </a:t>
            </a:r>
            <a:r>
              <a:rPr lang="ko-KR" altLang="en-US" sz="2200" i="0" dirty="0" err="1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비표준</a:t>
            </a:r>
            <a:r>
              <a:rPr lang="ko-KR" altLang="en-US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 프로토콜</a:t>
            </a:r>
            <a:endParaRPr lang="en-US" altLang="ko-KR" sz="2200" i="0" dirty="0">
              <a:solidFill>
                <a:schemeClr val="accent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    인터넷에 원활한 동작을 제공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: TCP/IP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집합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계층 프로토콜에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대한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			         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표준화와 문서화 필요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표준</a:t>
            </a:r>
            <a:r>
              <a:rPr lang="en-US" altLang="ko-KR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응용 계층 프로토콜</a:t>
            </a:r>
            <a:endParaRPr lang="en-US" altLang="ko-KR" sz="2200" i="0" dirty="0">
              <a:solidFill>
                <a:schemeClr val="accent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인터넷  관리기관에 의해 표준화 및 문서화가 된 프로토콜 존재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인터넷을 이용한 일상생활에서 사용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각 표준 프로토콜은 특정한 서비스를 사용자에게 제공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   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사용자와 전송계층에 상호작용하는 컴퓨터 프로그램들의 한 쌍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200" i="0" dirty="0" err="1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비표준</a:t>
            </a:r>
            <a:r>
              <a:rPr lang="en-US" altLang="ko-KR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200" i="0" dirty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응용 계층 프로토콜</a:t>
            </a:r>
            <a:endParaRPr lang="en-US" altLang="ko-KR" sz="2200" i="0" dirty="0">
              <a:solidFill>
                <a:schemeClr val="accent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전송계층과 상호작용을 하여 사용자에게 서비스를 제공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</a:t>
            </a:r>
            <a:r>
              <a:rPr lang="ko-KR" altLang="en-US" sz="2000" i="0" dirty="0" err="1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비표준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응용 계층 프로그램 생성</a:t>
            </a: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특정회사의 맞춤형 응용 프로토콜 가능</a:t>
            </a: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000" i="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전송 계층 프로토콜에 의해 제공되는 사용 가능한 서비스를 이용</a:t>
            </a:r>
            <a:endParaRPr lang="en-US" altLang="ko-KR" sz="2000" i="0" dirty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i="0" dirty="0">
                <a:latin typeface="Adobe 고딕 Std B" pitchFamily="34" charset="-127"/>
                <a:ea typeface="Adobe 고딕 Std B" pitchFamily="34" charset="-127"/>
              </a:rPr>
              <a:t>   </a:t>
            </a:r>
            <a:endParaRPr lang="ko-KR" altLang="en-US" i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175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4661E57-D682-41D5-B40C-096B656EDCF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063625" y="88900"/>
            <a:ext cx="4402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25.1.2 </a:t>
            </a:r>
            <a:r>
              <a:rPr kumimoji="0" lang="ko-KR" altLang="en-US" i="0" dirty="0">
                <a:cs typeface="Arial" panose="020B0604020202020204" pitchFamily="34" charset="0"/>
              </a:rPr>
              <a:t>응용 계층 패러다임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1788" y="1239838"/>
            <a:ext cx="9082087" cy="51133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인터넷을 사용하기 위해 서로 상호작용하는 두 개의 응용 프로그램이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필요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전 세계 속 어떤  한 지점에서 동작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전 세계 속 다른 어떤 한 지점에서 동작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두 프로그램은 인터넷을 통해 서로간에 메시지를 전송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>
              <a:defRPr/>
            </a:pPr>
            <a:r>
              <a:rPr lang="ko-KR" altLang="en-US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응용 프로그램이 서비스 요청과 제공을  같이 해야 하는가</a:t>
            </a:r>
            <a:r>
              <a:rPr lang="en-US" altLang="ko-KR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</a:p>
          <a:p>
            <a:pPr>
              <a:defRPr/>
            </a:pPr>
            <a:r>
              <a:rPr lang="ko-KR" altLang="en-US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응용 프로그램이 서비스 제공</a:t>
            </a:r>
            <a:r>
              <a:rPr lang="en-US" altLang="ko-KR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요청 중 한가지 일만 하면 되는가</a:t>
            </a:r>
            <a:r>
              <a:rPr lang="en-US" altLang="ko-KR" sz="2000" i="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전통적인 패러다임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: 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		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클라이언트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서버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(client-server paradigm)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패러다임</a:t>
            </a:r>
            <a:endParaRPr lang="en-US" altLang="ko-KR" sz="2000" i="0" dirty="0">
              <a:latin typeface="Adobe 고딕 Std B" pitchFamily="34" charset="-127"/>
              <a:ea typeface="Adobe 고딕 Std B" pitchFamily="34" charset="-127"/>
            </a:endParaRPr>
          </a:p>
          <a:p>
            <a:pPr marL="0" indent="0">
              <a:buFont typeface="Webdings" pitchFamily="18" charset="2"/>
              <a:buNone/>
              <a:defRPr/>
            </a:pP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     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New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 패러다임 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: 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                           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대등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대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000" i="0" dirty="0">
                <a:latin typeface="Adobe 고딕 Std B" pitchFamily="34" charset="-127"/>
                <a:ea typeface="Adobe 고딕 Std B" pitchFamily="34" charset="-127"/>
              </a:rPr>
              <a:t>대등 패러다임</a:t>
            </a:r>
            <a:r>
              <a:rPr lang="en-US" altLang="ko-KR" sz="2000" i="0" dirty="0">
                <a:latin typeface="Adobe 고딕 Std B" pitchFamily="34" charset="-127"/>
                <a:ea typeface="Adobe 고딕 Std B" pitchFamily="34" charset="-127"/>
              </a:rPr>
              <a:t>(peer-to-peer paradigm)</a:t>
            </a:r>
          </a:p>
          <a:p>
            <a:pPr marL="0" indent="0">
              <a:buFont typeface="Webdings" pitchFamily="18" charset="2"/>
              <a:buNone/>
              <a:defRPr/>
            </a:pPr>
            <a:endParaRPr lang="ko-KR" altLang="en-US" sz="2000" i="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380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4DD633F-A4F4-4DD4-BF12-4C489CD52CDB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gray">
          <a:xfrm>
            <a:off x="442913" y="581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112838" y="98425"/>
            <a:ext cx="5490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 dirty="0">
                <a:cs typeface="Arial" panose="020B0604020202020204" pitchFamily="34" charset="0"/>
              </a:rPr>
              <a:t>25.1.2 </a:t>
            </a:r>
            <a:r>
              <a:rPr kumimoji="0" lang="ko-KR" altLang="en-US" i="0" dirty="0">
                <a:cs typeface="Arial" panose="020B0604020202020204" pitchFamily="34" charset="0"/>
              </a:rPr>
              <a:t>응용 계층 패러다임</a:t>
            </a:r>
            <a:r>
              <a:rPr kumimoji="0" lang="en-US" altLang="ko-KR" i="0" dirty="0">
                <a:cs typeface="Arial" panose="020B0604020202020204" pitchFamily="34" charset="0"/>
              </a:rPr>
              <a:t> (</a:t>
            </a:r>
            <a:r>
              <a:rPr kumimoji="0" lang="ko-KR" altLang="en-US" i="0" dirty="0">
                <a:cs typeface="Arial" panose="020B0604020202020204" pitchFamily="34" charset="0"/>
              </a:rPr>
              <a:t>계속</a:t>
            </a:r>
            <a:r>
              <a:rPr kumimoji="0"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2954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400" b="0" i="0">
                <a:cs typeface="Arial" panose="020B0604020202020204" pitchFamily="34" charset="0"/>
              </a:rPr>
              <a:t>전통적인 패러다임 </a:t>
            </a:r>
            <a:r>
              <a:rPr kumimoji="0" lang="en-US" altLang="ko-KR" sz="2400" b="0" i="0">
                <a:cs typeface="Arial" panose="020B0604020202020204" pitchFamily="34" charset="0"/>
              </a:rPr>
              <a:t>:  </a:t>
            </a:r>
            <a:r>
              <a:rPr kumimoji="0" lang="ko-KR" altLang="en-US" sz="2400" b="0" i="0">
                <a:solidFill>
                  <a:srgbClr val="3366FF"/>
                </a:solidFill>
                <a:cs typeface="Arial" panose="020B0604020202020204" pitchFamily="34" charset="0"/>
              </a:rPr>
              <a:t>클라이언트</a:t>
            </a:r>
            <a:r>
              <a:rPr kumimoji="0" lang="en-US" altLang="ko-KR" sz="2400" b="0" i="0">
                <a:solidFill>
                  <a:srgbClr val="3366FF"/>
                </a:solidFill>
                <a:cs typeface="Arial" panose="020B0604020202020204" pitchFamily="34" charset="0"/>
              </a:rPr>
              <a:t>-</a:t>
            </a:r>
            <a:r>
              <a:rPr kumimoji="0" lang="ko-KR" altLang="en-US" sz="2400" b="0" i="0">
                <a:solidFill>
                  <a:srgbClr val="3366FF"/>
                </a:solidFill>
                <a:cs typeface="Arial" panose="020B0604020202020204" pitchFamily="34" charset="0"/>
              </a:rPr>
              <a:t>서버</a:t>
            </a:r>
            <a:r>
              <a:rPr kumimoji="0" lang="en-US" altLang="ko-KR" sz="2400" b="0" i="0">
                <a:solidFill>
                  <a:srgbClr val="3366FF"/>
                </a:solidFill>
                <a:cs typeface="Arial" panose="020B0604020202020204" pitchFamily="34" charset="0"/>
              </a:rPr>
              <a:t>( Client-Server 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23622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400" b="0" i="0">
                <a:cs typeface="Arial" panose="020B0604020202020204" pitchFamily="34" charset="0"/>
              </a:rPr>
              <a:t>새로운 패러다임 </a:t>
            </a:r>
            <a:r>
              <a:rPr kumimoji="0" lang="en-US" altLang="ko-KR" sz="2400" b="0" i="0">
                <a:cs typeface="Arial" panose="020B0604020202020204" pitchFamily="34" charset="0"/>
              </a:rPr>
              <a:t>: </a:t>
            </a:r>
            <a:r>
              <a:rPr kumimoji="0" lang="ko-KR" altLang="en-US" sz="2400" b="0" i="0">
                <a:solidFill>
                  <a:srgbClr val="3366FF"/>
                </a:solidFill>
                <a:cs typeface="Arial" panose="020B0604020202020204" pitchFamily="34" charset="0"/>
              </a:rPr>
              <a:t>대등</a:t>
            </a:r>
            <a:r>
              <a:rPr kumimoji="0" lang="en-US" altLang="ko-KR" sz="2400" b="0" i="0">
                <a:solidFill>
                  <a:srgbClr val="3366FF"/>
                </a:solidFill>
                <a:cs typeface="Arial" panose="020B0604020202020204" pitchFamily="34" charset="0"/>
              </a:rPr>
              <a:t>-</a:t>
            </a:r>
            <a:r>
              <a:rPr kumimoji="0" lang="ko-KR" altLang="en-US" sz="2400" b="0" i="0">
                <a:solidFill>
                  <a:srgbClr val="3366FF"/>
                </a:solidFill>
                <a:cs typeface="Arial" panose="020B0604020202020204" pitchFamily="34" charset="0"/>
              </a:rPr>
              <a:t>대</a:t>
            </a:r>
            <a:r>
              <a:rPr kumimoji="0" lang="en-US" altLang="ko-KR" sz="2400" b="0" i="0">
                <a:solidFill>
                  <a:srgbClr val="3366FF"/>
                </a:solidFill>
                <a:cs typeface="Arial" panose="020B0604020202020204" pitchFamily="34" charset="0"/>
              </a:rPr>
              <a:t>-</a:t>
            </a:r>
            <a:r>
              <a:rPr kumimoji="0" lang="ko-KR" altLang="en-US" sz="2400" b="0" i="0">
                <a:solidFill>
                  <a:srgbClr val="3366FF"/>
                </a:solidFill>
                <a:cs typeface="Arial" panose="020B0604020202020204" pitchFamily="34" charset="0"/>
              </a:rPr>
              <a:t>대등</a:t>
            </a:r>
            <a:r>
              <a:rPr kumimoji="0" lang="en-US" altLang="ko-KR" sz="2400" b="0" i="0">
                <a:solidFill>
                  <a:srgbClr val="3366FF"/>
                </a:solidFill>
                <a:cs typeface="Arial" panose="020B0604020202020204" pitchFamily="34" charset="0"/>
              </a:rPr>
              <a:t>( Peer-to-Peer 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9600" y="35814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400" b="0" i="0">
                <a:cs typeface="Arial" panose="020B0604020202020204" pitchFamily="34" charset="0"/>
              </a:rPr>
              <a:t>혼재된</a:t>
            </a:r>
            <a:r>
              <a:rPr kumimoji="0" lang="en-US" altLang="ko-KR" sz="2400" b="0" i="0">
                <a:cs typeface="Arial" panose="020B0604020202020204" pitchFamily="34" charset="0"/>
              </a:rPr>
              <a:t>(Mixed)</a:t>
            </a:r>
            <a:r>
              <a:rPr kumimoji="0" lang="ko-KR" altLang="en-US" sz="2400" b="0" i="0">
                <a:cs typeface="Arial" panose="020B0604020202020204" pitchFamily="34" charset="0"/>
              </a:rPr>
              <a:t> 패러다임</a:t>
            </a:r>
            <a:endParaRPr kumimoji="0" lang="en-US" altLang="ko-KR" sz="2400" b="0" i="0">
              <a:cs typeface="Arial" panose="020B0604020202020204" pitchFamily="34" charset="0"/>
            </a:endParaRPr>
          </a:p>
        </p:txBody>
      </p:sp>
      <p:sp>
        <p:nvSpPr>
          <p:cNvPr id="3585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8F75C72-F81B-40D1-AE07-4FCDA46418F9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077913" y="115888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marL="0" lvl="2">
              <a:defRPr/>
            </a:pP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전통적인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클라이언트</a:t>
            </a:r>
            <a:r>
              <a:rPr lang="en-US" altLang="ko-KR" sz="2800" i="0" dirty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sz="2800" i="0" dirty="0">
                <a:latin typeface="Adobe 고딕 Std B" pitchFamily="34" charset="-127"/>
                <a:ea typeface="Adobe 고딕 Std B" pitchFamily="34" charset="-127"/>
              </a:rPr>
              <a:t>서버 패러다임</a:t>
            </a:r>
            <a:endParaRPr lang="en-US" altLang="ko-KR" sz="2800" i="0" dirty="0">
              <a:effectLst>
                <a:outerShdw blurRad="38100" dist="38100" dir="2700000" algn="tl">
                  <a:srgbClr val="C0C0C0"/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gray">
          <a:xfrm>
            <a:off x="1050925" y="703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36588" y="1371600"/>
            <a:ext cx="85232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>
                <a:cs typeface="Arial" panose="020B0604020202020204" pitchFamily="34" charset="0"/>
              </a:rPr>
              <a:t>가장 대중적인 패러다임</a:t>
            </a:r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서비스 제공자</a:t>
            </a:r>
            <a:r>
              <a:rPr lang="en-US" altLang="ko-KR" sz="2400" i="0">
                <a:cs typeface="Arial" panose="020B0604020202020204" pitchFamily="34" charset="0"/>
              </a:rPr>
              <a:t>: </a:t>
            </a:r>
            <a:r>
              <a:rPr lang="ko-KR" altLang="en-US" sz="2400" i="0">
                <a:cs typeface="Arial" panose="020B0604020202020204" pitchFamily="34" charset="0"/>
              </a:rPr>
              <a:t>서버 프로세스 </a:t>
            </a:r>
            <a:r>
              <a:rPr lang="en-US" altLang="ko-KR" sz="2400" i="0">
                <a:cs typeface="Arial" panose="020B0604020202020204" pitchFamily="34" charset="0"/>
              </a:rPr>
              <a:t>– </a:t>
            </a:r>
            <a:r>
              <a:rPr lang="ko-KR" altLang="en-US" sz="2400" i="0">
                <a:cs typeface="Arial" panose="020B0604020202020204" pitchFamily="34" charset="0"/>
              </a:rPr>
              <a:t>항상 실행</a:t>
            </a:r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서비스 요청자</a:t>
            </a:r>
            <a:r>
              <a:rPr lang="en-US" altLang="ko-KR" sz="2400" i="0">
                <a:cs typeface="Arial" panose="020B0604020202020204" pitchFamily="34" charset="0"/>
              </a:rPr>
              <a:t>: </a:t>
            </a:r>
            <a:r>
              <a:rPr lang="ko-KR" altLang="en-US" sz="2400" i="0">
                <a:cs typeface="Arial" panose="020B0604020202020204" pitchFamily="34" charset="0"/>
              </a:rPr>
              <a:t>클라이언트 프로세스 </a:t>
            </a:r>
            <a:r>
              <a:rPr lang="en-US" altLang="ko-KR" sz="2400" i="0">
                <a:cs typeface="Arial" panose="020B0604020202020204" pitchFamily="34" charset="0"/>
              </a:rPr>
              <a:t>– </a:t>
            </a:r>
            <a:r>
              <a:rPr lang="ko-KR" altLang="en-US" sz="2400" i="0">
                <a:cs typeface="Arial" panose="020B0604020202020204" pitchFamily="34" charset="0"/>
              </a:rPr>
              <a:t>필요할 때만 실행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서비스 종류</a:t>
            </a:r>
            <a:r>
              <a:rPr lang="en-US" altLang="ko-KR" sz="2400" i="0">
                <a:cs typeface="Arial" panose="020B0604020202020204" pitchFamily="34" charset="0"/>
              </a:rPr>
              <a:t>: WWW, HTTP, FTP, SSH, email </a:t>
            </a:r>
            <a:r>
              <a:rPr lang="ko-KR" altLang="en-US" sz="2400" i="0">
                <a:cs typeface="Arial" panose="020B0604020202020204" pitchFamily="34" charset="0"/>
              </a:rPr>
              <a:t>등</a:t>
            </a:r>
            <a:r>
              <a:rPr lang="ko-KR" altLang="en-US" sz="2000" i="0">
                <a:cs typeface="Arial" panose="020B0604020202020204" pitchFamily="34" charset="0"/>
              </a:rPr>
              <a:t> </a:t>
            </a:r>
            <a:endParaRPr lang="en-US" altLang="ko-KR" sz="2000" i="0">
              <a:cs typeface="Arial" panose="020B0604020202020204" pitchFamily="34" charset="0"/>
            </a:endParaRPr>
          </a:p>
          <a:p>
            <a:endParaRPr lang="en-US" altLang="ko-KR" sz="20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문제점</a:t>
            </a:r>
            <a:r>
              <a:rPr lang="en-US" altLang="ko-KR" sz="2400" i="0">
                <a:cs typeface="Arial" panose="020B0604020202020204" pitchFamily="34" charset="0"/>
              </a:rPr>
              <a:t>: </a:t>
            </a:r>
            <a:r>
              <a:rPr lang="ko-KR" altLang="en-US" sz="2400" i="0">
                <a:cs typeface="Arial" panose="020B0604020202020204" pitchFamily="34" charset="0"/>
              </a:rPr>
              <a:t>서버 측에 통신 부담 집중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예</a:t>
            </a:r>
            <a:r>
              <a:rPr lang="en-US" altLang="ko-KR" sz="2400" i="0">
                <a:cs typeface="Arial" panose="020B0604020202020204" pitchFamily="34" charset="0"/>
              </a:rPr>
              <a:t>: 3</a:t>
            </a:r>
            <a:r>
              <a:rPr lang="ko-KR" altLang="en-US" sz="2400" i="0">
                <a:cs typeface="Arial" panose="020B0604020202020204" pitchFamily="34" charset="0"/>
              </a:rPr>
              <a:t>개의 클라이언트가 </a:t>
            </a:r>
            <a:r>
              <a:rPr lang="en-US" altLang="ko-KR" sz="2400" i="0">
                <a:cs typeface="Arial" panose="020B0604020202020204" pitchFamily="34" charset="0"/>
              </a:rPr>
              <a:t>1</a:t>
            </a:r>
            <a:r>
              <a:rPr lang="ko-KR" altLang="en-US" sz="2400" i="0">
                <a:cs typeface="Arial" panose="020B0604020202020204" pitchFamily="34" charset="0"/>
              </a:rPr>
              <a:t>개의 서버로부터 서비스 제공받음</a:t>
            </a:r>
            <a:endParaRPr lang="en-US" altLang="ko-KR" sz="2400" i="0">
              <a:cs typeface="Arial" panose="020B0604020202020204" pitchFamily="34" charset="0"/>
            </a:endParaRPr>
          </a:p>
        </p:txBody>
      </p:sp>
      <p:sp>
        <p:nvSpPr>
          <p:cNvPr id="3790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891CC83-6650-418A-B643-1120BD673FF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ChangeArrowheads="1"/>
          </p:cNvSpPr>
          <p:nvPr/>
        </p:nvSpPr>
        <p:spPr bwMode="auto">
          <a:xfrm>
            <a:off x="152400" y="20955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25.2 :  </a:t>
            </a:r>
            <a:r>
              <a:rPr kumimoji="0" lang="ko-KR" altLang="en-US" i="0" dirty="0">
                <a:cs typeface="Arial" panose="020B0604020202020204" pitchFamily="34" charset="0"/>
              </a:rPr>
              <a:t>클라이언트</a:t>
            </a:r>
            <a:r>
              <a:rPr kumimoji="0" lang="en-US" altLang="ko-KR" i="0" dirty="0">
                <a:cs typeface="Arial" panose="020B0604020202020204" pitchFamily="34" charset="0"/>
              </a:rPr>
              <a:t>-</a:t>
            </a:r>
            <a:r>
              <a:rPr kumimoji="0" lang="ko-KR" altLang="en-US" i="0" dirty="0">
                <a:cs typeface="Arial" panose="020B0604020202020204" pitchFamily="34" charset="0"/>
              </a:rPr>
              <a:t>서버 패러다임의 예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62647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1474788"/>
            <a:ext cx="2570163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971800"/>
            <a:ext cx="5207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4387850"/>
            <a:ext cx="66325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4505325"/>
            <a:ext cx="49688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/>
        </p:nvGraphicFramePr>
        <p:xfrm>
          <a:off x="533400" y="838200"/>
          <a:ext cx="2667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994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65BD647-DA12-4FB6-8CFF-DB74A233F1B5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network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D0EEF4"/>
      </a:hlink>
      <a:folHlink>
        <a:srgbClr val="CCCCCC"/>
      </a:folHlink>
    </a:clrScheme>
    <a:fontScheme name="network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/>
      <a:lstStyle/>
    </a:lnDef>
  </a:objectDefaults>
  <a:extraClrSchemeLst>
    <a:extraClrScheme>
      <a:clrScheme name="network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23862</TotalTime>
  <Words>1359</Words>
  <Application>Microsoft Office PowerPoint</Application>
  <PresentationFormat>화면 슬라이드 쇼(4:3)</PresentationFormat>
  <Paragraphs>263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Adobe 고딕 Std B</vt:lpstr>
      <vt:lpstr>Baby Kruffy</vt:lpstr>
      <vt:lpstr>HY헤드라인M</vt:lpstr>
      <vt:lpstr>Microsoft JhengHei Light</vt:lpstr>
      <vt:lpstr>Times-BoldItalic</vt:lpstr>
      <vt:lpstr>굴림</vt:lpstr>
      <vt:lpstr>맑은 고딕</vt:lpstr>
      <vt:lpstr>휴먼엑스포</vt:lpstr>
      <vt:lpstr>Arial</vt:lpstr>
      <vt:lpstr>Tahoma</vt:lpstr>
      <vt:lpstr>Times</vt:lpstr>
      <vt:lpstr>Times New Roman</vt:lpstr>
      <vt:lpstr>Webdings</vt:lpstr>
      <vt:lpstr>Wingdings</vt:lpstr>
      <vt:lpstr>2_network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user</cp:lastModifiedBy>
  <cp:revision>1249</cp:revision>
  <cp:lastPrinted>2012-05-04T00:27:38Z</cp:lastPrinted>
  <dcterms:created xsi:type="dcterms:W3CDTF">2011-04-28T20:18:09Z</dcterms:created>
  <dcterms:modified xsi:type="dcterms:W3CDTF">2018-03-08T07:00:37Z</dcterms:modified>
</cp:coreProperties>
</file>