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97" r:id="rId1"/>
  </p:sldMasterIdLst>
  <p:notesMasterIdLst>
    <p:notesMasterId r:id="rId45"/>
  </p:notesMasterIdLst>
  <p:handoutMasterIdLst>
    <p:handoutMasterId r:id="rId46"/>
  </p:handoutMasterIdLst>
  <p:sldIdLst>
    <p:sldId id="905" r:id="rId2"/>
    <p:sldId id="816" r:id="rId3"/>
    <p:sldId id="822" r:id="rId4"/>
    <p:sldId id="1008" r:id="rId5"/>
    <p:sldId id="1009" r:id="rId6"/>
    <p:sldId id="1111" r:id="rId7"/>
    <p:sldId id="968" r:id="rId8"/>
    <p:sldId id="837" r:id="rId9"/>
    <p:sldId id="838" r:id="rId10"/>
    <p:sldId id="1112" r:id="rId11"/>
    <p:sldId id="1113" r:id="rId12"/>
    <p:sldId id="969" r:id="rId13"/>
    <p:sldId id="1114" r:id="rId14"/>
    <p:sldId id="1115" r:id="rId15"/>
    <p:sldId id="1116" r:id="rId16"/>
    <p:sldId id="1117" r:id="rId17"/>
    <p:sldId id="970" r:id="rId18"/>
    <p:sldId id="839" r:id="rId19"/>
    <p:sldId id="1118" r:id="rId20"/>
    <p:sldId id="971" r:id="rId21"/>
    <p:sldId id="901" r:id="rId22"/>
    <p:sldId id="845" r:id="rId23"/>
    <p:sldId id="1119" r:id="rId24"/>
    <p:sldId id="930" r:id="rId25"/>
    <p:sldId id="1120" r:id="rId26"/>
    <p:sldId id="931" r:id="rId27"/>
    <p:sldId id="1121" r:id="rId28"/>
    <p:sldId id="932" r:id="rId29"/>
    <p:sldId id="972" r:id="rId30"/>
    <p:sldId id="846" r:id="rId31"/>
    <p:sldId id="973" r:id="rId32"/>
    <p:sldId id="847" r:id="rId33"/>
    <p:sldId id="1122" r:id="rId34"/>
    <p:sldId id="974" r:id="rId35"/>
    <p:sldId id="1123" r:id="rId36"/>
    <p:sldId id="1124" r:id="rId37"/>
    <p:sldId id="1125" r:id="rId38"/>
    <p:sldId id="975" r:id="rId39"/>
    <p:sldId id="848" r:id="rId40"/>
    <p:sldId id="1126" r:id="rId41"/>
    <p:sldId id="993" r:id="rId42"/>
    <p:sldId id="849" r:id="rId43"/>
    <p:sldId id="1127" r:id="rId44"/>
  </p:sldIdLst>
  <p:sldSz cx="9144000" cy="6858000" type="screen4x3"/>
  <p:notesSz cx="9866313" cy="67357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3200" b="1" i="1" kern="1200">
        <a:solidFill>
          <a:schemeClr val="tx1"/>
        </a:solidFill>
        <a:latin typeface="Baby Kruffy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>
          <p15:clr>
            <a:srgbClr val="A4A3A4"/>
          </p15:clr>
        </p15:guide>
        <p15:guide id="2" orient="horz" pos="96">
          <p15:clr>
            <a:srgbClr val="A4A3A4"/>
          </p15:clr>
        </p15:guide>
        <p15:guide id="3" orient="horz" pos="576">
          <p15:clr>
            <a:srgbClr val="A4A3A4"/>
          </p15:clr>
        </p15:guide>
        <p15:guide id="4" orient="horz" pos="384">
          <p15:clr>
            <a:srgbClr val="A4A3A4"/>
          </p15:clr>
        </p15:guide>
        <p15:guide id="5" orient="horz" pos="720">
          <p15:clr>
            <a:srgbClr val="A4A3A4"/>
          </p15:clr>
        </p15:guide>
        <p15:guide id="6" orient="horz" pos="2256">
          <p15:clr>
            <a:srgbClr val="A4A3A4"/>
          </p15:clr>
        </p15:guide>
        <p15:guide id="7" pos="2880">
          <p15:clr>
            <a:srgbClr val="A4A3A4"/>
          </p15:clr>
        </p15:guide>
        <p15:guide id="8" pos="480">
          <p15:clr>
            <a:srgbClr val="A4A3A4"/>
          </p15:clr>
        </p15:guide>
        <p15:guide id="9" pos="672">
          <p15:clr>
            <a:srgbClr val="A4A3A4"/>
          </p15:clr>
        </p15:guide>
        <p15:guide id="10" pos="144">
          <p15:clr>
            <a:srgbClr val="A4A3A4"/>
          </p15:clr>
        </p15:guide>
        <p15:guide id="11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0000"/>
    <a:srgbClr val="6666FF"/>
    <a:srgbClr val="FF9966"/>
    <a:srgbClr val="FFFFFF"/>
    <a:srgbClr val="0000CC"/>
    <a:srgbClr val="9966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07" autoAdjust="0"/>
    <p:restoredTop sz="95243" autoAdjust="0"/>
  </p:normalViewPr>
  <p:slideViewPr>
    <p:cSldViewPr>
      <p:cViewPr varScale="1">
        <p:scale>
          <a:sx n="124" d="100"/>
          <a:sy n="124" d="100"/>
        </p:scale>
        <p:origin x="1650" y="-30"/>
      </p:cViewPr>
      <p:guideLst>
        <p:guide orient="horz" pos="240"/>
        <p:guide orient="horz" pos="96"/>
        <p:guide orient="horz" pos="576"/>
        <p:guide orient="horz" pos="384"/>
        <p:guide orient="horz" pos="720"/>
        <p:guide orient="horz" pos="2256"/>
        <p:guide pos="2880"/>
        <p:guide pos="480"/>
        <p:guide pos="672"/>
        <p:guide pos="144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sz="1200" b="0" i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800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200" b="0" i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0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sz="1200" b="0" i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1.#</a:t>
            </a:r>
          </a:p>
        </p:txBody>
      </p:sp>
      <p:sp>
        <p:nvSpPr>
          <p:cNvPr id="90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800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200" b="0" i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0651F51-988A-4968-9B0B-A0ED017229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273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0" hangingPunct="1">
              <a:defRPr sz="1200" b="0" i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8000" y="0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200" b="0" i="0">
                <a:latin typeface="Times New Roman" pitchFamily="18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49613" y="504825"/>
            <a:ext cx="3367087" cy="25257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9013" y="3198813"/>
            <a:ext cx="7891462" cy="303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7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0" hangingPunct="1">
              <a:defRPr sz="1200" b="0" i="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1.#</a:t>
            </a:r>
          </a:p>
        </p:txBody>
      </p:sp>
      <p:sp>
        <p:nvSpPr>
          <p:cNvPr id="87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8000" y="6397625"/>
            <a:ext cx="4276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0" hangingPunct="1">
              <a:defRPr sz="1200" b="0" i="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FFC7B23-FB35-416E-B61B-249F0C29E63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88663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6038" y="3198813"/>
            <a:ext cx="7234237" cy="3032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54867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234917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57867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53604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13967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41902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21309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90623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50370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111827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568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23306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46714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16487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61155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02316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4532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832233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75993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31712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926569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61970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734873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58111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894207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531342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06485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37482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757093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058473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131975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199662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48806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673023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56517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612011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002560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1056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26842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619431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775433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11013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0502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4" descr="title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3" r="62444"/>
          <a:stretch>
            <a:fillRect/>
          </a:stretch>
        </p:blipFill>
        <p:spPr bwMode="auto">
          <a:xfrm>
            <a:off x="2032000" y="0"/>
            <a:ext cx="7112000" cy="63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>
            <a:spLocks noChangeArrowheads="1"/>
          </p:cNvSpPr>
          <p:nvPr/>
        </p:nvSpPr>
        <p:spPr bwMode="invGray">
          <a:xfrm>
            <a:off x="881063" y="109538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invGray">
          <a:xfrm>
            <a:off x="881063" y="338138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invGray">
          <a:xfrm>
            <a:off x="881063" y="5651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38663" y="6661150"/>
            <a:ext cx="4332287" cy="74613"/>
            <a:chOff x="2859" y="4202"/>
            <a:chExt cx="2729" cy="41"/>
          </a:xfrm>
        </p:grpSpPr>
        <p:sp>
          <p:nvSpPr>
            <p:cNvPr id="9" name="Oval 8"/>
            <p:cNvSpPr>
              <a:spLocks noChangeArrowheads="1"/>
            </p:cNvSpPr>
            <p:nvPr/>
          </p:nvSpPr>
          <p:spPr bwMode="invGray">
            <a:xfrm>
              <a:off x="2859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invGray">
            <a:xfrm>
              <a:off x="3243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invGray">
            <a:xfrm>
              <a:off x="3627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invGray">
            <a:xfrm>
              <a:off x="4011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invGray">
            <a:xfrm>
              <a:off x="4395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invGray">
            <a:xfrm>
              <a:off x="4779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invGray">
            <a:xfrm>
              <a:off x="5163" y="4202"/>
              <a:ext cx="42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invGray">
            <a:xfrm>
              <a:off x="5547" y="4202"/>
              <a:ext cx="41" cy="4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1pPr>
              <a:lvl2pPr marL="742950" indent="-28575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2pPr>
              <a:lvl3pPr marL="11430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3pPr>
              <a:lvl4pPr marL="16002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4pPr>
              <a:lvl5pPr marL="2057400" indent="-228600" eaLnBrk="0" hangingPunct="0"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 i="1">
                  <a:solidFill>
                    <a:schemeClr val="tx1"/>
                  </a:solidFill>
                  <a:latin typeface="Baby Kruffy"/>
                  <a:ea typeface="휴먼엑스포" pitchFamily="18" charset="-127"/>
                </a:defRPr>
              </a:lvl9pPr>
            </a:lstStyle>
            <a:p>
              <a:pPr>
                <a:defRPr/>
              </a:pPr>
              <a:endParaRPr lang="ko-KR" altLang="en-US" sz="18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endParaRPr>
            </a:p>
          </p:txBody>
        </p:sp>
      </p:grpSp>
      <p:sp>
        <p:nvSpPr>
          <p:cNvPr id="17" name="Oval 16"/>
          <p:cNvSpPr>
            <a:spLocks noChangeArrowheads="1"/>
          </p:cNvSpPr>
          <p:nvPr/>
        </p:nvSpPr>
        <p:spPr bwMode="invGray">
          <a:xfrm>
            <a:off x="881063" y="7937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18" name="Oval 35"/>
          <p:cNvSpPr>
            <a:spLocks noChangeArrowheads="1"/>
          </p:cNvSpPr>
          <p:nvPr userDrawn="1"/>
        </p:nvSpPr>
        <p:spPr bwMode="invGray">
          <a:xfrm>
            <a:off x="890588" y="10477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19" name="Oval 36"/>
          <p:cNvSpPr>
            <a:spLocks noChangeArrowheads="1"/>
          </p:cNvSpPr>
          <p:nvPr userDrawn="1"/>
        </p:nvSpPr>
        <p:spPr bwMode="invGray">
          <a:xfrm>
            <a:off x="890588" y="1276350"/>
            <a:ext cx="66675" cy="74613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20" name="Oval 37"/>
          <p:cNvSpPr>
            <a:spLocks noChangeArrowheads="1"/>
          </p:cNvSpPr>
          <p:nvPr userDrawn="1"/>
        </p:nvSpPr>
        <p:spPr bwMode="invGray">
          <a:xfrm>
            <a:off x="890588" y="1503363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21" name="Oval 38"/>
          <p:cNvSpPr>
            <a:spLocks noChangeArrowheads="1"/>
          </p:cNvSpPr>
          <p:nvPr userDrawn="1"/>
        </p:nvSpPr>
        <p:spPr bwMode="invGray">
          <a:xfrm>
            <a:off x="890588" y="1731963"/>
            <a:ext cx="66675" cy="74612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143381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buNone/>
              <a:defRPr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/>
              <a:t>마스터 제목 유형 편집</a:t>
            </a:r>
          </a:p>
        </p:txBody>
      </p:sp>
      <p:sp>
        <p:nvSpPr>
          <p:cNvPr id="143382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114800"/>
            <a:ext cx="6400800" cy="1752600"/>
          </a:xfrm>
        </p:spPr>
        <p:txBody>
          <a:bodyPr/>
          <a:lstStyle>
            <a:lvl1pPr marL="0" indent="0" algn="ctr">
              <a:buFont typeface="Webdings" pitchFamily="18" charset="2"/>
              <a:buNone/>
              <a:defRPr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/>
              <a:t>마스터 부제목 유형 편집</a:t>
            </a:r>
          </a:p>
        </p:txBody>
      </p:sp>
      <p:sp>
        <p:nvSpPr>
          <p:cNvPr id="22" name="Rectangle 2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i="1">
                <a:solidFill>
                  <a:srgbClr val="FFFFFF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Rectangle 2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rgbClr val="FFFFFF"/>
                </a:solidFill>
                <a:latin typeface="Adobe 고딕 Std B" pitchFamily="34" charset="-127"/>
                <a:ea typeface="Adobe 고딕 Std B" pitchFamily="34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2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EB54259-1A96-4481-8A41-B0BECB1B69A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503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4D88E3-E3C7-4855-90D5-950849A4D28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681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3725" y="466725"/>
            <a:ext cx="2286000" cy="5503863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5725" y="466725"/>
            <a:ext cx="6705600" cy="5503863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FB88657-0F28-4279-9B8F-E79800C2E8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5376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5" y="466725"/>
            <a:ext cx="9144000" cy="59531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39763" y="1550988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02163" y="1550988"/>
            <a:ext cx="3810000" cy="44196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E8E5556-FA5D-472A-AD3B-87F8AC8F69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98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buFont typeface="휴먼엑스포" pitchFamily="18" charset="-127"/>
              <a:buChar char="▣"/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A981AE3-3548-431D-9B46-1235A672BB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282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1F07C6-3667-482F-94E9-F7ADA0354FD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097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725" y="466725"/>
            <a:ext cx="9144000" cy="5953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39763" y="1550988"/>
            <a:ext cx="3810000" cy="4419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02163" y="1550988"/>
            <a:ext cx="3810000" cy="213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02163" y="3836988"/>
            <a:ext cx="3810000" cy="2133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ea typeface="굴림" pitchFamily="50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DE37390-6578-4AE5-AC68-6BE11FE772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682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한림대학교 융합소프트웨어학과</a:t>
            </a: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C5D782-9C5D-44C1-A1D7-DCCD0559BD3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045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Adobe 고딕 Std B" pitchFamily="34" charset="-127"/>
                <a:ea typeface="Adobe 고딕 Std B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Adobe 고딕 Std B" pitchFamily="34" charset="-127"/>
                <a:ea typeface="Adobe 고딕 Std B" pitchFamily="34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latin typeface="Adobe 고딕 Std B" pitchFamily="34" charset="-127"/>
                <a:ea typeface="Adobe 고딕 Std B" pitchFamily="34" charset="-127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latin typeface="Adobe 고딕 Std B" pitchFamily="34" charset="-127"/>
                <a:ea typeface="Adobe 고딕 Std B" pitchFamily="34" charset="-127"/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6382EE5-9782-4D9D-B1F1-D06553AB38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1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39763" y="1550988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02163" y="1550988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744FA28-81A0-4621-93EF-BD8E2B9F541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885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AA3F56-0610-4106-A347-CCBCB1DEF7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542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9BEFC5A-8C4A-4A88-B955-1054EA8C84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159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D0EF720-2A18-4B25-82B4-D72E195941B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9608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997BF48-BDA9-499C-B39B-1E9DB3E178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529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cs typeface="Arial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한남대학교 컴퓨터공학과</a:t>
            </a:r>
            <a:endParaRPr lang="en-US" altLang="ko-KR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i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41D1E2A-804F-4D66-BCF2-81D0381E54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440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4" descr="title"/>
          <p:cNvPicPr>
            <a:picLocks noChangeAspect="1" noChangeArrowheads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33" r="62444"/>
          <a:stretch>
            <a:fillRect/>
          </a:stretch>
        </p:blipFill>
        <p:spPr bwMode="auto">
          <a:xfrm>
            <a:off x="3716338" y="2049463"/>
            <a:ext cx="5427662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ChangeArrowheads="1"/>
          </p:cNvSpPr>
          <p:nvPr/>
        </p:nvSpPr>
        <p:spPr bwMode="invGray">
          <a:xfrm>
            <a:off x="0" y="6572250"/>
            <a:ext cx="9144000" cy="285750"/>
          </a:xfrm>
          <a:prstGeom prst="rect">
            <a:avLst/>
          </a:prstGeom>
          <a:solidFill>
            <a:srgbClr val="3366CC"/>
          </a:solidFill>
          <a:ln>
            <a:noFill/>
          </a:ln>
          <a:effectLst>
            <a:prstShdw prst="shdw17" dist="17961" dir="2700000">
              <a:srgbClr val="1F3D7A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ea typeface="휴먼엑스포" pitchFamily="18" charset="-127"/>
              </a:defRPr>
            </a:lvl9pPr>
          </a:lstStyle>
          <a:p>
            <a:pPr>
              <a:defRPr/>
            </a:pPr>
            <a:endParaRPr lang="ko-KR" altLang="en-US" sz="1800" i="0">
              <a:solidFill>
                <a:srgbClr val="000000"/>
              </a:solidFill>
              <a:latin typeface="Adobe 고딕 Std B" pitchFamily="34" charset="-127"/>
              <a:ea typeface="Adobe 고딕 Std B" pitchFamily="34" charset="-127"/>
              <a:cs typeface="Arial" pitchFamily="34" charset="0"/>
            </a:endParaRPr>
          </a:p>
        </p:txBody>
      </p:sp>
      <p:sp>
        <p:nvSpPr>
          <p:cNvPr id="14235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85725" y="466725"/>
            <a:ext cx="9144000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 마스터 제목 유형 편집</a:t>
            </a:r>
          </a:p>
        </p:txBody>
      </p:sp>
      <p:sp>
        <p:nvSpPr>
          <p:cNvPr id="1029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550988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42355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spcBef>
                <a:spcPct val="50000"/>
              </a:spcBef>
              <a:buFontTx/>
              <a:buNone/>
              <a:defRPr sz="14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2356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50000"/>
              </a:spcBef>
              <a:buFontTx/>
              <a:buNone/>
              <a:defRPr sz="1400" i="0">
                <a:solidFill>
                  <a:srgbClr val="000000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</a:lstStyle>
          <a:p>
            <a:pPr>
              <a:defRPr/>
            </a:pPr>
            <a:r>
              <a:rPr lang="ko-KR" altLang="en-US"/>
              <a:t>한림대학교 융합소프트웨어학과</a:t>
            </a:r>
            <a:endParaRPr lang="en-US" altLang="ko-KR"/>
          </a:p>
        </p:txBody>
      </p:sp>
      <p:sp>
        <p:nvSpPr>
          <p:cNvPr id="142357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0425" y="65913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50000"/>
              </a:spcBef>
              <a:defRPr sz="1400" i="0">
                <a:solidFill>
                  <a:srgbClr val="FFFFFF"/>
                </a:solidFill>
                <a:latin typeface="Adobe 고딕 Std B"/>
                <a:ea typeface="Adobe 고딕 Std B"/>
                <a:cs typeface="Adobe 고딕 Std B"/>
              </a:defRPr>
            </a:lvl1pPr>
          </a:lstStyle>
          <a:p>
            <a:pPr>
              <a:defRPr/>
            </a:pPr>
            <a:fld id="{E31321AB-2071-462B-A36B-3E2DC7C394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8" name="Text Box 22"/>
          <p:cNvSpPr txBox="1">
            <a:spLocks noChangeArrowheads="1"/>
          </p:cNvSpPr>
          <p:nvPr/>
        </p:nvSpPr>
        <p:spPr bwMode="auto">
          <a:xfrm>
            <a:off x="6521450" y="6588125"/>
            <a:ext cx="1993900" cy="285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lang="en-US" altLang="ko-KR" sz="1400" i="0" dirty="0">
                <a:solidFill>
                  <a:srgbClr val="FFFFFF"/>
                </a:solidFill>
                <a:latin typeface="Adobe 고딕 Std B" pitchFamily="34" charset="-127"/>
                <a:ea typeface="Adobe 고딕 Std B" pitchFamily="34" charset="-127"/>
              </a:rPr>
              <a:t>HALLYM  UNIVERSITY</a:t>
            </a:r>
          </a:p>
        </p:txBody>
      </p:sp>
      <p:sp>
        <p:nvSpPr>
          <p:cNvPr id="2060" name="Text Box 28"/>
          <p:cNvSpPr txBox="1">
            <a:spLocks noChangeArrowheads="1"/>
          </p:cNvSpPr>
          <p:nvPr/>
        </p:nvSpPr>
        <p:spPr bwMode="auto">
          <a:xfrm>
            <a:off x="-42863" y="0"/>
            <a:ext cx="184151" cy="31273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endParaRPr lang="en-US" altLang="ko-KR" sz="1600" i="0">
              <a:solidFill>
                <a:srgbClr val="FFFFFF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061" name="Text Box 35"/>
          <p:cNvSpPr txBox="1">
            <a:spLocks noChangeArrowheads="1"/>
          </p:cNvSpPr>
          <p:nvPr/>
        </p:nvSpPr>
        <p:spPr bwMode="auto">
          <a:xfrm>
            <a:off x="44450" y="6567488"/>
            <a:ext cx="2246313" cy="285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1pPr>
            <a:lvl2pPr marL="742950" indent="-28575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2pPr>
            <a:lvl3pPr marL="11430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3pPr>
            <a:lvl4pPr marL="16002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4pPr>
            <a:lvl5pPr marL="2057400" indent="-228600" eaLnBrk="0" hangingPunct="0"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/>
                <a:cs typeface="Arial" pitchFamily="34" charset="0"/>
              </a:defRPr>
            </a:lvl9pPr>
          </a:lstStyle>
          <a:p>
            <a:pPr eaLnBrk="1" latinLnBrk="1" hangingPunct="1">
              <a:lnSpc>
                <a:spcPct val="90000"/>
              </a:lnSpc>
              <a:defRPr/>
            </a:pPr>
            <a:r>
              <a:rPr lang="en-US" altLang="ko-KR" sz="1400" i="0" dirty="0">
                <a:solidFill>
                  <a:srgbClr val="FFFFFF"/>
                </a:solidFill>
                <a:latin typeface="Adobe 고딕 Std B" pitchFamily="34" charset="-127"/>
                <a:ea typeface="Adobe 고딕 Std B" pitchFamily="34" charset="-127"/>
              </a:rPr>
              <a:t>Http://smart.hallym.ac.kr</a:t>
            </a:r>
          </a:p>
        </p:txBody>
      </p:sp>
      <p:sp>
        <p:nvSpPr>
          <p:cNvPr id="1036" name="Freeform 37"/>
          <p:cNvSpPr>
            <a:spLocks/>
          </p:cNvSpPr>
          <p:nvPr/>
        </p:nvSpPr>
        <p:spPr bwMode="auto">
          <a:xfrm>
            <a:off x="6332538" y="6781800"/>
            <a:ext cx="249237" cy="76200"/>
          </a:xfrm>
          <a:custGeom>
            <a:avLst/>
            <a:gdLst>
              <a:gd name="T0" fmla="*/ 0 w 157"/>
              <a:gd name="T1" fmla="*/ 2147483646 h 51"/>
              <a:gd name="T2" fmla="*/ 2147483646 w 157"/>
              <a:gd name="T3" fmla="*/ 2147483646 h 51"/>
              <a:gd name="T4" fmla="*/ 2147483646 w 157"/>
              <a:gd name="T5" fmla="*/ 2147483646 h 51"/>
              <a:gd name="T6" fmla="*/ 2147483646 w 157"/>
              <a:gd name="T7" fmla="*/ 2147483646 h 51"/>
              <a:gd name="T8" fmla="*/ 2147483646 w 157"/>
              <a:gd name="T9" fmla="*/ 0 h 51"/>
              <a:gd name="T10" fmla="*/ 0 w 157"/>
              <a:gd name="T11" fmla="*/ 2147483646 h 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57" h="51">
                <a:moveTo>
                  <a:pt x="0" y="51"/>
                </a:moveTo>
                <a:lnTo>
                  <a:pt x="157" y="51"/>
                </a:lnTo>
                <a:lnTo>
                  <a:pt x="157" y="1"/>
                </a:lnTo>
                <a:lnTo>
                  <a:pt x="79" y="43"/>
                </a:lnTo>
                <a:lnTo>
                  <a:pt x="1" y="0"/>
                </a:lnTo>
                <a:lnTo>
                  <a:pt x="0" y="51"/>
                </a:lnTo>
                <a:close/>
              </a:path>
            </a:pathLst>
          </a:cu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9" r:id="rId1"/>
    <p:sldLayoutId id="2147485320" r:id="rId2"/>
    <p:sldLayoutId id="2147485321" r:id="rId3"/>
    <p:sldLayoutId id="2147485322" r:id="rId4"/>
    <p:sldLayoutId id="2147485323" r:id="rId5"/>
    <p:sldLayoutId id="2147485324" r:id="rId6"/>
    <p:sldLayoutId id="2147485325" r:id="rId7"/>
    <p:sldLayoutId id="2147485326" r:id="rId8"/>
    <p:sldLayoutId id="2147485327" r:id="rId9"/>
    <p:sldLayoutId id="2147485328" r:id="rId10"/>
    <p:sldLayoutId id="2147485329" r:id="rId11"/>
    <p:sldLayoutId id="2147485330" r:id="rId12"/>
    <p:sldLayoutId id="2147485331" r:id="rId13"/>
    <p:sldLayoutId id="2147485332" r:id="rId14"/>
    <p:sldLayoutId id="2147485333" r:id="rId15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rgbClr val="404040"/>
        </a:buClr>
        <a:buFont typeface="휴먼엑스포" panose="02030504000101010101" pitchFamily="18" charset="-127"/>
        <a:buChar char="▣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dobe 고딕 Std B" pitchFamily="34" charset="-127"/>
          <a:ea typeface="Adobe 고딕 Std B" pitchFamily="34" charset="-127"/>
          <a:cs typeface="Adobe 고딕 Std B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rgbClr val="404040"/>
        </a:buClr>
        <a:buFont typeface="휴먼엑스포" panose="02030504000101010101" pitchFamily="18" charset="-127"/>
        <a:buChar char="▣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dobe 고딕 Std B" pitchFamily="34" charset="-127"/>
          <a:ea typeface="Adobe 고딕 Std B" pitchFamily="34" charset="-127"/>
          <a:cs typeface="Adobe 고딕 Std B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rgbClr val="404040"/>
        </a:buClr>
        <a:buFont typeface="휴먼엑스포" panose="02030504000101010101" pitchFamily="18" charset="-127"/>
        <a:buChar char="▣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dobe 고딕 Std B" pitchFamily="34" charset="-127"/>
          <a:ea typeface="Adobe 고딕 Std B" pitchFamily="34" charset="-127"/>
          <a:cs typeface="Adobe 고딕 Std B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rgbClr val="404040"/>
        </a:buClr>
        <a:buFont typeface="휴먼엑스포" panose="02030504000101010101" pitchFamily="18" charset="-127"/>
        <a:buChar char="▣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dobe 고딕 Std B" pitchFamily="34" charset="-127"/>
          <a:ea typeface="Adobe 고딕 Std B" pitchFamily="34" charset="-127"/>
          <a:cs typeface="Adobe 고딕 Std B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rgbClr val="404040"/>
        </a:buClr>
        <a:buFont typeface="휴먼엑스포" panose="02030504000101010101" pitchFamily="18" charset="-127"/>
        <a:buChar char="▣"/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dobe 고딕 Std B" pitchFamily="34" charset="-127"/>
          <a:ea typeface="Adobe 고딕 Std B" pitchFamily="34" charset="-127"/>
          <a:cs typeface="Adobe 고딕 Std B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휴먼엑스포" pitchFamily="18" charset="-127"/>
          <a:ea typeface="휴먼엑스포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&lt;"/>
        <a:defRPr kumimoji="1" sz="2800">
          <a:solidFill>
            <a:schemeClr val="tx1"/>
          </a:solidFill>
          <a:latin typeface="Adobe 고딕 Std B" pitchFamily="34" charset="-127"/>
          <a:ea typeface="Adobe 고딕 Std B" pitchFamily="34" charset="-127"/>
          <a:cs typeface="Adobe 고딕 Std B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Adobe 고딕 Std B" pitchFamily="34" charset="-127"/>
          <a:ea typeface="Adobe 고딕 Std B" pitchFamily="34" charset="-127"/>
          <a:cs typeface="Adobe 고딕 Std B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kumimoji="1" sz="2000">
          <a:solidFill>
            <a:schemeClr val="tx1"/>
          </a:solidFill>
          <a:latin typeface="Adobe 고딕 Std B" pitchFamily="34" charset="-127"/>
          <a:ea typeface="Adobe 고딕 Std B" pitchFamily="34" charset="-127"/>
          <a:cs typeface="Adobe 고딕 Std B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"/>
        <a:defRPr kumimoji="1" sz="2000">
          <a:solidFill>
            <a:schemeClr val="tx1"/>
          </a:solidFill>
          <a:latin typeface="Adobe 고딕 Std B" pitchFamily="34" charset="-127"/>
          <a:ea typeface="Adobe 고딕 Std B" pitchFamily="34" charset="-127"/>
          <a:cs typeface="Adobe 고딕 Std B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  <a:cs typeface="Adobe 고딕 Std B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Times New Roman" pitchFamily="18" charset="0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audio" Target="../media/audio1.wav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audio" Target="../media/audio1.wav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87325" y="1524000"/>
            <a:ext cx="41560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kumimoji="0" lang="en-US" altLang="ko-KR" sz="4800" dirty="0">
                <a:solidFill>
                  <a:srgbClr val="FF0000"/>
                </a:solidFill>
                <a:latin typeface="Times" panose="02020603050405020304" pitchFamily="18" charset="0"/>
                <a:ea typeface="굴림" panose="020B0600000101010101" pitchFamily="50" charset="-127"/>
                <a:cs typeface="Arial" panose="020B0604020202020204" pitchFamily="34" charset="0"/>
              </a:rPr>
              <a:t>Chapter 26</a:t>
            </a:r>
          </a:p>
        </p:txBody>
      </p:sp>
      <p:sp>
        <p:nvSpPr>
          <p:cNvPr id="19459" name="Text Box 6"/>
          <p:cNvSpPr txBox="1">
            <a:spLocks noChangeArrowheads="1"/>
          </p:cNvSpPr>
          <p:nvPr/>
        </p:nvSpPr>
        <p:spPr bwMode="auto">
          <a:xfrm>
            <a:off x="152400" y="3048000"/>
            <a:ext cx="8763000" cy="94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4400" b="0" i="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표준</a:t>
            </a:r>
            <a:r>
              <a:rPr kumimoji="0" lang="en-US" altLang="ko-KR" sz="4400" b="0" i="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 </a:t>
            </a:r>
            <a:r>
              <a:rPr kumimoji="0" lang="ko-KR" altLang="en-US" sz="4400" b="0" i="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클라이언트</a:t>
            </a:r>
            <a:r>
              <a:rPr kumimoji="0" lang="en-US" altLang="ko-KR" sz="4400" b="0" i="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-</a:t>
            </a:r>
            <a:r>
              <a:rPr kumimoji="0" lang="ko-KR" altLang="en-US" sz="4400" b="0" i="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rial" panose="020B0604020202020204" pitchFamily="34" charset="0"/>
              </a:rPr>
              <a:t>서버 프로토콜</a:t>
            </a:r>
            <a:endParaRPr kumimoji="0" lang="en-US" altLang="ko-KR" sz="4400" b="0" i="0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946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0B18DBC-651C-480D-A3E2-9E306542125C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5235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5240" name="Rectangle 8"/>
          <p:cNvSpPr>
            <a:spLocks noChangeArrowheads="1"/>
          </p:cNvSpPr>
          <p:nvPr/>
        </p:nvSpPr>
        <p:spPr bwMode="gray">
          <a:xfrm>
            <a:off x="442913" y="590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5242" name="내용 개체 틀 2"/>
          <p:cNvSpPr txBox="1">
            <a:spLocks/>
          </p:cNvSpPr>
          <p:nvPr/>
        </p:nvSpPr>
        <p:spPr bwMode="auto">
          <a:xfrm>
            <a:off x="706438" y="1249363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en-US" altLang="ko-KR" i="0" dirty="0">
                <a:solidFill>
                  <a:srgbClr val="3366FF"/>
                </a:solidFill>
                <a:cs typeface="Arial" panose="020B0604020202020204" pitchFamily="34" charset="0"/>
              </a:rPr>
              <a:t> </a:t>
            </a:r>
            <a:r>
              <a:rPr lang="ko-KR" altLang="en-US" i="0" dirty="0">
                <a:cs typeface="Arial" panose="020B0604020202020204" pitchFamily="34" charset="0"/>
              </a:rPr>
              <a:t>웹 서버</a:t>
            </a:r>
            <a:endParaRPr lang="en-US" altLang="ko-KR" b="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웹 페이지 저장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클라이언트 요청이 오면 해당 문서를 클라이언트에 전송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효율성을 위해 요청 파일 캐시에 저장</a:t>
            </a:r>
            <a:endParaRPr lang="en-US" altLang="ko-KR" sz="180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유명 웹 서버</a:t>
            </a:r>
            <a:r>
              <a:rPr lang="en-US" altLang="ko-KR" i="0" dirty="0">
                <a:cs typeface="Arial" panose="020B0604020202020204" pitchFamily="34" charset="0"/>
              </a:rPr>
              <a:t>: Apache, </a:t>
            </a:r>
            <a:br>
              <a:rPr lang="en-US" altLang="ko-KR" i="0" dirty="0">
                <a:cs typeface="Arial" panose="020B0604020202020204" pitchFamily="34" charset="0"/>
              </a:rPr>
            </a:br>
            <a:r>
              <a:rPr lang="en-US" altLang="ko-KR" i="0" dirty="0">
                <a:cs typeface="Arial" panose="020B0604020202020204" pitchFamily="34" charset="0"/>
              </a:rPr>
              <a:t>Microsoft Internet Information Server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i="0" dirty="0">
              <a:cs typeface="Arial" panose="020B0604020202020204" pitchFamily="34" charset="0"/>
            </a:endParaRPr>
          </a:p>
        </p:txBody>
      </p:sp>
      <p:sp>
        <p:nvSpPr>
          <p:cNvPr id="9524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1A67E6D-1231-4F9A-880A-FD00100D93B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10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gray">
          <a:xfrm>
            <a:off x="442913" y="590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97290" name="내용 개체 틀 2"/>
          <p:cNvSpPr txBox="1">
            <a:spLocks/>
          </p:cNvSpPr>
          <p:nvPr/>
        </p:nvSpPr>
        <p:spPr bwMode="auto">
          <a:xfrm>
            <a:off x="706438" y="1249363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ko-KR" altLang="en-US" i="0" dirty="0">
                <a:cs typeface="Arial" panose="020B0604020202020204" pitchFamily="34" charset="0"/>
              </a:rPr>
              <a:t>자원</a:t>
            </a:r>
            <a:r>
              <a:rPr lang="en-US" altLang="ko-KR" i="0" dirty="0">
                <a:cs typeface="Arial" panose="020B0604020202020204" pitchFamily="34" charset="0"/>
              </a:rPr>
              <a:t> </a:t>
            </a:r>
            <a:r>
              <a:rPr lang="ko-KR" altLang="en-US" i="0" dirty="0">
                <a:cs typeface="Arial" panose="020B0604020202020204" pitchFamily="34" charset="0"/>
              </a:rPr>
              <a:t>위치 지정자</a:t>
            </a:r>
            <a:r>
              <a:rPr lang="en-US" altLang="ko-KR" i="0" dirty="0">
                <a:cs typeface="Arial" panose="020B0604020202020204" pitchFamily="34" charset="0"/>
              </a:rPr>
              <a:t>(URL)</a:t>
            </a:r>
            <a:r>
              <a:rPr lang="ko-KR" altLang="en-US" i="0" dirty="0">
                <a:cs typeface="Arial" panose="020B0604020202020204" pitchFamily="34" charset="0"/>
              </a:rPr>
              <a:t> </a:t>
            </a:r>
            <a:endParaRPr lang="en-US" altLang="ko-KR" b="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웹 페이지를 구별하기 위한 식별자 필요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프로토콜</a:t>
            </a:r>
            <a:r>
              <a:rPr lang="en-US" altLang="ko-KR" i="0" dirty="0">
                <a:cs typeface="Arial" panose="020B0604020202020204" pitchFamily="34" charset="0"/>
              </a:rPr>
              <a:t>(Protocol): </a:t>
            </a:r>
            <a:r>
              <a:rPr lang="ko-KR" altLang="en-US" i="0" dirty="0">
                <a:cs typeface="Arial" panose="020B0604020202020204" pitchFamily="34" charset="0"/>
              </a:rPr>
              <a:t>웹페이지를</a:t>
            </a:r>
            <a:r>
              <a:rPr lang="en-US" altLang="ko-KR" i="0" dirty="0">
                <a:cs typeface="Arial" panose="020B0604020202020204" pitchFamily="34" charset="0"/>
              </a:rPr>
              <a:t> </a:t>
            </a:r>
            <a:r>
              <a:rPr lang="ko-KR" altLang="en-US" i="0" dirty="0">
                <a:cs typeface="Arial" panose="020B0604020202020204" pitchFamily="34" charset="0"/>
              </a:rPr>
              <a:t>접속하기 위한 클라이언트 서버 응용 프로그램</a:t>
            </a:r>
            <a:r>
              <a:rPr lang="en-US" altLang="ko-KR" i="0" dirty="0">
                <a:cs typeface="Arial" panose="020B0604020202020204" pitchFamily="34" charset="0"/>
              </a:rPr>
              <a:t>(HTTP, FTP </a:t>
            </a:r>
            <a:r>
              <a:rPr lang="ko-KR" altLang="en-US" i="0" dirty="0">
                <a:cs typeface="Arial" panose="020B0604020202020204" pitchFamily="34" charset="0"/>
              </a:rPr>
              <a:t>등</a:t>
            </a:r>
            <a:r>
              <a:rPr lang="en-US" altLang="ko-KR" i="0" dirty="0"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호스트</a:t>
            </a:r>
            <a:r>
              <a:rPr lang="en-US" altLang="ko-KR" i="0" dirty="0">
                <a:cs typeface="Arial" panose="020B0604020202020204" pitchFamily="34" charset="0"/>
              </a:rPr>
              <a:t>(host): </a:t>
            </a:r>
            <a:r>
              <a:rPr lang="ko-KR" altLang="en-US" i="0" dirty="0">
                <a:cs typeface="Arial" panose="020B0604020202020204" pitchFamily="34" charset="0"/>
              </a:rPr>
              <a:t>서버</a:t>
            </a:r>
            <a:r>
              <a:rPr lang="en-US" altLang="ko-KR" i="0" dirty="0">
                <a:cs typeface="Arial" panose="020B0604020202020204" pitchFamily="34" charset="0"/>
              </a:rPr>
              <a:t> </a:t>
            </a:r>
            <a:r>
              <a:rPr lang="ko-KR" altLang="en-US" i="0" dirty="0">
                <a:cs typeface="Arial" panose="020B0604020202020204" pitchFamily="34" charset="0"/>
              </a:rPr>
              <a:t>이름 또는 서버에게 주어진 </a:t>
            </a:r>
            <a:r>
              <a:rPr lang="en-US" altLang="ko-KR" i="0" dirty="0">
                <a:cs typeface="Arial" panose="020B0604020202020204" pitchFamily="34" charset="0"/>
              </a:rPr>
              <a:t>IP </a:t>
            </a:r>
            <a:r>
              <a:rPr lang="ko-KR" altLang="en-US" i="0" dirty="0">
                <a:cs typeface="Arial" panose="020B0604020202020204" pitchFamily="34" charset="0"/>
              </a:rPr>
              <a:t>주소</a:t>
            </a:r>
            <a:endParaRPr lang="en-US" altLang="ko-KR" sz="180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포트</a:t>
            </a:r>
            <a:r>
              <a:rPr lang="en-US" altLang="ko-KR" i="0" dirty="0">
                <a:cs typeface="Arial" panose="020B0604020202020204" pitchFamily="34" charset="0"/>
              </a:rPr>
              <a:t>(port): 16</a:t>
            </a:r>
            <a:r>
              <a:rPr lang="ko-KR" altLang="en-US" i="0" dirty="0">
                <a:cs typeface="Arial" panose="020B0604020202020204" pitchFamily="34" charset="0"/>
              </a:rPr>
              <a:t>비트</a:t>
            </a:r>
            <a:r>
              <a:rPr lang="en-US" altLang="ko-KR" i="0" dirty="0">
                <a:cs typeface="Arial" panose="020B0604020202020204" pitchFamily="34" charset="0"/>
              </a:rPr>
              <a:t> </a:t>
            </a:r>
            <a:r>
              <a:rPr lang="ko-KR" altLang="en-US" i="0" dirty="0">
                <a:cs typeface="Arial" panose="020B0604020202020204" pitchFamily="34" charset="0"/>
              </a:rPr>
              <a:t>정수로</a:t>
            </a:r>
            <a:r>
              <a:rPr lang="en-US" altLang="ko-KR" i="0" dirty="0">
                <a:cs typeface="Arial" panose="020B0604020202020204" pitchFamily="34" charset="0"/>
              </a:rPr>
              <a:t> </a:t>
            </a:r>
            <a:r>
              <a:rPr lang="ko-KR" altLang="en-US" i="0" dirty="0">
                <a:cs typeface="Arial" panose="020B0604020202020204" pitchFamily="34" charset="0"/>
              </a:rPr>
              <a:t>응용 프로그램을 위해 미리 정의</a:t>
            </a:r>
            <a:r>
              <a:rPr lang="en-US" altLang="ko-KR" i="0" dirty="0">
                <a:cs typeface="Arial" panose="020B0604020202020204" pitchFamily="34" charset="0"/>
              </a:rPr>
              <a:t>(</a:t>
            </a:r>
            <a:r>
              <a:rPr lang="ko-KR" altLang="en-US" i="0" dirty="0">
                <a:cs typeface="Arial" panose="020B0604020202020204" pitchFamily="34" charset="0"/>
              </a:rPr>
              <a:t>예</a:t>
            </a:r>
            <a:r>
              <a:rPr lang="en-US" altLang="ko-KR" i="0" dirty="0">
                <a:cs typeface="Arial" panose="020B0604020202020204" pitchFamily="34" charset="0"/>
              </a:rPr>
              <a:t>: HTTP – 80)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경로</a:t>
            </a:r>
            <a:r>
              <a:rPr lang="en-US" altLang="ko-KR" i="0" dirty="0">
                <a:cs typeface="Arial" panose="020B0604020202020204" pitchFamily="34" charset="0"/>
              </a:rPr>
              <a:t>(path): </a:t>
            </a:r>
            <a:r>
              <a:rPr lang="ko-KR" altLang="en-US" i="0" dirty="0">
                <a:cs typeface="Arial" panose="020B0604020202020204" pitchFamily="34" charset="0"/>
              </a:rPr>
              <a:t>파일의 위치와 이름 식별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i="0" dirty="0">
                <a:cs typeface="Arial" panose="020B0604020202020204" pitchFamily="34" charset="0"/>
              </a:rPr>
              <a:t>protocol://host/path  ---  </a:t>
            </a:r>
            <a:r>
              <a:rPr lang="ko-KR" altLang="en-US" i="0" dirty="0">
                <a:cs typeface="Arial" panose="020B0604020202020204" pitchFamily="34" charset="0"/>
              </a:rPr>
              <a:t>대부분 사용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i="0" dirty="0">
                <a:cs typeface="Arial" panose="020B0604020202020204" pitchFamily="34" charset="0"/>
              </a:rPr>
              <a:t>protocol://host:port/path – </a:t>
            </a:r>
            <a:r>
              <a:rPr lang="ko-KR" altLang="en-US" i="0" dirty="0">
                <a:cs typeface="Arial" panose="020B0604020202020204" pitchFamily="34" charset="0"/>
              </a:rPr>
              <a:t>포트번호가 필요할 때 사용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i="0" dirty="0">
              <a:cs typeface="Arial" panose="020B0604020202020204" pitchFamily="34" charset="0"/>
            </a:endParaRPr>
          </a:p>
        </p:txBody>
      </p:sp>
      <p:sp>
        <p:nvSpPr>
          <p:cNvPr id="9729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A815D76-E754-47C0-9F2F-39950F8F246E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11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0"/>
          <p:cNvSpPr txBox="1">
            <a:spLocks noChangeArrowheads="1"/>
          </p:cNvSpPr>
          <p:nvPr/>
        </p:nvSpPr>
        <p:spPr bwMode="auto">
          <a:xfrm>
            <a:off x="76200" y="944563"/>
            <a:ext cx="8839200" cy="375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3200" i="0" dirty="0">
                <a:solidFill>
                  <a:srgbClr val="0070C0"/>
                </a:solidFill>
                <a:cs typeface="Times New Roman" panose="02020603050405020304" pitchFamily="18" charset="0"/>
              </a:rPr>
              <a:t>http://www.mhhe.com/compsci/forouzan</a:t>
            </a:r>
            <a:r>
              <a:rPr kumimoji="0" lang="ko-KR" altLang="en-US" sz="3200" b="0" i="0" dirty="0">
                <a:cs typeface="Times New Roman" panose="02020603050405020304" pitchFamily="18" charset="0"/>
              </a:rPr>
              <a:t> </a:t>
            </a:r>
            <a:r>
              <a:rPr kumimoji="0" lang="en-US" altLang="ko-KR" sz="3200" b="0" i="0" dirty="0">
                <a:cs typeface="Times New Roman" panose="02020603050405020304" pitchFamily="18" charset="0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3200" b="0" i="0" dirty="0">
                <a:cs typeface="Times New Roman" panose="02020603050405020304" pitchFamily="18" charset="0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문자열 </a:t>
            </a:r>
            <a:r>
              <a:rPr kumimoji="0" lang="en-US" altLang="ko-KR" sz="2400" i="0" dirty="0">
                <a:cs typeface="Times New Roman" panose="02020603050405020304" pitchFamily="18" charset="0"/>
              </a:rPr>
              <a:t>www.mhhe.com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은 </a:t>
            </a:r>
            <a:r>
              <a:rPr kumimoji="0" lang="en-US" altLang="ko-KR" sz="2400" b="0" i="0" dirty="0" err="1">
                <a:cs typeface="Times New Roman" panose="02020603050405020304" pitchFamily="18" charset="0"/>
              </a:rPr>
              <a:t>McGrawHill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회사의 컴퓨터이름</a:t>
            </a:r>
            <a:r>
              <a:rPr kumimoji="0" lang="en-US" altLang="ko-KR" sz="2200" b="0" i="0" dirty="0">
                <a:cs typeface="Times New Roman" panose="02020603050405020304" pitchFamily="18" charset="0"/>
              </a:rPr>
              <a:t> </a:t>
            </a: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sz="2200" b="0" i="0" dirty="0">
              <a:cs typeface="Times New Roman" panose="02020603050405020304" pitchFamily="18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경로 </a:t>
            </a:r>
            <a:r>
              <a:rPr kumimoji="0" lang="en-US" altLang="ko-KR" sz="2400" b="0" i="0" dirty="0" err="1">
                <a:cs typeface="Times New Roman" panose="02020603050405020304" pitchFamily="18" charset="0"/>
              </a:rPr>
              <a:t>compsci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/</a:t>
            </a:r>
            <a:r>
              <a:rPr kumimoji="0" lang="en-US" altLang="ko-KR" sz="2400" b="0" i="0" dirty="0" err="1">
                <a:cs typeface="Times New Roman" panose="02020603050405020304" pitchFamily="18" charset="0"/>
              </a:rPr>
              <a:t>forouzan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/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은 디렉토리 </a:t>
            </a:r>
            <a:r>
              <a:rPr kumimoji="0" lang="en-US" altLang="ko-KR" sz="2400" b="0" i="0" dirty="0" err="1">
                <a:cs typeface="Times New Roman" panose="02020603050405020304" pitchFamily="18" charset="0"/>
              </a:rPr>
              <a:t>compsci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(</a:t>
            </a:r>
            <a:r>
              <a:rPr kumimoji="0" lang="en-US" altLang="ko-KR" sz="2400" b="0" i="0" dirty="0" err="1">
                <a:cs typeface="Times New Roman" panose="02020603050405020304" pitchFamily="18" charset="0"/>
              </a:rPr>
              <a:t>compuer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 science)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에 있는 </a:t>
            </a:r>
            <a:r>
              <a:rPr kumimoji="0" lang="en-US" altLang="ko-KR" sz="2400" b="0" i="0" dirty="0" err="1">
                <a:cs typeface="Times New Roman" panose="02020603050405020304" pitchFamily="18" charset="0"/>
              </a:rPr>
              <a:t>Forouzan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의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웹 페이지 정의</a:t>
            </a: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b="0" i="0" dirty="0">
              <a:cs typeface="Times New Roman" panose="02020603050405020304" pitchFamily="18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endParaRPr kumimoji="0" lang="en-US" altLang="ko-KR" b="0" i="0" dirty="0">
              <a:cs typeface="Times New Roman" panose="02020603050405020304" pitchFamily="18" charset="0"/>
            </a:endParaRPr>
          </a:p>
        </p:txBody>
      </p:sp>
      <p:grpSp>
        <p:nvGrpSpPr>
          <p:cNvPr id="99331" name="Group 2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99333" name="Rectangle 22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906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Arial" pitchFamily="34" charset="0"/>
                </a:rPr>
                <a:t>Example 26.2</a:t>
              </a:r>
            </a:p>
          </p:txBody>
        </p:sp>
      </p:grpSp>
      <p:sp>
        <p:nvSpPr>
          <p:cNvPr id="9933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4FE453E-8A46-421D-94A7-2328541B8B57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12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gray">
          <a:xfrm>
            <a:off x="442913" y="590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1084263" y="46038"/>
            <a:ext cx="8382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en-US" altLang="ko-KR" sz="2800" i="0">
                <a:cs typeface="Arial" panose="020B0604020202020204" pitchFamily="34" charset="0"/>
              </a:rPr>
              <a:t> </a:t>
            </a:r>
            <a:r>
              <a:rPr kumimoji="0" lang="ko-KR" altLang="en-US" sz="3200" i="0">
                <a:cs typeface="Arial" panose="020B0604020202020204" pitchFamily="34" charset="0"/>
              </a:rPr>
              <a:t>웹 문서</a:t>
            </a:r>
            <a:endParaRPr kumimoji="0" lang="en-US" altLang="ko-KR" sz="3200" i="0">
              <a:cs typeface="Arial" panose="020B0604020202020204" pitchFamily="34" charset="0"/>
            </a:endParaRPr>
          </a:p>
        </p:txBody>
      </p:sp>
      <p:sp>
        <p:nvSpPr>
          <p:cNvPr id="101386" name="내용 개체 틀 2"/>
          <p:cNvSpPr txBox="1">
            <a:spLocks/>
          </p:cNvSpPr>
          <p:nvPr/>
        </p:nvSpPr>
        <p:spPr bwMode="auto">
          <a:xfrm>
            <a:off x="706438" y="1249363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en-US" altLang="ko-KR" i="0" dirty="0">
                <a:solidFill>
                  <a:srgbClr val="3366FF"/>
                </a:solidFill>
                <a:cs typeface="Arial" panose="020B0604020202020204" pitchFamily="34" charset="0"/>
              </a:rPr>
              <a:t> </a:t>
            </a:r>
            <a:r>
              <a:rPr lang="ko-KR" altLang="en-US" sz="2400" i="0" dirty="0">
                <a:solidFill>
                  <a:srgbClr val="3366FF"/>
                </a:solidFill>
                <a:cs typeface="Arial" panose="020B0604020202020204" pitchFamily="34" charset="0"/>
              </a:rPr>
              <a:t>정적 문서</a:t>
            </a:r>
            <a:r>
              <a:rPr lang="en-US" altLang="ko-KR" sz="2400" i="0" dirty="0">
                <a:solidFill>
                  <a:srgbClr val="3366FF"/>
                </a:solidFill>
                <a:cs typeface="Arial" panose="020B0604020202020204" pitchFamily="34" charset="0"/>
              </a:rPr>
              <a:t>(static document, </a:t>
            </a:r>
            <a:r>
              <a:rPr lang="ko-KR" altLang="en-US" sz="2400" i="0" dirty="0">
                <a:solidFill>
                  <a:srgbClr val="3366FF"/>
                </a:solidFill>
                <a:cs typeface="Arial" panose="020B0604020202020204" pitchFamily="34" charset="0"/>
              </a:rPr>
              <a:t>고정</a:t>
            </a:r>
            <a:r>
              <a:rPr lang="en-US" altLang="ko-KR" sz="2400" i="0" dirty="0">
                <a:solidFill>
                  <a:srgbClr val="3366FF"/>
                </a:solidFill>
                <a:cs typeface="Arial" panose="020B0604020202020204" pitchFamily="34" charset="0"/>
              </a:rPr>
              <a:t> </a:t>
            </a:r>
            <a:r>
              <a:rPr lang="ko-KR" altLang="en-US" sz="2400" i="0" dirty="0">
                <a:solidFill>
                  <a:srgbClr val="3366FF"/>
                </a:solidFill>
                <a:cs typeface="Arial" panose="020B0604020202020204" pitchFamily="34" charset="0"/>
              </a:rPr>
              <a:t>문서</a:t>
            </a:r>
            <a:r>
              <a:rPr lang="en-US" altLang="ko-KR" sz="2400" i="0" dirty="0">
                <a:solidFill>
                  <a:srgbClr val="3366FF"/>
                </a:solidFill>
                <a:cs typeface="Arial" panose="020B0604020202020204" pitchFamily="34" charset="0"/>
              </a:rPr>
              <a:t>)</a:t>
            </a:r>
            <a:r>
              <a:rPr lang="ko-KR" altLang="en-US" sz="2400" i="0" dirty="0">
                <a:cs typeface="Arial" panose="020B0604020202020204" pitchFamily="34" charset="0"/>
              </a:rPr>
              <a:t> </a:t>
            </a:r>
            <a:endParaRPr lang="en-US" altLang="ko-KR" sz="2400" b="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i="0" dirty="0">
                <a:cs typeface="Arial" panose="020B0604020202020204" pitchFamily="34" charset="0"/>
              </a:rPr>
              <a:t>서버에서 생성되어 저장된 </a:t>
            </a:r>
            <a:r>
              <a:rPr lang="ko-KR" altLang="en-US" sz="2000" i="0" dirty="0">
                <a:solidFill>
                  <a:srgbClr val="FF0000"/>
                </a:solidFill>
                <a:cs typeface="Arial" panose="020B0604020202020204" pitchFamily="34" charset="0"/>
              </a:rPr>
              <a:t>고정 내용 문서</a:t>
            </a:r>
            <a:endParaRPr lang="en-US" altLang="ko-KR" sz="2000" i="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i="0" dirty="0">
                <a:cs typeface="Arial" panose="020B0604020202020204" pitchFamily="34" charset="0"/>
              </a:rPr>
              <a:t>서버에 있는 내용 바꿀 수 있으나 사용자는 바꿀 수 없음</a:t>
            </a:r>
            <a:endParaRPr lang="en-US" altLang="ko-KR" sz="200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i="0" dirty="0">
                <a:cs typeface="Arial" panose="020B0604020202020204" pitchFamily="34" charset="0"/>
              </a:rPr>
              <a:t>사용</a:t>
            </a:r>
            <a:r>
              <a:rPr lang="en-US" altLang="ko-KR" sz="2000" i="0" dirty="0">
                <a:cs typeface="Arial" panose="020B0604020202020204" pitchFamily="34" charset="0"/>
              </a:rPr>
              <a:t> </a:t>
            </a:r>
            <a:r>
              <a:rPr lang="ko-KR" altLang="en-US" sz="2000" i="0" dirty="0">
                <a:cs typeface="Arial" panose="020B0604020202020204" pitchFamily="34" charset="0"/>
              </a:rPr>
              <a:t>언어</a:t>
            </a:r>
            <a:r>
              <a:rPr lang="en-US" altLang="ko-KR" sz="2000" i="0" dirty="0">
                <a:cs typeface="Arial" panose="020B0604020202020204" pitchFamily="34" charset="0"/>
              </a:rPr>
              <a:t>: HTML, XML, XSL, XHTML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i="0" dirty="0"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i="0" dirty="0">
                <a:solidFill>
                  <a:schemeClr val="accent1"/>
                </a:solidFill>
                <a:cs typeface="Arial" panose="020B0604020202020204" pitchFamily="34" charset="0"/>
              </a:rPr>
              <a:t>동적 문서</a:t>
            </a:r>
            <a:r>
              <a:rPr lang="en-US" altLang="ko-KR" sz="2400" i="0" dirty="0">
                <a:solidFill>
                  <a:schemeClr val="accent1"/>
                </a:solidFill>
                <a:cs typeface="Arial" panose="020B0604020202020204" pitchFamily="34" charset="0"/>
              </a:rPr>
              <a:t>(dynamic document)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i="0" dirty="0">
                <a:cs typeface="Arial" panose="020B0604020202020204" pitchFamily="34" charset="0"/>
              </a:rPr>
              <a:t>브라우저가 문서를 요청할 때마다 </a:t>
            </a:r>
            <a:r>
              <a:rPr lang="ko-KR" altLang="en-US" sz="2000" i="0" dirty="0">
                <a:solidFill>
                  <a:srgbClr val="FF0000"/>
                </a:solidFill>
                <a:cs typeface="Arial" panose="020B0604020202020204" pitchFamily="34" charset="0"/>
              </a:rPr>
              <a:t>서버에 의해 생성</a:t>
            </a:r>
            <a:endParaRPr lang="en-US" altLang="ko-KR" sz="2000" i="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i="0" dirty="0">
                <a:cs typeface="Arial" panose="020B0604020202020204" pitchFamily="34" charset="0"/>
              </a:rPr>
              <a:t>웹서버는 동적 문서를 만드는 응용</a:t>
            </a:r>
            <a:r>
              <a:rPr lang="en-US" altLang="ko-KR" sz="2000" i="0" dirty="0">
                <a:cs typeface="Arial" panose="020B0604020202020204" pitchFamily="34" charset="0"/>
              </a:rPr>
              <a:t> </a:t>
            </a:r>
            <a:r>
              <a:rPr lang="ko-KR" altLang="en-US" sz="2000" i="0" dirty="0">
                <a:cs typeface="Arial" panose="020B0604020202020204" pitchFamily="34" charset="0"/>
              </a:rPr>
              <a:t>프로그램이나 스크립트 수행</a:t>
            </a:r>
            <a:endParaRPr lang="en-US" altLang="ko-KR" sz="200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i="0" dirty="0">
                <a:cs typeface="Arial" panose="020B0604020202020204" pitchFamily="34" charset="0"/>
              </a:rPr>
              <a:t>동적 문서의 내용은 요청마다 달라질 수 있음</a:t>
            </a:r>
            <a:r>
              <a:rPr lang="en-US" altLang="ko-KR" sz="2000" i="0" dirty="0">
                <a:cs typeface="Arial" panose="020B0604020202020204" pitchFamily="34" charset="0"/>
              </a:rPr>
              <a:t>(</a:t>
            </a:r>
            <a:r>
              <a:rPr lang="ko-KR" altLang="en-US" sz="2000" i="0" dirty="0">
                <a:cs typeface="Arial" panose="020B0604020202020204" pitchFamily="34" charset="0"/>
              </a:rPr>
              <a:t>예</a:t>
            </a:r>
            <a:r>
              <a:rPr lang="en-US" altLang="ko-KR" sz="2000" i="0" dirty="0">
                <a:cs typeface="Arial" panose="020B0604020202020204" pitchFamily="34" charset="0"/>
              </a:rPr>
              <a:t>: </a:t>
            </a:r>
            <a:r>
              <a:rPr lang="ko-KR" altLang="en-US" sz="2000" i="0" dirty="0">
                <a:cs typeface="Arial" panose="020B0604020202020204" pitchFamily="34" charset="0"/>
              </a:rPr>
              <a:t>날짜</a:t>
            </a:r>
            <a:r>
              <a:rPr lang="en-US" altLang="ko-KR" sz="2000" i="0" dirty="0">
                <a:cs typeface="Arial" panose="020B0604020202020204" pitchFamily="34" charset="0"/>
              </a:rPr>
              <a:t>,</a:t>
            </a:r>
            <a:r>
              <a:rPr lang="ko-KR" altLang="en-US" sz="2000" i="0" dirty="0">
                <a:cs typeface="Arial" panose="020B0604020202020204" pitchFamily="34" charset="0"/>
              </a:rPr>
              <a:t>시간</a:t>
            </a:r>
            <a:r>
              <a:rPr lang="en-US" altLang="ko-KR" sz="2000" i="0" dirty="0">
                <a:cs typeface="Arial" panose="020B06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i="0" dirty="0">
                <a:cs typeface="Arial" panose="020B0604020202020204" pitchFamily="34" charset="0"/>
              </a:rPr>
              <a:t>동적 문서 처리기술</a:t>
            </a:r>
            <a:r>
              <a:rPr lang="en-US" altLang="ko-KR" sz="2000" i="0" dirty="0">
                <a:cs typeface="Arial" panose="020B0604020202020204" pitchFamily="34" charset="0"/>
              </a:rPr>
              <a:t>: CGI(common</a:t>
            </a:r>
            <a:r>
              <a:rPr lang="ko-KR" altLang="en-US" sz="2000" i="0" dirty="0">
                <a:cs typeface="Arial" panose="020B0604020202020204" pitchFamily="34" charset="0"/>
              </a:rPr>
              <a:t> </a:t>
            </a:r>
            <a:r>
              <a:rPr lang="en-US" altLang="ko-KR" sz="2000" i="0" dirty="0">
                <a:cs typeface="Arial" panose="020B0604020202020204" pitchFamily="34" charset="0"/>
              </a:rPr>
              <a:t>gateway interface)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i="0" dirty="0">
                <a:cs typeface="Arial" panose="020B0604020202020204" pitchFamily="34" charset="0"/>
              </a:rPr>
              <a:t>스크립트를</a:t>
            </a:r>
            <a:r>
              <a:rPr lang="en-US" altLang="ko-KR" sz="2000" i="0" dirty="0">
                <a:cs typeface="Arial" panose="020B0604020202020204" pitchFamily="34" charset="0"/>
              </a:rPr>
              <a:t> </a:t>
            </a:r>
            <a:r>
              <a:rPr lang="ko-KR" altLang="en-US" sz="2000" i="0" dirty="0">
                <a:cs typeface="Arial" panose="020B0604020202020204" pitchFamily="34" charset="0"/>
              </a:rPr>
              <a:t>이용하여 동적 문서 생성 기술</a:t>
            </a:r>
            <a:r>
              <a:rPr lang="en-US" altLang="ko-KR" sz="2000" i="0" dirty="0">
                <a:cs typeface="Arial" panose="020B0604020202020204" pitchFamily="34" charset="0"/>
              </a:rPr>
              <a:t>: JSP(Java server pages), ASP(active</a:t>
            </a:r>
            <a:r>
              <a:rPr lang="ko-KR" altLang="en-US" sz="2000" i="0" dirty="0">
                <a:cs typeface="Arial" panose="020B0604020202020204" pitchFamily="34" charset="0"/>
              </a:rPr>
              <a:t> </a:t>
            </a:r>
            <a:r>
              <a:rPr lang="en-US" altLang="ko-KR" sz="2000" i="0" dirty="0">
                <a:cs typeface="Arial" panose="020B0604020202020204" pitchFamily="34" charset="0"/>
              </a:rPr>
              <a:t>server page), </a:t>
            </a:r>
            <a:r>
              <a:rPr lang="en-US" altLang="ko-KR" sz="2000" i="0" dirty="0" err="1">
                <a:cs typeface="Arial" panose="020B0604020202020204" pitchFamily="34" charset="0"/>
              </a:rPr>
              <a:t>Coldfusion</a:t>
            </a:r>
            <a:r>
              <a:rPr lang="en-US" altLang="ko-KR" sz="2000" i="0" dirty="0">
                <a:cs typeface="Arial" panose="020B0604020202020204" pitchFamily="34" charset="0"/>
              </a:rPr>
              <a:t> </a:t>
            </a:r>
            <a:r>
              <a:rPr lang="ko-KR" altLang="en-US" sz="2000" i="0" dirty="0">
                <a:cs typeface="Arial" panose="020B0604020202020204" pitchFamily="34" charset="0"/>
              </a:rPr>
              <a:t>등</a:t>
            </a:r>
            <a:r>
              <a:rPr lang="en-US" altLang="ko-KR" i="0" dirty="0">
                <a:cs typeface="Arial" panose="020B0604020202020204" pitchFamily="34" charset="0"/>
              </a:rPr>
              <a:t>	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i="0" dirty="0">
              <a:cs typeface="Arial" panose="020B0604020202020204" pitchFamily="34" charset="0"/>
            </a:endParaRPr>
          </a:p>
        </p:txBody>
      </p:sp>
      <p:sp>
        <p:nvSpPr>
          <p:cNvPr id="101387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57C5D9B-09FB-4DAF-810D-3427212AD191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13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gray">
          <a:xfrm>
            <a:off x="442913" y="590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1084263" y="46038"/>
            <a:ext cx="83820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en-US" altLang="ko-KR" sz="2800" i="0">
                <a:cs typeface="Arial" panose="020B0604020202020204" pitchFamily="34" charset="0"/>
              </a:rPr>
              <a:t> </a:t>
            </a:r>
            <a:r>
              <a:rPr kumimoji="0" lang="ko-KR" altLang="en-US" sz="3200" i="0">
                <a:cs typeface="Arial" panose="020B0604020202020204" pitchFamily="34" charset="0"/>
              </a:rPr>
              <a:t>웹 문서</a:t>
            </a:r>
            <a:endParaRPr kumimoji="0" lang="en-US" altLang="ko-KR" sz="3200" i="0">
              <a:cs typeface="Arial" panose="020B0604020202020204" pitchFamily="34" charset="0"/>
            </a:endParaRPr>
          </a:p>
        </p:txBody>
      </p:sp>
      <p:sp>
        <p:nvSpPr>
          <p:cNvPr id="103434" name="내용 개체 틀 2"/>
          <p:cNvSpPr txBox="1">
            <a:spLocks/>
          </p:cNvSpPr>
          <p:nvPr/>
        </p:nvSpPr>
        <p:spPr bwMode="auto">
          <a:xfrm>
            <a:off x="706438" y="1249363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en-US" altLang="ko-KR" i="0" dirty="0">
                <a:solidFill>
                  <a:srgbClr val="3366FF"/>
                </a:solidFill>
                <a:cs typeface="Arial" panose="020B0604020202020204" pitchFamily="34" charset="0"/>
              </a:rPr>
              <a:t> </a:t>
            </a:r>
            <a:r>
              <a:rPr lang="ko-KR" altLang="en-US" i="0" dirty="0">
                <a:solidFill>
                  <a:srgbClr val="3366FF"/>
                </a:solidFill>
                <a:cs typeface="Arial" panose="020B0604020202020204" pitchFamily="34" charset="0"/>
              </a:rPr>
              <a:t>액티브</a:t>
            </a:r>
            <a:r>
              <a:rPr lang="ko-KR" altLang="en-US" sz="2400" i="0" dirty="0">
                <a:solidFill>
                  <a:srgbClr val="3366FF"/>
                </a:solidFill>
                <a:cs typeface="Arial" panose="020B0604020202020204" pitchFamily="34" charset="0"/>
              </a:rPr>
              <a:t> 문서</a:t>
            </a:r>
            <a:r>
              <a:rPr lang="en-US" altLang="ko-KR" sz="2400" i="0" dirty="0">
                <a:solidFill>
                  <a:srgbClr val="3366FF"/>
                </a:solidFill>
                <a:cs typeface="Arial" panose="020B0604020202020204" pitchFamily="34" charset="0"/>
              </a:rPr>
              <a:t>(active document)</a:t>
            </a:r>
            <a:r>
              <a:rPr lang="ko-KR" altLang="en-US" sz="2400" i="0" dirty="0">
                <a:cs typeface="Arial" panose="020B0604020202020204" pitchFamily="34" charset="0"/>
              </a:rPr>
              <a:t> </a:t>
            </a:r>
            <a:endParaRPr lang="en-US" altLang="ko-KR" sz="2400" b="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i="0" dirty="0">
                <a:cs typeface="Arial" panose="020B0604020202020204" pitchFamily="34" charset="0"/>
              </a:rPr>
              <a:t>클라이언트 사이트에서 수행될 프로그램 또는 스크립트를 필요로 하는 문서</a:t>
            </a:r>
            <a:endParaRPr lang="en-US" altLang="ko-KR" sz="200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i="0" dirty="0">
                <a:cs typeface="Arial" panose="020B0604020202020204" pitchFamily="34" charset="0"/>
              </a:rPr>
              <a:t>브라우저가 액티브 문서를 요청하면 서버는 문서의 복사본이나 스크립트를 클라이언트에게 전송되어 </a:t>
            </a:r>
            <a:r>
              <a:rPr lang="ko-KR" altLang="en-US" sz="2000" i="0" dirty="0">
                <a:solidFill>
                  <a:srgbClr val="FF0000"/>
                </a:solidFill>
                <a:cs typeface="Arial" panose="020B0604020202020204" pitchFamily="34" charset="0"/>
              </a:rPr>
              <a:t>클라이언트에서 실행</a:t>
            </a:r>
            <a:r>
              <a:rPr lang="en-US" altLang="ko-KR" sz="2000" i="0" dirty="0"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i="0" dirty="0">
                <a:cs typeface="Arial" panose="020B0604020202020204" pitchFamily="34" charset="0"/>
              </a:rPr>
              <a:t>액티브 문서 생성에 사용되는</a:t>
            </a:r>
            <a:r>
              <a:rPr lang="en-US" altLang="ko-KR" sz="2000" i="0" dirty="0">
                <a:cs typeface="Arial" panose="020B0604020202020204" pitchFamily="34" charset="0"/>
              </a:rPr>
              <a:t> </a:t>
            </a:r>
            <a:r>
              <a:rPr lang="ko-KR" altLang="en-US" sz="2000" i="0" dirty="0">
                <a:cs typeface="Arial" panose="020B0604020202020204" pitchFamily="34" charset="0"/>
              </a:rPr>
              <a:t>언어</a:t>
            </a:r>
            <a:r>
              <a:rPr lang="en-US" altLang="ko-KR" sz="2000" i="0" dirty="0">
                <a:cs typeface="Arial" panose="020B0604020202020204" pitchFamily="34" charset="0"/>
              </a:rPr>
              <a:t>: </a:t>
            </a:r>
            <a:r>
              <a:rPr lang="ko-KR" altLang="en-US" sz="2000" i="0" dirty="0">
                <a:cs typeface="Arial" panose="020B0604020202020204" pitchFamily="34" charset="0"/>
              </a:rPr>
              <a:t>자바 애플릿</a:t>
            </a:r>
            <a:r>
              <a:rPr lang="en-US" altLang="ko-KR" sz="2000" i="0" dirty="0">
                <a:cs typeface="Arial" panose="020B0604020202020204" pitchFamily="34" charset="0"/>
              </a:rPr>
              <a:t>(Java applets), </a:t>
            </a:r>
            <a:r>
              <a:rPr lang="ko-KR" altLang="en-US" sz="2000" i="0" dirty="0">
                <a:cs typeface="Arial" panose="020B0604020202020204" pitchFamily="34" charset="0"/>
              </a:rPr>
              <a:t>자바 스크립트</a:t>
            </a:r>
            <a:r>
              <a:rPr lang="en-US" altLang="ko-KR" sz="2000" i="0" dirty="0">
                <a:cs typeface="Arial" panose="020B0604020202020204" pitchFamily="34" charset="0"/>
              </a:rPr>
              <a:t>(Java scripts)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i="0" dirty="0">
              <a:cs typeface="Arial" panose="020B0604020202020204" pitchFamily="34" charset="0"/>
            </a:endParaRPr>
          </a:p>
        </p:txBody>
      </p:sp>
      <p:sp>
        <p:nvSpPr>
          <p:cNvPr id="103435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24078B2-501F-44BE-9C37-B9B6B5242CEE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14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1044575" y="134938"/>
            <a:ext cx="70739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en-US" altLang="ko-KR" sz="2800" i="0" dirty="0">
                <a:cs typeface="Arial" panose="020B0604020202020204" pitchFamily="34" charset="0"/>
              </a:rPr>
              <a:t>26.1.2 </a:t>
            </a:r>
            <a:r>
              <a:rPr kumimoji="0" lang="ko-KR" altLang="en-US" sz="2800" i="0" dirty="0">
                <a:cs typeface="Arial" panose="020B0604020202020204" pitchFamily="34" charset="0"/>
              </a:rPr>
              <a:t>하이퍼텍스트 전송 프로토콜</a:t>
            </a:r>
            <a:r>
              <a:rPr kumimoji="0" lang="en-US" altLang="ko-KR" sz="2800" i="0" dirty="0">
                <a:cs typeface="Arial" panose="020B0604020202020204" pitchFamily="34" charset="0"/>
              </a:rPr>
              <a:t>(HTTP)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09600" y="1219200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ko-KR" altLang="en-US" sz="2400" i="0" dirty="0">
                <a:cs typeface="Arial" panose="020B0604020202020204" pitchFamily="34" charset="0"/>
              </a:rPr>
              <a:t>클라이언트</a:t>
            </a:r>
            <a:r>
              <a:rPr lang="en-US" altLang="ko-KR" sz="2400" i="0" dirty="0">
                <a:cs typeface="Arial" panose="020B0604020202020204" pitchFamily="34" charset="0"/>
              </a:rPr>
              <a:t>-</a:t>
            </a:r>
            <a:r>
              <a:rPr lang="ko-KR" altLang="en-US" sz="2400" i="0" dirty="0">
                <a:cs typeface="Arial" panose="020B0604020202020204" pitchFamily="34" charset="0"/>
              </a:rPr>
              <a:t>서버 프로그램이 웹으로부터 웹페이지를 검색하기 위해 작성하는 방법을 규정하는데 사용하는 프로토콜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r>
              <a:rPr lang="en-US" altLang="ko-KR" sz="2400" i="0" dirty="0">
                <a:cs typeface="Arial" panose="020B0604020202020204" pitchFamily="34" charset="0"/>
              </a:rPr>
              <a:t>HTTP </a:t>
            </a:r>
            <a:r>
              <a:rPr lang="ko-KR" altLang="en-US" sz="2400" i="0" dirty="0">
                <a:cs typeface="Arial" panose="020B0604020202020204" pitchFamily="34" charset="0"/>
              </a:rPr>
              <a:t>클라이언트가 요청하면 </a:t>
            </a:r>
            <a:r>
              <a:rPr lang="en-US" altLang="ko-KR" sz="2400" i="0" dirty="0">
                <a:cs typeface="Arial" panose="020B0604020202020204" pitchFamily="34" charset="0"/>
              </a:rPr>
              <a:t>HTTP </a:t>
            </a:r>
            <a:r>
              <a:rPr lang="ko-KR" altLang="en-US" sz="2400" i="0" dirty="0">
                <a:cs typeface="Arial" panose="020B0604020202020204" pitchFamily="34" charset="0"/>
              </a:rPr>
              <a:t>서버가 응답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r>
              <a:rPr lang="ko-KR" altLang="en-US" sz="2400" i="0" dirty="0">
                <a:cs typeface="Arial" panose="020B0604020202020204" pitchFamily="34" charset="0"/>
              </a:rPr>
              <a:t>연결지향적</a:t>
            </a:r>
            <a:r>
              <a:rPr lang="en-US" altLang="ko-KR" sz="2400" i="0" dirty="0">
                <a:cs typeface="Arial" panose="020B0604020202020204" pitchFamily="34" charset="0"/>
              </a:rPr>
              <a:t>(</a:t>
            </a:r>
            <a:r>
              <a:rPr lang="ko-KR" altLang="en-US" sz="2400" i="0" dirty="0">
                <a:cs typeface="Arial" panose="020B0604020202020204" pitchFamily="34" charset="0"/>
              </a:rPr>
              <a:t>연결설정</a:t>
            </a:r>
            <a:r>
              <a:rPr lang="en-US" altLang="ko-KR" sz="2400" i="0" dirty="0">
                <a:cs typeface="Arial" panose="020B0604020202020204" pitchFamily="34" charset="0"/>
              </a:rPr>
              <a:t>, </a:t>
            </a:r>
            <a:r>
              <a:rPr lang="ko-KR" altLang="en-US" sz="2400" i="0" dirty="0">
                <a:cs typeface="Arial" panose="020B0604020202020204" pitchFamily="34" charset="0"/>
              </a:rPr>
              <a:t>서비스 제공</a:t>
            </a:r>
            <a:r>
              <a:rPr lang="en-US" altLang="ko-KR" sz="2400" i="0" dirty="0">
                <a:cs typeface="Arial" panose="020B0604020202020204" pitchFamily="34" charset="0"/>
              </a:rPr>
              <a:t>, </a:t>
            </a:r>
            <a:r>
              <a:rPr lang="ko-KR" altLang="en-US" sz="2400" i="0" dirty="0">
                <a:cs typeface="Arial" panose="020B0604020202020204" pitchFamily="34" charset="0"/>
              </a:rPr>
              <a:t>연결종료</a:t>
            </a:r>
            <a:r>
              <a:rPr lang="en-US" altLang="ko-KR" sz="2400" i="0" dirty="0">
                <a:cs typeface="Arial" panose="020B0604020202020204" pitchFamily="34" charset="0"/>
              </a:rPr>
              <a:t>)</a:t>
            </a:r>
            <a:r>
              <a:rPr lang="ko-KR" altLang="en-US" sz="2400" i="0" dirty="0">
                <a:cs typeface="Arial" panose="020B0604020202020204" pitchFamily="34" charset="0"/>
              </a:rPr>
              <a:t>이며 </a:t>
            </a:r>
            <a:r>
              <a:rPr lang="ko-KR" altLang="en-US" sz="2400" i="0" dirty="0" err="1">
                <a:cs typeface="Arial" panose="020B0604020202020204" pitchFamily="34" charset="0"/>
              </a:rPr>
              <a:t>신뢰성있는</a:t>
            </a:r>
            <a:r>
              <a:rPr lang="en-US" altLang="ko-KR" sz="2400" i="0" dirty="0">
                <a:cs typeface="Arial" panose="020B0604020202020204" pitchFamily="34" charset="0"/>
              </a:rPr>
              <a:t>(</a:t>
            </a:r>
            <a:r>
              <a:rPr lang="ko-KR" altLang="en-US" sz="2400" i="0" dirty="0">
                <a:cs typeface="Arial" panose="020B0604020202020204" pitchFamily="34" charset="0"/>
              </a:rPr>
              <a:t>오류 제어 제공</a:t>
            </a:r>
            <a:r>
              <a:rPr lang="en-US" altLang="ko-KR" sz="2400" i="0" dirty="0">
                <a:cs typeface="Arial" panose="020B0604020202020204" pitchFamily="34" charset="0"/>
              </a:rPr>
              <a:t>)</a:t>
            </a:r>
            <a:r>
              <a:rPr lang="ko-KR" altLang="en-US" sz="2400" i="0" dirty="0">
                <a:cs typeface="Arial" panose="020B0604020202020204" pitchFamily="34" charset="0"/>
              </a:rPr>
              <a:t>프로토콜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r>
              <a:rPr lang="ko-KR" altLang="en-US" sz="2400" i="0" dirty="0">
                <a:cs typeface="Arial" panose="020B0604020202020204" pitchFamily="34" charset="0"/>
              </a:rPr>
              <a:t>연결 방법</a:t>
            </a:r>
            <a:r>
              <a:rPr lang="en-US" altLang="ko-KR" sz="2400" i="0" dirty="0">
                <a:cs typeface="Arial" panose="020B0604020202020204" pitchFamily="34" charset="0"/>
              </a:rPr>
              <a:t>: </a:t>
            </a:r>
            <a:r>
              <a:rPr lang="ko-KR" altLang="en-US" sz="2400" i="0" dirty="0" err="1">
                <a:cs typeface="Arial" panose="020B0604020202020204" pitchFamily="34" charset="0"/>
              </a:rPr>
              <a:t>비영속</a:t>
            </a:r>
            <a:r>
              <a:rPr lang="ko-KR" altLang="en-US" sz="2400" i="0" dirty="0">
                <a:cs typeface="Arial" panose="020B0604020202020204" pitchFamily="34" charset="0"/>
              </a:rPr>
              <a:t> 대 영속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</p:txBody>
      </p:sp>
      <p:sp>
        <p:nvSpPr>
          <p:cNvPr id="10548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624303D-6F06-428A-B774-AA38A4D20324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15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7523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1077913" y="125413"/>
            <a:ext cx="581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ko-KR" altLang="en-US" sz="2800" i="0">
                <a:cs typeface="Arial" panose="020B0604020202020204" pitchFamily="34" charset="0"/>
              </a:rPr>
              <a:t>하이퍼텍스트 전송 프로토콜</a:t>
            </a:r>
            <a:r>
              <a:rPr kumimoji="0" lang="en-US" altLang="ko-KR" sz="2800" i="0">
                <a:cs typeface="Arial" panose="020B0604020202020204" pitchFamily="34" charset="0"/>
              </a:rPr>
              <a:t>(HTTP)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09600" y="1219200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914400" indent="-4572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ko-KR" altLang="en-US" sz="2400" i="0" dirty="0" err="1">
                <a:cs typeface="Arial" panose="020B0604020202020204" pitchFamily="34" charset="0"/>
              </a:rPr>
              <a:t>비영속적</a:t>
            </a:r>
            <a:r>
              <a:rPr lang="en-US" altLang="ko-KR" sz="2400" i="0" dirty="0">
                <a:cs typeface="Arial" panose="020B0604020202020204" pitchFamily="34" charset="0"/>
              </a:rPr>
              <a:t>(</a:t>
            </a:r>
            <a:r>
              <a:rPr lang="en-US" altLang="ko-KR" sz="2400" i="0" dirty="0" err="1">
                <a:cs typeface="Arial" panose="020B0604020202020204" pitchFamily="34" charset="0"/>
              </a:rPr>
              <a:t>Nonpersistent</a:t>
            </a:r>
            <a:r>
              <a:rPr lang="en-US" altLang="ko-KR" sz="2400" i="0" dirty="0">
                <a:cs typeface="Arial" panose="020B0604020202020204" pitchFamily="34" charset="0"/>
              </a:rPr>
              <a:t>)</a:t>
            </a:r>
            <a:r>
              <a:rPr lang="ko-KR" altLang="en-US" sz="2400" i="0" dirty="0">
                <a:cs typeface="Arial" panose="020B0604020202020204" pitchFamily="34" charset="0"/>
              </a:rPr>
              <a:t> 연결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r>
              <a:rPr lang="ko-KR" altLang="en-US" sz="2400" i="0" dirty="0">
                <a:cs typeface="Arial" panose="020B0604020202020204" pitchFamily="34" charset="0"/>
              </a:rPr>
              <a:t>각</a:t>
            </a:r>
            <a:r>
              <a:rPr lang="en-US" altLang="ko-KR" sz="2400" i="0" dirty="0">
                <a:cs typeface="Arial" panose="020B0604020202020204" pitchFamily="34" charset="0"/>
              </a:rPr>
              <a:t> </a:t>
            </a:r>
            <a:r>
              <a:rPr lang="ko-KR" altLang="en-US" sz="2400" i="0" dirty="0">
                <a:cs typeface="Arial" panose="020B0604020202020204" pitchFamily="34" charset="0"/>
              </a:rPr>
              <a:t>요청</a:t>
            </a:r>
            <a:r>
              <a:rPr lang="en-US" altLang="ko-KR" sz="2400" i="0" dirty="0">
                <a:cs typeface="Arial" panose="020B0604020202020204" pitchFamily="34" charset="0"/>
              </a:rPr>
              <a:t>/</a:t>
            </a:r>
            <a:r>
              <a:rPr lang="ko-KR" altLang="en-US" sz="2400" i="0" dirty="0">
                <a:cs typeface="Arial" panose="020B0604020202020204" pitchFamily="34" charset="0"/>
              </a:rPr>
              <a:t>응답에 대해 하나의 연결이 만들어짐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pPr lvl="1">
              <a:buFont typeface="휴먼엑스포" panose="02030504000101010101" pitchFamily="18" charset="-127"/>
              <a:buAutoNum type="arabicPeriod"/>
            </a:pPr>
            <a:r>
              <a:rPr lang="ko-KR" altLang="en-US" sz="2000" i="0" dirty="0">
                <a:cs typeface="Arial" panose="020B0604020202020204" pitchFamily="34" charset="0"/>
              </a:rPr>
              <a:t>클라이언트가 </a:t>
            </a:r>
            <a:r>
              <a:rPr lang="en-US" altLang="ko-KR" sz="2000" i="0" dirty="0">
                <a:cs typeface="Arial" panose="020B0604020202020204" pitchFamily="34" charset="0"/>
              </a:rPr>
              <a:t>TCP </a:t>
            </a:r>
            <a:r>
              <a:rPr lang="ko-KR" altLang="en-US" sz="2000" i="0" dirty="0">
                <a:cs typeface="Arial" panose="020B0604020202020204" pitchFamily="34" charset="0"/>
              </a:rPr>
              <a:t>연결을 열고 요청을 보낸다</a:t>
            </a:r>
            <a:r>
              <a:rPr lang="en-US" altLang="ko-KR" sz="2000" i="0" dirty="0">
                <a:cs typeface="Arial" panose="020B0604020202020204" pitchFamily="34" charset="0"/>
              </a:rPr>
              <a:t>.</a:t>
            </a:r>
          </a:p>
          <a:p>
            <a:pPr lvl="1">
              <a:buFont typeface="휴먼엑스포" panose="02030504000101010101" pitchFamily="18" charset="-127"/>
              <a:buAutoNum type="arabicPeriod"/>
            </a:pPr>
            <a:endParaRPr lang="en-US" altLang="ko-KR" sz="2000" i="0" dirty="0">
              <a:cs typeface="Arial" panose="020B0604020202020204" pitchFamily="34" charset="0"/>
            </a:endParaRPr>
          </a:p>
          <a:p>
            <a:pPr lvl="1">
              <a:buFont typeface="휴먼엑스포" panose="02030504000101010101" pitchFamily="18" charset="-127"/>
              <a:buAutoNum type="arabicPeriod"/>
            </a:pPr>
            <a:r>
              <a:rPr lang="ko-KR" altLang="en-US" sz="2000" i="0" dirty="0">
                <a:cs typeface="Arial" panose="020B0604020202020204" pitchFamily="34" charset="0"/>
              </a:rPr>
              <a:t>서버는 응답을 보내고 연결을 닫는다</a:t>
            </a:r>
            <a:endParaRPr lang="en-US" altLang="ko-KR" sz="2000" i="0" dirty="0">
              <a:cs typeface="Arial" panose="020B0604020202020204" pitchFamily="34" charset="0"/>
            </a:endParaRPr>
          </a:p>
          <a:p>
            <a:pPr lvl="1">
              <a:buFont typeface="휴먼엑스포" panose="02030504000101010101" pitchFamily="18" charset="-127"/>
              <a:buAutoNum type="arabicPeriod"/>
            </a:pPr>
            <a:endParaRPr lang="en-US" altLang="ko-KR" sz="2000" i="0" dirty="0">
              <a:cs typeface="Arial" panose="020B0604020202020204" pitchFamily="34" charset="0"/>
            </a:endParaRPr>
          </a:p>
          <a:p>
            <a:pPr lvl="1">
              <a:buFont typeface="휴먼엑스포" panose="02030504000101010101" pitchFamily="18" charset="-127"/>
              <a:buAutoNum type="arabicPeriod"/>
            </a:pPr>
            <a:r>
              <a:rPr lang="ko-KR" altLang="en-US" sz="2000" i="0" dirty="0">
                <a:cs typeface="Arial" panose="020B0604020202020204" pitchFamily="34" charset="0"/>
              </a:rPr>
              <a:t>클라이언트는 </a:t>
            </a:r>
            <a:r>
              <a:rPr lang="en-US" altLang="ko-KR" sz="2000" i="0" dirty="0">
                <a:cs typeface="Arial" panose="020B0604020202020204" pitchFamily="34" charset="0"/>
              </a:rPr>
              <a:t>end-of-file </a:t>
            </a:r>
            <a:r>
              <a:rPr lang="ko-KR" altLang="en-US" sz="2000" i="0" dirty="0">
                <a:cs typeface="Arial" panose="020B0604020202020204" pitchFamily="34" charset="0"/>
              </a:rPr>
              <a:t>표시가 나타날 때까지 데이터를 읽고</a:t>
            </a:r>
            <a:r>
              <a:rPr lang="en-US" altLang="ko-KR" sz="2000" i="0" dirty="0">
                <a:cs typeface="Arial" panose="020B0604020202020204" pitchFamily="34" charset="0"/>
              </a:rPr>
              <a:t>, </a:t>
            </a:r>
            <a:r>
              <a:rPr lang="ko-KR" altLang="en-US" sz="2000" i="0" dirty="0">
                <a:cs typeface="Arial" panose="020B0604020202020204" pitchFamily="34" charset="0"/>
              </a:rPr>
              <a:t>연결을 닫는다</a:t>
            </a:r>
            <a:endParaRPr lang="en-US" altLang="ko-KR" sz="20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</p:txBody>
      </p:sp>
      <p:sp>
        <p:nvSpPr>
          <p:cNvPr id="10753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68FCD632-07A2-4343-AA01-22F4C7DD2473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16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0"/>
          <p:cNvSpPr txBox="1">
            <a:spLocks noChangeArrowheads="1"/>
          </p:cNvSpPr>
          <p:nvPr/>
        </p:nvSpPr>
        <p:spPr bwMode="auto">
          <a:xfrm>
            <a:off x="152400" y="830263"/>
            <a:ext cx="88392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000" b="0" i="0" dirty="0">
                <a:cs typeface="Times New Roman" panose="02020603050405020304" pitchFamily="18" charset="0"/>
              </a:rPr>
              <a:t>그림</a:t>
            </a:r>
            <a:r>
              <a:rPr kumimoji="0" lang="en-US" altLang="ko-KR" sz="2000" b="0" i="0" dirty="0">
                <a:cs typeface="Times New Roman" panose="02020603050405020304" pitchFamily="18" charset="0"/>
              </a:rPr>
              <a:t>26.3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은</a:t>
            </a:r>
            <a:r>
              <a:rPr kumimoji="0" lang="en-US" altLang="ko-KR" sz="2000" b="0" i="0" dirty="0">
                <a:cs typeface="Times New Roman" panose="02020603050405020304" pitchFamily="18" charset="0"/>
              </a:rPr>
              <a:t> </a:t>
            </a:r>
            <a:r>
              <a:rPr kumimoji="0" lang="ko-KR" altLang="en-US" sz="2000" b="0" i="0" dirty="0" err="1">
                <a:cs typeface="Times New Roman" panose="02020603050405020304" pitchFamily="18" charset="0"/>
              </a:rPr>
              <a:t>비영속적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 연결의 예이다</a:t>
            </a:r>
            <a:endParaRPr kumimoji="0" lang="en-US" altLang="ko-KR" sz="20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0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0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클라이언트는 한 이미지로의 링크를 한 개 갖는 파일에 접속할 필요가 있다</a:t>
            </a:r>
            <a:endParaRPr kumimoji="0" lang="en-US" altLang="ko-KR" sz="20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0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텍스트파일과 이미지들은 동일 서버에 있다 </a:t>
            </a:r>
            <a:endParaRPr kumimoji="0" lang="en-US" altLang="ko-KR" sz="20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0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0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이 시점에 두 개의 연결이 필요하다</a:t>
            </a:r>
            <a:r>
              <a:rPr kumimoji="0" lang="en-US" altLang="ko-KR" sz="2000" b="0" i="0" dirty="0">
                <a:cs typeface="Times New Roman" panose="02020603050405020304" pitchFamily="18" charset="0"/>
              </a:rPr>
              <a:t>. TCP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는 각 연결을 설정하기 위해 적어도 세 번의 </a:t>
            </a:r>
            <a:r>
              <a:rPr kumimoji="0" lang="ko-KR" altLang="en-US" sz="2000" b="0" i="0" dirty="0" err="1">
                <a:cs typeface="Times New Roman" panose="02020603050405020304" pitchFamily="18" charset="0"/>
              </a:rPr>
              <a:t>핸드셰이크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 메시지를 요구하지만</a:t>
            </a:r>
            <a:r>
              <a:rPr kumimoji="0" lang="en-US" altLang="ko-KR" sz="2000" b="0" i="0" dirty="0">
                <a:cs typeface="Times New Roman" panose="02020603050405020304" pitchFamily="18" charset="0"/>
              </a:rPr>
              <a:t>, 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요청은 세 번째 메시지와 함께 보내질 수 있다</a:t>
            </a:r>
            <a:r>
              <a:rPr kumimoji="0" lang="en-US" altLang="ko-KR" sz="2000" b="0" i="0" dirty="0">
                <a:cs typeface="Times New Roman" panose="02020603050405020304" pitchFamily="18" charset="0"/>
              </a:rPr>
              <a:t>.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0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000" b="0" i="0" dirty="0">
                <a:cs typeface="Times New Roman" panose="02020603050405020304" pitchFamily="18" charset="0"/>
              </a:rPr>
              <a:t> 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연결이 설정된 후</a:t>
            </a:r>
            <a:r>
              <a:rPr kumimoji="0" lang="en-US" altLang="ko-KR" sz="2000" b="0" i="0" dirty="0">
                <a:cs typeface="Times New Roman" panose="02020603050405020304" pitchFamily="18" charset="0"/>
              </a:rPr>
              <a:t>, 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객체는 전송이 가능하다</a:t>
            </a:r>
            <a:r>
              <a:rPr kumimoji="0" lang="en-US" altLang="ko-KR" sz="2000" b="0" i="0" dirty="0">
                <a:cs typeface="Times New Roman" panose="02020603050405020304" pitchFamily="18" charset="0"/>
              </a:rPr>
              <a:t>. 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객체를 수신한 후</a:t>
            </a:r>
            <a:r>
              <a:rPr kumimoji="0" lang="en-US" altLang="ko-KR" sz="2000" b="0" i="0" dirty="0">
                <a:cs typeface="Times New Roman" panose="02020603050405020304" pitchFamily="18" charset="0"/>
              </a:rPr>
              <a:t>, 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연결을</a:t>
            </a:r>
            <a:endParaRPr kumimoji="0" lang="en-US" altLang="ko-KR" sz="20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000" b="0" i="0" dirty="0">
                <a:cs typeface="Times New Roman" panose="02020603050405020304" pitchFamily="18" charset="0"/>
              </a:rPr>
              <a:t> 종료하기 위해 </a:t>
            </a:r>
            <a:r>
              <a:rPr kumimoji="0" lang="en-US" altLang="ko-KR" sz="2000" b="0" i="0" dirty="0">
                <a:cs typeface="Times New Roman" panose="02020603050405020304" pitchFamily="18" charset="0"/>
              </a:rPr>
              <a:t>3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장에서 논의될 서로 다른 세 개의 </a:t>
            </a:r>
            <a:r>
              <a:rPr kumimoji="0" lang="ko-KR" altLang="en-US" sz="2000" b="0" i="0" dirty="0" err="1">
                <a:cs typeface="Times New Roman" panose="02020603050405020304" pitchFamily="18" charset="0"/>
              </a:rPr>
              <a:t>핸드셰이크</a:t>
            </a:r>
            <a:r>
              <a:rPr kumimoji="0" lang="ko-KR" altLang="en-US" sz="2000" b="0" i="0" dirty="0">
                <a:cs typeface="Times New Roman" panose="02020603050405020304" pitchFamily="18" charset="0"/>
              </a:rPr>
              <a:t> 메시지가 필요하다</a:t>
            </a:r>
            <a:r>
              <a:rPr kumimoji="0" lang="en-US" altLang="ko-KR" sz="2000" b="0" i="0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09571" name="Group 2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09573" name="Rectangle 22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903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Arial" pitchFamily="34" charset="0"/>
                </a:rPr>
                <a:t>Example 26.3</a:t>
              </a:r>
            </a:p>
          </p:txBody>
        </p:sp>
      </p:grpSp>
      <p:sp>
        <p:nvSpPr>
          <p:cNvPr id="10957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4309338-6A5F-4BCF-9C53-8B983631B8D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17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4"/>
          <p:cNvSpPr>
            <a:spLocks noChangeArrowheads="1"/>
          </p:cNvSpPr>
          <p:nvPr/>
        </p:nvSpPr>
        <p:spPr bwMode="auto">
          <a:xfrm>
            <a:off x="152400" y="152400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</a:t>
            </a:r>
            <a:r>
              <a:rPr kumimoji="0" lang="en-US" altLang="ko-KR" i="0" dirty="0">
                <a:cs typeface="Arial" panose="020B0604020202020204" pitchFamily="34" charset="0"/>
              </a:rPr>
              <a:t>26.3:   Example 26.3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4775" y="1046163"/>
            <a:ext cx="5254625" cy="5411787"/>
            <a:chOff x="1374066" y="1045395"/>
            <a:chExt cx="5255334" cy="5412055"/>
          </a:xfrm>
        </p:grpSpPr>
        <p:pic>
          <p:nvPicPr>
            <p:cNvPr id="11163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066" y="1086636"/>
              <a:ext cx="759534" cy="53708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63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1179" y="1045395"/>
              <a:ext cx="1468221" cy="5412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6550"/>
            <a:ext cx="4070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676525"/>
            <a:ext cx="4064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2819400"/>
            <a:ext cx="549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3070225"/>
            <a:ext cx="406717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297113"/>
            <a:ext cx="1936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38600"/>
            <a:ext cx="4070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946650"/>
            <a:ext cx="40640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5421313"/>
            <a:ext cx="4067175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5146675"/>
            <a:ext cx="6604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656138"/>
            <a:ext cx="193675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1838325"/>
            <a:ext cx="1270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03713"/>
            <a:ext cx="1270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3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E5C8DD7-6007-44C6-931A-CE71528A83B1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18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3667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1044575" y="125413"/>
            <a:ext cx="581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ko-KR" altLang="en-US" sz="2800" i="0">
                <a:cs typeface="Arial" panose="020B0604020202020204" pitchFamily="34" charset="0"/>
              </a:rPr>
              <a:t>하이퍼텍스트 전송 프로토콜</a:t>
            </a:r>
            <a:r>
              <a:rPr kumimoji="0" lang="en-US" altLang="ko-KR" sz="2800" i="0">
                <a:cs typeface="Arial" panose="020B0604020202020204" pitchFamily="34" charset="0"/>
              </a:rPr>
              <a:t>(HTTP)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09600" y="1219200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ko-KR" altLang="en-US" sz="2400" i="0" dirty="0">
                <a:cs typeface="Arial" panose="020B0604020202020204" pitchFamily="34" charset="0"/>
              </a:rPr>
              <a:t>영속적</a:t>
            </a:r>
            <a:r>
              <a:rPr lang="en-US" altLang="ko-KR" sz="2400" i="0" dirty="0">
                <a:cs typeface="Arial" panose="020B0604020202020204" pitchFamily="34" charset="0"/>
              </a:rPr>
              <a:t>(persistent)</a:t>
            </a:r>
            <a:r>
              <a:rPr lang="ko-KR" altLang="en-US" sz="2400" i="0" dirty="0">
                <a:cs typeface="Arial" panose="020B0604020202020204" pitchFamily="34" charset="0"/>
              </a:rPr>
              <a:t> 연결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pPr lvl="1"/>
            <a:r>
              <a:rPr lang="en-US" altLang="ko-KR" i="0" dirty="0">
                <a:cs typeface="Arial" panose="020B0604020202020204" pitchFamily="34" charset="0"/>
              </a:rPr>
              <a:t>HTTP </a:t>
            </a:r>
            <a:r>
              <a:rPr lang="ko-KR" altLang="en-US" i="0" dirty="0">
                <a:cs typeface="Arial" panose="020B0604020202020204" pitchFamily="34" charset="0"/>
              </a:rPr>
              <a:t>버전 </a:t>
            </a:r>
            <a:r>
              <a:rPr lang="en-US" altLang="ko-KR" i="0" dirty="0">
                <a:cs typeface="Arial" panose="020B0604020202020204" pitchFamily="34" charset="0"/>
              </a:rPr>
              <a:t>1.1</a:t>
            </a:r>
            <a:r>
              <a:rPr lang="ko-KR" altLang="en-US" i="0" dirty="0">
                <a:cs typeface="Arial" panose="020B0604020202020204" pitchFamily="34" charset="0"/>
              </a:rPr>
              <a:t>에서 기본</a:t>
            </a:r>
            <a:endParaRPr lang="en-US" altLang="ko-KR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서버는 응답을 한 후 추후 연결 요청을 위해 열어놓은 상태 유지</a:t>
            </a:r>
            <a:endParaRPr lang="en-US" altLang="ko-KR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클라이언트 요청이나 타임아웃이 되면 연결을 닫는다</a:t>
            </a:r>
            <a:endParaRPr lang="en-US" altLang="ko-KR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</p:txBody>
      </p:sp>
      <p:sp>
        <p:nvSpPr>
          <p:cNvPr id="113675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A713026-A59B-4311-8FA7-BEC6BB9174B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19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endParaRPr kumimoji="0" lang="ko-KR" altLang="ko-KR" sz="1800" i="0">
              <a:latin typeface="Times New Roman" panose="02020603050405020304" pitchFamily="18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8851" name="Rectangle 12"/>
          <p:cNvSpPr>
            <a:spLocks noChangeArrowheads="1"/>
          </p:cNvSpPr>
          <p:nvPr/>
        </p:nvSpPr>
        <p:spPr bwMode="ltGray">
          <a:xfrm>
            <a:off x="366713" y="15557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8852" name="Rectangle 13"/>
          <p:cNvSpPr>
            <a:spLocks noChangeArrowheads="1"/>
          </p:cNvSpPr>
          <p:nvPr/>
        </p:nvSpPr>
        <p:spPr bwMode="ltGray">
          <a:xfrm>
            <a:off x="749300" y="15557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8853" name="Rectangle 14"/>
          <p:cNvSpPr>
            <a:spLocks noChangeArrowheads="1"/>
          </p:cNvSpPr>
          <p:nvPr/>
        </p:nvSpPr>
        <p:spPr bwMode="ltGray">
          <a:xfrm>
            <a:off x="490538" y="57785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8854" name="Rectangle 15"/>
          <p:cNvSpPr>
            <a:spLocks noChangeArrowheads="1"/>
          </p:cNvSpPr>
          <p:nvPr/>
        </p:nvSpPr>
        <p:spPr bwMode="ltGray">
          <a:xfrm>
            <a:off x="860425" y="57785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8855" name="Rectangle 16"/>
          <p:cNvSpPr>
            <a:spLocks noChangeArrowheads="1"/>
          </p:cNvSpPr>
          <p:nvPr/>
        </p:nvSpPr>
        <p:spPr bwMode="ltGray">
          <a:xfrm>
            <a:off x="76200" y="50482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8856" name="Rectangle 17"/>
          <p:cNvSpPr>
            <a:spLocks noChangeArrowheads="1"/>
          </p:cNvSpPr>
          <p:nvPr/>
        </p:nvSpPr>
        <p:spPr bwMode="gray">
          <a:xfrm>
            <a:off x="711200" y="4762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8857" name="Rectangle 18"/>
          <p:cNvSpPr>
            <a:spLocks noChangeArrowheads="1"/>
          </p:cNvSpPr>
          <p:nvPr/>
        </p:nvSpPr>
        <p:spPr bwMode="gray">
          <a:xfrm>
            <a:off x="442913" y="590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8858" name="Text Box 3"/>
          <p:cNvSpPr txBox="1">
            <a:spLocks noChangeArrowheads="1"/>
          </p:cNvSpPr>
          <p:nvPr/>
        </p:nvSpPr>
        <p:spPr bwMode="auto">
          <a:xfrm>
            <a:off x="990600" y="161925"/>
            <a:ext cx="891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en-US" altLang="ko-KR" sz="2800" i="0" dirty="0">
                <a:cs typeface="Arial" panose="020B0604020202020204" pitchFamily="34" charset="0"/>
              </a:rPr>
              <a:t>26.  </a:t>
            </a:r>
            <a:r>
              <a:rPr kumimoji="0" lang="ko-KR" altLang="en-US" sz="2800" i="0" dirty="0">
                <a:cs typeface="Arial" panose="020B0604020202020204" pitchFamily="34" charset="0"/>
              </a:rPr>
              <a:t>표준 클라이언트</a:t>
            </a:r>
            <a:r>
              <a:rPr kumimoji="0" lang="en-US" altLang="ko-KR" sz="2800" i="0" dirty="0">
                <a:cs typeface="Arial" panose="020B0604020202020204" pitchFamily="34" charset="0"/>
              </a:rPr>
              <a:t>-</a:t>
            </a:r>
            <a:r>
              <a:rPr kumimoji="0" lang="ko-KR" altLang="en-US" sz="2800" i="0" dirty="0">
                <a:cs typeface="Arial" panose="020B0604020202020204" pitchFamily="34" charset="0"/>
              </a:rPr>
              <a:t>서버 응용</a:t>
            </a:r>
            <a:endParaRPr kumimoji="0" lang="en-US" altLang="ko-KR" sz="2800" i="0" dirty="0">
              <a:cs typeface="Arial" panose="020B0604020202020204" pitchFamily="34" charset="0"/>
            </a:endParaRPr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609600" y="1143000"/>
            <a:ext cx="8534400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2400" i="0" dirty="0"/>
              <a:t>인터넷 역사 속에서 몇 가지 클라이언트</a:t>
            </a:r>
            <a:r>
              <a:rPr lang="en-US" altLang="ko-KR" sz="2400" i="0" dirty="0"/>
              <a:t>-</a:t>
            </a:r>
            <a:r>
              <a:rPr lang="ko-KR" altLang="en-US" sz="2400" i="0" dirty="0"/>
              <a:t>서버 응용 프로그램들이 개발</a:t>
            </a:r>
            <a:endParaRPr lang="en-US" altLang="ko-KR" sz="2400" i="0" dirty="0"/>
          </a:p>
          <a:p>
            <a:pPr>
              <a:lnSpc>
                <a:spcPct val="150000"/>
              </a:lnSpc>
              <a:defRPr/>
            </a:pPr>
            <a:r>
              <a:rPr lang="ko-KR" altLang="en-US" sz="2400" i="0" dirty="0"/>
              <a:t>응용 프로그램을 재정의 할 필요가 없지만 그 프로그램이 </a:t>
            </a:r>
            <a:endParaRPr lang="en-US" altLang="ko-KR" sz="2400" i="0" dirty="0"/>
          </a:p>
          <a:p>
            <a:pPr marL="0" indent="0">
              <a:lnSpc>
                <a:spcPct val="150000"/>
              </a:lnSpc>
              <a:buFont typeface="Webdings" pitchFamily="18" charset="2"/>
              <a:buNone/>
              <a:defRPr/>
            </a:pPr>
            <a:r>
              <a:rPr lang="en-US" altLang="ko-KR" sz="2400" i="0" dirty="0"/>
              <a:t>      </a:t>
            </a:r>
            <a:r>
              <a:rPr lang="ko-KR" altLang="en-US" sz="2400" i="0" dirty="0"/>
              <a:t>어떤 일을 수행하는지 알아야 함</a:t>
            </a:r>
            <a:endParaRPr lang="en-US" altLang="ko-KR" sz="2400" i="0" dirty="0"/>
          </a:p>
          <a:p>
            <a:pPr>
              <a:lnSpc>
                <a:spcPct val="150000"/>
              </a:lnSpc>
              <a:defRPr/>
            </a:pPr>
            <a:r>
              <a:rPr lang="ko-KR" altLang="en-US" sz="2400" i="0" dirty="0"/>
              <a:t>각 응용에 대해서 사용 가능한 기능을 알아야 할 필요가 있음</a:t>
            </a:r>
            <a:endParaRPr lang="en-US" altLang="ko-KR" sz="2400" i="0" dirty="0"/>
          </a:p>
          <a:p>
            <a:pPr marL="0" indent="0">
              <a:lnSpc>
                <a:spcPct val="150000"/>
              </a:lnSpc>
              <a:buFont typeface="Webdings" pitchFamily="18" charset="2"/>
              <a:buNone/>
              <a:defRPr/>
            </a:pPr>
            <a:r>
              <a:rPr lang="en-US" altLang="ko" sz="2400" i="0" dirty="0"/>
              <a:t>    - </a:t>
            </a:r>
            <a:r>
              <a:rPr lang="ko-KR" altLang="en-US" sz="2400" i="0" dirty="0"/>
              <a:t>이들 응용과 응용 프로그램들이 제공하는 서로 다른 서비스 방식 에 대한 연구는 미래 맞춤형 응용을 창조하는데 도움이 될 수 있음</a:t>
            </a:r>
            <a:endParaRPr lang="en-US" altLang="ko-KR" sz="2400" i="0" dirty="0"/>
          </a:p>
          <a:p>
            <a:pPr marL="0" indent="0">
              <a:lnSpc>
                <a:spcPct val="150000"/>
              </a:lnSpc>
              <a:buFont typeface="Webdings" pitchFamily="18" charset="2"/>
              <a:buNone/>
              <a:defRPr/>
            </a:pPr>
            <a:endParaRPr lang="ko-KR" altLang="en-US" sz="2400" i="0" dirty="0"/>
          </a:p>
        </p:txBody>
      </p:sp>
      <p:sp>
        <p:nvSpPr>
          <p:cNvPr id="7886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DCDEACB-3871-4A61-A5E5-3E0BD96AFC9C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20"/>
          <p:cNvSpPr txBox="1">
            <a:spLocks noChangeArrowheads="1"/>
          </p:cNvSpPr>
          <p:nvPr/>
        </p:nvSpPr>
        <p:spPr bwMode="auto">
          <a:xfrm>
            <a:off x="152400" y="838200"/>
            <a:ext cx="8839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그림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 26.4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는 예제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26.3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과 같은 시나리오이지만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,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영속적 연결을 사용한다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오직 한 연결 설정 및 연결 종료가 사용되지만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,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이미지에 대한 요청은 별도로 전송된다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15715" name="Group 2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15717" name="Rectangle 22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905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Arial" pitchFamily="34" charset="0"/>
                </a:rPr>
                <a:t>Example 26.4</a:t>
              </a:r>
            </a:p>
          </p:txBody>
        </p:sp>
      </p:grpSp>
      <p:sp>
        <p:nvSpPr>
          <p:cNvPr id="11571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B7F1DEC-E0FC-459C-8989-01113E083A12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20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4"/>
          <p:cNvSpPr>
            <a:spLocks noChangeArrowheads="1"/>
          </p:cNvSpPr>
          <p:nvPr/>
        </p:nvSpPr>
        <p:spPr bwMode="auto">
          <a:xfrm>
            <a:off x="152400" y="161925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 </a:t>
            </a:r>
            <a:r>
              <a:rPr kumimoji="0" lang="en-US" altLang="ko-KR" i="0" dirty="0">
                <a:cs typeface="Arial" panose="020B0604020202020204" pitchFamily="34" charset="0"/>
              </a:rPr>
              <a:t>26.4:   Example 26.4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468438" y="685800"/>
            <a:ext cx="6837362" cy="5867400"/>
            <a:chOff x="1468438" y="838200"/>
            <a:chExt cx="6837362" cy="5584825"/>
          </a:xfrm>
        </p:grpSpPr>
        <p:pic>
          <p:nvPicPr>
            <p:cNvPr id="11777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438" y="962025"/>
              <a:ext cx="515937" cy="546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7778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1575" y="838200"/>
              <a:ext cx="2054225" cy="558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458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858963"/>
            <a:ext cx="4540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524000"/>
            <a:ext cx="5741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613" y="1981200"/>
            <a:ext cx="57388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11413"/>
            <a:ext cx="5741988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1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24175"/>
            <a:ext cx="5741988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2" name="Picture 1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49600"/>
            <a:ext cx="8794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1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5741988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02100"/>
            <a:ext cx="574198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6" name="Picture 2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59275"/>
            <a:ext cx="10572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8" name="Picture 2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4724400"/>
            <a:ext cx="574675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9" name="Picture 2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5105400"/>
            <a:ext cx="57372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0" name="Picture 2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5540375"/>
            <a:ext cx="5746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76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83788FF-FADC-4DED-B763-DC8FF3CB7348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21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4"/>
          <p:cNvSpPr>
            <a:spLocks noChangeArrowheads="1"/>
          </p:cNvSpPr>
          <p:nvPr/>
        </p:nvSpPr>
        <p:spPr bwMode="auto">
          <a:xfrm>
            <a:off x="152400" y="152400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</a:t>
            </a:r>
            <a:r>
              <a:rPr kumimoji="0" lang="en-US" altLang="ko-KR" i="0" dirty="0">
                <a:cs typeface="Arial" panose="020B0604020202020204" pitchFamily="34" charset="0"/>
              </a:rPr>
              <a:t> 26.5:  </a:t>
            </a:r>
            <a:r>
              <a:rPr kumimoji="0" lang="ko-KR" altLang="en-US" i="0" dirty="0">
                <a:cs typeface="Arial" panose="020B0604020202020204" pitchFamily="34" charset="0"/>
              </a:rPr>
              <a:t>요청 메시지와 응답 메시지 형식</a:t>
            </a:r>
            <a:endParaRPr kumimoji="0" lang="en-US" altLang="ko-KR" i="0" dirty="0">
              <a:cs typeface="Arial" panose="020B0604020202020204" pitchFamily="34" charset="0"/>
            </a:endParaRP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066800"/>
            <a:ext cx="45529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190750"/>
            <a:ext cx="4056063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95513"/>
            <a:ext cx="399415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CC6E407-A5F7-4E44-A23A-84C8C153E9E3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22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1859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1863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1212850" y="125413"/>
            <a:ext cx="206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ko-KR" altLang="en-US" sz="2800" i="0">
                <a:cs typeface="Arial" panose="020B0604020202020204" pitchFamily="34" charset="0"/>
              </a:rPr>
              <a:t>메시지 형식</a:t>
            </a:r>
            <a:endParaRPr kumimoji="0" lang="en-US" altLang="ko-KR" sz="2800" i="0">
              <a:cs typeface="Arial" panose="020B0604020202020204" pitchFamily="34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09600" y="1219200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ko-KR" altLang="en-US" sz="2400" i="0" dirty="0">
                <a:cs typeface="Arial" panose="020B0604020202020204" pitchFamily="34" charset="0"/>
              </a:rPr>
              <a:t>요청 메시지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첫 줄</a:t>
            </a:r>
            <a:r>
              <a:rPr lang="en-US" altLang="ko-KR" i="0" dirty="0">
                <a:cs typeface="Arial" panose="020B0604020202020204" pitchFamily="34" charset="0"/>
              </a:rPr>
              <a:t>: </a:t>
            </a:r>
            <a:r>
              <a:rPr lang="ko-KR" altLang="en-US" i="0" dirty="0">
                <a:cs typeface="Arial" panose="020B0604020202020204" pitchFamily="34" charset="0"/>
              </a:rPr>
              <a:t>요청 라인 </a:t>
            </a:r>
            <a:r>
              <a:rPr lang="en-US" altLang="ko-KR" i="0" dirty="0">
                <a:cs typeface="Arial" panose="020B0604020202020204" pitchFamily="34" charset="0"/>
              </a:rPr>
              <a:t>– </a:t>
            </a:r>
            <a:r>
              <a:rPr lang="ko-KR" altLang="en-US" i="0" dirty="0">
                <a:cs typeface="Arial" panose="020B0604020202020204" pitchFamily="34" charset="0"/>
              </a:rPr>
              <a:t>메소드</a:t>
            </a:r>
            <a:r>
              <a:rPr lang="en-US" altLang="ko-KR" i="0" dirty="0">
                <a:cs typeface="Arial" panose="020B0604020202020204" pitchFamily="34" charset="0"/>
              </a:rPr>
              <a:t>, URL, </a:t>
            </a:r>
            <a:r>
              <a:rPr lang="ko-KR" altLang="en-US" i="0" dirty="0">
                <a:cs typeface="Arial" panose="020B0604020202020204" pitchFamily="34" charset="0"/>
              </a:rPr>
              <a:t>버전으로 구성</a:t>
            </a:r>
            <a:endParaRPr lang="en-US" altLang="ko-KR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메소드</a:t>
            </a:r>
            <a:r>
              <a:rPr lang="en-US" altLang="ko-KR" i="0" dirty="0">
                <a:cs typeface="Arial" panose="020B0604020202020204" pitchFamily="34" charset="0"/>
              </a:rPr>
              <a:t>: </a:t>
            </a:r>
            <a:r>
              <a:rPr lang="ko-KR" altLang="en-US" i="0" dirty="0">
                <a:cs typeface="Arial" panose="020B0604020202020204" pitchFamily="34" charset="0"/>
              </a:rPr>
              <a:t>요청 유형을 나타냄</a:t>
            </a:r>
            <a:r>
              <a:rPr lang="en-US" altLang="ko-KR" i="0" dirty="0">
                <a:cs typeface="Arial" panose="020B0604020202020204" pitchFamily="34" charset="0"/>
              </a:rPr>
              <a:t>(</a:t>
            </a:r>
            <a:r>
              <a:rPr lang="ko-KR" altLang="en-US" i="0" dirty="0">
                <a:cs typeface="Arial" panose="020B0604020202020204" pitchFamily="34" charset="0"/>
              </a:rPr>
              <a:t>표 </a:t>
            </a:r>
            <a:r>
              <a:rPr lang="en-US" altLang="ko-KR" i="0" dirty="0">
                <a:cs typeface="Arial" panose="020B0604020202020204" pitchFamily="34" charset="0"/>
              </a:rPr>
              <a:t>26.1 </a:t>
            </a:r>
            <a:r>
              <a:rPr lang="ko-KR" altLang="en-US" i="0" dirty="0">
                <a:cs typeface="Arial" panose="020B0604020202020204" pitchFamily="34" charset="0"/>
              </a:rPr>
              <a:t>참조</a:t>
            </a:r>
            <a:r>
              <a:rPr lang="en-US" altLang="ko-KR" i="0" dirty="0">
                <a:cs typeface="Arial" panose="020B0604020202020204" pitchFamily="34" charset="0"/>
              </a:rPr>
              <a:t>)</a:t>
            </a: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pPr lvl="1"/>
            <a:r>
              <a:rPr lang="en-US" altLang="ko-KR" i="0" dirty="0">
                <a:cs typeface="Arial" panose="020B0604020202020204" pitchFamily="34" charset="0"/>
              </a:rPr>
              <a:t>URL: </a:t>
            </a:r>
            <a:r>
              <a:rPr lang="ko-KR" altLang="en-US" i="0" dirty="0">
                <a:cs typeface="Arial" panose="020B0604020202020204" pitchFamily="34" charset="0"/>
              </a:rPr>
              <a:t>앞에서 설명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/>
            <a:endParaRPr lang="en-US" altLang="ko-KR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버전</a:t>
            </a:r>
            <a:r>
              <a:rPr lang="en-US" altLang="ko-KR" i="0" dirty="0">
                <a:cs typeface="Arial" panose="020B0604020202020204" pitchFamily="34" charset="0"/>
              </a:rPr>
              <a:t>: HTTP 1.1</a:t>
            </a:r>
          </a:p>
        </p:txBody>
      </p:sp>
      <p:sp>
        <p:nvSpPr>
          <p:cNvPr id="121867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F88805A-B14E-455F-AC3F-E270A1321042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23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4"/>
          <p:cNvSpPr>
            <a:spLocks noChangeArrowheads="1"/>
          </p:cNvSpPr>
          <p:nvPr/>
        </p:nvSpPr>
        <p:spPr bwMode="auto">
          <a:xfrm>
            <a:off x="152400" y="161925"/>
            <a:ext cx="81534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표 </a:t>
            </a:r>
            <a:r>
              <a:rPr kumimoji="0" lang="en-US" altLang="ko-KR" i="0" dirty="0">
                <a:cs typeface="Arial" panose="020B0604020202020204" pitchFamily="34" charset="0"/>
              </a:rPr>
              <a:t>26.1: </a:t>
            </a:r>
            <a:r>
              <a:rPr kumimoji="0" lang="ko-KR" altLang="en-US" i="0" dirty="0">
                <a:cs typeface="Arial" panose="020B0604020202020204" pitchFamily="34" charset="0"/>
              </a:rPr>
              <a:t>메소드</a:t>
            </a:r>
          </a:p>
        </p:txBody>
      </p:sp>
      <p:grpSp>
        <p:nvGrpSpPr>
          <p:cNvPr id="123907" name="Group 2"/>
          <p:cNvGrpSpPr>
            <a:grpSpLocks/>
          </p:cNvGrpSpPr>
          <p:nvPr/>
        </p:nvGrpSpPr>
        <p:grpSpPr bwMode="auto">
          <a:xfrm>
            <a:off x="241300" y="1447800"/>
            <a:ext cx="8369300" cy="2670175"/>
            <a:chOff x="387350" y="1828800"/>
            <a:chExt cx="8369300" cy="2670175"/>
          </a:xfrm>
        </p:grpSpPr>
        <p:pic>
          <p:nvPicPr>
            <p:cNvPr id="123909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350" y="1828800"/>
              <a:ext cx="8369300" cy="2670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910" name="Rectangle 1"/>
            <p:cNvSpPr>
              <a:spLocks noChangeArrowheads="1"/>
            </p:cNvSpPr>
            <p:nvPr/>
          </p:nvSpPr>
          <p:spPr bwMode="auto">
            <a:xfrm>
              <a:off x="461140" y="1828801"/>
              <a:ext cx="8155809" cy="2590800"/>
            </a:xfrm>
            <a:prstGeom prst="rect">
              <a:avLst/>
            </a:prstGeom>
            <a:noFill/>
            <a:ln w="101600" algn="ctr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390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07A8354-0D6E-4B25-8B72-F636D7AA98B7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24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5959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1212850" y="125413"/>
            <a:ext cx="206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ko-KR" altLang="en-US" sz="2800" i="0">
                <a:cs typeface="Arial" panose="020B0604020202020204" pitchFamily="34" charset="0"/>
              </a:rPr>
              <a:t>메시지 형식</a:t>
            </a:r>
            <a:endParaRPr kumimoji="0" lang="en-US" altLang="ko-KR" sz="2800" i="0">
              <a:cs typeface="Arial" panose="020B0604020202020204" pitchFamily="34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09600" y="1219200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ko-KR" altLang="en-US" sz="2400" i="0" dirty="0">
                <a:cs typeface="Arial" panose="020B0604020202020204" pitchFamily="34" charset="0"/>
              </a:rPr>
              <a:t>요청 헤더라인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endParaRPr lang="en-US" altLang="ko-KR" sz="2400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클라이언트로부터 서버로 추가 정보 전송에 사용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/>
            <a:endParaRPr lang="en-US" altLang="ko-KR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클라이언트가 특별한 형식으로 문서가 전송되도록 요청 가능</a:t>
            </a:r>
            <a:r>
              <a:rPr lang="en-US" altLang="ko-KR" i="0" dirty="0">
                <a:cs typeface="Arial" panose="020B0604020202020204" pitchFamily="34" charset="0"/>
              </a:rPr>
              <a:t>(</a:t>
            </a:r>
            <a:r>
              <a:rPr lang="ko-KR" altLang="en-US" i="0" dirty="0">
                <a:cs typeface="Arial" panose="020B0604020202020204" pitchFamily="34" charset="0"/>
              </a:rPr>
              <a:t>표 </a:t>
            </a:r>
            <a:r>
              <a:rPr lang="en-US" altLang="ko-KR" i="0" dirty="0">
                <a:cs typeface="Arial" panose="020B0604020202020204" pitchFamily="34" charset="0"/>
              </a:rPr>
              <a:t>26.2 </a:t>
            </a:r>
            <a:r>
              <a:rPr lang="ko-KR" altLang="en-US" i="0" dirty="0">
                <a:cs typeface="Arial" panose="020B0604020202020204" pitchFamily="34" charset="0"/>
              </a:rPr>
              <a:t>참조</a:t>
            </a:r>
            <a:r>
              <a:rPr lang="en-US" altLang="ko-KR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2596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018F062-BA21-4CF9-A561-68ED101CF3E2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25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4"/>
          <p:cNvSpPr>
            <a:spLocks noChangeArrowheads="1"/>
          </p:cNvSpPr>
          <p:nvPr/>
        </p:nvSpPr>
        <p:spPr bwMode="auto">
          <a:xfrm>
            <a:off x="152400" y="161925"/>
            <a:ext cx="81534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표 </a:t>
            </a:r>
            <a:r>
              <a:rPr kumimoji="0" lang="en-US" altLang="ko-KR" i="0" dirty="0">
                <a:cs typeface="Arial" panose="020B0604020202020204" pitchFamily="34" charset="0"/>
              </a:rPr>
              <a:t>26.2: </a:t>
            </a:r>
            <a:r>
              <a:rPr kumimoji="0" lang="ko-KR" altLang="en-US" i="0" dirty="0">
                <a:cs typeface="Arial" panose="020B0604020202020204" pitchFamily="34" charset="0"/>
              </a:rPr>
              <a:t>요청 헤더 이름들</a:t>
            </a:r>
          </a:p>
        </p:txBody>
      </p:sp>
      <p:grpSp>
        <p:nvGrpSpPr>
          <p:cNvPr id="128003" name="Group 1"/>
          <p:cNvGrpSpPr>
            <a:grpSpLocks/>
          </p:cNvGrpSpPr>
          <p:nvPr/>
        </p:nvGrpSpPr>
        <p:grpSpPr bwMode="auto">
          <a:xfrm>
            <a:off x="180975" y="1447800"/>
            <a:ext cx="8429625" cy="4170363"/>
            <a:chOff x="357188" y="1239838"/>
            <a:chExt cx="8429625" cy="4170362"/>
          </a:xfrm>
        </p:grpSpPr>
        <p:pic>
          <p:nvPicPr>
            <p:cNvPr id="12800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88" y="1239838"/>
              <a:ext cx="8429625" cy="417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006" name="Rectangle 19"/>
            <p:cNvSpPr>
              <a:spLocks noChangeArrowheads="1"/>
            </p:cNvSpPr>
            <p:nvPr/>
          </p:nvSpPr>
          <p:spPr bwMode="auto">
            <a:xfrm>
              <a:off x="461140" y="1239838"/>
              <a:ext cx="8155809" cy="4114800"/>
            </a:xfrm>
            <a:prstGeom prst="rect">
              <a:avLst/>
            </a:prstGeom>
            <a:noFill/>
            <a:ln w="101600" algn="ctr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2800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4D5634C-B127-415E-B7E5-D132B627557C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26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1212850" y="125413"/>
            <a:ext cx="206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ko-KR" altLang="en-US" sz="2800" i="0">
                <a:cs typeface="Arial" panose="020B0604020202020204" pitchFamily="34" charset="0"/>
              </a:rPr>
              <a:t>메시지 형식</a:t>
            </a:r>
            <a:endParaRPr kumimoji="0" lang="en-US" altLang="ko-KR" sz="2800" i="0">
              <a:cs typeface="Arial" panose="020B0604020202020204" pitchFamily="34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09600" y="1219200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ko-KR" altLang="en-US" sz="2400" i="0" dirty="0">
                <a:cs typeface="Arial" panose="020B0604020202020204" pitchFamily="34" charset="0"/>
              </a:rPr>
              <a:t>응답 메시지</a:t>
            </a:r>
            <a:endParaRPr lang="en-US" altLang="ko-KR" sz="2400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상태 라인</a:t>
            </a:r>
            <a:r>
              <a:rPr lang="en-US" altLang="ko-KR" i="0" dirty="0">
                <a:cs typeface="Arial" panose="020B0604020202020204" pitchFamily="34" charset="0"/>
              </a:rPr>
              <a:t>, </a:t>
            </a:r>
            <a:r>
              <a:rPr lang="ko-KR" altLang="en-US" i="0" dirty="0">
                <a:cs typeface="Arial" panose="020B0604020202020204" pitchFamily="34" charset="0"/>
              </a:rPr>
              <a:t>헤더라인</a:t>
            </a:r>
            <a:r>
              <a:rPr lang="en-US" altLang="ko-KR" i="0" dirty="0">
                <a:cs typeface="Arial" panose="020B0604020202020204" pitchFamily="34" charset="0"/>
              </a:rPr>
              <a:t>, </a:t>
            </a:r>
            <a:r>
              <a:rPr lang="ko-KR" altLang="en-US" i="0" dirty="0">
                <a:cs typeface="Arial" panose="020B0604020202020204" pitchFamily="34" charset="0"/>
              </a:rPr>
              <a:t>공백라인</a:t>
            </a:r>
            <a:r>
              <a:rPr lang="en-US" altLang="ko-KR" i="0" dirty="0">
                <a:cs typeface="Arial" panose="020B0604020202020204" pitchFamily="34" charset="0"/>
              </a:rPr>
              <a:t>, </a:t>
            </a:r>
            <a:r>
              <a:rPr lang="ko-KR" altLang="en-US" i="0" dirty="0">
                <a:cs typeface="Arial" panose="020B0604020202020204" pitchFamily="34" charset="0"/>
              </a:rPr>
              <a:t>몸체로 구성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헤더라인은 버전</a:t>
            </a:r>
            <a:r>
              <a:rPr lang="en-US" altLang="ko-KR" i="0" dirty="0">
                <a:cs typeface="Arial" panose="020B0604020202020204" pitchFamily="34" charset="0"/>
              </a:rPr>
              <a:t>, </a:t>
            </a:r>
            <a:r>
              <a:rPr lang="ko-KR" altLang="en-US" i="0" dirty="0">
                <a:cs typeface="Arial" panose="020B0604020202020204" pitchFamily="34" charset="0"/>
              </a:rPr>
              <a:t>상태 코드</a:t>
            </a:r>
            <a:r>
              <a:rPr lang="en-US" altLang="ko-KR" i="0" dirty="0">
                <a:cs typeface="Arial" panose="020B0604020202020204" pitchFamily="34" charset="0"/>
              </a:rPr>
              <a:t>, </a:t>
            </a:r>
            <a:r>
              <a:rPr lang="ko-KR" altLang="en-US" i="0" dirty="0">
                <a:cs typeface="Arial" panose="020B0604020202020204" pitchFamily="34" charset="0"/>
              </a:rPr>
              <a:t>상태 문구</a:t>
            </a:r>
            <a:r>
              <a:rPr lang="en-US" altLang="ko-KR" i="0" dirty="0">
                <a:cs typeface="Arial" panose="020B0604020202020204" pitchFamily="34" charset="0"/>
              </a:rPr>
              <a:t>(Phrase)</a:t>
            </a:r>
            <a:r>
              <a:rPr lang="ko-KR" altLang="en-US" i="0" dirty="0">
                <a:cs typeface="Arial" panose="020B0604020202020204" pitchFamily="34" charset="0"/>
              </a:rPr>
              <a:t>로</a:t>
            </a:r>
            <a:r>
              <a:rPr lang="en-US" altLang="ko-KR" i="0" dirty="0">
                <a:cs typeface="Arial" panose="020B0604020202020204" pitchFamily="34" charset="0"/>
              </a:rPr>
              <a:t> </a:t>
            </a:r>
            <a:r>
              <a:rPr lang="ko-KR" altLang="en-US" i="0" dirty="0">
                <a:cs typeface="Arial" panose="020B0604020202020204" pitchFamily="34" charset="0"/>
              </a:rPr>
              <a:t>구성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버전</a:t>
            </a:r>
            <a:r>
              <a:rPr lang="en-US" altLang="ko-KR" i="0" dirty="0">
                <a:cs typeface="Arial" panose="020B0604020202020204" pitchFamily="34" charset="0"/>
              </a:rPr>
              <a:t>: HTTP 1.1</a:t>
            </a: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상태 코드</a:t>
            </a:r>
            <a:r>
              <a:rPr lang="en-US" altLang="ko-KR" i="0" dirty="0">
                <a:cs typeface="Arial" panose="020B0604020202020204" pitchFamily="34" charset="0"/>
              </a:rPr>
              <a:t>: </a:t>
            </a:r>
            <a:r>
              <a:rPr lang="ko-KR" altLang="en-US" i="0" dirty="0">
                <a:cs typeface="Arial" panose="020B0604020202020204" pitchFamily="34" charset="0"/>
              </a:rPr>
              <a:t>요청 상태 정의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문구</a:t>
            </a:r>
            <a:r>
              <a:rPr lang="en-US" altLang="ko-KR" i="0" dirty="0">
                <a:cs typeface="Arial" panose="020B0604020202020204" pitchFamily="34" charset="0"/>
              </a:rPr>
              <a:t>: </a:t>
            </a:r>
            <a:r>
              <a:rPr lang="ko-KR" altLang="en-US" i="0" dirty="0">
                <a:cs typeface="Arial" panose="020B0604020202020204" pitchFamily="34" charset="0"/>
              </a:rPr>
              <a:t>문자형태로 상태 코드 설명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/>
            <a:endParaRPr lang="en-US" altLang="ko-KR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헤더라인</a:t>
            </a:r>
            <a:r>
              <a:rPr lang="en-US" altLang="ko-KR" i="0" dirty="0">
                <a:cs typeface="Arial" panose="020B0604020202020204" pitchFamily="34" charset="0"/>
              </a:rPr>
              <a:t>: </a:t>
            </a:r>
            <a:r>
              <a:rPr lang="ko-KR" altLang="en-US" i="0" dirty="0">
                <a:cs typeface="Arial" panose="020B0604020202020204" pitchFamily="34" charset="0"/>
              </a:rPr>
              <a:t>서버로부터 클라이언트로 추가 정보 전송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/>
            <a:r>
              <a:rPr lang="ko-KR" altLang="en-US" i="0" dirty="0">
                <a:cs typeface="Arial" panose="020B0604020202020204" pitchFamily="34" charset="0"/>
              </a:rPr>
              <a:t>표 </a:t>
            </a:r>
            <a:r>
              <a:rPr lang="en-US" altLang="ko-KR" i="0" dirty="0">
                <a:cs typeface="Arial" panose="020B0604020202020204" pitchFamily="34" charset="0"/>
              </a:rPr>
              <a:t>26.3 </a:t>
            </a:r>
            <a:r>
              <a:rPr lang="ko-KR" altLang="en-US" i="0" dirty="0">
                <a:cs typeface="Arial" panose="020B0604020202020204" pitchFamily="34" charset="0"/>
              </a:rPr>
              <a:t>참조</a:t>
            </a:r>
            <a:endParaRPr lang="en-US" altLang="ko-KR" i="0" dirty="0">
              <a:cs typeface="Arial" panose="020B0604020202020204" pitchFamily="34" charset="0"/>
            </a:endParaRPr>
          </a:p>
        </p:txBody>
      </p:sp>
      <p:sp>
        <p:nvSpPr>
          <p:cNvPr id="130059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AE45D897-356A-4D41-94FF-4BDEF8F9AA80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27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4"/>
          <p:cNvSpPr>
            <a:spLocks noChangeArrowheads="1"/>
          </p:cNvSpPr>
          <p:nvPr/>
        </p:nvSpPr>
        <p:spPr bwMode="auto">
          <a:xfrm>
            <a:off x="152400" y="161925"/>
            <a:ext cx="47244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표 </a:t>
            </a:r>
            <a:r>
              <a:rPr kumimoji="0" lang="en-US" altLang="ko-KR" i="0" dirty="0">
                <a:cs typeface="Arial" panose="020B0604020202020204" pitchFamily="34" charset="0"/>
              </a:rPr>
              <a:t>26.3: </a:t>
            </a:r>
            <a:r>
              <a:rPr kumimoji="0" lang="ko-KR" altLang="en-US" i="0" dirty="0">
                <a:cs typeface="Arial" panose="020B0604020202020204" pitchFamily="34" charset="0"/>
              </a:rPr>
              <a:t>응답 헤더 이름들</a:t>
            </a:r>
          </a:p>
        </p:txBody>
      </p:sp>
      <p:grpSp>
        <p:nvGrpSpPr>
          <p:cNvPr id="132099" name="Group 1"/>
          <p:cNvGrpSpPr>
            <a:grpSpLocks/>
          </p:cNvGrpSpPr>
          <p:nvPr/>
        </p:nvGrpSpPr>
        <p:grpSpPr bwMode="auto">
          <a:xfrm>
            <a:off x="142875" y="1371600"/>
            <a:ext cx="8629650" cy="4300538"/>
            <a:chOff x="285750" y="1295400"/>
            <a:chExt cx="8629650" cy="4300538"/>
          </a:xfrm>
        </p:grpSpPr>
        <p:pic>
          <p:nvPicPr>
            <p:cNvPr id="132101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0" y="1295400"/>
              <a:ext cx="8629650" cy="430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02" name="Rectangle 19"/>
            <p:cNvSpPr>
              <a:spLocks noChangeArrowheads="1"/>
            </p:cNvSpPr>
            <p:nvPr/>
          </p:nvSpPr>
          <p:spPr bwMode="auto">
            <a:xfrm>
              <a:off x="461140" y="1371600"/>
              <a:ext cx="8378060" cy="4224338"/>
            </a:xfrm>
            <a:prstGeom prst="rect">
              <a:avLst/>
            </a:prstGeom>
            <a:noFill/>
            <a:ln w="101600" algn="ctr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3210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D10167A-F693-44F1-8513-1C08D7BA5472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28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0"/>
          <p:cNvSpPr txBox="1">
            <a:spLocks noChangeArrowheads="1"/>
          </p:cNvSpPr>
          <p:nvPr/>
        </p:nvSpPr>
        <p:spPr bwMode="auto">
          <a:xfrm>
            <a:off x="152400" y="885825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이 예제는 문서를 검색하기 위한 예제이다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(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그림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 26.6).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  경로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 </a:t>
            </a:r>
            <a:r>
              <a:rPr kumimoji="0" lang="en-US" altLang="ko-KR" sz="2400" i="0" dirty="0">
                <a:solidFill>
                  <a:srgbClr val="0070C0"/>
                </a:solidFill>
                <a:cs typeface="Times New Roman" panose="02020603050405020304" pitchFamily="18" charset="0"/>
              </a:rPr>
              <a:t>/</a:t>
            </a:r>
            <a:r>
              <a:rPr kumimoji="0" lang="en-US" altLang="ko-KR" sz="2400" i="0" dirty="0" err="1">
                <a:solidFill>
                  <a:srgbClr val="0070C0"/>
                </a:solidFill>
                <a:cs typeface="Times New Roman" panose="02020603050405020304" pitchFamily="18" charset="0"/>
              </a:rPr>
              <a:t>usr</a:t>
            </a:r>
            <a:r>
              <a:rPr kumimoji="0" lang="en-US" altLang="ko-KR" sz="2400" i="0" dirty="0">
                <a:solidFill>
                  <a:srgbClr val="0070C0"/>
                </a:solidFill>
                <a:cs typeface="Times New Roman" panose="02020603050405020304" pitchFamily="18" charset="0"/>
              </a:rPr>
              <a:t>/bin/image1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를 갖는 이미지를 </a:t>
            </a:r>
            <a:r>
              <a:rPr kumimoji="0" lang="ko-KR" altLang="en-US" sz="2400" b="0" i="0" dirty="0" err="1">
                <a:cs typeface="Times New Roman" panose="02020603050405020304" pitchFamily="18" charset="0"/>
              </a:rPr>
              <a:t>읽어오기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 위해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GET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   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메소드를 사용 </a:t>
            </a: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요청라인은 메소드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(GET), URL, HTTP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버전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(1.1)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을 표시한다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  </a:t>
            </a: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헤더라인은 두 줄인데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,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 이는 클라이언트가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GIF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또는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JPEG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형식으로 된 이미지 수용 가능을 나타냄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응답은 상태라인과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4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개의 헤더 라인 포함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헤더라인은 날짜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,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서버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, MIME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버전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,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문서의 길이를 정의한다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문서의 몸체는 헤더 뒤에 온다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36195" name="Group 2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36197" name="Rectangle 22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901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Arial" pitchFamily="34" charset="0"/>
                </a:rPr>
                <a:t>Example 26.5</a:t>
              </a:r>
            </a:p>
          </p:txBody>
        </p:sp>
      </p:grpSp>
      <p:sp>
        <p:nvSpPr>
          <p:cNvPr id="136196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02CD335-E0C1-4061-9907-2D9C984AE3FE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29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590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1044575" y="115888"/>
            <a:ext cx="4972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en-US" altLang="ko-KR" sz="2800" i="0" dirty="0">
                <a:cs typeface="Arial" panose="020B0604020202020204" pitchFamily="34" charset="0"/>
              </a:rPr>
              <a:t>26.1  </a:t>
            </a:r>
            <a:r>
              <a:rPr kumimoji="0" lang="ko-KR" altLang="en-US" sz="2800" i="0" dirty="0">
                <a:cs typeface="Arial" panose="020B0604020202020204" pitchFamily="34" charset="0"/>
              </a:rPr>
              <a:t>월드 와이드 웹과</a:t>
            </a:r>
            <a:r>
              <a:rPr kumimoji="0" lang="en-US" altLang="ko-KR" sz="2800" i="0" dirty="0">
                <a:cs typeface="Arial" panose="020B0604020202020204" pitchFamily="34" charset="0"/>
              </a:rPr>
              <a:t> HTTP</a:t>
            </a:r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381000" y="1293813"/>
            <a:ext cx="7924800" cy="461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endParaRPr lang="en-US" sz="2400" i="0" dirty="0">
              <a:latin typeface="Times New Roman" pitchFamily="18" charset="0"/>
              <a:ea typeface="+mn-ea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09600" y="1143000"/>
            <a:ext cx="8493125" cy="4419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2400" i="0" dirty="0">
                <a:latin typeface="Times New Roman" pitchFamily="18" charset="0"/>
              </a:rPr>
              <a:t>WWW (Web)</a:t>
            </a:r>
            <a:r>
              <a:rPr lang="ko-KR" altLang="en-US" sz="2400" i="0" dirty="0">
                <a:latin typeface="Times New Roman" pitchFamily="18" charset="0"/>
              </a:rPr>
              <a:t>에  대해  소개</a:t>
            </a:r>
            <a:endParaRPr lang="en-US" altLang="ko-KR" sz="2400" i="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2400" i="0" dirty="0">
                <a:latin typeface="Times New Roman" pitchFamily="18" charset="0"/>
              </a:rPr>
              <a:t>공통된 클라이언트 </a:t>
            </a:r>
            <a:r>
              <a:rPr lang="en-US" altLang="ko-KR" sz="2400" i="0" dirty="0">
                <a:latin typeface="Times New Roman" pitchFamily="18" charset="0"/>
              </a:rPr>
              <a:t>-</a:t>
            </a:r>
            <a:r>
              <a:rPr lang="ko-KR" altLang="en-US" sz="2400" i="0" dirty="0">
                <a:latin typeface="Times New Roman" pitchFamily="18" charset="0"/>
              </a:rPr>
              <a:t>서버 응용 프로그램 </a:t>
            </a:r>
            <a:r>
              <a:rPr lang="en-US" altLang="ko-KR" sz="2400" i="0" dirty="0">
                <a:latin typeface="Times New Roman" pitchFamily="18" charset="0"/>
              </a:rPr>
              <a:t> HTTP </a:t>
            </a:r>
            <a:r>
              <a:rPr lang="ko-KR" altLang="en-US" sz="2400" i="0" dirty="0">
                <a:latin typeface="Times New Roman" pitchFamily="18" charset="0"/>
              </a:rPr>
              <a:t>설명 </a:t>
            </a:r>
            <a:endParaRPr lang="en-US" altLang="ko-KR" sz="2400" i="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2400" i="0" dirty="0">
                <a:latin typeface="Times New Roman" pitchFamily="18" charset="0"/>
              </a:rPr>
              <a:t>웹</a:t>
            </a:r>
            <a:r>
              <a:rPr lang="en-US" altLang="ko-KR" sz="2400" i="0" dirty="0">
                <a:latin typeface="Times New Roman" pitchFamily="18" charset="0"/>
              </a:rPr>
              <a:t>: </a:t>
            </a:r>
            <a:r>
              <a:rPr lang="ko-KR" altLang="en-US" sz="2400" i="0" dirty="0">
                <a:latin typeface="Times New Roman" pitchFamily="18" charset="0"/>
              </a:rPr>
              <a:t>문서</a:t>
            </a:r>
            <a:r>
              <a:rPr lang="en-US" altLang="ko-KR" sz="2400" i="0" dirty="0">
                <a:latin typeface="Times New Roman" pitchFamily="18" charset="0"/>
              </a:rPr>
              <a:t>(</a:t>
            </a:r>
            <a:r>
              <a:rPr lang="ko-KR" altLang="en-US" sz="2400" i="0" dirty="0">
                <a:latin typeface="Times New Roman" pitchFamily="18" charset="0"/>
              </a:rPr>
              <a:t>웹 페이지</a:t>
            </a:r>
            <a:r>
              <a:rPr lang="en-US" altLang="ko-KR" sz="2400" i="0" dirty="0">
                <a:latin typeface="Times New Roman" pitchFamily="18" charset="0"/>
              </a:rPr>
              <a:t>)</a:t>
            </a:r>
            <a:r>
              <a:rPr lang="ko-KR" altLang="en-US" sz="2400" i="0" dirty="0">
                <a:latin typeface="Times New Roman" pitchFamily="18" charset="0"/>
              </a:rPr>
              <a:t>들이 있는 정보의 저장소</a:t>
            </a:r>
            <a:endParaRPr lang="en-US" altLang="ko-KR" sz="2400" i="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2400" i="0" dirty="0" err="1">
                <a:latin typeface="Times New Roman" pitchFamily="18" charset="0"/>
              </a:rPr>
              <a:t>웹페이지는</a:t>
            </a:r>
            <a:r>
              <a:rPr lang="ko-KR" altLang="en-US" sz="2400" i="0" dirty="0">
                <a:latin typeface="Times New Roman" pitchFamily="18" charset="0"/>
              </a:rPr>
              <a:t> 전세계에 퍼져있고</a:t>
            </a:r>
            <a:r>
              <a:rPr lang="en-US" altLang="ko-KR" sz="2400" i="0" dirty="0">
                <a:latin typeface="Times New Roman" pitchFamily="18" charset="0"/>
              </a:rPr>
              <a:t>, </a:t>
            </a:r>
            <a:r>
              <a:rPr lang="ko-KR" altLang="en-US" sz="2400" i="0" dirty="0">
                <a:latin typeface="Times New Roman" pitchFamily="18" charset="0"/>
              </a:rPr>
              <a:t>관련 문서들은 서로 연결</a:t>
            </a:r>
            <a:endParaRPr lang="en-US" altLang="ko-KR" sz="2400" i="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2400" i="0" dirty="0">
                <a:latin typeface="Times New Roman" pitchFamily="18" charset="0"/>
              </a:rPr>
              <a:t>웹의 인기는 분산과 링크</a:t>
            </a:r>
            <a:endParaRPr lang="en-US" altLang="ko-KR" sz="2400" i="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2400" i="0" dirty="0">
                <a:latin typeface="Times New Roman" pitchFamily="18" charset="0"/>
              </a:rPr>
              <a:t>링크는 하이퍼텍스트 개념 개념 사용</a:t>
            </a:r>
            <a:endParaRPr lang="en-US" altLang="ko-KR" sz="2400" i="0" dirty="0">
              <a:latin typeface="Times New Roman" pitchFamily="18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ko-KR" altLang="en-US" sz="2400" i="0" dirty="0">
                <a:latin typeface="Times New Roman" pitchFamily="18" charset="0"/>
              </a:rPr>
              <a:t>오늘날 </a:t>
            </a:r>
            <a:r>
              <a:rPr lang="ko-KR" altLang="en-US" sz="2400" i="0" dirty="0" err="1">
                <a:latin typeface="Times New Roman" pitchFamily="18" charset="0"/>
              </a:rPr>
              <a:t>하이퍼미디어</a:t>
            </a:r>
            <a:r>
              <a:rPr lang="en-US" altLang="ko-KR" sz="2400" i="0" dirty="0">
                <a:latin typeface="Times New Roman" pitchFamily="18" charset="0"/>
              </a:rPr>
              <a:t>(</a:t>
            </a:r>
            <a:r>
              <a:rPr lang="ko-KR" altLang="en-US" sz="2400" i="0" dirty="0">
                <a:latin typeface="Times New Roman" pitchFamily="18" charset="0"/>
              </a:rPr>
              <a:t>텍스트</a:t>
            </a:r>
            <a:r>
              <a:rPr lang="en-US" altLang="ko-KR" sz="2400" i="0" dirty="0">
                <a:latin typeface="Times New Roman" pitchFamily="18" charset="0"/>
              </a:rPr>
              <a:t>, </a:t>
            </a:r>
            <a:r>
              <a:rPr lang="ko-KR" altLang="en-US" sz="2400" i="0" dirty="0">
                <a:latin typeface="Times New Roman" pitchFamily="18" charset="0"/>
              </a:rPr>
              <a:t>이미지</a:t>
            </a:r>
            <a:r>
              <a:rPr lang="en-US" altLang="ko-KR" sz="2400" i="0" dirty="0">
                <a:latin typeface="Times New Roman" pitchFamily="18" charset="0"/>
              </a:rPr>
              <a:t>, </a:t>
            </a:r>
            <a:r>
              <a:rPr lang="ko-KR" altLang="en-US" sz="2400" i="0" dirty="0">
                <a:latin typeface="Times New Roman" pitchFamily="18" charset="0"/>
              </a:rPr>
              <a:t>오디오</a:t>
            </a:r>
            <a:r>
              <a:rPr lang="en-US" altLang="ko-KR" sz="2400" i="0" dirty="0">
                <a:latin typeface="Times New Roman" pitchFamily="18" charset="0"/>
              </a:rPr>
              <a:t>, </a:t>
            </a:r>
            <a:r>
              <a:rPr lang="ko-KR" altLang="en-US" sz="2400" i="0" dirty="0">
                <a:latin typeface="Times New Roman" pitchFamily="18" charset="0"/>
              </a:rPr>
              <a:t>비디오</a:t>
            </a:r>
            <a:r>
              <a:rPr lang="en-US" altLang="ko-KR" sz="2400" i="0" dirty="0">
                <a:latin typeface="Times New Roman" pitchFamily="18" charset="0"/>
              </a:rPr>
              <a:t>)</a:t>
            </a:r>
            <a:r>
              <a:rPr lang="ko-KR" altLang="en-US" sz="2400" i="0" dirty="0">
                <a:latin typeface="Times New Roman" pitchFamily="18" charset="0"/>
              </a:rPr>
              <a:t>로 변화</a:t>
            </a:r>
            <a:endParaRPr lang="en-US" altLang="ko-KR" sz="2400" i="0" dirty="0">
              <a:latin typeface="Times New Roman" pitchFamily="18" charset="0"/>
            </a:endParaRPr>
          </a:p>
          <a:p>
            <a:pPr marL="0" indent="0">
              <a:lnSpc>
                <a:spcPct val="150000"/>
              </a:lnSpc>
              <a:buFont typeface="Webdings" pitchFamily="18" charset="2"/>
              <a:buNone/>
              <a:defRPr/>
            </a:pPr>
            <a:endParaRPr lang="en-US" altLang="ko-KR" sz="2400" i="0" dirty="0"/>
          </a:p>
          <a:p>
            <a:pPr marL="0" indent="0">
              <a:lnSpc>
                <a:spcPct val="150000"/>
              </a:lnSpc>
              <a:buFont typeface="Webdings" pitchFamily="18" charset="2"/>
              <a:buNone/>
              <a:defRPr/>
            </a:pPr>
            <a:endParaRPr lang="en-US" altLang="ko-KR" sz="2400" i="0" dirty="0"/>
          </a:p>
        </p:txBody>
      </p:sp>
      <p:sp>
        <p:nvSpPr>
          <p:cNvPr id="8090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65E9FF5-2D2C-4A12-B2D2-83365144F48A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4"/>
          <p:cNvSpPr>
            <a:spLocks noChangeArrowheads="1"/>
          </p:cNvSpPr>
          <p:nvPr/>
        </p:nvSpPr>
        <p:spPr bwMode="auto">
          <a:xfrm>
            <a:off x="152400" y="161925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</a:t>
            </a:r>
            <a:r>
              <a:rPr kumimoji="0" lang="en-US" altLang="ko-KR" i="0" dirty="0">
                <a:cs typeface="Arial" panose="020B0604020202020204" pitchFamily="34" charset="0"/>
              </a:rPr>
              <a:t> 26.6:  Example 26.5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1000" y="800100"/>
            <a:ext cx="8620125" cy="5373688"/>
            <a:chOff x="381000" y="800100"/>
            <a:chExt cx="8620125" cy="5373688"/>
          </a:xfrm>
        </p:grpSpPr>
        <p:pic>
          <p:nvPicPr>
            <p:cNvPr id="13415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990600"/>
              <a:ext cx="1455738" cy="518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415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475" y="800100"/>
              <a:ext cx="1390650" cy="5373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3095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92450"/>
            <a:ext cx="63404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50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6F97763-3102-4995-A7A5-98742FD73834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30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0"/>
          <p:cNvSpPr txBox="1">
            <a:spLocks noChangeArrowheads="1"/>
          </p:cNvSpPr>
          <p:nvPr/>
        </p:nvSpPr>
        <p:spPr bwMode="auto">
          <a:xfrm>
            <a:off x="76200" y="846138"/>
            <a:ext cx="8839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이 예제에서는 클라이언트가 웹페이지를 서버에 송신하기 원한다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따라서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PUT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메소드를 사용한다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요청라인은 메소드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(PUT), URL, HTTP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버전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(1.1)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을 표시한다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헤더 네 줄이 존재한다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응답 메시지는 상태라인과 네 줄의 헤더를 포함한다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요청 몸체는 웹페이지를 포함한다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생성된 문서는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CGI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프로그램으로서 몸체에 포함된다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.(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그림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26.7)</a:t>
            </a:r>
          </a:p>
        </p:txBody>
      </p:sp>
      <p:grpSp>
        <p:nvGrpSpPr>
          <p:cNvPr id="138243" name="Group 2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38245" name="Rectangle 22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903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Arial" pitchFamily="34" charset="0"/>
                </a:rPr>
                <a:t>Example 26.6</a:t>
              </a:r>
            </a:p>
          </p:txBody>
        </p:sp>
      </p:grpSp>
      <p:sp>
        <p:nvSpPr>
          <p:cNvPr id="13824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38CAB1F-D5CD-4870-9337-3A8DDC4E8A78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31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4"/>
          <p:cNvSpPr>
            <a:spLocks noChangeArrowheads="1"/>
          </p:cNvSpPr>
          <p:nvPr/>
        </p:nvSpPr>
        <p:spPr bwMode="auto">
          <a:xfrm>
            <a:off x="152400" y="152400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</a:t>
            </a:r>
            <a:r>
              <a:rPr kumimoji="0" lang="en-US" altLang="ko-KR" i="0" dirty="0">
                <a:cs typeface="Arial" panose="020B0604020202020204" pitchFamily="34" charset="0"/>
              </a:rPr>
              <a:t> 26.7:   Example 26.6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4500" y="534988"/>
            <a:ext cx="8218488" cy="6094412"/>
            <a:chOff x="444500" y="458788"/>
            <a:chExt cx="8218488" cy="6094412"/>
          </a:xfrm>
        </p:grpSpPr>
        <p:pic>
          <p:nvPicPr>
            <p:cNvPr id="140295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00" y="644525"/>
              <a:ext cx="1308100" cy="5832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296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1400" y="458788"/>
              <a:ext cx="1271588" cy="6094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1319213"/>
            <a:ext cx="6164262" cy="249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3810000"/>
            <a:ext cx="6164262" cy="246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4" name="슬라이드 번호 개체 틀 2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4DEC124-515E-44D7-B100-39F4B20E7DE1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32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1212850" y="125413"/>
            <a:ext cx="20653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ko-KR" altLang="en-US" sz="2800" i="0">
                <a:cs typeface="Arial" panose="020B0604020202020204" pitchFamily="34" charset="0"/>
              </a:rPr>
              <a:t>조건부 요청</a:t>
            </a:r>
            <a:endParaRPr kumimoji="0" lang="en-US" altLang="ko-KR" sz="2800" i="0">
              <a:cs typeface="Arial" panose="020B0604020202020204" pitchFamily="34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09600" y="1219200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ko-KR" altLang="en-US" sz="2400" i="0">
                <a:cs typeface="Arial" panose="020B0604020202020204" pitchFamily="34" charset="0"/>
              </a:rPr>
              <a:t>클라이언트는 자신의 요청에 조건 추가 가능</a:t>
            </a:r>
            <a:endParaRPr lang="en-US" altLang="ko-KR" sz="2400" i="0">
              <a:cs typeface="Arial" panose="020B0604020202020204" pitchFamily="34" charset="0"/>
            </a:endParaRPr>
          </a:p>
          <a:p>
            <a:endParaRPr lang="en-US" altLang="ko-KR" sz="2400" i="0">
              <a:cs typeface="Arial" panose="020B0604020202020204" pitchFamily="34" charset="0"/>
            </a:endParaRPr>
          </a:p>
          <a:p>
            <a:r>
              <a:rPr lang="ko-KR" altLang="en-US" sz="2400" i="0">
                <a:cs typeface="Arial" panose="020B0604020202020204" pitchFamily="34" charset="0"/>
              </a:rPr>
              <a:t>서버는 조건이 충족되면 웹 페이지 전송</a:t>
            </a:r>
            <a:r>
              <a:rPr lang="en-US" altLang="ko-KR" sz="2400" i="0">
                <a:cs typeface="Arial" panose="020B0604020202020204" pitchFamily="34" charset="0"/>
              </a:rPr>
              <a:t>, </a:t>
            </a:r>
            <a:r>
              <a:rPr lang="ko-KR" altLang="en-US" sz="2400" i="0">
                <a:cs typeface="Arial" panose="020B0604020202020204" pitchFamily="34" charset="0"/>
              </a:rPr>
              <a:t>그렇지 않으면 클라이언트에게 이를 통보</a:t>
            </a:r>
            <a:endParaRPr lang="en-US" altLang="ko-KR" sz="2400" i="0">
              <a:cs typeface="Arial" panose="020B0604020202020204" pitchFamily="34" charset="0"/>
            </a:endParaRPr>
          </a:p>
          <a:p>
            <a:endParaRPr lang="en-US" altLang="ko-KR" sz="2400" i="0">
              <a:cs typeface="Arial" panose="020B0604020202020204" pitchFamily="34" charset="0"/>
            </a:endParaRPr>
          </a:p>
          <a:p>
            <a:r>
              <a:rPr lang="ko-KR" altLang="en-US" sz="2400" i="0">
                <a:cs typeface="Arial" panose="020B0604020202020204" pitchFamily="34" charset="0"/>
              </a:rPr>
              <a:t>가장 일반적인 조건은 웹 페이지 수정날짜와 시간</a:t>
            </a:r>
            <a:endParaRPr lang="en-US" altLang="ko-KR" sz="2400" i="0">
              <a:cs typeface="Arial" panose="020B0604020202020204" pitchFamily="34" charset="0"/>
            </a:endParaRPr>
          </a:p>
          <a:p>
            <a:endParaRPr lang="en-US" altLang="ko-KR" sz="2400" i="0">
              <a:cs typeface="Arial" panose="020B0604020202020204" pitchFamily="34" charset="0"/>
            </a:endParaRPr>
          </a:p>
          <a:p>
            <a:r>
              <a:rPr lang="ko-KR" altLang="en-US" sz="2400" i="0">
                <a:cs typeface="Arial" panose="020B0604020202020204" pitchFamily="34" charset="0"/>
              </a:rPr>
              <a:t>서버에게 </a:t>
            </a:r>
            <a:r>
              <a:rPr lang="en-US" altLang="ko-KR" sz="2400" i="0">
                <a:cs typeface="Arial" panose="020B0604020202020204" pitchFamily="34" charset="0"/>
              </a:rPr>
              <a:t>If-Modified-Since </a:t>
            </a:r>
            <a:r>
              <a:rPr lang="ko-KR" altLang="en-US" sz="2400" i="0">
                <a:cs typeface="Arial" panose="020B0604020202020204" pitchFamily="34" charset="0"/>
              </a:rPr>
              <a:t>헤더라인 요청 송신 가능</a:t>
            </a:r>
            <a:endParaRPr lang="en-US" altLang="ko-KR" sz="2400" i="0">
              <a:cs typeface="Arial" panose="020B0604020202020204" pitchFamily="34" charset="0"/>
            </a:endParaRPr>
          </a:p>
          <a:p>
            <a:pPr lvl="1"/>
            <a:endParaRPr lang="en-US" altLang="ko-KR" i="0">
              <a:cs typeface="Arial" panose="020B0604020202020204" pitchFamily="34" charset="0"/>
            </a:endParaRPr>
          </a:p>
        </p:txBody>
      </p:sp>
      <p:sp>
        <p:nvSpPr>
          <p:cNvPr id="142347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D4E33A4-991B-4157-B932-9395059A7748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33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 Box 20"/>
          <p:cNvSpPr txBox="1">
            <a:spLocks noChangeArrowheads="1"/>
          </p:cNvSpPr>
          <p:nvPr/>
        </p:nvSpPr>
        <p:spPr bwMode="auto">
          <a:xfrm>
            <a:off x="228600" y="646113"/>
            <a:ext cx="8839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다음은 클라이언트가 어떻게 요청에 따른 시간 상태와 데이터 수정을 알리는지에 대해 보여 준다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44387" name="Group 2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44396" name="Rectangle 22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897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Arial" pitchFamily="34" charset="0"/>
                </a:rPr>
                <a:t>Example 26.7</a:t>
              </a:r>
            </a:p>
          </p:txBody>
        </p:sp>
      </p:grpSp>
      <p:sp>
        <p:nvSpPr>
          <p:cNvPr id="10" name="Text Box 20"/>
          <p:cNvSpPr txBox="1">
            <a:spLocks noChangeArrowheads="1"/>
          </p:cNvSpPr>
          <p:nvPr/>
        </p:nvSpPr>
        <p:spPr bwMode="auto">
          <a:xfrm>
            <a:off x="190500" y="3589338"/>
            <a:ext cx="8839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>
                <a:cs typeface="Times New Roman" panose="02020603050405020304" pitchFamily="18" charset="0"/>
              </a:rPr>
              <a:t>응답에서 상태라인은 시간에 맞춰 수정되지 않았음을 보여준다</a:t>
            </a:r>
            <a:r>
              <a:rPr kumimoji="0" lang="en-US" altLang="ko-KR" sz="2400" b="0" i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04800" y="1676400"/>
            <a:ext cx="8724900" cy="1295400"/>
            <a:chOff x="304800" y="1676400"/>
            <a:chExt cx="8724900" cy="1295400"/>
          </a:xfrm>
        </p:grpSpPr>
        <p:pic>
          <p:nvPicPr>
            <p:cNvPr id="14439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1676400"/>
              <a:ext cx="8610600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395" name="Rectangle 2"/>
            <p:cNvSpPr>
              <a:spLocks noChangeArrowheads="1"/>
            </p:cNvSpPr>
            <p:nvPr/>
          </p:nvSpPr>
          <p:spPr bwMode="auto">
            <a:xfrm>
              <a:off x="304800" y="1676400"/>
              <a:ext cx="8724900" cy="1295400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73038" y="4438650"/>
            <a:ext cx="8780462" cy="1978025"/>
            <a:chOff x="172915" y="4438857"/>
            <a:chExt cx="8780585" cy="1977183"/>
          </a:xfrm>
        </p:grpSpPr>
        <p:pic>
          <p:nvPicPr>
            <p:cNvPr id="14439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915" y="4438857"/>
              <a:ext cx="8722344" cy="1888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4393" name="Rectangle 15"/>
            <p:cNvSpPr>
              <a:spLocks noChangeArrowheads="1"/>
            </p:cNvSpPr>
            <p:nvPr/>
          </p:nvSpPr>
          <p:spPr bwMode="auto">
            <a:xfrm>
              <a:off x="228600" y="4495800"/>
              <a:ext cx="8724900" cy="1920240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14439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BDF0696A-9FD7-459D-B0B6-B878C6DC6166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34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6438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1212850" y="125413"/>
            <a:ext cx="2297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ko-KR" altLang="en-US" sz="2800" i="0">
                <a:cs typeface="Arial" panose="020B0604020202020204" pitchFamily="34" charset="0"/>
              </a:rPr>
              <a:t>쿠키</a:t>
            </a:r>
            <a:r>
              <a:rPr kumimoji="0" lang="en-US" altLang="ko-KR" sz="2800" i="0">
                <a:cs typeface="Arial" panose="020B0604020202020204" pitchFamily="34" charset="0"/>
              </a:rPr>
              <a:t>(Cookie)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09600" y="1219200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ko-KR" altLang="en-US" sz="2400" i="0">
                <a:cs typeface="Arial" panose="020B0604020202020204" pitchFamily="34" charset="0"/>
              </a:rPr>
              <a:t>오늘날</a:t>
            </a:r>
            <a:r>
              <a:rPr lang="en-US" altLang="ko-KR" sz="2400" i="0">
                <a:cs typeface="Arial" panose="020B0604020202020204" pitchFamily="34" charset="0"/>
              </a:rPr>
              <a:t> </a:t>
            </a:r>
            <a:r>
              <a:rPr lang="ko-KR" altLang="en-US" sz="2400" i="0">
                <a:cs typeface="Arial" panose="020B0604020202020204" pitchFamily="34" charset="0"/>
              </a:rPr>
              <a:t>웹이 갖는 여러 가지 기능</a:t>
            </a:r>
            <a:endParaRPr lang="en-US" altLang="ko-KR" sz="2400" i="0">
              <a:cs typeface="Arial" panose="020B0604020202020204" pitchFamily="34" charset="0"/>
            </a:endParaRPr>
          </a:p>
          <a:p>
            <a:endParaRPr lang="en-US" altLang="ko-KR" sz="2400" i="0">
              <a:cs typeface="Arial" panose="020B0604020202020204" pitchFamily="34" charset="0"/>
            </a:endParaRPr>
          </a:p>
          <a:p>
            <a:pPr lvl="1"/>
            <a:r>
              <a:rPr lang="ko-KR" altLang="en-US" i="0">
                <a:cs typeface="Arial" panose="020B0604020202020204" pitchFamily="34" charset="0"/>
              </a:rPr>
              <a:t>웹사이트를 전자상점</a:t>
            </a:r>
            <a:r>
              <a:rPr lang="en-US" altLang="ko-KR" i="0">
                <a:cs typeface="Arial" panose="020B0604020202020204" pitchFamily="34" charset="0"/>
              </a:rPr>
              <a:t>(electronic store)</a:t>
            </a:r>
            <a:r>
              <a:rPr lang="ko-KR" altLang="en-US" i="0">
                <a:cs typeface="Arial" panose="020B0604020202020204" pitchFamily="34" charset="0"/>
              </a:rPr>
              <a:t>으로 이용 </a:t>
            </a:r>
            <a:r>
              <a:rPr lang="en-US" altLang="ko-KR" i="0">
                <a:cs typeface="Arial" panose="020B0604020202020204" pitchFamily="34" charset="0"/>
              </a:rPr>
              <a:t>- </a:t>
            </a:r>
            <a:r>
              <a:rPr lang="ko-KR" altLang="en-US" i="0">
                <a:cs typeface="Arial" panose="020B0604020202020204" pitchFamily="34" charset="0"/>
              </a:rPr>
              <a:t>사용자는 상점을 검색하고</a:t>
            </a:r>
            <a:r>
              <a:rPr lang="en-US" altLang="ko-KR" i="0">
                <a:cs typeface="Arial" panose="020B0604020202020204" pitchFamily="34" charset="0"/>
              </a:rPr>
              <a:t>, </a:t>
            </a:r>
            <a:r>
              <a:rPr lang="ko-KR" altLang="en-US" i="0">
                <a:cs typeface="Arial" panose="020B0604020202020204" pitchFamily="34" charset="0"/>
              </a:rPr>
              <a:t>원하는 상품 선택</a:t>
            </a:r>
            <a:r>
              <a:rPr lang="en-US" altLang="ko-KR" i="0">
                <a:cs typeface="Arial" panose="020B0604020202020204" pitchFamily="34" charset="0"/>
              </a:rPr>
              <a:t>, </a:t>
            </a:r>
            <a:r>
              <a:rPr lang="ko-KR" altLang="en-US" i="0">
                <a:cs typeface="Arial" panose="020B0604020202020204" pitchFamily="34" charset="0"/>
              </a:rPr>
              <a:t>전자카트에 담고</a:t>
            </a:r>
            <a:r>
              <a:rPr lang="en-US" altLang="ko-KR" i="0">
                <a:cs typeface="Arial" panose="020B0604020202020204" pitchFamily="34" charset="0"/>
              </a:rPr>
              <a:t>, </a:t>
            </a:r>
            <a:r>
              <a:rPr lang="ko-KR" altLang="en-US" i="0">
                <a:cs typeface="Arial" panose="020B0604020202020204" pitchFamily="34" charset="0"/>
              </a:rPr>
              <a:t>신용카드로 결제</a:t>
            </a:r>
            <a:endParaRPr lang="en-US" altLang="ko-KR" i="0">
              <a:cs typeface="Arial" panose="020B0604020202020204" pitchFamily="34" charset="0"/>
            </a:endParaRPr>
          </a:p>
          <a:p>
            <a:pPr lvl="1"/>
            <a:r>
              <a:rPr lang="ko-KR" altLang="en-US" i="0">
                <a:cs typeface="Arial" panose="020B0604020202020204" pitchFamily="34" charset="0"/>
              </a:rPr>
              <a:t>웹사이트를 등록된 사용자에게만 액세스 허용 필요</a:t>
            </a:r>
            <a:endParaRPr lang="en-US" altLang="ko-KR" i="0">
              <a:cs typeface="Arial" panose="020B0604020202020204" pitchFamily="34" charset="0"/>
            </a:endParaRPr>
          </a:p>
          <a:p>
            <a:pPr lvl="1"/>
            <a:r>
              <a:rPr lang="ko-KR" altLang="en-US" i="0">
                <a:cs typeface="Arial" panose="020B0604020202020204" pitchFamily="34" charset="0"/>
              </a:rPr>
              <a:t>웹사이트를 포털로 사용 </a:t>
            </a:r>
            <a:r>
              <a:rPr lang="en-US" altLang="ko-KR" i="0">
                <a:cs typeface="Arial" panose="020B0604020202020204" pitchFamily="34" charset="0"/>
              </a:rPr>
              <a:t>–</a:t>
            </a:r>
            <a:r>
              <a:rPr lang="ko-KR" altLang="en-US" i="0">
                <a:cs typeface="Arial" panose="020B0604020202020204" pitchFamily="34" charset="0"/>
              </a:rPr>
              <a:t>사용자는 자신이 보기 원하는 사이트 선택</a:t>
            </a:r>
            <a:endParaRPr lang="en-US" altLang="ko-KR" i="0">
              <a:cs typeface="Arial" panose="020B0604020202020204" pitchFamily="34" charset="0"/>
            </a:endParaRPr>
          </a:p>
          <a:p>
            <a:pPr lvl="1"/>
            <a:r>
              <a:rPr lang="ko-KR" altLang="en-US" i="0">
                <a:cs typeface="Arial" panose="020B0604020202020204" pitchFamily="34" charset="0"/>
              </a:rPr>
              <a:t>웹사이트를 광고로 사용</a:t>
            </a:r>
            <a:endParaRPr lang="en-US" altLang="ko-KR" i="0">
              <a:cs typeface="Arial" panose="020B0604020202020204" pitchFamily="34" charset="0"/>
            </a:endParaRPr>
          </a:p>
          <a:p>
            <a:pPr lvl="2"/>
            <a:endParaRPr lang="en-US" altLang="ko-KR" i="0">
              <a:cs typeface="Arial" panose="020B0604020202020204" pitchFamily="34" charset="0"/>
            </a:endParaRPr>
          </a:p>
        </p:txBody>
      </p:sp>
      <p:sp>
        <p:nvSpPr>
          <p:cNvPr id="14644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E7BB12FE-2C37-4B41-9F7B-8293302C94F1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35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1212850" y="125413"/>
            <a:ext cx="4294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ko-KR" altLang="en-US" sz="2800" i="0">
                <a:cs typeface="Arial" panose="020B0604020202020204" pitchFamily="34" charset="0"/>
              </a:rPr>
              <a:t>쿠키</a:t>
            </a:r>
            <a:r>
              <a:rPr kumimoji="0" lang="en-US" altLang="ko-KR" sz="2800" i="0">
                <a:cs typeface="Arial" panose="020B0604020202020204" pitchFamily="34" charset="0"/>
              </a:rPr>
              <a:t>(Cookie) </a:t>
            </a:r>
            <a:r>
              <a:rPr kumimoji="0" lang="ko-KR" altLang="en-US" sz="2800" i="0">
                <a:cs typeface="Arial" panose="020B0604020202020204" pitchFamily="34" charset="0"/>
              </a:rPr>
              <a:t>생성과 저장</a:t>
            </a:r>
            <a:endParaRPr kumimoji="0" lang="en-US" altLang="ko-KR" sz="2800" i="0">
              <a:cs typeface="Arial" panose="020B0604020202020204" pitchFamily="34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09600" y="1219200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buFont typeface="휴먼엑스포" panose="02030504000101010101" pitchFamily="18" charset="-127"/>
              <a:buAutoNum type="arabicPeriod"/>
            </a:pPr>
            <a:r>
              <a:rPr lang="ko-KR" altLang="en-US" sz="2400" i="0">
                <a:cs typeface="Arial" panose="020B0604020202020204" pitchFamily="34" charset="0"/>
              </a:rPr>
              <a:t>서버가 클라이언트로부터 요청을 받을 때</a:t>
            </a:r>
            <a:r>
              <a:rPr lang="en-US" altLang="ko-KR" sz="2400" i="0">
                <a:cs typeface="Arial" panose="020B0604020202020204" pitchFamily="34" charset="0"/>
              </a:rPr>
              <a:t>, </a:t>
            </a:r>
            <a:r>
              <a:rPr lang="ko-KR" altLang="en-US" sz="2400" i="0">
                <a:cs typeface="Arial" panose="020B0604020202020204" pitchFamily="34" charset="0"/>
              </a:rPr>
              <a:t>클라이언트에 관한 정보</a:t>
            </a:r>
            <a:r>
              <a:rPr lang="en-US" altLang="ko-KR" sz="2400" i="0">
                <a:cs typeface="Arial" panose="020B0604020202020204" pitchFamily="34" charset="0"/>
              </a:rPr>
              <a:t>(</a:t>
            </a:r>
            <a:r>
              <a:rPr lang="ko-KR" altLang="en-US" sz="2400" i="0">
                <a:cs typeface="Arial" panose="020B0604020202020204" pitchFamily="34" charset="0"/>
              </a:rPr>
              <a:t>도메인이름</a:t>
            </a:r>
            <a:r>
              <a:rPr lang="en-US" altLang="ko-KR" sz="2400" i="0">
                <a:cs typeface="Arial" panose="020B0604020202020204" pitchFamily="34" charset="0"/>
              </a:rPr>
              <a:t>, </a:t>
            </a:r>
            <a:r>
              <a:rPr lang="ko-KR" altLang="en-US" sz="2400" i="0">
                <a:cs typeface="Arial" panose="020B0604020202020204" pitchFamily="34" charset="0"/>
              </a:rPr>
              <a:t>이름</a:t>
            </a:r>
            <a:r>
              <a:rPr lang="en-US" altLang="ko-KR" sz="2400" i="0">
                <a:cs typeface="Arial" panose="020B0604020202020204" pitchFamily="34" charset="0"/>
              </a:rPr>
              <a:t>, </a:t>
            </a:r>
            <a:r>
              <a:rPr lang="ko-KR" altLang="en-US" sz="2400" i="0">
                <a:cs typeface="Arial" panose="020B0604020202020204" pitchFamily="34" charset="0"/>
              </a:rPr>
              <a:t>등록번호 등</a:t>
            </a:r>
            <a:r>
              <a:rPr lang="en-US" altLang="ko-KR" sz="2400" i="0">
                <a:cs typeface="Arial" panose="020B0604020202020204" pitchFamily="34" charset="0"/>
              </a:rPr>
              <a:t>)</a:t>
            </a:r>
            <a:r>
              <a:rPr lang="ko-KR" altLang="en-US" sz="2400" i="0">
                <a:cs typeface="Arial" panose="020B0604020202020204" pitchFamily="34" charset="0"/>
              </a:rPr>
              <a:t>를 파일이나 문자열로 저장</a:t>
            </a:r>
            <a:endParaRPr lang="en-US" altLang="ko-KR" sz="2400" i="0">
              <a:cs typeface="Arial" panose="020B0604020202020204" pitchFamily="34" charset="0"/>
            </a:endParaRPr>
          </a:p>
          <a:p>
            <a:pPr>
              <a:buFont typeface="휴먼엑스포" panose="02030504000101010101" pitchFamily="18" charset="-127"/>
              <a:buAutoNum type="arabicPeriod"/>
            </a:pPr>
            <a:endParaRPr lang="en-US" altLang="ko-KR" sz="2400" i="0">
              <a:cs typeface="Arial" panose="020B0604020202020204" pitchFamily="34" charset="0"/>
            </a:endParaRPr>
          </a:p>
          <a:p>
            <a:pPr>
              <a:buFont typeface="휴먼엑스포" panose="02030504000101010101" pitchFamily="18" charset="-127"/>
              <a:buAutoNum type="arabicPeriod"/>
            </a:pPr>
            <a:r>
              <a:rPr lang="ko-KR" altLang="en-US" sz="2400" i="0">
                <a:cs typeface="Arial" panose="020B0604020202020204" pitchFamily="34" charset="0"/>
              </a:rPr>
              <a:t>서버는 클라이언트에게 보내는 응답에 쿠키 포함</a:t>
            </a:r>
            <a:endParaRPr lang="en-US" altLang="ko-KR" sz="2400" i="0">
              <a:cs typeface="Arial" panose="020B0604020202020204" pitchFamily="34" charset="0"/>
            </a:endParaRPr>
          </a:p>
          <a:p>
            <a:pPr>
              <a:buFont typeface="휴먼엑스포" panose="02030504000101010101" pitchFamily="18" charset="-127"/>
              <a:buAutoNum type="arabicPeriod"/>
            </a:pPr>
            <a:endParaRPr lang="en-US" altLang="ko-KR" sz="2400" i="0">
              <a:cs typeface="Arial" panose="020B0604020202020204" pitchFamily="34" charset="0"/>
            </a:endParaRPr>
          </a:p>
          <a:p>
            <a:pPr>
              <a:buFont typeface="휴먼엑스포" panose="02030504000101010101" pitchFamily="18" charset="-127"/>
              <a:buAutoNum type="arabicPeriod"/>
            </a:pPr>
            <a:r>
              <a:rPr lang="ko-KR" altLang="en-US" sz="2400" i="0">
                <a:cs typeface="Arial" panose="020B0604020202020204" pitchFamily="34" charset="0"/>
              </a:rPr>
              <a:t>클라이언트가 응답을 받으면</a:t>
            </a:r>
            <a:r>
              <a:rPr lang="en-US" altLang="ko-KR" sz="2400" i="0">
                <a:cs typeface="Arial" panose="020B0604020202020204" pitchFamily="34" charset="0"/>
              </a:rPr>
              <a:t>, </a:t>
            </a:r>
            <a:r>
              <a:rPr lang="ko-KR" altLang="en-US" sz="2400" i="0">
                <a:cs typeface="Arial" panose="020B0604020202020204" pitchFamily="34" charset="0"/>
              </a:rPr>
              <a:t>브라우저는 쿠키를 도메인 이름에 따라 정렬되는 쿠키 디렉토리에 저장</a:t>
            </a:r>
            <a:endParaRPr lang="en-US" altLang="ko-KR" sz="2400" i="0">
              <a:cs typeface="Arial" panose="020B0604020202020204" pitchFamily="34" charset="0"/>
            </a:endParaRPr>
          </a:p>
          <a:p>
            <a:pPr lvl="1"/>
            <a:endParaRPr lang="en-US" altLang="ko-KR" i="0">
              <a:cs typeface="Arial" panose="020B0604020202020204" pitchFamily="34" charset="0"/>
            </a:endParaRPr>
          </a:p>
          <a:p>
            <a:pPr lvl="2"/>
            <a:endParaRPr lang="en-US" altLang="ko-KR" i="0">
              <a:cs typeface="Arial" panose="020B0604020202020204" pitchFamily="34" charset="0"/>
            </a:endParaRPr>
          </a:p>
        </p:txBody>
      </p:sp>
      <p:sp>
        <p:nvSpPr>
          <p:cNvPr id="14849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53C0B4A-6E37-461C-8398-DC81D75C9EF9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36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0531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0533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0534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0537" name="Text Box 9"/>
          <p:cNvSpPr txBox="1">
            <a:spLocks noChangeArrowheads="1"/>
          </p:cNvSpPr>
          <p:nvPr/>
        </p:nvSpPr>
        <p:spPr bwMode="auto">
          <a:xfrm>
            <a:off x="1212850" y="125413"/>
            <a:ext cx="3119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ko-KR" altLang="en-US" sz="2800" i="0">
                <a:cs typeface="Arial" panose="020B0604020202020204" pitchFamily="34" charset="0"/>
              </a:rPr>
              <a:t>쿠키</a:t>
            </a:r>
            <a:r>
              <a:rPr kumimoji="0" lang="en-US" altLang="ko-KR" sz="2800" i="0">
                <a:cs typeface="Arial" panose="020B0604020202020204" pitchFamily="34" charset="0"/>
              </a:rPr>
              <a:t>(Cookie) </a:t>
            </a:r>
            <a:r>
              <a:rPr kumimoji="0" lang="ko-KR" altLang="en-US" sz="2800" i="0">
                <a:cs typeface="Arial" panose="020B0604020202020204" pitchFamily="34" charset="0"/>
              </a:rPr>
              <a:t>사용</a:t>
            </a:r>
            <a:endParaRPr kumimoji="0" lang="en-US" altLang="ko-KR" sz="2800" i="0">
              <a:cs typeface="Arial" panose="020B0604020202020204" pitchFamily="34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09600" y="1219200"/>
            <a:ext cx="8493125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buFontTx/>
              <a:buChar char="■"/>
              <a:defRPr/>
            </a:pPr>
            <a:r>
              <a:rPr lang="ko-KR" altLang="en-US" sz="2400" i="0" dirty="0"/>
              <a:t>클라이언트가 서버에게 요청을 보낼 때</a:t>
            </a:r>
            <a:r>
              <a:rPr lang="en-US" altLang="ko-KR" sz="2400" i="0" dirty="0"/>
              <a:t>, </a:t>
            </a:r>
            <a:r>
              <a:rPr lang="ko-KR" altLang="en-US" sz="2400" i="0" dirty="0"/>
              <a:t>브라우저는 쿠키를 검색하여 서버가 보낸 쿠키를 찾아</a:t>
            </a:r>
            <a:r>
              <a:rPr lang="en-US" altLang="ko-KR" sz="2400" i="0" dirty="0"/>
              <a:t>, </a:t>
            </a:r>
            <a:r>
              <a:rPr lang="ko-KR" altLang="en-US" sz="2400" i="0" dirty="0"/>
              <a:t>있으면 요청에 포함</a:t>
            </a:r>
            <a:endParaRPr lang="en-US" altLang="ko-KR" sz="2400" i="0" dirty="0"/>
          </a:p>
          <a:p>
            <a:pPr>
              <a:buFontTx/>
              <a:buChar char="■"/>
              <a:defRPr/>
            </a:pPr>
            <a:r>
              <a:rPr lang="ko-KR" altLang="en-US" sz="2400" i="0" dirty="0"/>
              <a:t>서버가 만들고</a:t>
            </a:r>
            <a:r>
              <a:rPr lang="en-US" altLang="ko-KR" sz="2400" i="0" dirty="0"/>
              <a:t>, </a:t>
            </a:r>
            <a:r>
              <a:rPr lang="ko-KR" altLang="en-US" sz="2400" i="0" dirty="0"/>
              <a:t>서버가 사용하는 쿠키</a:t>
            </a:r>
            <a:endParaRPr lang="en-US" altLang="ko-KR" sz="2400" i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 i="0" dirty="0"/>
              <a:t>전자상점</a:t>
            </a:r>
            <a:r>
              <a:rPr lang="en-US" altLang="ko-KR" sz="2400" i="0" dirty="0"/>
              <a:t>: </a:t>
            </a:r>
            <a:r>
              <a:rPr lang="ko-KR" altLang="en-US" sz="2400" i="0" dirty="0"/>
              <a:t>쇼핑 고객이 상품을 선택</a:t>
            </a:r>
            <a:r>
              <a:rPr lang="en-US" altLang="ko-KR" sz="2400" i="0" dirty="0"/>
              <a:t>, </a:t>
            </a:r>
            <a:r>
              <a:rPr lang="ko-KR" altLang="en-US" sz="2400" i="0" dirty="0" err="1"/>
              <a:t>카트에</a:t>
            </a:r>
            <a:r>
              <a:rPr lang="ko-KR" altLang="en-US" sz="2400" i="0" dirty="0"/>
              <a:t> 담을 때</a:t>
            </a:r>
            <a:r>
              <a:rPr lang="en-US" altLang="ko-KR" sz="2400" i="0" dirty="0"/>
              <a:t>, </a:t>
            </a:r>
            <a:r>
              <a:rPr lang="ko-KR" altLang="en-US" sz="2400" i="0" dirty="0"/>
              <a:t>상품 관련 정보를 포함한 쿠키를 브라우저로 보냄</a:t>
            </a:r>
            <a:endParaRPr lang="en-US" altLang="ko-KR" sz="2400" i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 i="0" dirty="0"/>
              <a:t>등록된 사용자에게 액세스 제한</a:t>
            </a:r>
            <a:r>
              <a:rPr lang="en-US" altLang="ko-KR" sz="2400" i="0" dirty="0"/>
              <a:t>: </a:t>
            </a:r>
            <a:r>
              <a:rPr lang="ko-KR" altLang="en-US" sz="2400" i="0" dirty="0"/>
              <a:t>처음 등록할 때 쿠키를 보내고</a:t>
            </a:r>
            <a:r>
              <a:rPr lang="en-US" altLang="ko-KR" sz="2400" i="0" dirty="0"/>
              <a:t>, </a:t>
            </a:r>
            <a:r>
              <a:rPr lang="ko-KR" altLang="en-US" sz="2400" i="0" dirty="0"/>
              <a:t>이어지는 액세스는 해당 쿠키를 송신하는 클라이언트만 허용 </a:t>
            </a:r>
            <a:endParaRPr lang="en-US" altLang="ko-KR" sz="2400" i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 i="0" dirty="0"/>
              <a:t>웹 포털</a:t>
            </a:r>
            <a:r>
              <a:rPr lang="en-US" altLang="ko-KR" sz="2400" i="0" dirty="0"/>
              <a:t>: </a:t>
            </a:r>
            <a:r>
              <a:rPr lang="ko-KR" altLang="en-US" sz="2400" i="0" dirty="0"/>
              <a:t>처음 접속할 때 쿠키가 만들어지고 전송</a:t>
            </a:r>
            <a:r>
              <a:rPr lang="en-US" altLang="ko-KR" sz="2400" i="0" dirty="0"/>
              <a:t>, </a:t>
            </a:r>
            <a:r>
              <a:rPr lang="ko-KR" altLang="en-US" sz="2400" i="0" dirty="0"/>
              <a:t>다시 접속하면 클라이언트가 무엇을 찾는지 보여줌</a:t>
            </a:r>
            <a:endParaRPr lang="en-US" altLang="ko-KR" sz="2400" i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 i="0" dirty="0"/>
              <a:t>광고</a:t>
            </a:r>
            <a:r>
              <a:rPr lang="en-US" altLang="ko-KR" sz="2400" i="0" dirty="0"/>
              <a:t>: </a:t>
            </a:r>
            <a:r>
              <a:rPr lang="ko-KR" altLang="en-US" sz="2400" i="0" dirty="0" err="1"/>
              <a:t>베너광고</a:t>
            </a:r>
            <a:r>
              <a:rPr lang="ko-KR" altLang="en-US" sz="2400" i="0" dirty="0"/>
              <a:t> 게시</a:t>
            </a:r>
            <a:r>
              <a:rPr lang="en-US" altLang="ko-KR" sz="2400" i="0" dirty="0"/>
              <a:t>, </a:t>
            </a:r>
            <a:r>
              <a:rPr lang="ko-KR" altLang="en-US" sz="2400" i="0" dirty="0"/>
              <a:t>클릭하면 쿠키생성</a:t>
            </a:r>
            <a:r>
              <a:rPr lang="en-US" altLang="ko-KR" sz="2400" i="0" dirty="0"/>
              <a:t>, </a:t>
            </a:r>
            <a:r>
              <a:rPr lang="ko-KR" altLang="en-US" sz="2400" i="0" dirty="0"/>
              <a:t>사용자 </a:t>
            </a:r>
            <a:r>
              <a:rPr lang="ko-KR" altLang="en-US" sz="2400" i="0" dirty="0" err="1"/>
              <a:t>웹행동</a:t>
            </a:r>
            <a:r>
              <a:rPr lang="ko-KR" altLang="en-US" sz="2400" i="0" dirty="0"/>
              <a:t> 분석</a:t>
            </a:r>
            <a:endParaRPr lang="en-US" altLang="ko-KR" sz="2400" i="0" dirty="0"/>
          </a:p>
          <a:p>
            <a:pPr lvl="1">
              <a:defRPr/>
            </a:pPr>
            <a:endParaRPr lang="en-US" altLang="ko-KR" i="0" dirty="0">
              <a:cs typeface="Arial" pitchFamily="34" charset="0"/>
            </a:endParaRPr>
          </a:p>
          <a:p>
            <a:pPr lvl="2">
              <a:defRPr/>
            </a:pPr>
            <a:endParaRPr lang="en-US" altLang="ko-KR" i="0" dirty="0"/>
          </a:p>
        </p:txBody>
      </p:sp>
      <p:sp>
        <p:nvSpPr>
          <p:cNvPr id="150539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DFE127A-5012-4D6C-BE1C-D2D1923A4678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37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0"/>
          <p:cNvSpPr txBox="1">
            <a:spLocks noChangeArrowheads="1"/>
          </p:cNvSpPr>
          <p:nvPr/>
        </p:nvSpPr>
        <p:spPr bwMode="auto">
          <a:xfrm>
            <a:off x="76200" y="696913"/>
            <a:ext cx="88392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그림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26.8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은 전자상점이 쿠키의 사용을 통해 이익을 얻을 수 있는 시나리오를 보여준다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한 고객이 </a:t>
            </a:r>
            <a:r>
              <a:rPr kumimoji="0" lang="en-US" altLang="ko-KR" sz="2400" b="0" i="0" dirty="0" err="1">
                <a:cs typeface="Times New Roman" panose="02020603050405020304" pitchFamily="18" charset="0"/>
              </a:rPr>
              <a:t>BestToys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라는 전자상점에서 장난감을 사길 원한다고 가정하자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고객의 브라우저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(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클라이언트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)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는 </a:t>
            </a:r>
            <a:r>
              <a:rPr kumimoji="0" lang="en-US" altLang="ko-KR" sz="2400" b="0" i="0" dirty="0" err="1">
                <a:cs typeface="Times New Roman" panose="02020603050405020304" pitchFamily="18" charset="0"/>
              </a:rPr>
              <a:t>BestToys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서버로 요청을 보낸다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서버는 클라이언트에 대해 빈 쇼핑카드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(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목록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)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를 생성하고 카드에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ID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에 부여한다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예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)12343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  서버는 응답 메시지로 모든 장난감의 사진과 각 장난감을 클릭할 경우 해당 장난감에 관련된 링크를 함께 전송한다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또한 이 응답 메시지는 값이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12343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으로 되어 있는 </a:t>
            </a:r>
            <a:r>
              <a:rPr kumimoji="0" lang="en-US" altLang="ko-KR" sz="2400" b="0" i="0" dirty="0" err="1">
                <a:cs typeface="Times New Roman" panose="02020603050405020304" pitchFamily="18" charset="0"/>
              </a:rPr>
              <a:t>SetCookie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헤더라인을 포함한다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클라이언트는 이미지를 표시하고 </a:t>
            </a:r>
            <a:r>
              <a:rPr kumimoji="0" lang="en-US" altLang="ko-KR" sz="2400" b="0" i="0" dirty="0" err="1">
                <a:cs typeface="Times New Roman" panose="02020603050405020304" pitchFamily="18" charset="0"/>
              </a:rPr>
              <a:t>BestToys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라는 이름의 파일에 쿠키 값을 저장한다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52579" name="Group 2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52581" name="Rectangle 22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906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Arial" pitchFamily="34" charset="0"/>
                </a:rPr>
                <a:t>Example 26.8</a:t>
              </a:r>
            </a:p>
          </p:txBody>
        </p:sp>
      </p:grpSp>
      <p:sp>
        <p:nvSpPr>
          <p:cNvPr id="152580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D23E8B6F-6BD6-415D-8AA5-EF0A18A89ED0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38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1546599"/>
            <a:ext cx="931862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27" name="Rectangle 14"/>
          <p:cNvSpPr>
            <a:spLocks noChangeArrowheads="1"/>
          </p:cNvSpPr>
          <p:nvPr/>
        </p:nvSpPr>
        <p:spPr bwMode="auto">
          <a:xfrm>
            <a:off x="152400" y="0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</a:t>
            </a:r>
            <a:r>
              <a:rPr kumimoji="0" lang="en-US" altLang="ko-KR" i="0" dirty="0">
                <a:cs typeface="Arial" panose="020B0604020202020204" pitchFamily="34" charset="0"/>
              </a:rPr>
              <a:t> 26.8:   Example 26.8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13" y="762000"/>
            <a:ext cx="3749675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0"/>
            <a:ext cx="3857625" cy="109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2663825"/>
            <a:ext cx="3687763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3522663"/>
            <a:ext cx="3760788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4495800"/>
            <a:ext cx="3684588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325" y="5580063"/>
            <a:ext cx="3749675" cy="97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25" y="797299"/>
            <a:ext cx="1389063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676400"/>
            <a:ext cx="1300162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738" y="1546599"/>
            <a:ext cx="809625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63" y="1546599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41500" y="398463"/>
            <a:ext cx="4635500" cy="6154737"/>
            <a:chOff x="1841156" y="457200"/>
            <a:chExt cx="4635844" cy="6155515"/>
          </a:xfrm>
        </p:grpSpPr>
        <p:pic>
          <p:nvPicPr>
            <p:cNvPr id="154642" name="Picture 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068" y="457200"/>
              <a:ext cx="355932" cy="615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643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1156" y="485750"/>
              <a:ext cx="368644" cy="6126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276475"/>
            <a:ext cx="78422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2276475"/>
            <a:ext cx="6477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64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14B429F-0A8F-4DD0-BF8F-5594ACD0D7F2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39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gray">
          <a:xfrm>
            <a:off x="442913" y="590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990600" y="139700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en-US" altLang="ko-KR" sz="2800" i="0" dirty="0">
                <a:cs typeface="Arial" panose="020B0604020202020204" pitchFamily="34" charset="0"/>
              </a:rPr>
              <a:t>26.1  </a:t>
            </a:r>
            <a:r>
              <a:rPr kumimoji="0" lang="ko-KR" altLang="en-US" sz="2800" i="0" dirty="0">
                <a:cs typeface="Arial" panose="020B0604020202020204" pitchFamily="34" charset="0"/>
              </a:rPr>
              <a:t>월드 와이드 웹과</a:t>
            </a:r>
            <a:r>
              <a:rPr kumimoji="0" lang="en-US" altLang="ko-KR" sz="2800" i="0" dirty="0">
                <a:cs typeface="Arial" panose="020B0604020202020204" pitchFamily="34" charset="0"/>
              </a:rPr>
              <a:t> HTTP(</a:t>
            </a:r>
            <a:r>
              <a:rPr kumimoji="0" lang="ko-KR" altLang="en-US" sz="2800" i="0" dirty="0">
                <a:cs typeface="Arial" panose="020B0604020202020204" pitchFamily="34" charset="0"/>
              </a:rPr>
              <a:t>계속</a:t>
            </a:r>
            <a:r>
              <a:rPr kumimoji="0" lang="en-US" altLang="ko-KR" sz="2800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82954" name="내용 개체 틀 2"/>
          <p:cNvSpPr txBox="1">
            <a:spLocks/>
          </p:cNvSpPr>
          <p:nvPr/>
        </p:nvSpPr>
        <p:spPr bwMode="auto">
          <a:xfrm>
            <a:off x="609600" y="1219200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en-US" altLang="ko-KR" i="0" dirty="0">
                <a:solidFill>
                  <a:srgbClr val="3366FF"/>
                </a:solidFill>
                <a:cs typeface="Arial" panose="020B0604020202020204" pitchFamily="34" charset="0"/>
              </a:rPr>
              <a:t> </a:t>
            </a:r>
            <a:r>
              <a:rPr lang="ko-KR" altLang="en-US" b="0" i="0" dirty="0" err="1">
                <a:solidFill>
                  <a:srgbClr val="3366FF"/>
                </a:solidFill>
                <a:cs typeface="Arial" panose="020B0604020202020204" pitchFamily="34" charset="0"/>
              </a:rPr>
              <a:t>월드와일드</a:t>
            </a:r>
            <a:r>
              <a:rPr lang="ko-KR" altLang="en-US" b="0" i="0" dirty="0">
                <a:solidFill>
                  <a:srgbClr val="3366FF"/>
                </a:solidFill>
                <a:cs typeface="Arial" panose="020B0604020202020204" pitchFamily="34" charset="0"/>
              </a:rPr>
              <a:t> 웹</a:t>
            </a:r>
            <a:r>
              <a:rPr lang="en-US" altLang="ko-KR" b="0" i="0" dirty="0">
                <a:solidFill>
                  <a:srgbClr val="3366FF"/>
                </a:solidFill>
                <a:cs typeface="Arial" panose="020B0604020202020204" pitchFamily="34" charset="0"/>
              </a:rPr>
              <a:t>(World Wide Web)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구조</a:t>
            </a:r>
            <a:r>
              <a:rPr lang="en-US" altLang="ko-KR" sz="1800" i="0" dirty="0">
                <a:cs typeface="Arial" panose="020B0604020202020204" pitchFamily="34" charset="0"/>
              </a:rPr>
              <a:t>(Architecture)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자원 위치 지정자</a:t>
            </a:r>
            <a:r>
              <a:rPr lang="en-US" altLang="ko-KR" sz="1800" i="0" dirty="0">
                <a:cs typeface="Arial" panose="020B0604020202020204" pitchFamily="34" charset="0"/>
              </a:rPr>
              <a:t>(URL)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웹 문서</a:t>
            </a:r>
            <a:r>
              <a:rPr lang="en-US" altLang="ko-KR" sz="1800" i="0" dirty="0">
                <a:cs typeface="Arial" panose="020B0604020202020204" pitchFamily="34" charset="0"/>
              </a:rPr>
              <a:t>(Web Documents)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800" i="0" dirty="0">
              <a:cs typeface="Arial" panose="020B0604020202020204" pitchFamily="34" charset="0"/>
            </a:endParaRPr>
          </a:p>
          <a:p>
            <a:r>
              <a:rPr lang="ko-KR" altLang="en-US" i="0" dirty="0">
                <a:solidFill>
                  <a:srgbClr val="3366FF"/>
                </a:solidFill>
                <a:cs typeface="Arial" panose="020B0604020202020204" pitchFamily="34" charset="0"/>
              </a:rPr>
              <a:t>하이퍼텍스트 전송 프로토콜 </a:t>
            </a:r>
            <a:r>
              <a:rPr lang="en-US" altLang="ko-KR" i="0" dirty="0">
                <a:solidFill>
                  <a:srgbClr val="3366FF"/>
                </a:solidFill>
                <a:cs typeface="Arial" panose="020B0604020202020204" pitchFamily="34" charset="0"/>
              </a:rPr>
              <a:t>(HTTP)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영속적 연결 대 대조적인 </a:t>
            </a:r>
            <a:r>
              <a:rPr lang="ko-KR" altLang="en-US" i="0" dirty="0" err="1">
                <a:cs typeface="Arial" panose="020B0604020202020204" pitchFamily="34" charset="0"/>
              </a:rPr>
              <a:t>비영속적</a:t>
            </a:r>
            <a:r>
              <a:rPr lang="ko-KR" altLang="en-US" i="0" dirty="0">
                <a:cs typeface="Arial" panose="020B0604020202020204" pitchFamily="34" charset="0"/>
              </a:rPr>
              <a:t> </a:t>
            </a:r>
            <a:endParaRPr lang="fr-FR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메시지 형식들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조건부 요청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쿠키</a:t>
            </a:r>
            <a:endParaRPr lang="en-US" altLang="ko-KR" i="0" dirty="0">
              <a:cs typeface="Arial" panose="020B0604020202020204" pitchFamily="34" charset="0"/>
            </a:endParaRPr>
          </a:p>
        </p:txBody>
      </p:sp>
      <p:sp>
        <p:nvSpPr>
          <p:cNvPr id="82955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F5C667B8-5543-44E4-B69F-CF532926F910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4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1212850" y="125413"/>
            <a:ext cx="347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ko-KR" altLang="en-US" sz="2800" i="0">
                <a:cs typeface="Arial" panose="020B0604020202020204" pitchFamily="34" charset="0"/>
              </a:rPr>
              <a:t>웹 캐싱</a:t>
            </a:r>
            <a:r>
              <a:rPr kumimoji="0" lang="en-US" altLang="ko-KR" sz="2800" i="0">
                <a:cs typeface="Arial" panose="020B0604020202020204" pitchFamily="34" charset="0"/>
              </a:rPr>
              <a:t>: </a:t>
            </a:r>
            <a:r>
              <a:rPr kumimoji="0" lang="ko-KR" altLang="en-US" sz="2800" i="0">
                <a:cs typeface="Arial" panose="020B0604020202020204" pitchFamily="34" charset="0"/>
              </a:rPr>
              <a:t>프록시 서버</a:t>
            </a:r>
            <a:endParaRPr kumimoji="0" lang="en-US" altLang="ko-KR" sz="2800" i="0">
              <a:cs typeface="Arial" panose="020B0604020202020204" pitchFamily="34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09600" y="1219200"/>
            <a:ext cx="8493125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buFontTx/>
              <a:buChar char="■"/>
              <a:defRPr/>
            </a:pPr>
            <a:r>
              <a:rPr lang="ko-KR" altLang="en-US" sz="2400" i="0" dirty="0" err="1"/>
              <a:t>프록시</a:t>
            </a:r>
            <a:r>
              <a:rPr lang="ko-KR" altLang="en-US" sz="2400" i="0" dirty="0"/>
              <a:t> 서버는 최신 요청에 대한 응답의 복사본을 가지고 있는 컴퓨터</a:t>
            </a:r>
            <a:endParaRPr lang="en-US" altLang="ko-KR" sz="2400" i="0" dirty="0"/>
          </a:p>
          <a:p>
            <a:pPr>
              <a:buFontTx/>
              <a:buChar char="■"/>
              <a:defRPr/>
            </a:pPr>
            <a:r>
              <a:rPr lang="ko-KR" altLang="en-US" sz="2400" i="0" dirty="0"/>
              <a:t>서버</a:t>
            </a:r>
            <a:r>
              <a:rPr lang="en-US" altLang="ko-KR" sz="2400" i="0" dirty="0"/>
              <a:t> </a:t>
            </a:r>
            <a:r>
              <a:rPr lang="ko-KR" altLang="en-US" sz="2400" i="0" dirty="0"/>
              <a:t>부하 경감</a:t>
            </a:r>
            <a:r>
              <a:rPr lang="en-US" altLang="ko-KR" sz="2400" i="0" dirty="0"/>
              <a:t>, </a:t>
            </a:r>
            <a:r>
              <a:rPr lang="ko-KR" altLang="en-US" sz="2400" i="0" dirty="0" err="1"/>
              <a:t>트래픽</a:t>
            </a:r>
            <a:r>
              <a:rPr lang="ko-KR" altLang="en-US" sz="2400" i="0" dirty="0"/>
              <a:t> 감소</a:t>
            </a:r>
            <a:r>
              <a:rPr lang="en-US" altLang="ko-KR" sz="2400" i="0" dirty="0"/>
              <a:t>, </a:t>
            </a:r>
            <a:r>
              <a:rPr lang="ko-KR" altLang="en-US" sz="2400" i="0" dirty="0"/>
              <a:t>지연 개선 효과</a:t>
            </a:r>
            <a:endParaRPr lang="en-US" altLang="ko-KR" sz="2400" i="0" dirty="0"/>
          </a:p>
          <a:p>
            <a:pPr>
              <a:buFontTx/>
              <a:buChar char="■"/>
              <a:defRPr/>
            </a:pPr>
            <a:r>
              <a:rPr lang="ko-KR" altLang="en-US" sz="2400" i="0" dirty="0"/>
              <a:t>서버와 클라이언트 역할 동시 수행</a:t>
            </a:r>
            <a:endParaRPr lang="en-US" altLang="ko-KR" sz="2400" i="0" dirty="0"/>
          </a:p>
          <a:p>
            <a:pPr>
              <a:buFontTx/>
              <a:buChar char="■"/>
              <a:defRPr/>
            </a:pPr>
            <a:endParaRPr lang="en-US" altLang="ko-KR" sz="2400" i="0" dirty="0"/>
          </a:p>
          <a:p>
            <a:pPr>
              <a:buFontTx/>
              <a:buChar char="■"/>
              <a:defRPr/>
            </a:pPr>
            <a:r>
              <a:rPr lang="ko-KR" altLang="en-US" sz="2400" i="0" dirty="0" err="1"/>
              <a:t>프록시</a:t>
            </a:r>
            <a:r>
              <a:rPr lang="ko-KR" altLang="en-US" sz="2400" i="0" dirty="0"/>
              <a:t> 서버 위치 </a:t>
            </a:r>
            <a:endParaRPr lang="en-US" altLang="ko-KR" sz="2400" i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 i="0" dirty="0"/>
              <a:t>클라이언트 컴퓨터를 </a:t>
            </a:r>
            <a:r>
              <a:rPr lang="ko-KR" altLang="en-US" sz="2400" i="0" dirty="0" err="1"/>
              <a:t>프록시</a:t>
            </a:r>
            <a:r>
              <a:rPr lang="ko-KR" altLang="en-US" sz="2400" i="0" dirty="0"/>
              <a:t> 서버로 사용</a:t>
            </a:r>
            <a:endParaRPr lang="en-US" altLang="ko-KR" sz="2400" i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ko-KR" altLang="en-US" sz="2400" i="0" dirty="0" err="1"/>
              <a:t>회사내에서</a:t>
            </a:r>
            <a:r>
              <a:rPr lang="ko-KR" altLang="en-US" sz="2400" i="0" dirty="0"/>
              <a:t> </a:t>
            </a:r>
            <a:r>
              <a:rPr lang="en-US" altLang="ko-KR" sz="2400" i="0" dirty="0"/>
              <a:t>LAN</a:t>
            </a:r>
            <a:r>
              <a:rPr lang="ko-KR" altLang="en-US" sz="2400" i="0" dirty="0"/>
              <a:t>에 설치되어 전송 부하를 줄임</a:t>
            </a:r>
            <a:endParaRPr lang="en-US" altLang="ko-KR" sz="2400" i="0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ko-KR" sz="2400" i="0" dirty="0"/>
              <a:t>ISP</a:t>
            </a:r>
            <a:r>
              <a:rPr lang="ko-KR" altLang="en-US" sz="2400" i="0" dirty="0"/>
              <a:t>가 송수신 부하를 줄이기 위해 사용</a:t>
            </a:r>
            <a:endParaRPr lang="en-US" altLang="ko-KR" sz="2400" i="0" dirty="0"/>
          </a:p>
          <a:p>
            <a:pPr lvl="1">
              <a:defRPr/>
            </a:pPr>
            <a:endParaRPr lang="en-US" altLang="ko-KR" i="0" dirty="0">
              <a:cs typeface="Arial" pitchFamily="34" charset="0"/>
            </a:endParaRPr>
          </a:p>
          <a:p>
            <a:pPr lvl="2">
              <a:defRPr/>
            </a:pPr>
            <a:endParaRPr lang="en-US" altLang="ko-KR" i="0" dirty="0"/>
          </a:p>
        </p:txBody>
      </p:sp>
      <p:sp>
        <p:nvSpPr>
          <p:cNvPr id="15668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C26AF7B-8687-45E9-88F3-E9223480A62F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40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0"/>
          <p:cNvSpPr txBox="1">
            <a:spLocks noChangeArrowheads="1"/>
          </p:cNvSpPr>
          <p:nvPr/>
        </p:nvSpPr>
        <p:spPr bwMode="auto">
          <a:xfrm>
            <a:off x="76200" y="846138"/>
            <a:ext cx="88392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  그림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 26.9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는 캠퍼스 또는 회사 안의 로컬 네트워크 안에서 프록시 서버의 사용 예제를 보여준다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프록시 서버는 로컬 네트워크에 설치된다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HTTP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요청이 어느 클라이언트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(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브라우저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)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에 의해 생성될 때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,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그 요청은 프록시 서버가 가장 먼저 감지된다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  프록시 서버가 해당하는 웹페이지를 이미 가졌다면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,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클라이언트에게 응답을 보낸다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반면에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,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프록시 서버는 클라이언트와 같이 수행하며 인터넷에 웹서버로 요청을 보낸다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en-US" altLang="ko-KR" sz="2400" b="0" i="0" dirty="0">
                <a:cs typeface="Times New Roman" panose="02020603050405020304" pitchFamily="18" charset="0"/>
              </a:rPr>
              <a:t> 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요청이 되돌아 올 때 프록시 서버는 복사본을 만들고 이를 요청한 클라이언트에게 보내기 전에 캐시에 저장한다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58723" name="Group 2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158725" name="Rectangle 22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901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Arial" pitchFamily="34" charset="0"/>
                </a:rPr>
                <a:t>Example 26.9</a:t>
              </a:r>
            </a:p>
          </p:txBody>
        </p:sp>
      </p:grpSp>
      <p:sp>
        <p:nvSpPr>
          <p:cNvPr id="15872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2DDBE013-7065-4261-903C-9F3D7A611FE5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41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4"/>
          <p:cNvSpPr>
            <a:spLocks noChangeArrowheads="1"/>
          </p:cNvSpPr>
          <p:nvPr/>
        </p:nvSpPr>
        <p:spPr bwMode="auto">
          <a:xfrm>
            <a:off x="152400" y="152400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</a:t>
            </a:r>
            <a:r>
              <a:rPr kumimoji="0" lang="en-US" altLang="ko-KR" i="0" dirty="0">
                <a:cs typeface="Arial" panose="020B0604020202020204" pitchFamily="34" charset="0"/>
              </a:rPr>
              <a:t> 26.9:   </a:t>
            </a:r>
            <a:r>
              <a:rPr kumimoji="0" lang="ko-KR" altLang="en-US" i="0" dirty="0">
                <a:cs typeface="Arial" panose="020B0604020202020204" pitchFamily="34" charset="0"/>
              </a:rPr>
              <a:t>프록시 서버 예제</a:t>
            </a:r>
            <a:endParaRPr kumimoji="0" lang="en-US" altLang="ko-KR" i="0" dirty="0">
              <a:cs typeface="Arial" panose="020B0604020202020204" pitchFamily="34" charset="0"/>
            </a:endParaRPr>
          </a:p>
        </p:txBody>
      </p:sp>
      <p:pic>
        <p:nvPicPr>
          <p:cNvPr id="1607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1978025"/>
            <a:ext cx="8340725" cy="33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77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15127ED5-DBFD-4C16-8AC1-0C213639C901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42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62825" name="Text Box 9"/>
          <p:cNvSpPr txBox="1">
            <a:spLocks noChangeArrowheads="1"/>
          </p:cNvSpPr>
          <p:nvPr/>
        </p:nvSpPr>
        <p:spPr bwMode="auto">
          <a:xfrm>
            <a:off x="1212850" y="125413"/>
            <a:ext cx="1712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ko-KR" altLang="en-US" sz="2800" i="0">
                <a:cs typeface="Arial" panose="020B0604020202020204" pitchFamily="34" charset="0"/>
              </a:rPr>
              <a:t>캐시 갱신</a:t>
            </a:r>
            <a:endParaRPr kumimoji="0" lang="en-US" altLang="ko-KR" sz="2800" i="0">
              <a:cs typeface="Arial" panose="020B0604020202020204" pitchFamily="34" charset="0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 bwMode="auto">
          <a:xfrm>
            <a:off x="609600" y="1219200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857250" indent="-45720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buFontTx/>
              <a:buChar char="■"/>
            </a:pPr>
            <a:r>
              <a:rPr lang="ko-KR" altLang="en-US" sz="2400" i="0">
                <a:cs typeface="Arial" panose="020B0604020202020204" pitchFamily="34" charset="0"/>
              </a:rPr>
              <a:t>프록시 서버는 정보를 언제까지 두느냐가 중요한 문제</a:t>
            </a:r>
            <a:endParaRPr lang="en-US" altLang="ko-KR" sz="2400" i="0">
              <a:cs typeface="Arial" panose="020B0604020202020204" pitchFamily="34" charset="0"/>
            </a:endParaRPr>
          </a:p>
          <a:p>
            <a:pPr>
              <a:buFontTx/>
              <a:buChar char="■"/>
            </a:pPr>
            <a:r>
              <a:rPr lang="ko-KR" altLang="en-US" sz="2400" i="0">
                <a:cs typeface="Arial" panose="020B0604020202020204" pitchFamily="34" charset="0"/>
              </a:rPr>
              <a:t>책은 상당기간 동일하게 유지</a:t>
            </a:r>
            <a:endParaRPr lang="en-US" altLang="ko-KR" sz="2400" i="0">
              <a:cs typeface="Arial" panose="020B0604020202020204" pitchFamily="34" charset="0"/>
            </a:endParaRPr>
          </a:p>
          <a:p>
            <a:pPr>
              <a:buFontTx/>
              <a:buChar char="■"/>
            </a:pPr>
            <a:r>
              <a:rPr lang="ko-KR" altLang="en-US" sz="2400" i="0">
                <a:cs typeface="Arial" panose="020B0604020202020204" pitchFamily="34" charset="0"/>
              </a:rPr>
              <a:t>뉴스는 매일 아침마다 변경</a:t>
            </a:r>
            <a:endParaRPr lang="en-US" altLang="ko-KR" sz="2400" i="0">
              <a:cs typeface="Arial" panose="020B0604020202020204" pitchFamily="34" charset="0"/>
            </a:endParaRPr>
          </a:p>
          <a:p>
            <a:pPr>
              <a:buFontTx/>
              <a:buChar char="■"/>
            </a:pPr>
            <a:r>
              <a:rPr lang="ko-KR" altLang="en-US" sz="2400" i="0">
                <a:cs typeface="Arial" panose="020B0604020202020204" pitchFamily="34" charset="0"/>
              </a:rPr>
              <a:t>정보의 최종 수정시간을 헤더에 추가 </a:t>
            </a:r>
            <a:endParaRPr lang="en-US" altLang="ko-KR" sz="2400" i="0">
              <a:cs typeface="Arial" panose="020B0604020202020204" pitchFamily="34" charset="0"/>
            </a:endParaRPr>
          </a:p>
          <a:p>
            <a:pPr>
              <a:buFontTx/>
              <a:buChar char="■"/>
            </a:pPr>
            <a:endParaRPr lang="en-US" altLang="ko-KR" sz="2400" i="0">
              <a:cs typeface="Arial" panose="020B0604020202020204" pitchFamily="34" charset="0"/>
            </a:endParaRPr>
          </a:p>
          <a:p>
            <a:pPr>
              <a:buFontTx/>
              <a:buChar char="■"/>
            </a:pPr>
            <a:r>
              <a:rPr lang="en-US" altLang="ko-KR" sz="2400" i="0">
                <a:cs typeface="Arial" panose="020B0604020202020204" pitchFamily="34" charset="0"/>
              </a:rPr>
              <a:t>HTTP </a:t>
            </a:r>
            <a:r>
              <a:rPr lang="ko-KR" altLang="en-US" sz="2400" i="0">
                <a:cs typeface="Arial" panose="020B0604020202020204" pitchFamily="34" charset="0"/>
              </a:rPr>
              <a:t>보안 </a:t>
            </a:r>
            <a:endParaRPr lang="en-US" altLang="ko-KR" sz="2400" i="0">
              <a:cs typeface="Arial" panose="020B0604020202020204" pitchFamily="34" charset="0"/>
            </a:endParaRPr>
          </a:p>
          <a:p>
            <a:pPr lvl="1">
              <a:buFont typeface="휴먼엑스포" panose="02030504000101010101" pitchFamily="18" charset="-127"/>
              <a:buAutoNum type="arabicPeriod"/>
            </a:pPr>
            <a:r>
              <a:rPr lang="en-US" altLang="ko-KR" sz="2000" i="0">
                <a:cs typeface="Arial" panose="020B0604020202020204" pitchFamily="34" charset="0"/>
              </a:rPr>
              <a:t>HTTP </a:t>
            </a:r>
            <a:r>
              <a:rPr lang="ko-KR" altLang="en-US" sz="2000" i="0">
                <a:cs typeface="Arial" panose="020B0604020202020204" pitchFamily="34" charset="0"/>
              </a:rPr>
              <a:t>자체는 보안을 제공하지 않음</a:t>
            </a:r>
            <a:endParaRPr lang="en-US" altLang="ko-KR" sz="2000" i="0">
              <a:cs typeface="Arial" panose="020B0604020202020204" pitchFamily="34" charset="0"/>
            </a:endParaRPr>
          </a:p>
          <a:p>
            <a:pPr lvl="1">
              <a:buFont typeface="휴먼엑스포" panose="02030504000101010101" pitchFamily="18" charset="-127"/>
              <a:buAutoNum type="arabicPeriod"/>
            </a:pPr>
            <a:r>
              <a:rPr lang="en-US" altLang="ko-KR" sz="2000" i="0">
                <a:cs typeface="Arial" panose="020B0604020202020204" pitchFamily="34" charset="0"/>
              </a:rPr>
              <a:t>SSH(Secure Socket Layer)</a:t>
            </a:r>
            <a:r>
              <a:rPr lang="ko-KR" altLang="en-US" sz="2000" i="0">
                <a:cs typeface="Arial" panose="020B0604020202020204" pitchFamily="34" charset="0"/>
              </a:rPr>
              <a:t>에서 수행 </a:t>
            </a:r>
            <a:r>
              <a:rPr lang="en-US" altLang="ko-KR" sz="2000" i="0">
                <a:cs typeface="Arial" panose="020B0604020202020204" pitchFamily="34" charset="0"/>
              </a:rPr>
              <a:t>- HTTPS</a:t>
            </a:r>
          </a:p>
          <a:p>
            <a:pPr lvl="1">
              <a:buFont typeface="휴먼엑스포" panose="02030504000101010101" pitchFamily="18" charset="-127"/>
              <a:buAutoNum type="arabicPeriod"/>
            </a:pPr>
            <a:r>
              <a:rPr lang="ko-KR" altLang="en-US" sz="2000" i="0">
                <a:cs typeface="Arial" panose="020B0604020202020204" pitchFamily="34" charset="0"/>
              </a:rPr>
              <a:t>기밀성</a:t>
            </a:r>
            <a:r>
              <a:rPr lang="en-US" altLang="ko-KR" sz="2000" i="0">
                <a:cs typeface="Arial" panose="020B0604020202020204" pitchFamily="34" charset="0"/>
              </a:rPr>
              <a:t>, </a:t>
            </a:r>
            <a:r>
              <a:rPr lang="ko-KR" altLang="en-US" sz="2000" i="0">
                <a:cs typeface="Arial" panose="020B0604020202020204" pitchFamily="34" charset="0"/>
              </a:rPr>
              <a:t>클라이언트와 서버 인증</a:t>
            </a:r>
            <a:r>
              <a:rPr lang="en-US" altLang="ko-KR" sz="2000" i="0">
                <a:cs typeface="Arial" panose="020B0604020202020204" pitchFamily="34" charset="0"/>
              </a:rPr>
              <a:t>, </a:t>
            </a:r>
            <a:r>
              <a:rPr lang="ko-KR" altLang="en-US" sz="2000" i="0">
                <a:cs typeface="Arial" panose="020B0604020202020204" pitchFamily="34" charset="0"/>
              </a:rPr>
              <a:t>데이터 무결성 제공</a:t>
            </a:r>
            <a:endParaRPr lang="en-US" altLang="ko-KR" sz="2000" i="0">
              <a:cs typeface="Arial" panose="020B0604020202020204" pitchFamily="34" charset="0"/>
            </a:endParaRPr>
          </a:p>
          <a:p>
            <a:pPr lvl="2"/>
            <a:endParaRPr lang="en-US" altLang="ko-KR" i="0">
              <a:cs typeface="Arial" panose="020B0604020202020204" pitchFamily="34" charset="0"/>
            </a:endParaRPr>
          </a:p>
          <a:p>
            <a:pPr lvl="3"/>
            <a:endParaRPr lang="en-US" altLang="ko-KR" i="0">
              <a:cs typeface="Arial" panose="020B0604020202020204" pitchFamily="34" charset="0"/>
            </a:endParaRPr>
          </a:p>
        </p:txBody>
      </p:sp>
      <p:sp>
        <p:nvSpPr>
          <p:cNvPr id="162827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351D1499-E710-491E-B08D-FED0692E4E35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43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ltGray">
          <a:xfrm>
            <a:off x="366713" y="174625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ltGray">
          <a:xfrm>
            <a:off x="749300" y="1746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ltGray">
          <a:xfrm>
            <a:off x="490538" y="596900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ltGray">
          <a:xfrm>
            <a:off x="860425" y="5969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ltGray">
          <a:xfrm>
            <a:off x="76200" y="5238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gray">
          <a:xfrm>
            <a:off x="711200" y="66675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gray">
          <a:xfrm>
            <a:off x="442913" y="6000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090613" y="134938"/>
            <a:ext cx="59470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en-US" altLang="ko-KR" sz="2800" i="0" dirty="0">
                <a:cs typeface="Arial" panose="020B0604020202020204" pitchFamily="34" charset="0"/>
              </a:rPr>
              <a:t>26.1  </a:t>
            </a:r>
            <a:r>
              <a:rPr kumimoji="0" lang="ko-KR" altLang="en-US" sz="2800" i="0" dirty="0">
                <a:cs typeface="Arial" panose="020B0604020202020204" pitchFamily="34" charset="0"/>
              </a:rPr>
              <a:t>월드 와이드 웹과</a:t>
            </a:r>
            <a:r>
              <a:rPr kumimoji="0" lang="en-US" altLang="ko-KR" sz="2800" i="0" dirty="0">
                <a:cs typeface="Arial" panose="020B0604020202020204" pitchFamily="34" charset="0"/>
              </a:rPr>
              <a:t> HTTP(</a:t>
            </a:r>
            <a:r>
              <a:rPr kumimoji="0" lang="ko-KR" altLang="en-US" sz="2800" i="0" dirty="0">
                <a:cs typeface="Arial" panose="020B0604020202020204" pitchFamily="34" charset="0"/>
              </a:rPr>
              <a:t>계속</a:t>
            </a:r>
            <a:r>
              <a:rPr kumimoji="0" lang="en-US" altLang="ko-KR" sz="2800" i="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609600" y="1219200"/>
            <a:ext cx="8493125" cy="4876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ebdings" pitchFamily="18" charset="2"/>
              <a:buChar char="&lt;"/>
              <a:defRPr kumimoji="1" sz="28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kumimoji="1" sz="24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w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"/>
              <a:defRPr kumimoji="1" sz="200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i="0" dirty="0">
                <a:solidFill>
                  <a:srgbClr val="3366FF"/>
                </a:solidFill>
              </a:rPr>
              <a:t> </a:t>
            </a:r>
            <a:r>
              <a:rPr lang="ko-KR" altLang="en-US" b="0" i="0" dirty="0">
                <a:solidFill>
                  <a:srgbClr val="3366FF"/>
                </a:solidFill>
              </a:rPr>
              <a:t>웹 </a:t>
            </a:r>
            <a:r>
              <a:rPr lang="ko-KR" altLang="en-US" b="0" i="0" dirty="0" err="1">
                <a:solidFill>
                  <a:srgbClr val="3366FF"/>
                </a:solidFill>
              </a:rPr>
              <a:t>캐싱</a:t>
            </a:r>
            <a:r>
              <a:rPr lang="ko-KR" altLang="en-US" b="0" i="0" dirty="0">
                <a:solidFill>
                  <a:srgbClr val="3366FF"/>
                </a:solidFill>
              </a:rPr>
              <a:t> </a:t>
            </a:r>
            <a:r>
              <a:rPr lang="en-US" altLang="ko-KR" b="0" i="0" dirty="0">
                <a:solidFill>
                  <a:srgbClr val="3366FF"/>
                </a:solidFill>
              </a:rPr>
              <a:t>: </a:t>
            </a:r>
            <a:r>
              <a:rPr lang="ko-KR" altLang="en-US" b="0" i="0" dirty="0" err="1">
                <a:solidFill>
                  <a:srgbClr val="3366FF"/>
                </a:solidFill>
              </a:rPr>
              <a:t>프록시</a:t>
            </a:r>
            <a:r>
              <a:rPr lang="ko-KR" altLang="en-US" b="0" i="0" dirty="0">
                <a:solidFill>
                  <a:srgbClr val="3366FF"/>
                </a:solidFill>
              </a:rPr>
              <a:t> 서버</a:t>
            </a:r>
            <a:r>
              <a:rPr lang="en-US" altLang="ko-KR" b="0" i="0" dirty="0">
                <a:solidFill>
                  <a:srgbClr val="3366FF"/>
                </a:solidFill>
              </a:rPr>
              <a:t>(Proxy Server)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ko-KR" altLang="en-US" i="0" dirty="0" err="1">
                <a:cs typeface="Arial" pitchFamily="34" charset="0"/>
              </a:rPr>
              <a:t>프록시</a:t>
            </a:r>
            <a:r>
              <a:rPr lang="ko-KR" altLang="en-US" i="0" dirty="0">
                <a:cs typeface="Arial" pitchFamily="34" charset="0"/>
              </a:rPr>
              <a:t> 서버 위치</a:t>
            </a:r>
            <a:r>
              <a:rPr lang="en-US" altLang="ko-KR" sz="1800" i="0" dirty="0">
                <a:cs typeface="Arial" pitchFamily="34" charset="0"/>
              </a:rPr>
              <a:t>(Proxy Server Location)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ko-KR" altLang="en-US" i="0" dirty="0">
                <a:cs typeface="Arial" pitchFamily="34" charset="0"/>
              </a:rPr>
              <a:t>캐시 갱신</a:t>
            </a:r>
            <a:r>
              <a:rPr lang="en-US" altLang="ko-KR" sz="1800" i="0" dirty="0">
                <a:cs typeface="Arial" pitchFamily="34" charset="0"/>
              </a:rPr>
              <a:t>(Cache Update)</a:t>
            </a:r>
          </a:p>
          <a:p>
            <a:pPr lvl="1">
              <a:buFont typeface="Wingdings" pitchFamily="2" charset="2"/>
              <a:buChar char="§"/>
              <a:defRPr/>
            </a:pPr>
            <a:endParaRPr lang="en-US" altLang="ko-KR" sz="2800" i="0" dirty="0">
              <a:cs typeface="Arial" pitchFamily="34" charset="0"/>
            </a:endParaRPr>
          </a:p>
          <a:p>
            <a:pPr>
              <a:defRPr/>
            </a:pPr>
            <a:r>
              <a:rPr lang="en-US" altLang="ko-KR" i="0" dirty="0">
                <a:solidFill>
                  <a:srgbClr val="3366FF"/>
                </a:solidFill>
              </a:rPr>
              <a:t>HTTP </a:t>
            </a:r>
            <a:r>
              <a:rPr lang="ko-KR" altLang="en-US" i="0" dirty="0">
                <a:solidFill>
                  <a:srgbClr val="3366FF"/>
                </a:solidFill>
              </a:rPr>
              <a:t>보안</a:t>
            </a:r>
          </a:p>
          <a:p>
            <a:pPr marL="0" indent="0">
              <a:lnSpc>
                <a:spcPct val="200000"/>
              </a:lnSpc>
              <a:buFont typeface="Webdings" pitchFamily="18" charset="2"/>
              <a:buNone/>
              <a:defRPr/>
            </a:pPr>
            <a:endParaRPr lang="en-US" altLang="ko-KR" i="0" dirty="0"/>
          </a:p>
        </p:txBody>
      </p:sp>
      <p:sp>
        <p:nvSpPr>
          <p:cNvPr id="85003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04E7BD1E-2FFE-41AA-908C-11BA8694BC63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5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ltGray">
          <a:xfrm>
            <a:off x="366713" y="1651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ltGray">
          <a:xfrm>
            <a:off x="749300" y="1651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ltGray">
          <a:xfrm>
            <a:off x="490538" y="5873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ltGray">
          <a:xfrm>
            <a:off x="860425" y="5873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ltGray">
          <a:xfrm>
            <a:off x="76200" y="5143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7047" name="Rectangle 7"/>
          <p:cNvSpPr>
            <a:spLocks noChangeArrowheads="1"/>
          </p:cNvSpPr>
          <p:nvPr/>
        </p:nvSpPr>
        <p:spPr bwMode="gray">
          <a:xfrm>
            <a:off x="711200" y="571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7048" name="Rectangle 8"/>
          <p:cNvSpPr>
            <a:spLocks noChangeArrowheads="1"/>
          </p:cNvSpPr>
          <p:nvPr/>
        </p:nvSpPr>
        <p:spPr bwMode="gray">
          <a:xfrm>
            <a:off x="442913" y="5905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endParaRPr lang="ko-KR" altLang="ko-KR" sz="2400" b="0" i="0">
              <a:latin typeface="Tahoma" panose="020B0604030504040204" pitchFamily="34" charset="0"/>
              <a:ea typeface="휴먼엑스포" panose="02030504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1044575" y="139700"/>
            <a:ext cx="838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marL="0" lvl="2" latinLnBrk="0">
              <a:spcBef>
                <a:spcPct val="0"/>
              </a:spcBef>
              <a:buFontTx/>
              <a:buNone/>
            </a:pPr>
            <a:r>
              <a:rPr kumimoji="0" lang="en-US" altLang="ko-KR" sz="2800" i="0" dirty="0">
                <a:cs typeface="Arial" panose="020B0604020202020204" pitchFamily="34" charset="0"/>
              </a:rPr>
              <a:t>26.1.1  </a:t>
            </a:r>
            <a:r>
              <a:rPr kumimoji="0" lang="ko-KR" altLang="en-US" sz="2800" i="0" dirty="0">
                <a:cs typeface="Arial" panose="020B0604020202020204" pitchFamily="34" charset="0"/>
              </a:rPr>
              <a:t>월드 와이드 웹</a:t>
            </a:r>
            <a:endParaRPr kumimoji="0" lang="en-US" altLang="ko-KR" sz="2800" i="0" dirty="0">
              <a:cs typeface="Arial" panose="020B0604020202020204" pitchFamily="34" charset="0"/>
            </a:endParaRPr>
          </a:p>
        </p:txBody>
      </p:sp>
      <p:sp>
        <p:nvSpPr>
          <p:cNvPr id="87050" name="내용 개체 틀 2"/>
          <p:cNvSpPr txBox="1">
            <a:spLocks/>
          </p:cNvSpPr>
          <p:nvPr/>
        </p:nvSpPr>
        <p:spPr bwMode="auto">
          <a:xfrm>
            <a:off x="706438" y="1249363"/>
            <a:ext cx="84931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r>
              <a:rPr lang="en-US" altLang="ko-KR" i="0" dirty="0">
                <a:solidFill>
                  <a:srgbClr val="3366FF"/>
                </a:solidFill>
                <a:cs typeface="Arial" panose="020B0604020202020204" pitchFamily="34" charset="0"/>
              </a:rPr>
              <a:t> </a:t>
            </a:r>
            <a:r>
              <a:rPr lang="ko-KR" altLang="en-US" i="0" dirty="0">
                <a:cs typeface="Arial" panose="020B0604020202020204" pitchFamily="34" charset="0"/>
              </a:rPr>
              <a:t>구조</a:t>
            </a:r>
            <a:endParaRPr lang="en-US" altLang="ko-KR" b="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분산 클라이언트</a:t>
            </a:r>
            <a:r>
              <a:rPr lang="en-US" altLang="ko-KR" i="0" dirty="0">
                <a:cs typeface="Arial" panose="020B0604020202020204" pitchFamily="34" charset="0"/>
              </a:rPr>
              <a:t>-</a:t>
            </a:r>
            <a:r>
              <a:rPr lang="ko-KR" altLang="en-US" i="0">
                <a:cs typeface="Arial" panose="020B0604020202020204" pitchFamily="34" charset="0"/>
              </a:rPr>
              <a:t>서버 서비스</a:t>
            </a:r>
            <a:endParaRPr lang="en-US" altLang="ko-KR" sz="180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브라우저를 사용하는 클라이언트가 서버로부터 서비스 제공 받음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제공되는 서비스는 사이트</a:t>
            </a:r>
            <a:r>
              <a:rPr lang="en-US" altLang="ko-KR" i="0" dirty="0">
                <a:cs typeface="Arial" panose="020B0604020202020204" pitchFamily="34" charset="0"/>
              </a:rPr>
              <a:t>(site)</a:t>
            </a:r>
            <a:r>
              <a:rPr lang="ko-KR" altLang="en-US" i="0" dirty="0">
                <a:cs typeface="Arial" panose="020B0604020202020204" pitchFamily="34" charset="0"/>
              </a:rPr>
              <a:t>에 분산</a:t>
            </a:r>
            <a:endParaRPr lang="en-US" altLang="ko-KR" sz="1800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웹 페이지</a:t>
            </a:r>
            <a:r>
              <a:rPr lang="en-US" altLang="ko-KR" i="0" dirty="0">
                <a:cs typeface="Arial" panose="020B0604020202020204" pitchFamily="34" charset="0"/>
              </a:rPr>
              <a:t>(Web page) – </a:t>
            </a:r>
            <a:r>
              <a:rPr lang="ko-KR" altLang="en-US" i="0" dirty="0">
                <a:cs typeface="Arial" panose="020B0604020202020204" pitchFamily="34" charset="0"/>
              </a:rPr>
              <a:t>각 사이트에 저장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웹 페이지는 동일한 사이트 또는 다른 사이트에 있는 웹페이지들의 링크 포함</a:t>
            </a:r>
            <a:r>
              <a:rPr lang="en-US" altLang="ko-KR" i="0" dirty="0"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i="0" dirty="0">
                <a:cs typeface="Arial" panose="020B0604020202020204" pitchFamily="34" charset="0"/>
              </a:rPr>
              <a:t>각</a:t>
            </a:r>
            <a:r>
              <a:rPr lang="en-US" altLang="ko-KR" i="0" dirty="0">
                <a:cs typeface="Arial" panose="020B0604020202020204" pitchFamily="34" charset="0"/>
              </a:rPr>
              <a:t> </a:t>
            </a:r>
            <a:r>
              <a:rPr lang="ko-KR" altLang="en-US" i="0" dirty="0">
                <a:cs typeface="Arial" panose="020B0604020202020204" pitchFamily="34" charset="0"/>
              </a:rPr>
              <a:t>웹페이지는 이름과 주소를 갖는 파일</a:t>
            </a:r>
            <a:endParaRPr lang="en-US" altLang="ko-KR" i="0" dirty="0"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i="0" dirty="0">
              <a:cs typeface="Arial" panose="020B0604020202020204" pitchFamily="34" charset="0"/>
            </a:endParaRPr>
          </a:p>
        </p:txBody>
      </p:sp>
      <p:sp>
        <p:nvSpPr>
          <p:cNvPr id="87051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3B9952A-05D1-441F-9B9E-F59D652A00FD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6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0"/>
          <p:cNvSpPr txBox="1">
            <a:spLocks noChangeArrowheads="1"/>
          </p:cNvSpPr>
          <p:nvPr/>
        </p:nvSpPr>
        <p:spPr bwMode="auto">
          <a:xfrm>
            <a:off x="152400" y="1143000"/>
            <a:ext cx="8839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  과학문서 하나를 검색할 필요가 있다고 가정하자</a:t>
            </a: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이 문서는 또 다른 텍스트 파일과 큰 이미지에 대한 참조를 각각 포함하고 있다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.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그림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26.1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은 이 상황을 보여준다</a:t>
            </a: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endParaRPr kumimoji="0" lang="en-US" altLang="ko-KR" sz="2400" b="0" i="0" dirty="0">
              <a:cs typeface="Times New Roman" panose="02020603050405020304" pitchFamily="18" charset="0"/>
            </a:endParaRPr>
          </a:p>
          <a:p>
            <a:pPr algn="just" latinLnBrk="0">
              <a:spcBef>
                <a:spcPct val="0"/>
              </a:spcBef>
              <a:buFontTx/>
              <a:buNone/>
            </a:pPr>
            <a:r>
              <a:rPr kumimoji="0" lang="ko-KR" altLang="en-US" sz="2400" b="0" i="0" dirty="0">
                <a:cs typeface="Times New Roman" panose="02020603050405020304" pitchFamily="18" charset="0"/>
              </a:rPr>
              <a:t>기본 문서와 이미지는 동일 사이트에서 별개의 파일들로 저장되고 있고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(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파일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A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와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B),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참조된 텍스트 파일은 다른 사이트에 저장되어 있다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(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파일 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C).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세 개의 다른 파일을 다루어야 하기 때문에</a:t>
            </a:r>
            <a:r>
              <a:rPr kumimoji="0" lang="en-US" altLang="ko-KR" sz="2400" b="0" i="0" dirty="0">
                <a:cs typeface="Times New Roman" panose="02020603050405020304" pitchFamily="18" charset="0"/>
              </a:rPr>
              <a:t>, </a:t>
            </a:r>
            <a:r>
              <a:rPr kumimoji="0" lang="ko-KR" altLang="en-US" sz="2400" b="0" i="0" dirty="0">
                <a:cs typeface="Times New Roman" panose="02020603050405020304" pitchFamily="18" charset="0"/>
              </a:rPr>
              <a:t>전체 문서를 보기 위해서 세 번의 트랜잭션이 필요하다</a:t>
            </a:r>
            <a:endParaRPr kumimoji="0" lang="en-US" altLang="ko-KR" sz="2400" b="0" i="0" dirty="0">
              <a:cs typeface="Times New Roman" panose="02020603050405020304" pitchFamily="18" charset="0"/>
            </a:endParaRPr>
          </a:p>
        </p:txBody>
      </p:sp>
      <p:grpSp>
        <p:nvGrpSpPr>
          <p:cNvPr id="89091" name="Group 23"/>
          <p:cNvGrpSpPr>
            <a:grpSpLocks/>
          </p:cNvGrpSpPr>
          <p:nvPr/>
        </p:nvGrpSpPr>
        <p:grpSpPr bwMode="auto">
          <a:xfrm>
            <a:off x="0" y="0"/>
            <a:ext cx="9144000" cy="609600"/>
            <a:chOff x="0" y="2448"/>
            <a:chExt cx="5760" cy="384"/>
          </a:xfrm>
        </p:grpSpPr>
        <p:sp>
          <p:nvSpPr>
            <p:cNvPr id="89093" name="Rectangle 22"/>
            <p:cNvSpPr>
              <a:spLocks noChangeArrowheads="1"/>
            </p:cNvSpPr>
            <p:nvPr/>
          </p:nvSpPr>
          <p:spPr bwMode="auto">
            <a:xfrm>
              <a:off x="0" y="2448"/>
              <a:ext cx="5760" cy="384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Webdings" panose="05030102010509060703" pitchFamily="18" charset="2"/>
                <a:buChar char="&lt;"/>
                <a:defRPr kumimoji="1" sz="28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1pPr>
              <a:lvl2pPr marL="742950" indent="-285750" latinLnBrk="1">
                <a:spcBef>
                  <a:spcPct val="20000"/>
                </a:spcBef>
                <a:buFont typeface="Wingdings" panose="05000000000000000000" pitchFamily="2" charset="2"/>
                <a:buChar char="Ü"/>
                <a:defRPr kumimoji="1" sz="24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2pPr>
              <a:lvl3pPr marL="1143000" indent="-228600" latinLnBrk="1">
                <a:spcBef>
                  <a:spcPct val="20000"/>
                </a:spcBef>
                <a:buFont typeface="Wingdings" panose="05000000000000000000" pitchFamily="2" charset="2"/>
                <a:buChar char="w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3pPr>
              <a:lvl4pPr marL="1600200" indent="-228600" latinLnBrk="1">
                <a:spcBef>
                  <a:spcPct val="20000"/>
                </a:spcBef>
                <a:buFont typeface="Wingdings" panose="05000000000000000000" pitchFamily="2" charset="2"/>
                <a:buChar char=""/>
                <a:defRPr kumimoji="1" sz="2000">
                  <a:solidFill>
                    <a:schemeClr val="tx1"/>
                  </a:solidFill>
                  <a:latin typeface="Adobe 고딕 Std B"/>
                  <a:ea typeface="Adobe 고딕 Std B"/>
                  <a:cs typeface="Adobe 고딕 Std B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Adobe 고딕 Std B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endParaRPr kumimoji="0" lang="ko-KR" altLang="ko-KR" sz="3200">
                <a:latin typeface="Baby Kruffy"/>
                <a:ea typeface="휴먼엑스포" panose="02030504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630799" name="Text Box 15"/>
            <p:cNvSpPr txBox="1">
              <a:spLocks noChangeArrowheads="1"/>
            </p:cNvSpPr>
            <p:nvPr/>
          </p:nvSpPr>
          <p:spPr bwMode="auto">
            <a:xfrm>
              <a:off x="0" y="2448"/>
              <a:ext cx="1838" cy="368"/>
            </a:xfrm>
            <a:prstGeom prst="rect">
              <a:avLst/>
            </a:prstGeom>
            <a:solidFill>
              <a:srgbClr val="2CB843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  <a:effectLst/>
            <a:ex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latin typeface="+mj-lt"/>
                  <a:ea typeface="Adobe Gothic Std B" pitchFamily="34" charset="-128"/>
                  <a:cs typeface="Arial" pitchFamily="34" charset="0"/>
                </a:rPr>
                <a:t>Example 26.1</a:t>
              </a:r>
            </a:p>
          </p:txBody>
        </p:sp>
      </p:grpSp>
      <p:sp>
        <p:nvSpPr>
          <p:cNvPr id="89092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7F6CCC0D-2360-4EBB-AA43-FBA95E9D9DB8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7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4"/>
          <p:cNvSpPr>
            <a:spLocks noChangeArrowheads="1"/>
          </p:cNvSpPr>
          <p:nvPr/>
        </p:nvSpPr>
        <p:spPr bwMode="auto">
          <a:xfrm>
            <a:off x="152400" y="152400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 dirty="0">
                <a:cs typeface="Arial" panose="020B0604020202020204" pitchFamily="34" charset="0"/>
              </a:rPr>
              <a:t>그림 </a:t>
            </a:r>
            <a:r>
              <a:rPr kumimoji="0" lang="en-US" altLang="ko-KR" i="0" dirty="0">
                <a:cs typeface="Arial" panose="020B0604020202020204" pitchFamily="34" charset="0"/>
              </a:rPr>
              <a:t>26.1:  Example 26.1</a:t>
            </a:r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1279525"/>
            <a:ext cx="736600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0" y="1066800"/>
            <a:ext cx="673100" cy="472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066800"/>
            <a:ext cx="584200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63" y="1354138"/>
            <a:ext cx="9779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963" y="1354138"/>
            <a:ext cx="431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2387600"/>
            <a:ext cx="32194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2973388"/>
            <a:ext cx="32766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3559175"/>
            <a:ext cx="327818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4144963"/>
            <a:ext cx="32781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4730750"/>
            <a:ext cx="65341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5416550"/>
            <a:ext cx="6535737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2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2695575"/>
            <a:ext cx="21431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849563"/>
            <a:ext cx="346075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1" name="Picture 1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068763"/>
            <a:ext cx="3254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5321300"/>
            <a:ext cx="3460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54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576FACC9-1FA1-40EB-B701-7D284496BB43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8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4"/>
          <p:cNvSpPr>
            <a:spLocks noChangeArrowheads="1"/>
          </p:cNvSpPr>
          <p:nvPr/>
        </p:nvSpPr>
        <p:spPr bwMode="auto">
          <a:xfrm>
            <a:off x="152400" y="152400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i="0">
                <a:cs typeface="Arial" panose="020B0604020202020204" pitchFamily="34" charset="0"/>
              </a:rPr>
              <a:t> </a:t>
            </a:r>
            <a:r>
              <a:rPr kumimoji="0" lang="ko-KR" altLang="en-US" i="0">
                <a:cs typeface="Arial" panose="020B0604020202020204" pitchFamily="34" charset="0"/>
              </a:rPr>
              <a:t>웹 클라이언트</a:t>
            </a:r>
            <a:r>
              <a:rPr kumimoji="0" lang="en-US" altLang="ko-KR" i="0">
                <a:cs typeface="Arial" panose="020B0604020202020204" pitchFamily="34" charset="0"/>
              </a:rPr>
              <a:t>(</a:t>
            </a:r>
            <a:r>
              <a:rPr kumimoji="0" lang="ko-KR" altLang="en-US" i="0">
                <a:cs typeface="Arial" panose="020B0604020202020204" pitchFamily="34" charset="0"/>
              </a:rPr>
              <a:t>브라우저</a:t>
            </a:r>
            <a:r>
              <a:rPr kumimoji="0" lang="en-US" altLang="ko-KR" i="0"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1200"/>
            <a:ext cx="864552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8" name="슬라이드 번호 개체 틀 1"/>
          <p:cNvSpPr>
            <a:spLocks noGrp="1"/>
          </p:cNvSpPr>
          <p:nvPr>
            <p:ph type="sldNum" sz="quarter" idx="12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44600B46-354D-4EF5-9C77-F842F9F1E46B}" type="slidenum">
              <a:rPr kumimoji="0" lang="ko-KR" altLang="en-US" sz="1400" smtClean="0">
                <a:solidFill>
                  <a:srgbClr val="FFFFFF"/>
                </a:solidFill>
                <a:cs typeface="Arial" panose="020B0604020202020204" pitchFamily="34" charset="0"/>
              </a:rPr>
              <a:pPr>
                <a:spcBef>
                  <a:spcPct val="50000"/>
                </a:spcBef>
                <a:buFontTx/>
                <a:buNone/>
              </a:pPr>
              <a:t>9</a:t>
            </a:fld>
            <a:endParaRPr kumimoji="0" lang="en-US" altLang="ko-KR" sz="14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93189" name="Rectangle 14"/>
          <p:cNvSpPr>
            <a:spLocks noChangeArrowheads="1"/>
          </p:cNvSpPr>
          <p:nvPr/>
        </p:nvSpPr>
        <p:spPr bwMode="auto">
          <a:xfrm>
            <a:off x="398463" y="990600"/>
            <a:ext cx="8153400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i="0">
                <a:cs typeface="Arial" panose="020B0604020202020204" pitchFamily="34" charset="0"/>
              </a:rPr>
              <a:t>웹 문서를 해석하여 표현</a:t>
            </a:r>
            <a:endParaRPr kumimoji="0" lang="en-US" altLang="ko-KR" i="0">
              <a:cs typeface="Arial" panose="020B0604020202020204" pitchFamily="34" charset="0"/>
            </a:endParaRPr>
          </a:p>
        </p:txBody>
      </p:sp>
      <p:sp>
        <p:nvSpPr>
          <p:cNvPr id="93190" name="Rectangle 14"/>
          <p:cNvSpPr>
            <a:spLocks noChangeArrowheads="1"/>
          </p:cNvSpPr>
          <p:nvPr/>
        </p:nvSpPr>
        <p:spPr bwMode="auto">
          <a:xfrm>
            <a:off x="533400" y="4495800"/>
            <a:ext cx="8610600" cy="1938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latinLnBrk="1">
              <a:spcBef>
                <a:spcPct val="20000"/>
              </a:spcBef>
              <a:buFont typeface="Webdings" panose="05030102010509060703" pitchFamily="18" charset="2"/>
              <a:buChar char="&lt;"/>
              <a:defRPr kumimoji="1" sz="28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Ü"/>
              <a:defRPr kumimoji="1" sz="24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2pPr>
            <a:lvl3pPr marL="1143000" indent="-228600" latinLnBrk="1">
              <a:spcBef>
                <a:spcPct val="20000"/>
              </a:spcBef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3pPr>
            <a:lvl4pPr marL="1600200" indent="-228600" latinLnBrk="1">
              <a:spcBef>
                <a:spcPct val="20000"/>
              </a:spcBef>
              <a:buFont typeface="Wingdings" panose="05000000000000000000" pitchFamily="2" charset="2"/>
              <a:buChar char=""/>
              <a:defRPr kumimoji="1" sz="2000">
                <a:solidFill>
                  <a:schemeClr val="tx1"/>
                </a:solidFill>
                <a:latin typeface="Adobe 고딕 Std B"/>
                <a:ea typeface="Adobe 고딕 Std B"/>
                <a:cs typeface="Adobe 고딕 Std B"/>
              </a:defRPr>
            </a:lvl4pPr>
            <a:lvl5pPr marL="20574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dobe 고딕 Std B"/>
              </a:defRPr>
            </a:lvl9pPr>
          </a:lstStyle>
          <a:p>
            <a:pPr latinLnBrk="0">
              <a:spcBef>
                <a:spcPct val="0"/>
              </a:spcBef>
              <a:buFontTx/>
              <a:buChar char="-"/>
            </a:pPr>
            <a:r>
              <a:rPr kumimoji="0" lang="ko-KR" altLang="en-US" sz="2000" i="0" dirty="0">
                <a:cs typeface="Arial" panose="020B0604020202020204" pitchFamily="34" charset="0"/>
              </a:rPr>
              <a:t>제어기</a:t>
            </a:r>
            <a:r>
              <a:rPr kumimoji="0" lang="en-US" altLang="ko-KR" sz="2000" i="0" dirty="0">
                <a:cs typeface="Arial" panose="020B0604020202020204" pitchFamily="34" charset="0"/>
              </a:rPr>
              <a:t>: </a:t>
            </a:r>
            <a:r>
              <a:rPr kumimoji="0" lang="ko-KR" altLang="en-US" sz="2000" i="0" dirty="0">
                <a:cs typeface="Arial" panose="020B0604020202020204" pitchFamily="34" charset="0"/>
              </a:rPr>
              <a:t>키보드나 마우스로부터 입력을 받아 클라이언트 프로그램을      사용하여 문서에 액세스</a:t>
            </a:r>
            <a:endParaRPr kumimoji="0" lang="en-US" altLang="ko-KR" sz="2000" i="0" dirty="0"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Char char="-"/>
            </a:pPr>
            <a:r>
              <a:rPr kumimoji="0" lang="ko-KR" altLang="en-US" sz="2000" i="0" dirty="0">
                <a:cs typeface="Arial" panose="020B0604020202020204" pitchFamily="34" charset="0"/>
              </a:rPr>
              <a:t>해석기</a:t>
            </a:r>
            <a:r>
              <a:rPr kumimoji="0" lang="en-US" altLang="ko-KR" sz="2000" i="0" dirty="0">
                <a:cs typeface="Arial" panose="020B0604020202020204" pitchFamily="34" charset="0"/>
              </a:rPr>
              <a:t>: </a:t>
            </a:r>
            <a:r>
              <a:rPr kumimoji="0" lang="ko-KR" altLang="en-US" sz="2000" i="0" dirty="0">
                <a:cs typeface="Arial" panose="020B0604020202020204" pitchFamily="34" charset="0"/>
              </a:rPr>
              <a:t>문서 유형</a:t>
            </a:r>
            <a:r>
              <a:rPr kumimoji="0" lang="en-US" altLang="ko-KR" sz="2000" i="0" dirty="0">
                <a:cs typeface="Arial" panose="020B0604020202020204" pitchFamily="34" charset="0"/>
              </a:rPr>
              <a:t>(HTML, </a:t>
            </a:r>
            <a:r>
              <a:rPr kumimoji="0" lang="ko-KR" altLang="en-US" sz="2000" i="0" dirty="0">
                <a:cs typeface="Arial" panose="020B0604020202020204" pitchFamily="34" charset="0"/>
              </a:rPr>
              <a:t>자바</a:t>
            </a:r>
            <a:r>
              <a:rPr kumimoji="0" lang="en-US" altLang="ko-KR" sz="2000" i="0" dirty="0">
                <a:cs typeface="Arial" panose="020B0604020202020204" pitchFamily="34" charset="0"/>
              </a:rPr>
              <a:t>, </a:t>
            </a:r>
            <a:r>
              <a:rPr kumimoji="0" lang="ko-KR" altLang="en-US" sz="2000" i="0" dirty="0">
                <a:cs typeface="Arial" panose="020B0604020202020204" pitchFamily="34" charset="0"/>
              </a:rPr>
              <a:t>자바스크립트</a:t>
            </a:r>
            <a:r>
              <a:rPr kumimoji="0" lang="en-US" altLang="ko-KR" sz="2000" i="0" dirty="0">
                <a:cs typeface="Arial" panose="020B0604020202020204" pitchFamily="34" charset="0"/>
              </a:rPr>
              <a:t>)</a:t>
            </a:r>
            <a:r>
              <a:rPr kumimoji="0" lang="ko-KR" altLang="en-US" sz="2000" i="0" dirty="0">
                <a:cs typeface="Arial" panose="020B0604020202020204" pitchFamily="34" charset="0"/>
              </a:rPr>
              <a:t>에 따라 표현</a:t>
            </a:r>
            <a:endParaRPr kumimoji="0" lang="en-US" altLang="ko-KR" sz="2000" i="0" dirty="0"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Char char="-"/>
            </a:pPr>
            <a:r>
              <a:rPr kumimoji="0" lang="ko-KR" altLang="en-US" sz="2000" i="0" dirty="0">
                <a:cs typeface="Arial" panose="020B0604020202020204" pitchFamily="34" charset="0"/>
              </a:rPr>
              <a:t>클라이언트 프로토콜</a:t>
            </a:r>
            <a:r>
              <a:rPr kumimoji="0" lang="en-US" altLang="ko-KR" sz="2000" i="0" dirty="0">
                <a:cs typeface="Arial" panose="020B0604020202020204" pitchFamily="34" charset="0"/>
              </a:rPr>
              <a:t>(HTTP, FTP, </a:t>
            </a:r>
            <a:r>
              <a:rPr kumimoji="0" lang="ko-KR" altLang="en-US" sz="2000" i="0" dirty="0">
                <a:cs typeface="Arial" panose="020B0604020202020204" pitchFamily="34" charset="0"/>
              </a:rPr>
              <a:t>텔넷 등</a:t>
            </a:r>
            <a:r>
              <a:rPr kumimoji="0" lang="en-US" altLang="ko-KR" sz="2000" i="0" dirty="0">
                <a:cs typeface="Arial" panose="020B0604020202020204" pitchFamily="34" charset="0"/>
              </a:rPr>
              <a:t>)</a:t>
            </a:r>
            <a:r>
              <a:rPr kumimoji="0" lang="ko-KR" altLang="en-US" sz="2000" i="0" dirty="0">
                <a:cs typeface="Arial" panose="020B0604020202020204" pitchFamily="34" charset="0"/>
              </a:rPr>
              <a:t> </a:t>
            </a:r>
            <a:endParaRPr kumimoji="0" lang="en-US" altLang="ko-KR" sz="2000" i="0" dirty="0"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Char char="-"/>
            </a:pPr>
            <a:endParaRPr kumimoji="0" lang="en-US" altLang="ko-KR" sz="2000" i="0" dirty="0"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Char char="-"/>
            </a:pPr>
            <a:r>
              <a:rPr kumimoji="0" lang="ko-KR" altLang="en-US" sz="2000" i="0" dirty="0" err="1">
                <a:cs typeface="Arial" panose="020B0604020202020204" pitchFamily="34" charset="0"/>
              </a:rPr>
              <a:t>상업용</a:t>
            </a:r>
            <a:r>
              <a:rPr kumimoji="0" lang="ko-KR" altLang="en-US" sz="2000" i="0" dirty="0">
                <a:cs typeface="Arial" panose="020B0604020202020204" pitchFamily="34" charset="0"/>
              </a:rPr>
              <a:t> 브라우저</a:t>
            </a:r>
            <a:r>
              <a:rPr kumimoji="0" lang="en-US" altLang="ko-KR" sz="2000" i="0" dirty="0">
                <a:cs typeface="Arial" panose="020B0604020202020204" pitchFamily="34" charset="0"/>
              </a:rPr>
              <a:t>: </a:t>
            </a:r>
            <a:r>
              <a:rPr kumimoji="0" lang="ko-KR" altLang="en-US" sz="2000" i="0" dirty="0">
                <a:cs typeface="Arial" panose="020B0604020202020204" pitchFamily="34" charset="0"/>
              </a:rPr>
              <a:t>익스플로러</a:t>
            </a:r>
            <a:r>
              <a:rPr kumimoji="0" lang="en-US" altLang="ko-KR" sz="2000" i="0" dirty="0">
                <a:cs typeface="Arial" panose="020B0604020202020204" pitchFamily="34" charset="0"/>
              </a:rPr>
              <a:t>, </a:t>
            </a:r>
            <a:r>
              <a:rPr kumimoji="0" lang="ko-KR" altLang="en-US" sz="2000" i="0" dirty="0" err="1">
                <a:cs typeface="Arial" panose="020B0604020202020204" pitchFamily="34" charset="0"/>
              </a:rPr>
              <a:t>넷스케이프</a:t>
            </a:r>
            <a:r>
              <a:rPr kumimoji="0" lang="en-US" altLang="ko-KR" sz="2000" i="0" dirty="0">
                <a:cs typeface="Arial" panose="020B0604020202020204" pitchFamily="34" charset="0"/>
              </a:rPr>
              <a:t>, </a:t>
            </a:r>
            <a:r>
              <a:rPr kumimoji="0" lang="ko-KR" altLang="en-US" sz="2000" i="0" dirty="0">
                <a:cs typeface="Arial" panose="020B0604020202020204" pitchFamily="34" charset="0"/>
              </a:rPr>
              <a:t>파이어폭스</a:t>
            </a:r>
            <a:r>
              <a:rPr kumimoji="0" lang="en-US" altLang="ko-KR" sz="2000" i="0" dirty="0">
                <a:cs typeface="Arial" panose="020B0604020202020204" pitchFamily="34" charset="0"/>
              </a:rPr>
              <a:t>, </a:t>
            </a:r>
            <a:r>
              <a:rPr kumimoji="0" lang="ko-KR" altLang="en-US" sz="2000" i="0" dirty="0">
                <a:cs typeface="Arial" panose="020B0604020202020204" pitchFamily="34" charset="0"/>
              </a:rPr>
              <a:t>크롬</a:t>
            </a:r>
            <a:r>
              <a:rPr kumimoji="0" lang="en-US" altLang="ko-KR" sz="2000" i="0" dirty="0">
                <a:cs typeface="Arial" panose="020B0604020202020204" pitchFamily="34" charset="0"/>
              </a:rPr>
              <a:t>, </a:t>
            </a:r>
            <a:r>
              <a:rPr kumimoji="0" lang="ko-KR" altLang="en-US" sz="2000" i="0" dirty="0">
                <a:cs typeface="Arial" panose="020B0604020202020204" pitchFamily="34" charset="0"/>
              </a:rPr>
              <a:t>오페라 등</a:t>
            </a:r>
            <a:endParaRPr kumimoji="0" lang="en-US" altLang="ko-KR" sz="2000" i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network">
  <a:themeElements>
    <a:clrScheme name="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D0EEF4"/>
      </a:hlink>
      <a:folHlink>
        <a:srgbClr val="CCCCCC"/>
      </a:folHlink>
    </a:clrScheme>
    <a:fontScheme name="network">
      <a:majorFont>
        <a:latin typeface="휴먼엑스포"/>
        <a:ea typeface="휴먼엑스포"/>
        <a:cs typeface=""/>
      </a:majorFont>
      <a:minorFont>
        <a:latin typeface="휴먼엑스포"/>
        <a:ea typeface="휴먼엑스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triangl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triangle" w="sm" len="sm"/>
        </a:ln>
        <a:effectLst/>
      </a:spPr>
      <a:bodyPr/>
      <a:lstStyle/>
    </a:lnDef>
  </a:objectDefaults>
  <a:extraClrSchemeLst>
    <a:extraClrScheme>
      <a:clrScheme name="network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23926</TotalTime>
  <Words>1836</Words>
  <Application>Microsoft Office PowerPoint</Application>
  <PresentationFormat>화면 슬라이드 쇼(4:3)</PresentationFormat>
  <Paragraphs>295</Paragraphs>
  <Slides>43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7" baseType="lpstr">
      <vt:lpstr>Adobe Gothic Std B</vt:lpstr>
      <vt:lpstr>Adobe 고딕 Std B</vt:lpstr>
      <vt:lpstr>Baby Kruffy</vt:lpstr>
      <vt:lpstr>HY헤드라인M</vt:lpstr>
      <vt:lpstr>굴림</vt:lpstr>
      <vt:lpstr>맑은 고딕</vt:lpstr>
      <vt:lpstr>휴먼엑스포</vt:lpstr>
      <vt:lpstr>Arial</vt:lpstr>
      <vt:lpstr>Tahoma</vt:lpstr>
      <vt:lpstr>Times</vt:lpstr>
      <vt:lpstr>Times New Roman</vt:lpstr>
      <vt:lpstr>Webdings</vt:lpstr>
      <vt:lpstr>Wingdings</vt:lpstr>
      <vt:lpstr>2_network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박찬영</cp:lastModifiedBy>
  <cp:revision>1253</cp:revision>
  <cp:lastPrinted>2012-05-04T00:27:38Z</cp:lastPrinted>
  <dcterms:created xsi:type="dcterms:W3CDTF">2011-04-28T20:18:09Z</dcterms:created>
  <dcterms:modified xsi:type="dcterms:W3CDTF">2017-03-19T13:23:47Z</dcterms:modified>
</cp:coreProperties>
</file>