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308" r:id="rId4"/>
    <p:sldId id="322" r:id="rId5"/>
    <p:sldId id="323" r:id="rId6"/>
    <p:sldId id="324" r:id="rId7"/>
    <p:sldId id="325" r:id="rId8"/>
    <p:sldId id="326" r:id="rId9"/>
    <p:sldId id="327" r:id="rId10"/>
    <p:sldId id="26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366" autoAdjust="0"/>
  </p:normalViewPr>
  <p:slideViewPr>
    <p:cSldViewPr>
      <p:cViewPr>
        <p:scale>
          <a:sx n="95" d="100"/>
          <a:sy n="95" d="100"/>
        </p:scale>
        <p:origin x="-1205" y="110"/>
      </p:cViewPr>
      <p:guideLst>
        <p:guide orient="horz" pos="164"/>
        <p:guide orient="horz" pos="2024"/>
        <p:guide orient="horz"/>
        <p:guide pos="3120"/>
        <p:guide pos="776"/>
        <p:guide pos="5460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2019-05-17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ko-KR" altLang="en-US" sz="36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3600" dirty="0" smtClean="0">
                <a:solidFill>
                  <a:schemeClr val="tx1"/>
                </a:solidFill>
              </a:rPr>
              <a:t> 분석 실습 </a:t>
            </a:r>
            <a:r>
              <a:rPr lang="en-US" altLang="ko-KR" sz="3600" dirty="0" smtClean="0">
                <a:solidFill>
                  <a:schemeClr val="tx1"/>
                </a:solidFill>
              </a:rPr>
              <a:t>#1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2019.05.17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계층과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구조</a:t>
            </a:r>
            <a:endParaRPr lang="en-US" altLang="ko-KR" dirty="0"/>
          </a:p>
          <a:p>
            <a:r>
              <a:rPr lang="en-US" altLang="ko-KR" dirty="0" err="1" smtClean="0"/>
              <a:t>WireShark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확인해보기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인터넷 계층 구조</a:t>
            </a:r>
            <a:endParaRPr lang="en-US" altLang="ko-KR" sz="1100" dirty="0" smtClean="0"/>
          </a:p>
        </p:txBody>
      </p:sp>
      <p:pic>
        <p:nvPicPr>
          <p:cNvPr id="1026" name="Picture 2" descr="http://postfiles11.naver.net/20150330_122/sujunghan726_1427694977346y5JAx_PNG/2015-03-30_14%3B55%3B17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60848"/>
            <a:ext cx="70485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계층구조에 따른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캡슐화</a:t>
            </a:r>
            <a:r>
              <a:rPr lang="en-US" altLang="ko-KR" dirty="0" smtClean="0"/>
              <a:t>?</a:t>
            </a:r>
            <a:endParaRPr lang="en-US" altLang="ko-KR" sz="1100" dirty="0" smtClean="0"/>
          </a:p>
        </p:txBody>
      </p:sp>
      <p:pic>
        <p:nvPicPr>
          <p:cNvPr id="2050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12" y="1868066"/>
            <a:ext cx="5616624" cy="411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6443" y="2588146"/>
            <a:ext cx="16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23035" y="3283079"/>
            <a:ext cx="201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TCP/UDP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2701" y="3863133"/>
            <a:ext cx="172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65599" y="4461468"/>
            <a:ext cx="221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LLC – Ethernet packet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8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Ethernet Header</a:t>
            </a:r>
          </a:p>
          <a:p>
            <a:pPr lvl="1">
              <a:buClrTx/>
            </a:pPr>
            <a:r>
              <a:rPr lang="en-US" altLang="ko-KR" sz="1600" dirty="0" smtClean="0"/>
              <a:t>Preamble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프리앰블</a:t>
            </a:r>
            <a:r>
              <a:rPr lang="en-US" altLang="ko-KR" sz="1600" dirty="0"/>
              <a:t>) : </a:t>
            </a:r>
            <a:r>
              <a:rPr lang="ko-KR" altLang="en-US" sz="1600" dirty="0"/>
              <a:t>동기화에 사용되는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필드로서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구성되고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장치가 </a:t>
            </a:r>
            <a:r>
              <a:rPr lang="ko-KR" altLang="en-US" sz="1600" dirty="0" err="1"/>
              <a:t>패킷을</a:t>
            </a:r>
            <a:r>
              <a:rPr lang="ko-KR" altLang="en-US" sz="1600" dirty="0"/>
              <a:t> 받아서 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프레임의 시작 부분을 결정하고 동기화할 때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  <a:p>
            <a:pPr lvl="1">
              <a:buClrTx/>
            </a:pPr>
            <a:r>
              <a:rPr lang="en-US" altLang="ko-KR" sz="1600" dirty="0" smtClean="0"/>
              <a:t>DA(Destination </a:t>
            </a:r>
            <a:r>
              <a:rPr lang="en-US" altLang="ko-KR" sz="1600" dirty="0"/>
              <a:t>Address): </a:t>
            </a:r>
            <a:r>
              <a:rPr lang="ko-KR" altLang="en-US" sz="1600" dirty="0"/>
              <a:t>목적지 시스템의 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주소</a:t>
            </a:r>
            <a:endParaRPr lang="ko-KR" altLang="en-US" sz="1600" dirty="0"/>
          </a:p>
          <a:p>
            <a:pPr lvl="1">
              <a:buClrTx/>
            </a:pPr>
            <a:r>
              <a:rPr lang="en-US" altLang="ko-KR" sz="1600" dirty="0" smtClean="0"/>
              <a:t>SA(Source </a:t>
            </a:r>
            <a:r>
              <a:rPr lang="en-US" altLang="ko-KR" sz="1600" dirty="0"/>
              <a:t>Address):</a:t>
            </a:r>
            <a:r>
              <a:rPr lang="ko-KR" altLang="en-US" sz="1600" dirty="0" err="1"/>
              <a:t>패킷을</a:t>
            </a:r>
            <a:r>
              <a:rPr lang="ko-KR" altLang="en-US" sz="1600" dirty="0"/>
              <a:t> 전송하는 호스트의 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주소</a:t>
            </a:r>
            <a:endParaRPr lang="ko-KR" altLang="en-US" sz="1600" dirty="0"/>
          </a:p>
          <a:p>
            <a:pPr lvl="1">
              <a:buClrTx/>
            </a:pPr>
            <a:r>
              <a:rPr lang="en-US" altLang="ko-KR" sz="1600" dirty="0" smtClean="0"/>
              <a:t>Type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프레임 상단의 데이터의 </a:t>
            </a:r>
            <a:r>
              <a:rPr lang="ko-KR" altLang="en-US" sz="1600" dirty="0" smtClean="0"/>
              <a:t>종류</a:t>
            </a:r>
            <a:endParaRPr lang="ko-KR" altLang="en-US" sz="1600" dirty="0"/>
          </a:p>
          <a:p>
            <a:pPr lvl="1">
              <a:buClrTx/>
            </a:pPr>
            <a:r>
              <a:rPr lang="en-US" altLang="ko-KR" sz="1600" dirty="0" smtClean="0"/>
              <a:t>DATA </a:t>
            </a:r>
            <a:r>
              <a:rPr lang="en-US" altLang="ko-KR" sz="1600" dirty="0"/>
              <a:t>: </a:t>
            </a:r>
            <a:r>
              <a:rPr lang="ko-KR" altLang="en-US" sz="1600" dirty="0"/>
              <a:t>상위 </a:t>
            </a:r>
            <a:r>
              <a:rPr lang="ko-KR" altLang="en-US" sz="1600" dirty="0" err="1"/>
              <a:t>레이어의</a:t>
            </a:r>
            <a:r>
              <a:rPr lang="ko-KR" altLang="en-US" sz="1600" dirty="0"/>
              <a:t> 프로토콜에 의해 사용되는 정보가 </a:t>
            </a:r>
            <a:r>
              <a:rPr lang="ko-KR" altLang="en-US" sz="1600" dirty="0" smtClean="0"/>
              <a:t>포함됨</a:t>
            </a:r>
            <a:endParaRPr lang="ko-KR" altLang="en-US" sz="1600" dirty="0"/>
          </a:p>
          <a:p>
            <a:pPr lvl="1">
              <a:buClrTx/>
            </a:pPr>
            <a:r>
              <a:rPr lang="en-US" altLang="ko-KR" sz="1600" dirty="0" smtClean="0"/>
              <a:t>FCS </a:t>
            </a:r>
            <a:r>
              <a:rPr lang="en-US" altLang="ko-KR" sz="1600" dirty="0"/>
              <a:t>: </a:t>
            </a:r>
            <a:r>
              <a:rPr lang="ko-KR" altLang="en-US" sz="1600" dirty="0"/>
              <a:t>에러 검출을 위해 사용되는 필드로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수신측이나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송신측</a:t>
            </a:r>
            <a:r>
              <a:rPr lang="ko-KR" altLang="en-US" sz="1600" dirty="0"/>
              <a:t> 호스트 시스템에 의해 프레임에 포함되는 내용을 계산한 값</a:t>
            </a:r>
            <a:r>
              <a:rPr lang="en-US" altLang="ko-KR" sz="1600" dirty="0"/>
              <a:t>. </a:t>
            </a:r>
            <a:r>
              <a:rPr lang="ko-KR" altLang="en-US" sz="1600" dirty="0"/>
              <a:t>값이 다르면 해당 </a:t>
            </a:r>
            <a:r>
              <a:rPr lang="ko-KR" altLang="en-US" sz="1600" dirty="0" err="1"/>
              <a:t>프레임은무시됨</a:t>
            </a:r>
            <a:r>
              <a:rPr lang="en-US" altLang="ko-KR" sz="1600" dirty="0"/>
              <a:t>. //(</a:t>
            </a:r>
            <a:r>
              <a:rPr lang="ko-KR" altLang="en-US" sz="1600" dirty="0" err="1"/>
              <a:t>와이어샤크에서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캡쳐되지</a:t>
            </a:r>
            <a:r>
              <a:rPr lang="ko-KR" altLang="en-US" sz="1600" dirty="0"/>
              <a:t> 않음</a:t>
            </a:r>
            <a:r>
              <a:rPr lang="en-US" altLang="ko-KR" sz="1600" dirty="0"/>
              <a:t>) </a:t>
            </a:r>
            <a:endParaRPr lang="en-US" altLang="ko-KR" sz="1600" dirty="0" smtClean="0"/>
          </a:p>
        </p:txBody>
      </p:sp>
      <p:pic>
        <p:nvPicPr>
          <p:cNvPr id="2050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64121" r="41485" b="25390"/>
          <a:stretch/>
        </p:blipFill>
        <p:spPr bwMode="auto">
          <a:xfrm>
            <a:off x="3080792" y="3827694"/>
            <a:ext cx="3096344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90" y="5160022"/>
            <a:ext cx="5920348" cy="71725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1784648" y="4214915"/>
            <a:ext cx="1281263" cy="94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3838575" y="4214915"/>
            <a:ext cx="3634705" cy="94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2703525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en-US" altLang="ko-KR" dirty="0" smtClean="0"/>
              <a:t>IP Header #1</a:t>
            </a:r>
          </a:p>
          <a:p>
            <a:pPr lvl="1">
              <a:buClrTx/>
            </a:pPr>
            <a:r>
              <a:rPr lang="en-US" altLang="ko-KR" sz="1400" dirty="0"/>
              <a:t>Version </a:t>
            </a:r>
            <a:r>
              <a:rPr lang="ko-KR" altLang="en-US" sz="1400" dirty="0"/>
              <a:t>필드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4bit): </a:t>
            </a:r>
            <a:r>
              <a:rPr lang="en-US" altLang="ko-KR" sz="1400" dirty="0"/>
              <a:t>TCP/IP </a:t>
            </a:r>
            <a:r>
              <a:rPr lang="ko-KR" altLang="en-US" sz="1400" dirty="0"/>
              <a:t>제품은 </a:t>
            </a:r>
            <a:r>
              <a:rPr lang="en-US" altLang="ko-KR" sz="1400" dirty="0"/>
              <a:t>IP v4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  <a:p>
            <a:pPr lvl="1">
              <a:buClrTx/>
            </a:pPr>
            <a:r>
              <a:rPr lang="en-US" altLang="ko-KR" sz="1400" dirty="0" smtClean="0"/>
              <a:t>Header </a:t>
            </a:r>
            <a:r>
              <a:rPr lang="en-US" altLang="ko-KR" sz="1400" dirty="0"/>
              <a:t>Length </a:t>
            </a:r>
            <a:r>
              <a:rPr lang="ko-KR" altLang="en-US" sz="1400" dirty="0"/>
              <a:t>필드</a:t>
            </a:r>
            <a:r>
              <a:rPr lang="en-US" altLang="ko-KR" sz="1400" dirty="0"/>
              <a:t>(4bit</a:t>
            </a:r>
            <a:r>
              <a:rPr lang="en-US" altLang="ko-KR" sz="1400" dirty="0" smtClean="0"/>
              <a:t>): </a:t>
            </a:r>
            <a:r>
              <a:rPr lang="en-US" altLang="ko-KR" sz="1400" dirty="0"/>
              <a:t>IP </a:t>
            </a:r>
            <a:r>
              <a:rPr lang="ko-KR" altLang="en-US" sz="1400" dirty="0"/>
              <a:t>헤드의 길이를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단위로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대부분의 </a:t>
            </a:r>
            <a:r>
              <a:rPr lang="en-US" altLang="ko-KR" sz="1400" dirty="0"/>
              <a:t>IP </a:t>
            </a:r>
            <a:r>
              <a:rPr lang="ko-KR" altLang="en-US" sz="1400" dirty="0"/>
              <a:t>헤더의 길이는 </a:t>
            </a:r>
            <a:r>
              <a:rPr lang="en-US" altLang="ko-KR" sz="1400" dirty="0"/>
              <a:t>20</a:t>
            </a:r>
            <a:r>
              <a:rPr lang="ko-KR" altLang="en-US" sz="1400" dirty="0"/>
              <a:t>바이트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필드 값은 거의 항상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다 </a:t>
            </a:r>
            <a:endParaRPr lang="en-US" altLang="ko-KR" sz="1400" dirty="0" smtClean="0"/>
          </a:p>
          <a:p>
            <a:pPr marL="361950" lvl="1" indent="0">
              <a:buClrTx/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5 * 32 = 160bit or 20Byte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>
              <a:buClrTx/>
            </a:pPr>
            <a:r>
              <a:rPr lang="en-US" altLang="ko-KR" sz="1400" dirty="0" smtClean="0"/>
              <a:t>Type-of-Service Flags: </a:t>
            </a:r>
            <a:r>
              <a:rPr lang="ko-KR" altLang="en-US" sz="1400" dirty="0"/>
              <a:t>서비스의 우선 순위를 제공한다</a:t>
            </a:r>
            <a:r>
              <a:rPr lang="en-US" altLang="ko-KR" sz="1400" dirty="0" smtClean="0"/>
              <a:t>.</a:t>
            </a:r>
          </a:p>
          <a:p>
            <a:pPr lvl="1">
              <a:buClrTx/>
            </a:pPr>
            <a:r>
              <a:rPr lang="en-US" altLang="ko-KR" sz="1400" dirty="0"/>
              <a:t>Total </a:t>
            </a:r>
            <a:r>
              <a:rPr lang="en-US" altLang="ko-KR" sz="1400" dirty="0" smtClean="0"/>
              <a:t>Length: </a:t>
            </a:r>
            <a:r>
              <a:rPr lang="ko-KR" altLang="en-US" sz="1400" dirty="0"/>
              <a:t>전체 </a:t>
            </a:r>
            <a:r>
              <a:rPr lang="en-US" altLang="ko-KR" sz="1400" dirty="0"/>
              <a:t>IP </a:t>
            </a:r>
            <a:r>
              <a:rPr lang="ko-KR" altLang="en-US" sz="1400" dirty="0" err="1"/>
              <a:t>패킷의</a:t>
            </a:r>
            <a:r>
              <a:rPr lang="ko-KR" altLang="en-US" sz="1400" dirty="0"/>
              <a:t> 길이를 바이트 단위로 나타낸다</a:t>
            </a:r>
            <a:r>
              <a:rPr lang="en-US" altLang="ko-KR" sz="1400" dirty="0" smtClean="0"/>
              <a:t>.</a:t>
            </a:r>
          </a:p>
          <a:p>
            <a:pPr lvl="1">
              <a:buClrTx/>
            </a:pPr>
            <a:r>
              <a:rPr lang="en-US" altLang="ko-KR" sz="1400" dirty="0" smtClean="0"/>
              <a:t>identification: </a:t>
            </a:r>
            <a:r>
              <a:rPr lang="ko-KR" altLang="en-US" sz="1400" dirty="0"/>
              <a:t>분열이 발생한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조각을 다시 결합하기 원래의 데이터를 식별하기 위해서 사용한다</a:t>
            </a:r>
            <a:r>
              <a:rPr lang="en-US" altLang="ko-KR" sz="1400" dirty="0" smtClean="0"/>
              <a:t>.</a:t>
            </a:r>
          </a:p>
          <a:p>
            <a:pPr lvl="1">
              <a:buClrTx/>
            </a:pPr>
            <a:r>
              <a:rPr lang="en-US" altLang="ko-KR" sz="1400" dirty="0" smtClean="0"/>
              <a:t>Flags: </a:t>
            </a:r>
            <a:r>
              <a:rPr lang="ko-KR" altLang="en-US" sz="1400" dirty="0"/>
              <a:t>처음 </a:t>
            </a:r>
            <a:r>
              <a:rPr lang="en-US" altLang="ko-KR" sz="1400" dirty="0"/>
              <a:t>1bit</a:t>
            </a:r>
            <a:r>
              <a:rPr lang="ko-KR" altLang="en-US" sz="1400" dirty="0" err="1"/>
              <a:t>는은</a:t>
            </a:r>
            <a:r>
              <a:rPr lang="ko-KR" altLang="en-US" sz="1400" dirty="0"/>
              <a:t> 항상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</a:t>
            </a:r>
            <a:r>
              <a:rPr lang="en-US" altLang="ko-KR" sz="1400" dirty="0"/>
              <a:t>2</a:t>
            </a:r>
            <a:r>
              <a:rPr lang="ko-KR" altLang="en-US" sz="1400" dirty="0"/>
              <a:t>비트의 용도는 다음과 같다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>
              <a:buClrTx/>
            </a:pPr>
            <a:r>
              <a:rPr lang="en-US" altLang="ko-KR" sz="1000" dirty="0"/>
              <a:t>- May Fragment : IP </a:t>
            </a:r>
            <a:r>
              <a:rPr lang="ko-KR" altLang="en-US" sz="1000" dirty="0" err="1"/>
              <a:t>라우터에</a:t>
            </a:r>
            <a:r>
              <a:rPr lang="ko-KR" altLang="en-US" sz="1000" dirty="0"/>
              <a:t> 의해 분열되는 여부를 나타낸다</a:t>
            </a:r>
            <a:r>
              <a:rPr lang="en-US" altLang="ko-KR" sz="1000" dirty="0"/>
              <a:t>. </a:t>
            </a:r>
            <a:r>
              <a:rPr lang="ko-KR" altLang="en-US" sz="1000" dirty="0"/>
              <a:t>플래그 </a:t>
            </a:r>
            <a:r>
              <a:rPr lang="en-US" altLang="ko-KR" sz="1000" dirty="0"/>
              <a:t>0 - </a:t>
            </a:r>
            <a:r>
              <a:rPr lang="ko-KR" altLang="en-US" sz="1000" dirty="0"/>
              <a:t>분열 가능 </a:t>
            </a:r>
            <a:r>
              <a:rPr lang="en-US" altLang="ko-KR" sz="1000" dirty="0"/>
              <a:t>1 - </a:t>
            </a:r>
            <a:r>
              <a:rPr lang="ko-KR" altLang="en-US" sz="1000" dirty="0"/>
              <a:t>분열 </a:t>
            </a:r>
            <a:r>
              <a:rPr lang="ko-KR" altLang="en-US" sz="1000" dirty="0" smtClean="0"/>
              <a:t>방지</a:t>
            </a:r>
            <a:endParaRPr lang="ko-KR" altLang="en-US" sz="1000" dirty="0"/>
          </a:p>
          <a:p>
            <a:pPr lvl="2">
              <a:buClrTx/>
            </a:pPr>
            <a:r>
              <a:rPr lang="en-US" altLang="ko-KR" sz="1000" dirty="0"/>
              <a:t>- More Fragments : </a:t>
            </a:r>
            <a:r>
              <a:rPr lang="ko-KR" altLang="en-US" sz="1000" dirty="0"/>
              <a:t>원래 데이터의 분열된 조각이 더 있는지 여부 판단</a:t>
            </a:r>
            <a:r>
              <a:rPr lang="en-US" altLang="ko-KR" sz="1000" dirty="0"/>
              <a:t>.  </a:t>
            </a:r>
            <a:r>
              <a:rPr lang="ko-KR" altLang="en-US" sz="1000" dirty="0" smtClean="0"/>
              <a:t>플래그 </a:t>
            </a:r>
            <a:r>
              <a:rPr lang="en-US" altLang="ko-KR" sz="1000" dirty="0"/>
              <a:t>0 - </a:t>
            </a:r>
            <a:r>
              <a:rPr lang="ko-KR" altLang="en-US" sz="1000" dirty="0"/>
              <a:t>마지막 조각</a:t>
            </a:r>
            <a:r>
              <a:rPr lang="en-US" altLang="ko-KR" sz="1000" dirty="0"/>
              <a:t>, </a:t>
            </a:r>
            <a:r>
              <a:rPr lang="ko-KR" altLang="en-US" sz="1000" dirty="0"/>
              <a:t>기본값 </a:t>
            </a:r>
            <a:r>
              <a:rPr lang="en-US" altLang="ko-KR" sz="1000" dirty="0"/>
              <a:t>1- </a:t>
            </a:r>
            <a:r>
              <a:rPr lang="ko-KR" altLang="en-US" sz="1000" dirty="0"/>
              <a:t>조각이 더 </a:t>
            </a:r>
            <a:r>
              <a:rPr lang="ko-KR" altLang="en-US" sz="1000" dirty="0" smtClean="0"/>
              <a:t>있음</a:t>
            </a:r>
            <a:endParaRPr lang="ko-KR" altLang="en-US" sz="1000" dirty="0"/>
          </a:p>
        </p:txBody>
      </p:sp>
      <p:pic>
        <p:nvPicPr>
          <p:cNvPr id="2050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64121" r="41485" b="25390"/>
          <a:stretch/>
        </p:blipFill>
        <p:spPr bwMode="auto">
          <a:xfrm>
            <a:off x="3080792" y="3712962"/>
            <a:ext cx="3096344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V="1">
            <a:off x="2936776" y="4084959"/>
            <a:ext cx="901799" cy="38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232921" y="4084959"/>
            <a:ext cx="1834504" cy="38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blogfiles.naver.net/20150330_184/sujunghan726_1427695807924ArlQA_PNG/2015-03-30_15%3B09%3B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28" y="4466396"/>
            <a:ext cx="3776081" cy="1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270352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IP Header #2</a:t>
            </a:r>
          </a:p>
          <a:p>
            <a:pPr lvl="1">
              <a:buClrTx/>
            </a:pPr>
            <a:r>
              <a:rPr lang="en-US" altLang="ko-KR" sz="1300" dirty="0" smtClean="0"/>
              <a:t>Offset: </a:t>
            </a:r>
            <a:r>
              <a:rPr lang="en-US" altLang="ko-KR" sz="1300" dirty="0"/>
              <a:t>8</a:t>
            </a:r>
            <a:r>
              <a:rPr lang="ko-KR" altLang="en-US" sz="1300" dirty="0"/>
              <a:t>바이트 오프셋으로 조각에 저장된 원래 데이터의 바이트 범위를 나타낸다</a:t>
            </a:r>
            <a:r>
              <a:rPr lang="en-US" altLang="ko-KR" sz="1300" dirty="0" smtClean="0"/>
              <a:t>.</a:t>
            </a:r>
          </a:p>
          <a:p>
            <a:pPr lvl="1">
              <a:buClrTx/>
            </a:pPr>
            <a:r>
              <a:rPr lang="en-US" altLang="ko-KR" sz="1300" dirty="0" smtClean="0"/>
              <a:t>TTL: </a:t>
            </a:r>
            <a:r>
              <a:rPr lang="ko-KR" altLang="en-US" sz="1300" dirty="0" err="1"/>
              <a:t>데이터을</a:t>
            </a:r>
            <a:r>
              <a:rPr lang="ko-KR" altLang="en-US" sz="1300" dirty="0"/>
              <a:t> 전달할 수 없는 것으로 판단되어 소멸되기 이전에 데이터가 이동할 수 있는 단계의 수를 나타낸다</a:t>
            </a:r>
          </a:p>
          <a:p>
            <a:pPr lvl="1">
              <a:buClrTx/>
            </a:pPr>
            <a:r>
              <a:rPr lang="en-US" altLang="ko-KR" sz="1300" dirty="0"/>
              <a:t>Protocol </a:t>
            </a:r>
            <a:r>
              <a:rPr lang="en-US" altLang="ko-KR" sz="1300" dirty="0" smtClean="0"/>
              <a:t>Type: </a:t>
            </a:r>
            <a:r>
              <a:rPr lang="ko-KR" altLang="en-US" sz="1300" dirty="0"/>
              <a:t>상위 계층 </a:t>
            </a:r>
            <a:r>
              <a:rPr lang="ko-KR" altLang="en-US" sz="1300" dirty="0" smtClean="0"/>
              <a:t>프로토콜</a:t>
            </a:r>
            <a:endParaRPr lang="en-US" altLang="ko-KR" sz="1300" dirty="0" smtClean="0"/>
          </a:p>
          <a:p>
            <a:pPr lvl="2">
              <a:buClrTx/>
            </a:pPr>
            <a:r>
              <a:rPr lang="nl-NL" altLang="ko-KR" sz="1200" dirty="0" smtClean="0"/>
              <a:t>1 - ICMP, 2 - IGMP, 6 - TCP, 17 – UDP</a:t>
            </a:r>
          </a:p>
          <a:p>
            <a:pPr lvl="1">
              <a:buClrTx/>
            </a:pPr>
            <a:r>
              <a:rPr lang="en-US" altLang="ko-KR" sz="1300" dirty="0"/>
              <a:t>Header Checksum </a:t>
            </a:r>
            <a:r>
              <a:rPr lang="en-US" altLang="ko-KR" sz="1300" dirty="0" smtClean="0"/>
              <a:t>: </a:t>
            </a:r>
            <a:r>
              <a:rPr lang="ko-KR" altLang="en-US" sz="1300" dirty="0"/>
              <a:t> </a:t>
            </a:r>
            <a:r>
              <a:rPr lang="en-US" altLang="ko-KR" sz="1300" dirty="0"/>
              <a:t>IP </a:t>
            </a:r>
            <a:r>
              <a:rPr lang="ko-KR" altLang="en-US" sz="1300" dirty="0"/>
              <a:t>헤더의 </a:t>
            </a:r>
            <a:r>
              <a:rPr lang="ko-KR" altLang="en-US" sz="1300" dirty="0" err="1"/>
              <a:t>체크섬을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저장</a:t>
            </a:r>
            <a:endParaRPr lang="en-US" altLang="ko-KR" sz="1300" dirty="0" smtClean="0"/>
          </a:p>
          <a:p>
            <a:pPr lvl="1">
              <a:buClrTx/>
            </a:pPr>
            <a:r>
              <a:rPr lang="en-US" altLang="ko-KR" sz="1300" dirty="0"/>
              <a:t>Source IP </a:t>
            </a:r>
            <a:r>
              <a:rPr lang="en-US" altLang="ko-KR" sz="1300" dirty="0" smtClean="0"/>
              <a:t>Address: </a:t>
            </a:r>
            <a:r>
              <a:rPr lang="ko-KR" altLang="en-US" sz="1300" dirty="0" smtClean="0"/>
              <a:t>출발지 </a:t>
            </a:r>
            <a:r>
              <a:rPr lang="en-US" altLang="ko-KR" sz="1300" dirty="0" smtClean="0"/>
              <a:t>IP </a:t>
            </a:r>
            <a:r>
              <a:rPr lang="ko-KR" altLang="en-US" sz="1300" dirty="0" smtClean="0"/>
              <a:t>주소</a:t>
            </a:r>
            <a:endParaRPr lang="en-US" altLang="ko-KR" sz="1300" dirty="0" smtClean="0"/>
          </a:p>
          <a:p>
            <a:pPr lvl="1">
              <a:buClrTx/>
            </a:pPr>
            <a:r>
              <a:rPr lang="en-US" altLang="ko-KR" sz="1300" dirty="0" err="1"/>
              <a:t>Destiantion</a:t>
            </a:r>
            <a:r>
              <a:rPr lang="en-US" altLang="ko-KR" sz="1300" dirty="0"/>
              <a:t> IP </a:t>
            </a:r>
            <a:r>
              <a:rPr lang="en-US" altLang="ko-KR" sz="1300" dirty="0" smtClean="0"/>
              <a:t>Address: </a:t>
            </a:r>
            <a:r>
              <a:rPr lang="ko-KR" altLang="en-US" sz="1300" dirty="0" smtClean="0"/>
              <a:t>도착지 </a:t>
            </a:r>
            <a:r>
              <a:rPr lang="en-US" altLang="ko-KR" sz="1300" dirty="0" smtClean="0"/>
              <a:t>IP </a:t>
            </a:r>
            <a:r>
              <a:rPr lang="ko-KR" altLang="en-US" sz="1300" dirty="0" smtClean="0"/>
              <a:t>주소</a:t>
            </a:r>
            <a:r>
              <a:rPr lang="en-US" altLang="ko-KR" sz="1300" dirty="0"/>
              <a:t> </a:t>
            </a:r>
            <a:endParaRPr lang="nl-NL" altLang="ko-KR" sz="1300" dirty="0" smtClean="0"/>
          </a:p>
          <a:p>
            <a:pPr lvl="2">
              <a:buClrTx/>
            </a:pPr>
            <a:endParaRPr lang="ko-KR" altLang="en-US" sz="600" dirty="0"/>
          </a:p>
        </p:txBody>
      </p:sp>
      <p:pic>
        <p:nvPicPr>
          <p:cNvPr id="2050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64121" r="41485" b="25390"/>
          <a:stretch/>
        </p:blipFill>
        <p:spPr bwMode="auto">
          <a:xfrm>
            <a:off x="3080792" y="3712962"/>
            <a:ext cx="3096344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V="1">
            <a:off x="2936776" y="4084959"/>
            <a:ext cx="901799" cy="38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232921" y="4084959"/>
            <a:ext cx="1834504" cy="38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blogfiles.naver.net/20150330_184/sujunghan726_1427695807924ArlQA_PNG/2015-03-30_15%3B09%3B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28" y="4466396"/>
            <a:ext cx="3776081" cy="1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UDP head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4"/>
          <a:stretch/>
        </p:blipFill>
        <p:spPr bwMode="auto">
          <a:xfrm>
            <a:off x="5092903" y="3861048"/>
            <a:ext cx="4762500" cy="120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네트워크 계층과 </a:t>
            </a:r>
            <a:r>
              <a:rPr lang="ko-KR" altLang="en-US" dirty="0" err="1"/>
              <a:t>패킷의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270352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TCP or UDP Header</a:t>
            </a:r>
          </a:p>
          <a:p>
            <a:pPr marL="361950" lvl="1" indent="0">
              <a:buClrTx/>
              <a:buNone/>
            </a:pPr>
            <a:endParaRPr lang="nl-NL" altLang="ko-KR" sz="1300" dirty="0" smtClean="0"/>
          </a:p>
          <a:p>
            <a:pPr lvl="2">
              <a:buClrTx/>
            </a:pPr>
            <a:endParaRPr lang="ko-KR" altLang="en-US" sz="600" dirty="0"/>
          </a:p>
        </p:txBody>
      </p:sp>
      <p:pic>
        <p:nvPicPr>
          <p:cNvPr id="2050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64121" r="41485" b="25390"/>
          <a:stretch/>
        </p:blipFill>
        <p:spPr bwMode="auto">
          <a:xfrm>
            <a:off x="358044" y="2429515"/>
            <a:ext cx="3096344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cp heade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8" y="3212976"/>
            <a:ext cx="4581401" cy="27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V="1">
            <a:off x="430052" y="2831538"/>
            <a:ext cx="1080121" cy="652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086236" y="2831538"/>
            <a:ext cx="2736304" cy="652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í¨í· ìº¡ìí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t="64121" r="41485" b="25390"/>
          <a:stretch/>
        </p:blipFill>
        <p:spPr bwMode="auto">
          <a:xfrm>
            <a:off x="5139279" y="2527747"/>
            <a:ext cx="3096344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 flipV="1">
            <a:off x="5304945" y="2929770"/>
            <a:ext cx="986463" cy="1263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6867471" y="2929770"/>
            <a:ext cx="2766049" cy="1293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91408" y="2132856"/>
            <a:ext cx="7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1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28" y="1484784"/>
            <a:ext cx="8120905" cy="446174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443198"/>
          </a:xfrm>
        </p:spPr>
        <p:txBody>
          <a:bodyPr/>
          <a:lstStyle/>
          <a:p>
            <a:r>
              <a:rPr lang="en-US" altLang="ko-KR" sz="3200" dirty="0" err="1"/>
              <a:t>WireShark</a:t>
            </a:r>
            <a:r>
              <a:rPr lang="ko-KR" altLang="en-US" sz="3200" dirty="0"/>
              <a:t>로 </a:t>
            </a:r>
            <a:r>
              <a:rPr lang="ko-KR" altLang="en-US" sz="3200" dirty="0" err="1"/>
              <a:t>패킷</a:t>
            </a:r>
            <a:r>
              <a:rPr lang="ko-KR" altLang="en-US" sz="3200" dirty="0"/>
              <a:t> 확인해보기</a:t>
            </a: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70949</TotalTime>
  <Words>287</Words>
  <Application>Microsoft Office PowerPoint</Application>
  <PresentationFormat>A4 용지(210x297mm)</PresentationFormat>
  <Paragraphs>57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kabsung Lee</cp:lastModifiedBy>
  <cp:revision>4498</cp:revision>
  <dcterms:created xsi:type="dcterms:W3CDTF">2014-05-15T02:02:05Z</dcterms:created>
  <dcterms:modified xsi:type="dcterms:W3CDTF">2019-05-17T04:25:01Z</dcterms:modified>
</cp:coreProperties>
</file>