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93" r:id="rId4"/>
    <p:sldId id="294" r:id="rId5"/>
    <p:sldId id="296" r:id="rId6"/>
    <p:sldId id="292" r:id="rId7"/>
    <p:sldId id="301" r:id="rId8"/>
    <p:sldId id="297" r:id="rId9"/>
    <p:sldId id="299" r:id="rId10"/>
    <p:sldId id="298" r:id="rId11"/>
    <p:sldId id="300" r:id="rId12"/>
    <p:sldId id="261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776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024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DDFDF"/>
    <a:srgbClr val="F1F1F1"/>
    <a:srgbClr val="FFFFFF"/>
    <a:srgbClr val="F8B05B"/>
    <a:srgbClr val="FAFAFA"/>
    <a:srgbClr val="283C8C"/>
    <a:srgbClr val="009999"/>
    <a:srgbClr val="02BDEE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6366" autoAdjust="0"/>
  </p:normalViewPr>
  <p:slideViewPr>
    <p:cSldViewPr>
      <p:cViewPr varScale="1">
        <p:scale>
          <a:sx n="116" d="100"/>
          <a:sy n="116" d="100"/>
        </p:scale>
        <p:origin x="1614" y="108"/>
      </p:cViewPr>
      <p:guideLst>
        <p:guide pos="3120"/>
        <p:guide orient="horz" pos="164"/>
        <p:guide pos="776"/>
        <p:guide pos="5460"/>
        <p:guide orient="horz" pos="2024"/>
        <p:guide orient="horz"/>
        <p:guide pos="171"/>
        <p:guide/>
        <p:guide pos="6239"/>
        <p:guide pos="6069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3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2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9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9035" r="93359" b="2053"/>
          <a:stretch/>
        </p:blipFill>
        <p:spPr bwMode="auto">
          <a:xfrm>
            <a:off x="8205099" y="6453336"/>
            <a:ext cx="1700901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684200" y="116632"/>
            <a:ext cx="6537600" cy="65061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52400" y="1191667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romanUcPeriod"/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7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 hasCustomPrompt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>
              <a:buClr>
                <a:schemeClr val="tx1"/>
              </a:buClr>
            </a:pPr>
            <a:r>
              <a:rPr lang="ko-KR" altLang="en-US" dirty="0"/>
              <a:t>첫째</a:t>
            </a:r>
            <a:endParaRPr lang="en-US" altLang="ko-KR" dirty="0"/>
          </a:p>
          <a:p>
            <a:pPr lvl="1">
              <a:buClrTx/>
            </a:pPr>
            <a:r>
              <a:rPr lang="ko-KR" altLang="en-US" dirty="0"/>
              <a:t>둘째</a:t>
            </a:r>
            <a:endParaRPr lang="en-US" altLang="ko-KR" dirty="0"/>
          </a:p>
          <a:p>
            <a:pPr lvl="2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4">
              <a:buClrTx/>
            </a:pP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13742" y="878625"/>
            <a:ext cx="10077484" cy="5543506"/>
            <a:chOff x="-13742" y="878625"/>
            <a:chExt cx="10077484" cy="5543506"/>
          </a:xfrm>
        </p:grpSpPr>
        <p:pic>
          <p:nvPicPr>
            <p:cNvPr id="13" name="Picture 2" descr="technologiesì ëí ì´ë¯¸ì§ ê²ìê²°ê³¼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837" y="3703942"/>
              <a:ext cx="3280905" cy="262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5821080" y="2640729"/>
              <a:ext cx="3998686" cy="374763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3742" y="878625"/>
              <a:ext cx="9919742" cy="554350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8697416" y="6481031"/>
            <a:ext cx="942269" cy="35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7" r:id="rId2"/>
    <p:sldLayoutId id="2147483785" r:id="rId3"/>
    <p:sldLayoutId id="21474837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412776"/>
            <a:ext cx="9433047" cy="553998"/>
          </a:xfrm>
        </p:spPr>
        <p:txBody>
          <a:bodyPr/>
          <a:lstStyle/>
          <a:p>
            <a:r>
              <a:rPr lang="en-US" altLang="ko-KR" sz="3600" dirty="0" smtClean="0">
                <a:solidFill>
                  <a:schemeClr val="tx1"/>
                </a:solidFill>
              </a:rPr>
              <a:t>Practice Introduction &amp; File IO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컴퓨터 네트워크 실습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2019.03.08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이상우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sam_2011@hallym.ac.kr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부제목 6">
            <a:extLst>
              <a:ext uri="{FF2B5EF4-FFF2-40B4-BE49-F238E27FC236}">
                <a16:creationId xmlns="" xmlns:a16="http://schemas.microsoft.com/office/drawing/2014/main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1 </a:t>
            </a:r>
            <a:r>
              <a:rPr lang="en-US" altLang="ko-KR" dirty="0"/>
              <a:t>-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OutputStreamWriter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바이트 </a:t>
            </a:r>
            <a:r>
              <a:rPr lang="ko-KR" altLang="en-US" sz="1400" dirty="0" err="1" smtClean="0"/>
              <a:t>스트림만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)</a:t>
            </a:r>
            <a:endParaRPr lang="en-US" altLang="ko-KR" sz="14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/>
              <a:t>Java file </a:t>
            </a:r>
            <a:r>
              <a:rPr lang="en-US" altLang="ko-KR" dirty="0" err="1"/>
              <a:t>io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4518" y="1556792"/>
            <a:ext cx="1342171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0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OutputStreamWriter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를 선언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수신한 </a:t>
            </a:r>
            <a:r>
              <a:rPr lang="ko-KR" altLang="en-US" sz="10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</a:t>
            </a:r>
            <a:r>
              <a:rPr lang="ko-KR" altLang="en-US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 데이터를 받아올 때 사용하는 </a:t>
            </a:r>
            <a:r>
              <a:rPr lang="en-US" altLang="ko-KR" sz="10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InputStreamReader</a:t>
            </a:r>
            <a:endParaRPr lang="en-US" altLang="ko-KR" sz="10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데이터를 </a:t>
            </a:r>
            <a:r>
              <a:rPr lang="ko-KR" altLang="en-US" sz="10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전달할때</a:t>
            </a:r>
            <a:r>
              <a:rPr lang="ko-KR" altLang="en-US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 사용 하는 </a:t>
            </a:r>
            <a:r>
              <a:rPr lang="en-US" altLang="ko-KR" sz="10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OutputStreamWriter</a:t>
            </a:r>
            <a:endParaRPr lang="en-US" altLang="ko-KR" sz="10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//System.in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은 콘솔로부터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받아오고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은 콘솔로 전달받은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출력해준다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InputStreamReader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에서 한 바이트씩 읽어온다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OutputStreamWriter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에 읽은 문자 하나를 쓴다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버퍼를 비움과 동시에 출력한다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를 닫아준다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157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2 </a:t>
            </a:r>
            <a:r>
              <a:rPr lang="en-US" altLang="ko-KR" dirty="0"/>
              <a:t>- </a:t>
            </a:r>
            <a:r>
              <a:rPr lang="en-US" altLang="ko-KR" sz="1400" dirty="0" err="1"/>
              <a:t>InputStreamReader</a:t>
            </a:r>
            <a:r>
              <a:rPr lang="en-US" altLang="ko-KR" sz="1400" dirty="0"/>
              <a:t>, </a:t>
            </a:r>
            <a:r>
              <a:rPr lang="en-US" altLang="ko-KR" sz="1400" dirty="0" err="1" smtClean="0"/>
              <a:t>OutputStreamWriter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BufferedReader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PrintWriter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복합적 </a:t>
            </a:r>
            <a:r>
              <a:rPr lang="ko-KR" altLang="en-US" sz="1400" dirty="0" err="1" smtClean="0"/>
              <a:t>스트림</a:t>
            </a:r>
            <a:r>
              <a:rPr lang="ko-KR" altLang="en-US" sz="1400" dirty="0" smtClean="0"/>
              <a:t> 사용</a:t>
            </a:r>
            <a:r>
              <a:rPr lang="en-US" altLang="ko-KR" sz="1400" dirty="0" smtClean="0"/>
              <a:t>)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endParaRPr lang="en-US" altLang="ko-KR" sz="12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/>
              <a:t>Java file </a:t>
            </a:r>
            <a:r>
              <a:rPr lang="en-US" altLang="ko-KR" dirty="0" err="1"/>
              <a:t>io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4518" y="1556792"/>
            <a:ext cx="134217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static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main(String[] </a:t>
            </a:r>
            <a:r>
              <a:rPr lang="en-US" altLang="ko-KR" sz="1000" b="1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ko-KR" sz="10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PrintWriter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를 선언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pw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(System.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수신한 </a:t>
            </a:r>
            <a:r>
              <a:rPr lang="ko-KR" altLang="en-US" sz="10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</a:t>
            </a:r>
            <a:r>
              <a:rPr lang="ko-KR" altLang="en-US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 데이터를 받아올 때 사용하는 </a:t>
            </a:r>
            <a:r>
              <a:rPr lang="en-US" altLang="ko-KR" sz="10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InputStreamReader</a:t>
            </a:r>
            <a:endParaRPr lang="en-US" altLang="ko-KR" sz="10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수신한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데이터를 버퍼에 저장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데이터를 </a:t>
            </a:r>
            <a:r>
              <a:rPr lang="ko-KR" altLang="en-US" sz="10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전달할때</a:t>
            </a:r>
            <a:r>
              <a:rPr lang="ko-KR" altLang="en-US" sz="1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 사용 하는 </a:t>
            </a:r>
            <a:r>
              <a:rPr lang="en-US" altLang="ko-KR" sz="1000" b="1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OutputStreamWriter</a:t>
            </a:r>
            <a:endParaRPr lang="en-US" altLang="ko-KR" sz="1000" b="1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</a:rPr>
              <a:t>pw</a:t>
            </a:r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PrintWriter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전달할 데이터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스트림을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문자 </a:t>
            </a:r>
            <a:r>
              <a:rPr lang="ko-KR" alt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스트림으로</a:t>
            </a:r>
            <a:r>
              <a:rPr lang="ko-KR" alt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바꿔서 전달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//System.in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은 콘솔로부터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받아오고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은 콘솔로 전달받은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출력해준다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pw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버퍼리더에 저장된 바이트 </a:t>
            </a:r>
            <a:r>
              <a:rPr lang="ko-KR" alt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스트림을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읽어와서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PrintWriter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를 통해 문자열로 출력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pw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InputStreamReader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OutputStreamWriter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를 닫아준다</a:t>
            </a:r>
            <a:r>
              <a:rPr lang="en-US" altLang="ko-KR" sz="10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isr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osw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){}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65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network programming</a:t>
            </a:r>
            <a:r>
              <a:rPr lang="en-US" altLang="ko-KR" dirty="0" smtClean="0"/>
              <a:t>?</a:t>
            </a:r>
            <a:endParaRPr lang="en-US" altLang="ko-KR" sz="2800" dirty="0" smtClean="0"/>
          </a:p>
          <a:p>
            <a:r>
              <a:rPr lang="en-US" altLang="ko-KR" sz="2800" dirty="0" smtClean="0"/>
              <a:t>Practice Plan</a:t>
            </a:r>
          </a:p>
          <a:p>
            <a:r>
              <a:rPr lang="en-US" altLang="ko-KR" sz="2800" dirty="0" smtClean="0"/>
              <a:t>Java file </a:t>
            </a:r>
            <a:r>
              <a:rPr lang="en-US" altLang="ko-KR" sz="2800" dirty="0" err="1" smtClean="0"/>
              <a:t>io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ko-KR" dirty="0" smtClean="0"/>
              <a:t>Network Programming</a:t>
            </a:r>
          </a:p>
          <a:p>
            <a:pPr lvl="1">
              <a:buClrTx/>
            </a:pPr>
            <a:r>
              <a:rPr lang="ko-KR" altLang="en-US" dirty="0" smtClean="0"/>
              <a:t>네트워크 프로그래밍이란 두 디바이스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핸드폰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간 데이터를 주고 받을 수 있도록 프로그래밍 하는 것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대표적인 예로 서버</a:t>
            </a:r>
            <a:r>
              <a:rPr lang="en-US" altLang="ko-KR" dirty="0" smtClean="0"/>
              <a:t>-</a:t>
            </a:r>
            <a:r>
              <a:rPr lang="ko-KR" altLang="en-US" dirty="0" smtClean="0"/>
              <a:t>클라이언트 구조의 네트워크 프로그래밍이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1107996"/>
          </a:xfrm>
        </p:spPr>
        <p:txBody>
          <a:bodyPr/>
          <a:lstStyle/>
          <a:p>
            <a:r>
              <a:rPr lang="en-US" altLang="ko-KR" dirty="0"/>
              <a:t>What is network programming?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server-client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96" y="3212976"/>
            <a:ext cx="3672408" cy="263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44888" y="5912227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서버 클라이언트 구조의 예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066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ko-KR" dirty="0" smtClean="0"/>
              <a:t>How to connect devices?</a:t>
            </a:r>
          </a:p>
          <a:p>
            <a:pPr lvl="1">
              <a:buClrTx/>
            </a:pPr>
            <a:r>
              <a:rPr lang="ko-KR" altLang="en-US" dirty="0" smtClean="0"/>
              <a:t>디바이스와 디바이스를 연결시키기 위해서 아주 복잡하고 광범위한 내용의 프로토콜</a:t>
            </a:r>
            <a:r>
              <a:rPr lang="en-US" altLang="ko-KR" dirty="0" smtClean="0"/>
              <a:t>(</a:t>
            </a:r>
            <a:r>
              <a:rPr lang="ko-KR" altLang="en-US" dirty="0" smtClean="0"/>
              <a:t>통신 규약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필요하다</a:t>
            </a:r>
            <a:r>
              <a:rPr lang="en-US" altLang="ko-KR" dirty="0" smtClean="0"/>
              <a:t>.</a:t>
            </a:r>
          </a:p>
          <a:p>
            <a:pPr lvl="1">
              <a:buClrTx/>
            </a:pPr>
            <a:r>
              <a:rPr lang="ko-KR" altLang="en-US" dirty="0" smtClean="0"/>
              <a:t>이러한 프로토콜을 목적에 맞게 나눈 것이 </a:t>
            </a:r>
            <a:r>
              <a:rPr lang="en-US" altLang="ko-KR" dirty="0" smtClean="0"/>
              <a:t>OSI 7</a:t>
            </a:r>
            <a:r>
              <a:rPr lang="ko-KR" altLang="en-US" dirty="0" smtClean="0"/>
              <a:t>계층 모델이다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701245"/>
          </a:xfrm>
        </p:spPr>
        <p:txBody>
          <a:bodyPr/>
          <a:lstStyle/>
          <a:p>
            <a:r>
              <a:rPr lang="en-US" altLang="ko-KR" dirty="0"/>
              <a:t>What is network programming?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6" y="3212976"/>
            <a:ext cx="5305660" cy="24504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69271" y="2822912"/>
            <a:ext cx="42980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 smtClean="0"/>
              <a:t>물리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(1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) : </a:t>
            </a:r>
            <a:r>
              <a:rPr lang="ko-KR" altLang="en-US" sz="1100" b="1" dirty="0"/>
              <a:t>데이터를 비트로 변환하여 전기적 신호를 물리적 매체에 전달 및 링크 관리 </a:t>
            </a:r>
            <a:r>
              <a:rPr lang="en-US" altLang="ko-KR" sz="1100" b="1" dirty="0"/>
              <a:t>(CABLE / ATM / PSTN)</a:t>
            </a: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r>
              <a:rPr lang="ko-KR" altLang="en-US" sz="1100" b="1" dirty="0" smtClean="0"/>
              <a:t>데이터링크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(2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) : </a:t>
            </a:r>
            <a:r>
              <a:rPr lang="ko-KR" altLang="en-US" sz="1100" b="1" dirty="0"/>
              <a:t>물리적인 전송 링크를 통해 프레임을 인접 </a:t>
            </a:r>
            <a:r>
              <a:rPr lang="ko-KR" altLang="en-US" sz="1100" b="1" dirty="0" err="1"/>
              <a:t>노드로</a:t>
            </a:r>
            <a:r>
              <a:rPr lang="ko-KR" altLang="en-US" sz="1100" b="1" dirty="0"/>
              <a:t> 안전하게 전송 </a:t>
            </a:r>
            <a:r>
              <a:rPr lang="en-US" altLang="ko-KR" sz="1100" b="1" dirty="0"/>
              <a:t>(ETHERNET)</a:t>
            </a: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r>
              <a:rPr lang="ko-KR" altLang="en-US" sz="1100" b="1" dirty="0" smtClean="0"/>
              <a:t>네트워크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(3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) : </a:t>
            </a:r>
            <a:r>
              <a:rPr lang="ko-KR" altLang="en-US" sz="1100" b="1" dirty="0"/>
              <a:t>최적의 경로를 찾아 </a:t>
            </a:r>
            <a:r>
              <a:rPr lang="ko-KR" altLang="en-US" sz="1100" b="1" dirty="0" err="1"/>
              <a:t>패킷을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송신측에서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수신측으로</a:t>
            </a:r>
            <a:r>
              <a:rPr lang="ko-KR" altLang="en-US" sz="1100" b="1" dirty="0"/>
              <a:t> 전달 </a:t>
            </a:r>
            <a:r>
              <a:rPr lang="en-US" altLang="ko-KR" sz="1100" b="1" dirty="0"/>
              <a:t>(IP / ICMP / IGMP)</a:t>
            </a:r>
          </a:p>
          <a:p>
            <a:pPr marL="171450" indent="-171450">
              <a:buFontTx/>
              <a:buChar char="-"/>
            </a:pP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r>
              <a:rPr lang="ko-KR" altLang="en-US" sz="1100" b="1" dirty="0" smtClean="0"/>
              <a:t>전송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(4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) : </a:t>
            </a:r>
            <a:r>
              <a:rPr lang="ko-KR" altLang="en-US" sz="1100" b="1" dirty="0"/>
              <a:t>두 시스템 간의 신뢰성 있는 데이터 전송을 위해 오류 복구 및 흐름제어 </a:t>
            </a:r>
            <a:r>
              <a:rPr lang="en-US" altLang="ko-KR" sz="1100" b="1" dirty="0"/>
              <a:t>(TCP /UDP / RTP)</a:t>
            </a: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r>
              <a:rPr lang="ko-KR" altLang="en-US" sz="1100" b="1" dirty="0" smtClean="0"/>
              <a:t>세션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(5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) : </a:t>
            </a:r>
            <a:r>
              <a:rPr lang="ko-KR" altLang="en-US" sz="1100" b="1" dirty="0"/>
              <a:t>응용 계층 사이에 연결을 설정 및 유지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종료 </a:t>
            </a:r>
            <a:r>
              <a:rPr lang="en-US" altLang="ko-KR" sz="1100" b="1" dirty="0"/>
              <a:t>(TLS / SSH)</a:t>
            </a: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endParaRPr lang="en-US" altLang="ko-KR" sz="1100" b="1" dirty="0" smtClean="0"/>
          </a:p>
          <a:p>
            <a:pPr marL="171450" indent="-171450">
              <a:buFontTx/>
              <a:buChar char="-"/>
            </a:pPr>
            <a:r>
              <a:rPr lang="ko-KR" altLang="en-US" sz="1100" b="1" dirty="0" smtClean="0"/>
              <a:t>표현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(6 </a:t>
            </a:r>
            <a:r>
              <a:rPr lang="ko-KR" altLang="en-US" sz="1100" b="1" dirty="0"/>
              <a:t>계층</a:t>
            </a:r>
            <a:r>
              <a:rPr lang="en-US" altLang="ko-KR" sz="1100" b="1" dirty="0"/>
              <a:t>) : </a:t>
            </a:r>
            <a:r>
              <a:rPr lang="ko-KR" altLang="en-US" sz="1100" b="1" dirty="0"/>
              <a:t>두 시스템 간의 표준화 된 데이터 형식을 규정 및 암호화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압축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해제 </a:t>
            </a:r>
            <a:r>
              <a:rPr lang="en-US" altLang="ko-KR" sz="1100" b="1" dirty="0"/>
              <a:t>(JPEG / MPEG)</a:t>
            </a:r>
            <a:endParaRPr lang="ko-KR" altLang="en-US" sz="1100" b="1" dirty="0"/>
          </a:p>
          <a:p>
            <a:pPr marL="171450" indent="-171450">
              <a:buFontTx/>
              <a:buChar char="-"/>
            </a:pPr>
            <a:endParaRPr lang="en-US" altLang="ko-KR" sz="1100" b="1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solidFill>
                  <a:srgbClr val="222222"/>
                </a:solidFill>
                <a:latin typeface="Consolas" panose="020B0609020204030204" pitchFamily="49" charset="0"/>
              </a:rPr>
              <a:t>응용 </a:t>
            </a:r>
            <a:r>
              <a:rPr lang="ko-KR" altLang="en-US" sz="1100" b="1" dirty="0">
                <a:solidFill>
                  <a:srgbClr val="222222"/>
                </a:solidFill>
                <a:latin typeface="Consolas" panose="020B0609020204030204" pitchFamily="49" charset="0"/>
              </a:rPr>
              <a:t>계층</a:t>
            </a:r>
            <a:r>
              <a:rPr lang="en-US" altLang="ko-KR" sz="1100" b="1" dirty="0">
                <a:solidFill>
                  <a:srgbClr val="222222"/>
                </a:solidFill>
                <a:latin typeface="Consolas" panose="020B0609020204030204" pitchFamily="49" charset="0"/>
              </a:rPr>
              <a:t>(7 </a:t>
            </a:r>
            <a:r>
              <a:rPr lang="ko-KR" altLang="en-US" sz="1100" b="1" dirty="0">
                <a:solidFill>
                  <a:srgbClr val="222222"/>
                </a:solidFill>
                <a:latin typeface="Consolas" panose="020B0609020204030204" pitchFamily="49" charset="0"/>
              </a:rPr>
              <a:t>계층</a:t>
            </a:r>
            <a:r>
              <a:rPr lang="en-US" altLang="ko-KR" sz="1100" b="1" dirty="0">
                <a:solidFill>
                  <a:srgbClr val="222222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100" b="1" dirty="0">
                <a:solidFill>
                  <a:srgbClr val="222222"/>
                </a:solidFill>
                <a:latin typeface="Consolas" panose="020B0609020204030204" pitchFamily="49" charset="0"/>
              </a:rPr>
              <a:t>응용 프로세스가 네트워크에 접근하는 수단을 제공 </a:t>
            </a:r>
            <a:r>
              <a:rPr lang="en-US" altLang="ko-KR" sz="1100" b="1" dirty="0">
                <a:solidFill>
                  <a:srgbClr val="222222"/>
                </a:solidFill>
                <a:latin typeface="Consolas" panose="020B0609020204030204" pitchFamily="49" charset="0"/>
              </a:rPr>
              <a:t>(TELNET / HTTP / FTP</a:t>
            </a:r>
            <a:r>
              <a:rPr lang="en-US" altLang="ko-KR" sz="1100" b="1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980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altLang="ko-KR" dirty="0" smtClean="0"/>
              <a:t>How to develop a network program?</a:t>
            </a:r>
          </a:p>
          <a:p>
            <a:pPr lvl="1">
              <a:buClrTx/>
            </a:pPr>
            <a:r>
              <a:rPr lang="ko-KR" altLang="en-US" sz="2000" dirty="0"/>
              <a:t>우리는 아래와 같이 이미 정리된 </a:t>
            </a:r>
            <a:r>
              <a:rPr lang="en-US" altLang="ko-KR" sz="2000" dirty="0"/>
              <a:t>OSI 7</a:t>
            </a:r>
            <a:r>
              <a:rPr lang="ko-KR" altLang="en-US" sz="2000" dirty="0"/>
              <a:t>계층의 프로토콜들을 이용해서 응용서비스를 개발하는 것을 목표로 한다</a:t>
            </a:r>
            <a:r>
              <a:rPr lang="en-US" altLang="ko-KR" sz="2000" dirty="0" smtClean="0"/>
              <a:t>.</a:t>
            </a:r>
          </a:p>
          <a:p>
            <a:pPr lvl="1">
              <a:buClrTx/>
            </a:pPr>
            <a:r>
              <a:rPr lang="ko-KR" altLang="en-US" sz="2000" dirty="0" smtClean="0"/>
              <a:t>네트워크 기능이 들어간 프로그램을 개발하기 위해서 </a:t>
            </a:r>
            <a:r>
              <a:rPr lang="en-US" altLang="ko-KR" sz="2000" dirty="0" smtClean="0"/>
              <a:t>OSI 7</a:t>
            </a:r>
            <a:r>
              <a:rPr lang="ko-KR" altLang="en-US" sz="2000" dirty="0" smtClean="0"/>
              <a:t>계층의 내용을 모두 이해할 필요는 없다</a:t>
            </a:r>
            <a:r>
              <a:rPr lang="en-US" altLang="ko-KR" sz="2000" dirty="0" smtClean="0"/>
              <a:t>.</a:t>
            </a:r>
          </a:p>
          <a:p>
            <a:pPr lvl="1">
              <a:buClrTx/>
            </a:pPr>
            <a:r>
              <a:rPr lang="ko-KR" altLang="en-US" sz="2000" dirty="0" smtClean="0"/>
              <a:t>실제로 여러분이 개발을 위해서 신경 써야 할 계층은 </a:t>
            </a:r>
            <a:r>
              <a:rPr lang="en-US" altLang="ko-KR" sz="2000" dirty="0"/>
              <a:t>4</a:t>
            </a:r>
            <a:r>
              <a:rPr lang="en-US" altLang="ko-KR" sz="2000" dirty="0" smtClean="0"/>
              <a:t>~7</a:t>
            </a:r>
            <a:r>
              <a:rPr lang="ko-KR" altLang="en-US" sz="2000" dirty="0" smtClean="0"/>
              <a:t>계층</a:t>
            </a:r>
            <a:endParaRPr lang="en-US" altLang="ko-KR" sz="2000" dirty="0" smtClean="0"/>
          </a:p>
          <a:p>
            <a:pPr lvl="1">
              <a:buClrTx/>
            </a:pPr>
            <a:r>
              <a:rPr lang="en-US" altLang="ko-KR" sz="2000" dirty="0" smtClean="0"/>
              <a:t>7~5</a:t>
            </a:r>
            <a:r>
              <a:rPr lang="ko-KR" altLang="en-US" sz="2000" dirty="0" smtClean="0"/>
              <a:t>계층은 사실 하나의 응용 계층으로 볼 수도 있는데 좀더 세분화해서 나누어 놓은 것이다</a:t>
            </a:r>
            <a:r>
              <a:rPr lang="en-US" altLang="ko-KR" sz="2000" dirty="0" smtClean="0"/>
              <a:t>. </a:t>
            </a:r>
          </a:p>
          <a:p>
            <a:pPr lvl="1">
              <a:buClrTx/>
            </a:pPr>
            <a:r>
              <a:rPr lang="ko-KR" altLang="en-US" sz="2000" dirty="0" smtClean="0"/>
              <a:t>즉 네트워크 프로그램개발을 위해서는 </a:t>
            </a:r>
            <a:r>
              <a:rPr lang="ko-KR" altLang="en-US" sz="2000" b="1" dirty="0" smtClean="0"/>
              <a:t>전송계층</a:t>
            </a:r>
            <a:r>
              <a:rPr lang="ko-KR" altLang="en-US" sz="2000" dirty="0" smtClean="0"/>
              <a:t>과 </a:t>
            </a:r>
            <a:r>
              <a:rPr lang="ko-KR" altLang="en-US" sz="2000" b="1" dirty="0" smtClean="0"/>
              <a:t>응용계층</a:t>
            </a:r>
            <a:r>
              <a:rPr lang="ko-KR" altLang="en-US" sz="2000" dirty="0" smtClean="0"/>
              <a:t>만 신경 쓰면 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701245"/>
          </a:xfrm>
        </p:spPr>
        <p:txBody>
          <a:bodyPr/>
          <a:lstStyle/>
          <a:p>
            <a:r>
              <a:rPr lang="en-US" altLang="ko-KR" dirty="0"/>
              <a:t>What is network programming?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76" y="4319684"/>
            <a:ext cx="4176464" cy="192888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64769" y="5157192"/>
            <a:ext cx="4248472" cy="1115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ko-KR" altLang="en-US" dirty="0" smtClean="0"/>
              <a:t>실습 계획</a:t>
            </a:r>
            <a:endParaRPr lang="en-US" altLang="ko-KR" sz="2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/>
              <a:t>Practice Plan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4CAA1EE4-EADF-40BD-8C24-4665D8E1C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85694"/>
              </p:ext>
            </p:extLst>
          </p:nvPr>
        </p:nvGraphicFramePr>
        <p:xfrm>
          <a:off x="632520" y="1484784"/>
          <a:ext cx="4965327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65">
                  <a:extLst>
                    <a:ext uri="{9D8B030D-6E8A-4147-A177-3AD203B41FA5}">
                      <a16:colId xmlns:a16="http://schemas.microsoft.com/office/drawing/2014/main" xmlns="" val="2567723803"/>
                    </a:ext>
                  </a:extLst>
                </a:gridCol>
                <a:gridCol w="3575462">
                  <a:extLst>
                    <a:ext uri="{9D8B030D-6E8A-4147-A177-3AD203B41FA5}">
                      <a16:colId xmlns:a16="http://schemas.microsoft.com/office/drawing/2014/main" xmlns="" val="3140707982"/>
                    </a:ext>
                  </a:extLst>
                </a:gridCol>
              </a:tblGrid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Week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Practice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07504645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3.1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절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75647209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Practice Intro &amp; Java IO</a:t>
                      </a:r>
                      <a:endParaRPr lang="ko-KR" alt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34467192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개요 및 실습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lang="ko-KR" altLang="en-US" sz="12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99205828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Socket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통신 실습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#2 – team work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14356145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HTTP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개요 및 실습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01581943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실습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#2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11572619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개요 및 실습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0496926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Midterm Exam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57899504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FTP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개요 및 실습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#2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1971644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UDP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응용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멀티 캐스트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4204131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UDP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응용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브로드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캐스트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52968178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응용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채팅프로그램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25974832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통신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TCP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응용 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채팅프로그램</a:t>
                      </a:r>
                      <a:r>
                        <a:rPr lang="en-US" altLang="ko-KR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09733155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미션과제 혹은 프로젝트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9812224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Supplement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보충 주</a:t>
                      </a:r>
                      <a:endParaRPr lang="en-US" altLang="ko-KR" sz="1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0525710"/>
                  </a:ext>
                </a:extLst>
              </a:tr>
              <a:tr h="245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FF"/>
                          </a:solidFill>
                        </a:rPr>
                        <a:t>Final Exam</a:t>
                      </a:r>
                      <a:endParaRPr lang="ko-KR" altLang="en-US" sz="12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0473011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61112" y="21328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실습 과제</a:t>
            </a:r>
            <a:r>
              <a:rPr lang="en-US" altLang="ko-KR" dirty="0" smtClean="0"/>
              <a:t>: 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미션 과제</a:t>
            </a:r>
            <a:r>
              <a:rPr lang="en-US" altLang="ko-KR" dirty="0" smtClean="0"/>
              <a:t>: 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(or </a:t>
            </a:r>
            <a:r>
              <a:rPr lang="ko-KR" altLang="en-US" dirty="0" smtClean="0"/>
              <a:t>프로젝트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856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ko-KR" altLang="en-US" dirty="0" err="1" smtClean="0"/>
              <a:t>스트림</a:t>
            </a:r>
            <a:r>
              <a:rPr lang="en-US" altLang="ko-KR" dirty="0" smtClean="0"/>
              <a:t>(Stream)</a:t>
            </a:r>
          </a:p>
          <a:p>
            <a:pPr lvl="1">
              <a:buClrTx/>
            </a:pPr>
            <a:r>
              <a:rPr lang="ko-KR" altLang="en-US" dirty="0" smtClean="0"/>
              <a:t>네트워크에서 하나의 파일을 여러 </a:t>
            </a:r>
            <a:r>
              <a:rPr lang="ko-KR" altLang="en-US" dirty="0" err="1" smtClean="0"/>
              <a:t>패킷으로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쪼게서</a:t>
            </a:r>
            <a:r>
              <a:rPr lang="ko-KR" altLang="en-US" dirty="0" smtClean="0"/>
              <a:t> 데이터를 주고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쓰는 추상적인 개념이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음성</a:t>
            </a:r>
            <a:r>
              <a:rPr lang="en-US" altLang="ko-KR" dirty="0"/>
              <a:t>,</a:t>
            </a:r>
            <a:r>
              <a:rPr lang="ko-KR" altLang="en-US" dirty="0"/>
              <a:t>영상</a:t>
            </a:r>
            <a:r>
              <a:rPr lang="en-US" altLang="ko-KR" dirty="0"/>
              <a:t>,</a:t>
            </a:r>
            <a:r>
              <a:rPr lang="ko-KR" altLang="en-US" dirty="0"/>
              <a:t>텍스트 등의 작은 데이터 조각들이 하나의 줄기를 이루며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순서대로 </a:t>
            </a:r>
            <a:r>
              <a:rPr lang="ko-KR" altLang="en-US" dirty="0"/>
              <a:t>물 흐르듯이 전송되는 데이터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.</a:t>
            </a:r>
            <a:r>
              <a:rPr lang="sv-SE" altLang="ko-KR" dirty="0" smtClean="0"/>
              <a:t/>
            </a:r>
            <a:br>
              <a:rPr lang="sv-SE" altLang="ko-KR" dirty="0" smtClean="0"/>
            </a:b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/>
              <a:t>Java file </a:t>
            </a:r>
            <a:r>
              <a:rPr lang="en-US" altLang="ko-KR" dirty="0" err="1"/>
              <a:t>io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5" name="Picture 3" descr="ì¤í¸ë¦¼ì´ë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65" y="3356992"/>
            <a:ext cx="66675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Tx/>
            </a:pPr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endParaRPr lang="en-US" altLang="ko-KR" dirty="0" smtClean="0"/>
          </a:p>
          <a:p>
            <a:pPr lvl="1">
              <a:buClrTx/>
            </a:pPr>
            <a:r>
              <a:rPr lang="ko-KR" altLang="en-US" dirty="0" smtClean="0"/>
              <a:t>바이트 </a:t>
            </a:r>
            <a:r>
              <a:rPr lang="ko-KR" altLang="en-US" dirty="0" err="1" smtClean="0"/>
              <a:t>스트림</a:t>
            </a:r>
            <a:r>
              <a:rPr lang="ko-KR" altLang="sv-SE" dirty="0" err="1" smtClean="0"/>
              <a:t>은</a:t>
            </a:r>
            <a:r>
              <a:rPr lang="ko-KR" altLang="sv-SE" dirty="0" smtClean="0"/>
              <a:t> 데이터를 </a:t>
            </a:r>
            <a:r>
              <a:rPr lang="sv-SE" altLang="ko-KR" dirty="0" smtClean="0"/>
              <a:t>Byte </a:t>
            </a:r>
            <a:r>
              <a:rPr lang="ko-KR" altLang="sv-SE" dirty="0" smtClean="0"/>
              <a:t>단위로 주고받는 것을 말한</a:t>
            </a:r>
            <a:r>
              <a:rPr lang="ko-KR" altLang="en-US" dirty="0" smtClean="0"/>
              <a:t>다</a:t>
            </a:r>
            <a:endParaRPr lang="en-US" altLang="ko-KR" dirty="0" smtClean="0"/>
          </a:p>
          <a:p>
            <a:pPr marL="361950" lvl="1" indent="0">
              <a:buClrTx/>
              <a:buNone/>
            </a:pPr>
            <a:endParaRPr lang="en-US" altLang="ko-KR" dirty="0" smtClean="0"/>
          </a:p>
          <a:p>
            <a:pPr marL="361950" lvl="1" indent="0">
              <a:buClrTx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자바의 바이트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&gt;</a:t>
            </a:r>
          </a:p>
          <a:p>
            <a:pPr lvl="2">
              <a:buClrTx/>
            </a:pPr>
            <a:r>
              <a:rPr lang="sv-SE" altLang="ko-KR" dirty="0" smtClean="0"/>
              <a:t>PrintStream</a:t>
            </a:r>
            <a:endParaRPr lang="sv-SE" altLang="ko-KR" dirty="0"/>
          </a:p>
          <a:p>
            <a:pPr lvl="2">
              <a:buClrTx/>
            </a:pPr>
            <a:r>
              <a:rPr lang="sv-SE" altLang="ko-KR" dirty="0" smtClean="0"/>
              <a:t>InputStream</a:t>
            </a:r>
            <a:r>
              <a:rPr lang="sv-SE" altLang="ko-KR" dirty="0"/>
              <a:t>, </a:t>
            </a:r>
            <a:r>
              <a:rPr lang="sv-SE" altLang="ko-KR" dirty="0" smtClean="0"/>
              <a:t>OutputStream</a:t>
            </a:r>
            <a:endParaRPr lang="sv-SE" altLang="ko-KR" dirty="0"/>
          </a:p>
          <a:p>
            <a:pPr lvl="2">
              <a:buClrTx/>
            </a:pPr>
            <a:r>
              <a:rPr lang="sv-SE" altLang="ko-KR" dirty="0" smtClean="0"/>
              <a:t>ByteArrayInputStream</a:t>
            </a:r>
            <a:r>
              <a:rPr lang="sv-SE" altLang="ko-KR" dirty="0"/>
              <a:t>, </a:t>
            </a:r>
            <a:r>
              <a:rPr lang="sv-SE" altLang="ko-KR" dirty="0" smtClean="0"/>
              <a:t>ByteArrayOutputStream</a:t>
            </a:r>
            <a:endParaRPr lang="sv-SE" altLang="ko-KR" dirty="0"/>
          </a:p>
          <a:p>
            <a:pPr lvl="2">
              <a:buClrTx/>
            </a:pPr>
            <a:r>
              <a:rPr lang="sv-SE" altLang="ko-KR" dirty="0" smtClean="0"/>
              <a:t>FileInputStream</a:t>
            </a:r>
            <a:r>
              <a:rPr lang="sv-SE" altLang="ko-KR" dirty="0"/>
              <a:t>, </a:t>
            </a:r>
            <a:r>
              <a:rPr lang="sv-SE" altLang="ko-KR" dirty="0" smtClean="0"/>
              <a:t>FileOutputStream</a:t>
            </a:r>
            <a:endParaRPr lang="sv-SE" altLang="ko-KR" dirty="0"/>
          </a:p>
          <a:p>
            <a:pPr lvl="2">
              <a:buClrTx/>
            </a:pPr>
            <a:r>
              <a:rPr lang="sv-SE" altLang="ko-KR" dirty="0" smtClean="0"/>
              <a:t>FilterInputStream</a:t>
            </a:r>
            <a:r>
              <a:rPr lang="sv-SE" altLang="ko-KR" dirty="0"/>
              <a:t>, </a:t>
            </a:r>
            <a:r>
              <a:rPr lang="sv-SE" altLang="ko-KR" dirty="0" smtClean="0"/>
              <a:t>FilterOutputStream</a:t>
            </a:r>
            <a:endParaRPr lang="sv-SE" altLang="ko-KR" dirty="0"/>
          </a:p>
          <a:p>
            <a:pPr lvl="2">
              <a:buClrTx/>
            </a:pPr>
            <a:r>
              <a:rPr lang="sv-SE" altLang="ko-KR" dirty="0" smtClean="0"/>
              <a:t>ObjectInputStream</a:t>
            </a:r>
            <a:r>
              <a:rPr lang="sv-SE" altLang="ko-KR" dirty="0"/>
              <a:t>, </a:t>
            </a:r>
            <a:r>
              <a:rPr lang="sv-SE" altLang="ko-KR" dirty="0" smtClean="0"/>
              <a:t>ObjectOutputStream</a:t>
            </a:r>
            <a:endParaRPr lang="sv-SE" altLang="ko-KR" dirty="0"/>
          </a:p>
          <a:p>
            <a:pPr lvl="2">
              <a:buClrTx/>
            </a:pPr>
            <a:r>
              <a:rPr lang="sv-SE" altLang="ko-KR" dirty="0" smtClean="0"/>
              <a:t>PipedInputStream</a:t>
            </a:r>
            <a:r>
              <a:rPr lang="sv-SE" altLang="ko-KR" dirty="0"/>
              <a:t>, </a:t>
            </a:r>
            <a:r>
              <a:rPr lang="sv-SE" altLang="ko-KR" dirty="0" smtClean="0"/>
              <a:t>PipedOutputStream</a:t>
            </a:r>
            <a:endParaRPr lang="sv-SE" altLang="ko-KR" dirty="0"/>
          </a:p>
          <a:p>
            <a:pPr lvl="2">
              <a:buClrTx/>
            </a:pPr>
            <a:r>
              <a:rPr lang="sv-SE" altLang="ko-KR" dirty="0" smtClean="0"/>
              <a:t>BufferedInputStream</a:t>
            </a:r>
            <a:r>
              <a:rPr lang="sv-SE" altLang="ko-KR" dirty="0"/>
              <a:t>, </a:t>
            </a:r>
            <a:r>
              <a:rPr lang="sv-SE" altLang="ko-KR" dirty="0" smtClean="0"/>
              <a:t>BufferedOutputStream</a:t>
            </a:r>
            <a:endParaRPr lang="sv-SE" altLang="ko-KR" dirty="0"/>
          </a:p>
          <a:p>
            <a:pPr lvl="2">
              <a:buClrTx/>
            </a:pPr>
            <a:r>
              <a:rPr lang="sv-SE" altLang="ko-KR" dirty="0" smtClean="0"/>
              <a:t>DataInputStream</a:t>
            </a:r>
            <a:r>
              <a:rPr lang="sv-SE" altLang="ko-KR" dirty="0"/>
              <a:t>, DataOutputStream</a:t>
            </a:r>
          </a:p>
          <a:p>
            <a:pPr lvl="2">
              <a:buClrTx/>
            </a:pPr>
            <a:endParaRPr lang="sv-SE" altLang="ko-KR" dirty="0"/>
          </a:p>
          <a:p>
            <a:pPr marL="542925" lvl="2" indent="0">
              <a:buClrTx/>
              <a:buNone/>
            </a:pPr>
            <a:r>
              <a:rPr lang="sv-SE" altLang="ko-KR" dirty="0" smtClean="0"/>
              <a:t/>
            </a:r>
            <a:br>
              <a:rPr lang="sv-SE" altLang="ko-KR" dirty="0" smtClean="0"/>
            </a:b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/>
              <a:t>Java file </a:t>
            </a:r>
            <a:r>
              <a:rPr lang="en-US" altLang="ko-KR" dirty="0" err="1"/>
              <a:t>io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14297" y="2204864"/>
            <a:ext cx="230425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네트워크에서 주고받는 데이터의 단위는 </a:t>
            </a:r>
            <a:r>
              <a:rPr lang="en-US" altLang="ko-KR" sz="1400" b="1" dirty="0" smtClean="0"/>
              <a:t>Byte </a:t>
            </a:r>
            <a:r>
              <a:rPr lang="ko-KR" altLang="en-US" sz="1400" b="1" dirty="0" smtClean="0"/>
              <a:t>이기 때문에 바이트 </a:t>
            </a:r>
            <a:r>
              <a:rPr lang="ko-KR" altLang="en-US" sz="1400" b="1" dirty="0" err="1" smtClean="0"/>
              <a:t>스트림을</a:t>
            </a:r>
            <a:r>
              <a:rPr lang="ko-KR" altLang="en-US" sz="1400" b="1" dirty="0" smtClean="0"/>
              <a:t> 통해 데이터를 </a:t>
            </a:r>
            <a:r>
              <a:rPr lang="ko-KR" altLang="en-US" sz="1400" b="1" dirty="0" err="1" smtClean="0"/>
              <a:t>핸들하는</a:t>
            </a:r>
            <a:r>
              <a:rPr lang="ko-KR" altLang="en-US" sz="1400" b="1" dirty="0" smtClean="0"/>
              <a:t> 것을 기본으로 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36253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</a:pPr>
            <a:r>
              <a:rPr lang="ko-KR" altLang="en-US" dirty="0" smtClean="0"/>
              <a:t>문자 </a:t>
            </a:r>
            <a:r>
              <a:rPr lang="ko-KR" altLang="en-US" dirty="0" err="1"/>
              <a:t>스트림</a:t>
            </a:r>
            <a:endParaRPr lang="ko-KR" altLang="en-US" dirty="0"/>
          </a:p>
          <a:p>
            <a:pPr lvl="1">
              <a:buClrTx/>
            </a:pPr>
            <a:r>
              <a:rPr lang="ko-KR" altLang="en-US" dirty="0" smtClean="0"/>
              <a:t>문자 </a:t>
            </a:r>
            <a:r>
              <a:rPr lang="ko-KR" altLang="en-US" dirty="0" err="1" smtClean="0"/>
              <a:t>스트림</a:t>
            </a:r>
            <a:r>
              <a:rPr lang="ko-KR" altLang="sv-SE" dirty="0" err="1" smtClean="0"/>
              <a:t>은</a:t>
            </a:r>
            <a:r>
              <a:rPr lang="ko-KR" altLang="sv-SE" dirty="0" smtClean="0"/>
              <a:t> </a:t>
            </a:r>
            <a:r>
              <a:rPr lang="ko-KR" altLang="en-US" dirty="0" smtClean="0"/>
              <a:t>문자</a:t>
            </a:r>
            <a:r>
              <a:rPr lang="ko-KR" altLang="sv-SE" dirty="0" smtClean="0"/>
              <a:t>단위로 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처리하여 데이터를 </a:t>
            </a:r>
            <a:r>
              <a:rPr lang="ko-KR" altLang="sv-SE" dirty="0" smtClean="0"/>
              <a:t>주고받는 것을 말한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lvl="1">
              <a:buClrTx/>
            </a:pPr>
            <a:r>
              <a:rPr lang="ko-KR" altLang="en-US" dirty="0" smtClean="0"/>
              <a:t>클래스 명에 </a:t>
            </a:r>
            <a:r>
              <a:rPr lang="en-US" altLang="ko-KR" dirty="0"/>
              <a:t>Reader</a:t>
            </a:r>
            <a:r>
              <a:rPr lang="ko-KR" altLang="en-US" dirty="0"/>
              <a:t>와 </a:t>
            </a:r>
            <a:r>
              <a:rPr lang="en-US" altLang="ko-KR" dirty="0" smtClean="0"/>
              <a:t>Writer</a:t>
            </a:r>
            <a:r>
              <a:rPr lang="ko-KR" altLang="en-US" dirty="0" smtClean="0"/>
              <a:t>가 붙어있다</a:t>
            </a:r>
            <a:r>
              <a:rPr lang="en-US" altLang="ko-KR" dirty="0" smtClean="0"/>
              <a:t>.</a:t>
            </a:r>
          </a:p>
          <a:p>
            <a:pPr marL="542925" lvl="2" indent="0">
              <a:buClrTx/>
              <a:buNone/>
            </a:pPr>
            <a:endParaRPr lang="en-US" altLang="ko-KR" dirty="0" smtClean="0"/>
          </a:p>
          <a:p>
            <a:pPr marL="542925" lvl="2" indent="0">
              <a:buClrTx/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자바의 </a:t>
            </a:r>
            <a:r>
              <a:rPr lang="ko-KR" altLang="en-US" dirty="0" err="1" smtClean="0"/>
              <a:t>문자스트림</a:t>
            </a:r>
            <a:r>
              <a:rPr lang="ko-KR" altLang="en-US" dirty="0" smtClean="0"/>
              <a:t> 클래스</a:t>
            </a:r>
            <a:r>
              <a:rPr lang="en-US" altLang="ko-KR" dirty="0" smtClean="0"/>
              <a:t>&gt;</a:t>
            </a:r>
          </a:p>
          <a:p>
            <a:pPr lvl="2">
              <a:buClrTx/>
            </a:pPr>
            <a:r>
              <a:rPr lang="sv-SE" altLang="ko-KR" dirty="0" smtClean="0"/>
              <a:t>- PrintWriter</a:t>
            </a:r>
            <a:endParaRPr lang="sv-SE" altLang="ko-KR" dirty="0"/>
          </a:p>
          <a:p>
            <a:pPr lvl="2">
              <a:buClrTx/>
            </a:pPr>
            <a:r>
              <a:rPr lang="sv-SE" altLang="ko-KR" dirty="0"/>
              <a:t>- Reader, </a:t>
            </a:r>
            <a:r>
              <a:rPr lang="sv-SE" altLang="ko-KR" dirty="0" smtClean="0"/>
              <a:t>Writer</a:t>
            </a:r>
            <a:endParaRPr lang="sv-SE" altLang="ko-KR" dirty="0"/>
          </a:p>
          <a:p>
            <a:pPr lvl="2">
              <a:buClrTx/>
            </a:pPr>
            <a:r>
              <a:rPr lang="sv-SE" altLang="ko-KR" dirty="0"/>
              <a:t>- BufferedReader, </a:t>
            </a:r>
            <a:r>
              <a:rPr lang="sv-SE" altLang="ko-KR" dirty="0" smtClean="0"/>
              <a:t>BufferedWriter</a:t>
            </a:r>
            <a:endParaRPr lang="sv-SE" altLang="ko-KR" dirty="0"/>
          </a:p>
          <a:p>
            <a:pPr lvl="2">
              <a:buClrTx/>
            </a:pPr>
            <a:r>
              <a:rPr lang="sv-SE" altLang="ko-KR" dirty="0"/>
              <a:t>- CharArrayReader, </a:t>
            </a:r>
            <a:r>
              <a:rPr lang="sv-SE" altLang="ko-KR" dirty="0" smtClean="0"/>
              <a:t>CharArrayWriter</a:t>
            </a:r>
            <a:endParaRPr lang="sv-SE" altLang="ko-KR" dirty="0"/>
          </a:p>
          <a:p>
            <a:pPr lvl="2">
              <a:buClrTx/>
            </a:pPr>
            <a:r>
              <a:rPr lang="sv-SE" altLang="ko-KR" dirty="0"/>
              <a:t>- FilterReader, </a:t>
            </a:r>
            <a:r>
              <a:rPr lang="sv-SE" altLang="ko-KR" dirty="0" smtClean="0"/>
              <a:t>FilterWriter</a:t>
            </a:r>
            <a:endParaRPr lang="sv-SE" altLang="ko-KR" dirty="0"/>
          </a:p>
          <a:p>
            <a:pPr lvl="2">
              <a:buClrTx/>
            </a:pPr>
            <a:r>
              <a:rPr lang="sv-SE" altLang="ko-KR" dirty="0"/>
              <a:t>- InputStreamReader, </a:t>
            </a:r>
            <a:r>
              <a:rPr lang="sv-SE" altLang="ko-KR" dirty="0" smtClean="0"/>
              <a:t>OutputStreamWriter</a:t>
            </a:r>
            <a:endParaRPr lang="sv-SE" altLang="ko-KR" dirty="0"/>
          </a:p>
          <a:p>
            <a:pPr lvl="2">
              <a:buClrTx/>
            </a:pPr>
            <a:r>
              <a:rPr lang="sv-SE" altLang="ko-KR" dirty="0"/>
              <a:t>- FileReader, </a:t>
            </a:r>
            <a:r>
              <a:rPr lang="sv-SE" altLang="ko-KR" dirty="0" smtClean="0"/>
              <a:t>FileWriter</a:t>
            </a:r>
            <a:endParaRPr lang="sv-SE" altLang="ko-KR" dirty="0"/>
          </a:p>
          <a:p>
            <a:pPr lvl="2">
              <a:buClrTx/>
            </a:pPr>
            <a:r>
              <a:rPr lang="sv-SE" altLang="ko-KR" dirty="0"/>
              <a:t>- PipedReader, </a:t>
            </a:r>
            <a:r>
              <a:rPr lang="sv-SE" altLang="ko-KR" dirty="0" smtClean="0"/>
              <a:t>PipedWriter</a:t>
            </a:r>
            <a:endParaRPr lang="sv-SE" altLang="ko-KR" dirty="0"/>
          </a:p>
          <a:p>
            <a:pPr lvl="2">
              <a:buClrTx/>
            </a:pPr>
            <a:r>
              <a:rPr lang="sv-SE" altLang="ko-KR" dirty="0"/>
              <a:t>- StringReader, </a:t>
            </a:r>
            <a:r>
              <a:rPr lang="sv-SE" altLang="ko-KR" dirty="0" smtClean="0"/>
              <a:t>StringWriter</a:t>
            </a:r>
            <a:br>
              <a:rPr lang="sv-SE" altLang="ko-KR" dirty="0" smtClean="0"/>
            </a:b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309490" cy="553998"/>
          </a:xfrm>
        </p:spPr>
        <p:txBody>
          <a:bodyPr/>
          <a:lstStyle/>
          <a:p>
            <a:r>
              <a:rPr lang="en-US" altLang="ko-KR" dirty="0"/>
              <a:t>Java file </a:t>
            </a:r>
            <a:r>
              <a:rPr lang="en-US" altLang="ko-KR" dirty="0" err="1"/>
              <a:t>io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AutoShape 2" descr="ë¤í¸ìí¬ osi 7ê³ì¸µ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8404" y="1844824"/>
            <a:ext cx="23042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Byte </a:t>
            </a:r>
            <a:r>
              <a:rPr lang="ko-KR" altLang="en-US" sz="1400" b="1" dirty="0"/>
              <a:t>단위로 </a:t>
            </a:r>
            <a:r>
              <a:rPr lang="ko-KR" altLang="en-US" sz="1400" b="1" dirty="0" err="1"/>
              <a:t>핸들하는</a:t>
            </a:r>
            <a:r>
              <a:rPr lang="ko-KR" altLang="en-US" sz="1400" b="1" dirty="0"/>
              <a:t> 것을 기본으로 하</a:t>
            </a:r>
            <a:r>
              <a:rPr lang="ko-KR" altLang="en-US" sz="1400" b="1" dirty="0" smtClean="0"/>
              <a:t>지만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프로그램에서 </a:t>
            </a:r>
            <a:r>
              <a:rPr lang="ko-KR" altLang="en-US" sz="1400" b="1" dirty="0"/>
              <a:t>문자를 사용할 때는 적절한 문자 </a:t>
            </a:r>
            <a:r>
              <a:rPr lang="ko-KR" altLang="en-US" sz="1400" b="1" dirty="0" err="1"/>
              <a:t>인코딩으로</a:t>
            </a:r>
            <a:r>
              <a:rPr lang="ko-KR" altLang="en-US" sz="1400" b="1" dirty="0"/>
              <a:t> 변환해서 사용해야 </a:t>
            </a:r>
            <a:r>
              <a:rPr lang="ko-KR" altLang="en-US" sz="1400" b="1" dirty="0" smtClean="0"/>
              <a:t>하기 때문에 편의를 위해서 문자 </a:t>
            </a:r>
            <a:r>
              <a:rPr lang="ko-KR" altLang="en-US" sz="1400" b="1" dirty="0" err="1" smtClean="0"/>
              <a:t>스트림을</a:t>
            </a:r>
            <a:r>
              <a:rPr lang="ko-KR" altLang="en-US" sz="1400" b="1" dirty="0" smtClean="0"/>
              <a:t> 사용한다</a:t>
            </a:r>
            <a:r>
              <a:rPr lang="en-US" altLang="ko-KR" sz="1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9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69738</TotalTime>
  <Words>958</Words>
  <Application>Microsoft Office PowerPoint</Application>
  <PresentationFormat>A4 용지(210x297mm)</PresentationFormat>
  <Paragraphs>192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함초롬돋움</vt:lpstr>
      <vt:lpstr>Arial</vt:lpstr>
      <vt:lpstr>Calibri</vt:lpstr>
      <vt:lpstr>Consolas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Windows 사용자</cp:lastModifiedBy>
  <cp:revision>4439</cp:revision>
  <dcterms:created xsi:type="dcterms:W3CDTF">2014-05-15T02:02:05Z</dcterms:created>
  <dcterms:modified xsi:type="dcterms:W3CDTF">2019-03-07T17:06:53Z</dcterms:modified>
</cp:coreProperties>
</file>