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304" r:id="rId4"/>
    <p:sldId id="293" r:id="rId5"/>
    <p:sldId id="302" r:id="rId6"/>
    <p:sldId id="303" r:id="rId7"/>
    <p:sldId id="305" r:id="rId8"/>
    <p:sldId id="306" r:id="rId9"/>
    <p:sldId id="307" r:id="rId10"/>
    <p:sldId id="309" r:id="rId11"/>
    <p:sldId id="308" r:id="rId12"/>
    <p:sldId id="310" r:id="rId13"/>
    <p:sldId id="261" r:id="rId14"/>
    <p:sldId id="312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pos="312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776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024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DDFDF"/>
    <a:srgbClr val="F1F1F1"/>
    <a:srgbClr val="FFFFFF"/>
    <a:srgbClr val="F8B05B"/>
    <a:srgbClr val="FAFAFA"/>
    <a:srgbClr val="283C8C"/>
    <a:srgbClr val="009999"/>
    <a:srgbClr val="02BDEE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6366" autoAdjust="0"/>
  </p:normalViewPr>
  <p:slideViewPr>
    <p:cSldViewPr>
      <p:cViewPr>
        <p:scale>
          <a:sx n="95" d="100"/>
          <a:sy n="95" d="100"/>
        </p:scale>
        <p:origin x="-1190" y="254"/>
      </p:cViewPr>
      <p:guideLst>
        <p:guide orient="horz" pos="164"/>
        <p:guide orient="horz" pos="2024"/>
        <p:guide orient="horz"/>
        <p:guide pos="3120"/>
        <p:guide pos="776"/>
        <p:guide pos="5460"/>
        <p:guide pos="171"/>
        <p:guide/>
        <p:guide pos="6239"/>
        <p:guide pos="6069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3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2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2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4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9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9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9035" r="93359" b="2053"/>
          <a:stretch/>
        </p:blipFill>
        <p:spPr bwMode="auto">
          <a:xfrm>
            <a:off x="8205099" y="6453336"/>
            <a:ext cx="1700901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684200" y="116632"/>
            <a:ext cx="6537600" cy="65061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52400" y="1191667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romanUcPeriod"/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7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 hasCustomPrompt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>
              <a:buClr>
                <a:schemeClr val="tx1"/>
              </a:buClr>
            </a:pPr>
            <a:r>
              <a:rPr lang="ko-KR" altLang="en-US" dirty="0"/>
              <a:t>첫째</a:t>
            </a:r>
            <a:endParaRPr lang="en-US" altLang="ko-KR" dirty="0"/>
          </a:p>
          <a:p>
            <a:pPr lvl="1">
              <a:buClrTx/>
            </a:pPr>
            <a:r>
              <a:rPr lang="ko-KR" altLang="en-US" dirty="0"/>
              <a:t>둘째</a:t>
            </a:r>
            <a:endParaRPr lang="en-US" altLang="ko-KR" dirty="0"/>
          </a:p>
          <a:p>
            <a:pPr lvl="2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4">
              <a:buClrTx/>
            </a:pP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13742" y="878625"/>
            <a:ext cx="10077484" cy="5543506"/>
            <a:chOff x="-13742" y="878625"/>
            <a:chExt cx="10077484" cy="5543506"/>
          </a:xfrm>
        </p:grpSpPr>
        <p:pic>
          <p:nvPicPr>
            <p:cNvPr id="13" name="Picture 2" descr="technologiesì ëí ì´ë¯¸ì§ ê²ìê²°ê³¼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837" y="3703942"/>
              <a:ext cx="3280905" cy="262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5821080" y="2640729"/>
              <a:ext cx="3998686" cy="374763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3742" y="878625"/>
              <a:ext cx="9919742" cy="554350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8697416" y="6481031"/>
            <a:ext cx="942269" cy="35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7" r:id="rId2"/>
    <p:sldLayoutId id="2147483785" r:id="rId3"/>
    <p:sldLayoutId id="21474837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b-skin-139.tistory.com/36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412776"/>
            <a:ext cx="9433047" cy="5539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>Socket Communication Intro &amp; Practice #1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컴퓨터 네트워크 실습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2019.03.15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이상우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sam_2011@hallym.ac.kr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부제목 6">
            <a:extLst>
              <a:ext uri="{FF2B5EF4-FFF2-40B4-BE49-F238E27FC236}">
                <a16:creationId xmlns=""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 smtClean="0"/>
              <a:t>Practice 1 - TCP Server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916832"/>
            <a:ext cx="5771848" cy="3273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5088" y="2975800"/>
            <a:ext cx="349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전송 혹은 수신 및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1236236"/>
          </a:xfrm>
        </p:spPr>
        <p:txBody>
          <a:bodyPr/>
          <a:lstStyle/>
          <a:p>
            <a:r>
              <a:rPr lang="en-US" altLang="ko-KR" dirty="0"/>
              <a:t>Practice 2 </a:t>
            </a:r>
            <a:r>
              <a:rPr lang="en-US" altLang="ko-KR" dirty="0" smtClean="0"/>
              <a:t>- TCP </a:t>
            </a:r>
            <a:r>
              <a:rPr lang="en-US" altLang="ko-KR" dirty="0"/>
              <a:t>Client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5" y="1124744"/>
            <a:ext cx="6670236" cy="50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ko-KR" altLang="en-US" dirty="0" smtClean="0"/>
              <a:t>응용해보기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옆 사람과 통신해보기</a:t>
            </a:r>
            <a:endParaRPr lang="en-US" altLang="ko-KR" dirty="0" smtClean="0"/>
          </a:p>
          <a:p>
            <a:pPr lvl="2">
              <a:buClrTx/>
            </a:pPr>
            <a:r>
              <a:rPr lang="ko-KR" altLang="en-US" dirty="0" smtClean="0"/>
              <a:t>한 명은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명은 클라이언트</a:t>
            </a:r>
            <a:endParaRPr lang="en-US" altLang="ko-KR" dirty="0" smtClean="0"/>
          </a:p>
          <a:p>
            <a:pPr lvl="3">
              <a:buClrTx/>
            </a:pPr>
            <a:r>
              <a:rPr lang="ko-KR" altLang="en-US" dirty="0" smtClean="0"/>
              <a:t>클라이언트의 소켓 객체를 생성할 때 서버의 </a:t>
            </a:r>
            <a:r>
              <a:rPr lang="ko-KR" altLang="en-US" dirty="0" err="1" smtClean="0"/>
              <a:t>아이피를</a:t>
            </a:r>
            <a:r>
              <a:rPr lang="ko-KR" altLang="en-US" dirty="0" smtClean="0"/>
              <a:t> 매개변수로 넣어줌</a:t>
            </a:r>
            <a:r>
              <a:rPr lang="en-US" altLang="ko-KR" dirty="0" smtClean="0"/>
              <a:t>.</a:t>
            </a:r>
          </a:p>
          <a:p>
            <a:pPr lvl="3">
              <a:buClrTx/>
            </a:pPr>
            <a:r>
              <a:rPr lang="ko-KR" altLang="en-US" dirty="0" smtClean="0"/>
              <a:t>실습 코드에서는 자신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Local host IP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“127.0.0.1”</a:t>
            </a:r>
            <a:r>
              <a:rPr lang="ko-KR" altLang="en-US" dirty="0" smtClean="0"/>
              <a:t>을 넣어줬음</a:t>
            </a:r>
            <a:endParaRPr lang="en-US" altLang="ko-KR" dirty="0" smtClean="0"/>
          </a:p>
          <a:p>
            <a:pPr lvl="3">
              <a:buClrTx/>
            </a:pPr>
            <a:r>
              <a:rPr lang="ko-KR" altLang="en-US" dirty="0" smtClean="0"/>
              <a:t>클라이언트 소스의 소켓 객체 매개변수 중 </a:t>
            </a:r>
            <a:r>
              <a:rPr lang="en-US" altLang="ko-KR" dirty="0" smtClean="0"/>
              <a:t>“127.0.0.1”</a:t>
            </a:r>
            <a:r>
              <a:rPr lang="ko-KR" altLang="en-US" dirty="0" smtClean="0"/>
              <a:t>을 서버 역할을 하는 사람의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로 바꾸면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소켓 통신 가능</a:t>
            </a:r>
            <a:endParaRPr lang="en-US" altLang="ko-KR" dirty="0" smtClean="0"/>
          </a:p>
          <a:p>
            <a:pPr lvl="3">
              <a:buClrTx/>
            </a:pPr>
            <a:r>
              <a:rPr lang="ko-KR" altLang="en-US" dirty="0" err="1" smtClean="0"/>
              <a:t>아이피</a:t>
            </a:r>
            <a:r>
              <a:rPr lang="ko-KR" altLang="en-US" dirty="0" smtClean="0"/>
              <a:t> 확인 방법</a:t>
            </a:r>
            <a:endParaRPr lang="en-US" altLang="ko-KR" dirty="0" smtClean="0"/>
          </a:p>
          <a:p>
            <a:pPr lvl="4">
              <a:buClrTx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jb-skin-139.tistory.com/36</a:t>
            </a:r>
            <a:endParaRPr lang="en-US" altLang="ko-KR" dirty="0" smtClean="0"/>
          </a:p>
          <a:p>
            <a:pPr lvl="2">
              <a:buClrTx/>
            </a:pPr>
            <a:r>
              <a:rPr lang="en-US" altLang="ko-KR" dirty="0" smtClean="0"/>
              <a:t>+@ </a:t>
            </a:r>
          </a:p>
          <a:p>
            <a:pPr lvl="3">
              <a:buClrTx/>
            </a:pPr>
            <a:r>
              <a:rPr lang="ko-KR" altLang="en-US" dirty="0" smtClean="0"/>
              <a:t>서버가 클라이언트의 말을 다시 클라이언트에게 전달하는 것 </a:t>
            </a:r>
            <a:r>
              <a:rPr lang="en-US" altLang="ko-KR" dirty="0" smtClean="0"/>
              <a:t>X</a:t>
            </a:r>
          </a:p>
          <a:p>
            <a:pPr lvl="3">
              <a:buClrTx/>
            </a:pPr>
            <a:r>
              <a:rPr lang="ko-KR" altLang="en-US" dirty="0" smtClean="0"/>
              <a:t>클라이언트가 전송한 문자열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서버</a:t>
            </a:r>
            <a:r>
              <a:rPr lang="ko-KR" altLang="en-US" dirty="0"/>
              <a:t>의</a:t>
            </a:r>
            <a:r>
              <a:rPr lang="ko-KR" altLang="en-US" dirty="0" smtClean="0"/>
              <a:t> 콘솔에서 출력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smtClean="0"/>
              <a:t>서버가 전송한 문자열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클라이언트의 콘솔에서 출력</a:t>
            </a:r>
            <a:endParaRPr lang="en-US" altLang="ko-KR" dirty="0" smtClean="0"/>
          </a:p>
          <a:p>
            <a:pPr marL="895350" lvl="3" indent="0">
              <a:buClrTx/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Try it!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4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ko-KR" altLang="en-US" dirty="0" smtClean="0"/>
              <a:t>자바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여러 콘솔 보기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Appendix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4" y="1628800"/>
            <a:ext cx="9371902" cy="41329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6976" y="3789040"/>
            <a:ext cx="257829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2835968">
            <a:off x="5111592" y="2978092"/>
            <a:ext cx="610369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2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</a:t>
            </a:r>
            <a:r>
              <a:rPr lang="en-US" altLang="ko-KR" dirty="0" smtClean="0"/>
              <a:t>is Socket?</a:t>
            </a:r>
          </a:p>
          <a:p>
            <a:r>
              <a:rPr lang="en-US" altLang="ko-KR" dirty="0" smtClean="0"/>
              <a:t>Java library for TCP socket programming  </a:t>
            </a:r>
            <a:endParaRPr lang="en-US" altLang="ko-KR" sz="2800" dirty="0" smtClean="0"/>
          </a:p>
          <a:p>
            <a:r>
              <a:rPr lang="en-US" altLang="ko-KR" sz="2800" dirty="0" smtClean="0"/>
              <a:t>Practice 1 - TCP Server</a:t>
            </a:r>
          </a:p>
          <a:p>
            <a:r>
              <a:rPr lang="en-US" altLang="ko-KR" dirty="0" smtClean="0"/>
              <a:t>Practice 2 - TCP Client</a:t>
            </a:r>
          </a:p>
          <a:p>
            <a:r>
              <a:rPr lang="en-US" altLang="ko-KR" sz="2800" dirty="0" smtClean="0"/>
              <a:t>Try it!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86352" y="116632"/>
            <a:ext cx="7733296" cy="650615"/>
          </a:xfrm>
        </p:spPr>
        <p:txBody>
          <a:bodyPr/>
          <a:lstStyle/>
          <a:p>
            <a:r>
              <a:rPr lang="en-US" altLang="ko-KR" dirty="0" smtClean="0"/>
              <a:t>Notice – Plan changed!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CAA1EE4-EADF-40BD-8C24-4665D8E1C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64027"/>
              </p:ext>
            </p:extLst>
          </p:nvPr>
        </p:nvGraphicFramePr>
        <p:xfrm>
          <a:off x="2864768" y="1340768"/>
          <a:ext cx="40324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39">
                  <a:extLst>
                    <a:ext uri="{9D8B030D-6E8A-4147-A177-3AD203B41FA5}">
                      <a16:colId xmlns:a16="http://schemas.microsoft.com/office/drawing/2014/main" xmlns="" val="2567723803"/>
                    </a:ext>
                  </a:extLst>
                </a:gridCol>
                <a:gridCol w="2903709">
                  <a:extLst>
                    <a:ext uri="{9D8B030D-6E8A-4147-A177-3AD203B41FA5}">
                      <a16:colId xmlns:a16="http://schemas.microsoft.com/office/drawing/2014/main" xmlns="" val="314070798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Practice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07504645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5647209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Practice Intro &amp; Java IO</a:t>
                      </a:r>
                      <a:endParaRPr lang="ko-KR" alt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4467192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개요 및 실습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lang="ko-KR" alt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9205828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Socket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통신 실습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14356145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개요 및 실습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01581943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개요 및 실습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#2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1572619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UDP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응용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멀티 캐스트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0496926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Midterm Exam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7899504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UDP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응용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브로드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캐스트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1971644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응용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채팅프로그램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4204131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응용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채팅프로그램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2968178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HTTP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개요 및 실습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#1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5974832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HTTP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실습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#2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09733155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미션과제 혹은 프로젝트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9812224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Supplement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보충 주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0525710"/>
                  </a:ext>
                </a:extLst>
              </a:tr>
              <a:tr h="223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Final Exam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04730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8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ko-KR" dirty="0" smtClean="0"/>
              <a:t>Socket</a:t>
            </a:r>
          </a:p>
          <a:p>
            <a:pPr lvl="1">
              <a:buClrTx/>
            </a:pPr>
            <a:r>
              <a:rPr lang="ko-KR" altLang="en-US" dirty="0" smtClean="0"/>
              <a:t>서로 다른 두 </a:t>
            </a:r>
            <a:r>
              <a:rPr lang="ko-KR" altLang="en-US" dirty="0"/>
              <a:t>프로그램이 네트워크를 통해 서로 통신을 수행할 수 있도록 양쪽에 생성되는 링크의 </a:t>
            </a:r>
            <a:r>
              <a:rPr lang="ko-KR" altLang="en-US" dirty="0" smtClean="0"/>
              <a:t>단자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/>
              <a:t>소켓이 구현됨으로써 네트워크 및 전송 계층의 캡슐화가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b="1" dirty="0"/>
              <a:t>두 소켓이 연결되면 서로 다른 프로세스끼리 데이터를 전달</a:t>
            </a:r>
            <a:endParaRPr lang="en-US" altLang="ko-KR" dirty="0" smtClean="0"/>
          </a:p>
          <a:p>
            <a:pPr lvl="1">
              <a:buClrTx/>
            </a:pPr>
            <a:endParaRPr lang="en-US" altLang="ko-KR" b="1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/>
              <a:t>What </a:t>
            </a:r>
            <a:r>
              <a:rPr lang="en-US" altLang="ko-KR" dirty="0" smtClean="0"/>
              <a:t>is Socket?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socket communicati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 t="23173" r="8065" b="5860"/>
          <a:stretch/>
        </p:blipFill>
        <p:spPr bwMode="auto">
          <a:xfrm>
            <a:off x="5289801" y="3612359"/>
            <a:ext cx="4162859" cy="26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4140649"/>
            <a:ext cx="4224784" cy="1951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6703" y="609185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OSI 7</a:t>
            </a:r>
            <a:r>
              <a:rPr lang="ko-KR" altLang="en-US" sz="1400" dirty="0" smtClean="0"/>
              <a:t>계층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4467" y="6271034"/>
            <a:ext cx="207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소켓 통신 구조 예시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479234" y="3589877"/>
            <a:ext cx="3783991" cy="526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09143" y="4778983"/>
            <a:ext cx="4043517" cy="1458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rot="5400000" flipH="1" flipV="1">
            <a:off x="6179210" y="3245799"/>
            <a:ext cx="310514" cy="377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2260" y="317153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여러분이 직접 개발하는 프로그램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4723" y="338895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소켓을 사용 함으로서 하위 계층은 고려하지 않고 네트워크를 연결할 수 있게 된다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ko-KR" altLang="en-US" sz="1200" dirty="0" smtClean="0"/>
              <a:t>어떤 전송계층 프로토콜을 사용할지 선택만 하면 됨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19" name="꺾인 연결선 18"/>
          <p:cNvCxnSpPr>
            <a:stCxn id="12" idx="1"/>
            <a:endCxn id="20" idx="3"/>
          </p:cNvCxnSpPr>
          <p:nvPr/>
        </p:nvCxnSpPr>
        <p:spPr>
          <a:xfrm rot="10800000">
            <a:off x="4935123" y="3712124"/>
            <a:ext cx="474020" cy="1796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ko-KR" dirty="0" smtClean="0"/>
              <a:t>Socket</a:t>
            </a:r>
          </a:p>
          <a:p>
            <a:pPr lvl="1">
              <a:buClrTx/>
            </a:pPr>
            <a:r>
              <a:rPr lang="ko-KR" altLang="en-US" dirty="0" smtClean="0"/>
              <a:t>어떤 전송계층을 사용하느냐에 따라서 두 가지 방법이 있음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smtClean="0"/>
              <a:t>TCP: </a:t>
            </a:r>
            <a:r>
              <a:rPr lang="ko-KR" altLang="en-US" dirty="0" smtClean="0"/>
              <a:t>연결기반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smtClean="0"/>
              <a:t>UDP: </a:t>
            </a:r>
            <a:r>
              <a:rPr lang="ko-KR" altLang="en-US" dirty="0" smtClean="0"/>
              <a:t>비 연결기반</a:t>
            </a:r>
            <a:endParaRPr lang="en-US" altLang="ko-KR" dirty="0" smtClean="0"/>
          </a:p>
          <a:p>
            <a:pPr lvl="1">
              <a:buClrTx/>
            </a:pP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/>
              <a:t>What </a:t>
            </a:r>
            <a:r>
              <a:rPr lang="en-US" altLang="ko-KR" dirty="0" smtClean="0"/>
              <a:t>is Socket?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81794"/>
              </p:ext>
            </p:extLst>
          </p:nvPr>
        </p:nvGraphicFramePr>
        <p:xfrm>
          <a:off x="307975" y="3996711"/>
          <a:ext cx="9182101" cy="2194560"/>
        </p:xfrm>
        <a:graphic>
          <a:graphicData uri="http://schemas.openxmlformats.org/drawingml/2006/table">
            <a:tbl>
              <a:tblPr/>
              <a:tblGrid>
                <a:gridCol w="829536"/>
                <a:gridCol w="3537445"/>
                <a:gridCol w="4815120"/>
              </a:tblGrid>
              <a:tr h="1333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</a:rPr>
                        <a:t> 항목</a:t>
                      </a:r>
                      <a:endParaRPr lang="ko-KR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</a:rPr>
                        <a:t> TCP 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</a:rPr>
                        <a:t> UDP 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 연결방식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연결기반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(connection-oriented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연결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후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통신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1:1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통신 방식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비연결기반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(connectionless-oriented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연결없이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통신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1:1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, 1:n, n:n,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통신방식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 특징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데이터의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경계를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구분안함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(byte-stream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).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신뢰성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있는 데이터 전송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데이터의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전송순서가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보장됨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수신여부를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확인함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손실되면 재전송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패킷을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 관리할 필요가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UDP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보다 전송속도가 느림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데이터의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경계를 구분함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(datagram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신뢰성이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없는 데이터 전송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 데이터의 전송순서가 바뀔 수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있음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수신여부를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확인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안함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데이터가 손실되어도 알 수 없음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패킷을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 관리해줘야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함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TCP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보다 전송속도가 빠름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 관련 클래스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Socket,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ServerSocket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DatagramSocket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DatagramPacket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MulticastSocket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924944"/>
            <a:ext cx="864096" cy="8640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27" y="2921893"/>
            <a:ext cx="864096" cy="864096"/>
          </a:xfrm>
          <a:prstGeom prst="rect">
            <a:avLst/>
          </a:prstGeom>
        </p:spPr>
      </p:pic>
      <p:cxnSp>
        <p:nvCxnSpPr>
          <p:cNvPr id="22" name="직선 연결선 21"/>
          <p:cNvCxnSpPr>
            <a:stCxn id="21" idx="1"/>
          </p:cNvCxnSpPr>
          <p:nvPr/>
        </p:nvCxnSpPr>
        <p:spPr>
          <a:xfrm>
            <a:off x="3406527" y="33539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3"/>
            <a:endCxn id="21" idx="1"/>
          </p:cNvCxnSpPr>
          <p:nvPr/>
        </p:nvCxnSpPr>
        <p:spPr>
          <a:xfrm flipV="1">
            <a:off x="1568624" y="3353941"/>
            <a:ext cx="1837903" cy="3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1" b="13089"/>
          <a:stretch/>
        </p:blipFill>
        <p:spPr>
          <a:xfrm>
            <a:off x="5097016" y="3063735"/>
            <a:ext cx="889468" cy="6566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1" b="13089"/>
          <a:stretch/>
        </p:blipFill>
        <p:spPr>
          <a:xfrm>
            <a:off x="8121352" y="3063735"/>
            <a:ext cx="889468" cy="656611"/>
          </a:xfrm>
          <a:prstGeom prst="rect">
            <a:avLst/>
          </a:prstGeom>
        </p:spPr>
      </p:pic>
      <p:cxnSp>
        <p:nvCxnSpPr>
          <p:cNvPr id="1024" name="직선 화살표 연결선 1023"/>
          <p:cNvCxnSpPr/>
          <p:nvPr/>
        </p:nvCxnSpPr>
        <p:spPr>
          <a:xfrm>
            <a:off x="5986484" y="3306315"/>
            <a:ext cx="2134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/>
          <p:cNvCxnSpPr/>
          <p:nvPr/>
        </p:nvCxnSpPr>
        <p:spPr>
          <a:xfrm flipH="1">
            <a:off x="5986484" y="3501008"/>
            <a:ext cx="21348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72300" y="6237312"/>
            <a:ext cx="145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TCP UDP </a:t>
            </a:r>
            <a:r>
              <a:rPr lang="ko-KR" altLang="en-US" sz="1400" dirty="0" smtClean="0"/>
              <a:t>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98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ko-KR" dirty="0" smtClean="0"/>
              <a:t>TCP</a:t>
            </a:r>
          </a:p>
          <a:p>
            <a:pPr lvl="1">
              <a:buClrTx/>
            </a:pP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994406" cy="498598"/>
          </a:xfrm>
        </p:spPr>
        <p:txBody>
          <a:bodyPr/>
          <a:lstStyle/>
          <a:p>
            <a:r>
              <a:rPr lang="en-US" altLang="ko-KR" sz="3600" dirty="0"/>
              <a:t>Java library for </a:t>
            </a:r>
            <a:r>
              <a:rPr lang="en-US" altLang="ko-KR" sz="3600" dirty="0" smtClean="0"/>
              <a:t>TCP </a:t>
            </a:r>
            <a:r>
              <a:rPr lang="en-US" altLang="ko-KR" sz="3600" dirty="0"/>
              <a:t>socket programming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72300" y="6237312"/>
            <a:ext cx="145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TCP UDP </a:t>
            </a:r>
            <a:r>
              <a:rPr lang="ko-KR" altLang="en-US" sz="1400" dirty="0" smtClean="0"/>
              <a:t>비교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76" y="1523073"/>
            <a:ext cx="1080120" cy="108012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72" y="1523073"/>
            <a:ext cx="1080120" cy="1080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2993" y="1194757"/>
            <a:ext cx="16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Server 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77489" y="1194757"/>
            <a:ext cx="16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cxnSp>
        <p:nvCxnSpPr>
          <p:cNvPr id="10" name="직선 연결선 9"/>
          <p:cNvCxnSpPr>
            <a:stCxn id="7" idx="2"/>
          </p:cNvCxnSpPr>
          <p:nvPr/>
        </p:nvCxnSpPr>
        <p:spPr>
          <a:xfrm>
            <a:off x="2859936" y="2603193"/>
            <a:ext cx="0" cy="34901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2"/>
          </p:cNvCxnSpPr>
          <p:nvPr/>
        </p:nvCxnSpPr>
        <p:spPr>
          <a:xfrm>
            <a:off x="7324432" y="2603193"/>
            <a:ext cx="41498" cy="34901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5716" y="2654005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1575" y="2204864"/>
            <a:ext cx="14593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“</a:t>
            </a:r>
            <a:r>
              <a:rPr lang="ko-KR" altLang="en-US" sz="1000" b="1" dirty="0" smtClean="0"/>
              <a:t>서버 소켓</a:t>
            </a:r>
            <a:r>
              <a:rPr lang="en-US" altLang="ko-KR" sz="1000" b="1" dirty="0" smtClean="0"/>
              <a:t>”</a:t>
            </a:r>
            <a:r>
              <a:rPr lang="ko-KR" altLang="en-US" sz="1000" b="1" dirty="0" smtClean="0"/>
              <a:t> </a:t>
            </a:r>
            <a:r>
              <a:rPr lang="ko-KR" altLang="en-US" sz="1000" dirty="0" smtClean="0"/>
              <a:t>객체 생성과 동시에 클라이언트의 접속을 기다림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stCxn id="14" idx="1"/>
            <a:endCxn id="16" idx="3"/>
          </p:cNvCxnSpPr>
          <p:nvPr/>
        </p:nvCxnSpPr>
        <p:spPr>
          <a:xfrm flipH="1" flipV="1">
            <a:off x="1810925" y="2558807"/>
            <a:ext cx="864791" cy="1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140212" y="2824156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26282" y="2451085"/>
            <a:ext cx="18797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소켓</a:t>
            </a:r>
            <a:r>
              <a:rPr lang="ko-KR" altLang="en-US" sz="1000" dirty="0" smtClean="0"/>
              <a:t> 객체 생성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생성과 동시에 서버 접속 시도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>
            <a:stCxn id="38" idx="3"/>
            <a:endCxn id="39" idx="1"/>
          </p:cNvCxnSpPr>
          <p:nvPr/>
        </p:nvCxnSpPr>
        <p:spPr>
          <a:xfrm flipV="1">
            <a:off x="7508652" y="2651140"/>
            <a:ext cx="517630" cy="2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8" idx="1"/>
          </p:cNvCxnSpPr>
          <p:nvPr/>
        </p:nvCxnSpPr>
        <p:spPr>
          <a:xfrm flipH="1">
            <a:off x="2859936" y="2896164"/>
            <a:ext cx="42802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675716" y="2946976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44120" y="2984549"/>
            <a:ext cx="15231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accept()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클라이언트의 정보를 담은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소켓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를 반환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전달받는 개념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>
            <a:stCxn id="58" idx="1"/>
            <a:endCxn id="59" idx="3"/>
          </p:cNvCxnSpPr>
          <p:nvPr/>
        </p:nvCxnSpPr>
        <p:spPr>
          <a:xfrm flipH="1">
            <a:off x="1867225" y="3018984"/>
            <a:ext cx="808491" cy="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675716" y="3293911"/>
            <a:ext cx="368440" cy="1824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35202" y="3778208"/>
            <a:ext cx="152310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반환된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소켓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 객체를 통해서 </a:t>
            </a:r>
            <a:r>
              <a:rPr lang="en-US" altLang="ko-KR" sz="1000" dirty="0" err="1" smtClean="0"/>
              <a:t>InputStream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받는 </a:t>
            </a:r>
            <a:r>
              <a:rPr lang="ko-KR" altLang="en-US" sz="1000" dirty="0" err="1" smtClean="0"/>
              <a:t>스트림과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OutputStream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출력할 </a:t>
            </a:r>
            <a:r>
              <a:rPr lang="ko-KR" altLang="en-US" sz="1000" dirty="0" err="1" smtClean="0"/>
              <a:t>스트림</a:t>
            </a:r>
            <a:r>
              <a:rPr lang="ko-KR" altLang="en-US" sz="1000" dirty="0" smtClean="0"/>
              <a:t> 객체를 생성</a:t>
            </a:r>
            <a:endParaRPr lang="ko-KR" altLang="en-US" sz="1000" dirty="0"/>
          </a:p>
        </p:txBody>
      </p:sp>
      <p:cxnSp>
        <p:nvCxnSpPr>
          <p:cNvPr id="71" name="직선 화살표 연결선 70"/>
          <p:cNvCxnSpPr>
            <a:stCxn id="103" idx="1"/>
            <a:endCxn id="70" idx="3"/>
          </p:cNvCxnSpPr>
          <p:nvPr/>
        </p:nvCxnSpPr>
        <p:spPr>
          <a:xfrm flipH="1">
            <a:off x="1858307" y="3235705"/>
            <a:ext cx="817409" cy="97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04587" y="3061917"/>
            <a:ext cx="152310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생성된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소켓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객체를 통해서 </a:t>
            </a:r>
            <a:r>
              <a:rPr lang="en-US" altLang="ko-KR" sz="1000" dirty="0" err="1" smtClean="0"/>
              <a:t>InputStream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받는 </a:t>
            </a:r>
            <a:r>
              <a:rPr lang="ko-KR" altLang="en-US" sz="1000" dirty="0" err="1" smtClean="0"/>
              <a:t>스트림과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OutputStream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출력할 </a:t>
            </a:r>
            <a:r>
              <a:rPr lang="ko-KR" altLang="en-US" sz="1000" dirty="0" err="1" smtClean="0"/>
              <a:t>스트림</a:t>
            </a:r>
            <a:r>
              <a:rPr lang="ko-KR" altLang="en-US" sz="1000" dirty="0" smtClean="0"/>
              <a:t> 객체를 생성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7140212" y="3291132"/>
            <a:ext cx="368440" cy="1824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104" idx="3"/>
            <a:endCxn id="74" idx="1"/>
          </p:cNvCxnSpPr>
          <p:nvPr/>
        </p:nvCxnSpPr>
        <p:spPr>
          <a:xfrm>
            <a:off x="7508652" y="3235595"/>
            <a:ext cx="695935" cy="25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3044156" y="4203152"/>
            <a:ext cx="4096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3029230" y="4330236"/>
            <a:ext cx="4096056" cy="2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4102447" y="3851441"/>
            <a:ext cx="22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연결이 끊어질 때까지 통신 </a:t>
            </a:r>
            <a:endParaRPr lang="ko-KR" altLang="en-US" sz="1200" b="1" dirty="0"/>
          </a:p>
        </p:txBody>
      </p:sp>
      <p:sp>
        <p:nvSpPr>
          <p:cNvPr id="101" name="직사각형 100"/>
          <p:cNvSpPr/>
          <p:nvPr/>
        </p:nvSpPr>
        <p:spPr>
          <a:xfrm>
            <a:off x="2675716" y="5113765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140212" y="5102439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675716" y="3163697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140212" y="3163587"/>
            <a:ext cx="368440" cy="144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11571" y="4985718"/>
            <a:ext cx="18281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Socket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close()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호출을 통해 소켓통신 종료</a:t>
            </a:r>
            <a:endParaRPr lang="ko-KR" altLang="en-US" sz="1000" dirty="0"/>
          </a:p>
        </p:txBody>
      </p:sp>
      <p:cxnSp>
        <p:nvCxnSpPr>
          <p:cNvPr id="110" name="직선 화살표 연결선 109"/>
          <p:cNvCxnSpPr>
            <a:stCxn id="101" idx="1"/>
            <a:endCxn id="109" idx="3"/>
          </p:cNvCxnSpPr>
          <p:nvPr/>
        </p:nvCxnSpPr>
        <p:spPr>
          <a:xfrm flipH="1">
            <a:off x="2039743" y="5185773"/>
            <a:ext cx="63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944593" y="4974392"/>
            <a:ext cx="18281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Socket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close()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호출을 통해 소켓통신 종료</a:t>
            </a:r>
            <a:endParaRPr lang="ko-KR" altLang="en-US" sz="1000" dirty="0"/>
          </a:p>
        </p:txBody>
      </p:sp>
      <p:cxnSp>
        <p:nvCxnSpPr>
          <p:cNvPr id="115" name="직선 화살표 연결선 114"/>
          <p:cNvCxnSpPr>
            <a:stCxn id="102" idx="3"/>
            <a:endCxn id="114" idx="1"/>
          </p:cNvCxnSpPr>
          <p:nvPr/>
        </p:nvCxnSpPr>
        <p:spPr>
          <a:xfrm>
            <a:off x="7508652" y="5174447"/>
            <a:ext cx="43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TCP</a:t>
            </a:r>
          </a:p>
          <a:p>
            <a:pPr lvl="1">
              <a:buClrTx/>
            </a:pPr>
            <a:r>
              <a:rPr lang="en-US" altLang="ko-KR" dirty="0" smtClean="0"/>
              <a:t>TCP Socket</a:t>
            </a:r>
            <a:r>
              <a:rPr lang="ko-KR" altLang="en-US" dirty="0" smtClean="0"/>
              <a:t>통신을 위한 자바 클래스</a:t>
            </a:r>
            <a:endParaRPr lang="en-US" altLang="ko-KR" dirty="0" smtClean="0"/>
          </a:p>
          <a:p>
            <a:pPr lvl="2">
              <a:buClrTx/>
            </a:pPr>
            <a:r>
              <a:rPr lang="ko-KR" altLang="en-US" dirty="0" smtClean="0"/>
              <a:t>자바 </a:t>
            </a:r>
            <a:r>
              <a:rPr lang="en-US" altLang="ko-KR" dirty="0" smtClean="0"/>
              <a:t>I/O</a:t>
            </a:r>
          </a:p>
          <a:p>
            <a:pPr lvl="3">
              <a:buClrTx/>
            </a:pPr>
            <a:r>
              <a:rPr lang="en-US" altLang="ko-KR" dirty="0" err="1" smtClean="0"/>
              <a:t>InputStream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바이트 단위로 입력 받기 위한 최상위 </a:t>
            </a:r>
            <a:r>
              <a:rPr lang="ko-KR" altLang="en-US" dirty="0" smtClean="0"/>
              <a:t>클래스</a:t>
            </a:r>
            <a:endParaRPr lang="ko-KR" altLang="en-US" dirty="0"/>
          </a:p>
          <a:p>
            <a:pPr lvl="3">
              <a:buClrTx/>
            </a:pPr>
            <a:r>
              <a:rPr lang="en-US" altLang="ko-KR" dirty="0" err="1" smtClean="0"/>
              <a:t>OutputStrema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바이트 단위로 출력 하기 위한 최상위 클래스</a:t>
            </a:r>
          </a:p>
          <a:p>
            <a:pPr lvl="3">
              <a:buClrTx/>
            </a:pPr>
            <a:r>
              <a:rPr lang="en-US" altLang="ko-KR" dirty="0" smtClean="0"/>
              <a:t>Reader </a:t>
            </a:r>
            <a:r>
              <a:rPr lang="en-US" altLang="ko-KR" dirty="0"/>
              <a:t>: </a:t>
            </a:r>
            <a:r>
              <a:rPr lang="ko-KR" altLang="en-US" dirty="0"/>
              <a:t>문자 단위 입력 </a:t>
            </a:r>
            <a:r>
              <a:rPr lang="ko-KR" altLang="en-US" dirty="0" err="1"/>
              <a:t>스트림</a:t>
            </a:r>
            <a:endParaRPr lang="ko-KR" altLang="en-US" dirty="0"/>
          </a:p>
          <a:p>
            <a:pPr lvl="3">
              <a:buClrTx/>
            </a:pPr>
            <a:r>
              <a:rPr lang="en-US" altLang="ko-KR" dirty="0" smtClean="0"/>
              <a:t>Writer </a:t>
            </a:r>
            <a:r>
              <a:rPr lang="en-US" altLang="ko-KR" dirty="0"/>
              <a:t>: </a:t>
            </a:r>
            <a:r>
              <a:rPr lang="ko-KR" altLang="en-US" dirty="0"/>
              <a:t>문자 단위 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3">
              <a:buClrTx/>
            </a:pPr>
            <a:r>
              <a:rPr lang="en-US" altLang="ko-KR" dirty="0" err="1" smtClean="0"/>
              <a:t>BufferReader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BufferedWriter</a:t>
            </a:r>
            <a:r>
              <a:rPr lang="en-US" altLang="ko-KR" dirty="0" smtClean="0"/>
              <a:t> :</a:t>
            </a:r>
          </a:p>
          <a:p>
            <a:pPr lvl="4">
              <a:buClrTx/>
            </a:pPr>
            <a:r>
              <a:rPr lang="ko-KR" altLang="en-US" dirty="0" smtClean="0"/>
              <a:t>읽기와 </a:t>
            </a:r>
            <a:r>
              <a:rPr lang="ko-KR" altLang="en-US" dirty="0"/>
              <a:t>쓰기 시 성능이 향상되는 </a:t>
            </a:r>
            <a:r>
              <a:rPr lang="ko-KR" altLang="en-US" dirty="0" smtClean="0"/>
              <a:t>효과</a:t>
            </a:r>
            <a:endParaRPr lang="en-US" altLang="ko-KR" dirty="0"/>
          </a:p>
          <a:p>
            <a:pPr lvl="4">
              <a:buClrTx/>
            </a:pPr>
            <a:r>
              <a:rPr lang="en-US" altLang="ko-KR" dirty="0" err="1" smtClean="0"/>
              <a:t>BufferedReader</a:t>
            </a:r>
            <a:r>
              <a:rPr lang="ko-KR" altLang="en-US" dirty="0"/>
              <a:t>의 </a:t>
            </a:r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이용하면 한 줄씩 읽어 들일 때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4">
              <a:buClrTx/>
            </a:pPr>
            <a:r>
              <a:rPr lang="en-US" altLang="ko-KR" dirty="0" smtClean="0"/>
              <a:t>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버퍼이기 </a:t>
            </a:r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/>
              <a:t>flush()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close()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>
              <a:buClrTx/>
            </a:pPr>
            <a:r>
              <a:rPr lang="en-US" altLang="ko-KR" dirty="0" err="1" smtClean="0"/>
              <a:t>InputStreamReader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>
              <a:buClrTx/>
            </a:pPr>
            <a:r>
              <a:rPr lang="en-US" altLang="ko-KR" dirty="0" err="1" smtClean="0"/>
              <a:t>OutputStreamWriter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3">
              <a:buClrTx/>
            </a:pP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498598"/>
          </a:xfrm>
        </p:spPr>
        <p:txBody>
          <a:bodyPr/>
          <a:lstStyle/>
          <a:p>
            <a:r>
              <a:rPr lang="en-US" altLang="ko-KR" sz="3600" dirty="0"/>
              <a:t>Java library for </a:t>
            </a:r>
            <a:r>
              <a:rPr lang="en-US" altLang="ko-KR" sz="3600" dirty="0" smtClean="0"/>
              <a:t>TCP </a:t>
            </a:r>
            <a:r>
              <a:rPr lang="en-US" altLang="ko-KR" sz="3600" dirty="0"/>
              <a:t>socket programming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TCP</a:t>
            </a:r>
          </a:p>
          <a:p>
            <a:pPr lvl="1">
              <a:buClrTx/>
            </a:pPr>
            <a:r>
              <a:rPr lang="en-US" altLang="ko-KR" dirty="0" smtClean="0"/>
              <a:t>TCP Socket</a:t>
            </a:r>
            <a:r>
              <a:rPr lang="ko-KR" altLang="en-US" dirty="0" smtClean="0"/>
              <a:t>통신을 위한 자바 클래스</a:t>
            </a:r>
            <a:endParaRPr lang="en-US" altLang="ko-KR" dirty="0" smtClean="0"/>
          </a:p>
          <a:p>
            <a:pPr lvl="2">
              <a:buClrTx/>
            </a:pPr>
            <a:r>
              <a:rPr lang="en-US" altLang="ko-KR" dirty="0" err="1" smtClean="0"/>
              <a:t>InputStreamReader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3">
              <a:buClrTx/>
            </a:pPr>
            <a:r>
              <a:rPr lang="en-US" altLang="ko-KR" b="1" dirty="0" err="1" smtClean="0"/>
              <a:t>InputStreamReader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InputStream</a:t>
            </a:r>
            <a:r>
              <a:rPr lang="en-US" altLang="ko-KR" b="1" dirty="0" smtClean="0"/>
              <a:t> in): </a:t>
            </a:r>
            <a:r>
              <a:rPr lang="ko-KR" altLang="en-US" dirty="0" smtClean="0"/>
              <a:t>주어진 입력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 </a:t>
            </a:r>
            <a:r>
              <a:rPr lang="en-US" altLang="ko-KR" dirty="0" smtClean="0"/>
              <a:t>in</a:t>
            </a:r>
            <a:r>
              <a:rPr lang="ko-KR" altLang="en-US" dirty="0" smtClean="0"/>
              <a:t>에 대해 기본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사용하는</a:t>
            </a:r>
            <a:r>
              <a:rPr lang="en-US" altLang="ko-KR" dirty="0" err="1" smtClean="0"/>
              <a:t>InputStreamReader</a:t>
            </a:r>
            <a:r>
              <a:rPr lang="en-US" altLang="ko-KR" dirty="0" smtClean="0"/>
              <a:t> 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3">
              <a:buClrTx/>
            </a:pPr>
            <a:r>
              <a:rPr lang="en-US" altLang="ko-KR" b="1" dirty="0" err="1" smtClean="0"/>
              <a:t>InputStreamReader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InputStream</a:t>
            </a:r>
            <a:r>
              <a:rPr lang="en-US" altLang="ko-KR" b="1" dirty="0" smtClean="0"/>
              <a:t> in, String </a:t>
            </a:r>
            <a:r>
              <a:rPr lang="en-US" altLang="ko-KR" b="1" dirty="0" err="1" smtClean="0"/>
              <a:t>enc</a:t>
            </a:r>
            <a:r>
              <a:rPr lang="en-US" altLang="ko-KR" b="1" dirty="0" smtClean="0"/>
              <a:t>): </a:t>
            </a:r>
            <a:r>
              <a:rPr lang="ko-KR" altLang="en-US" dirty="0" smtClean="0"/>
              <a:t>주어진 입력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 </a:t>
            </a:r>
            <a:r>
              <a:rPr lang="en-US" altLang="ko-KR" dirty="0" smtClean="0"/>
              <a:t>in</a:t>
            </a:r>
            <a:r>
              <a:rPr lang="ko-KR" altLang="en-US" dirty="0" smtClean="0"/>
              <a:t>에 대해 </a:t>
            </a:r>
            <a:r>
              <a:rPr lang="en-US" altLang="ko-KR" dirty="0" err="1" smtClean="0"/>
              <a:t>enc</a:t>
            </a:r>
            <a:r>
              <a:rPr lang="en-US" altLang="ko-KR" dirty="0" smtClean="0"/>
              <a:t> 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사용하는 </a:t>
            </a:r>
            <a:r>
              <a:rPr lang="en-US" altLang="ko-KR" dirty="0" err="1" smtClean="0"/>
              <a:t>InputStreamReader</a:t>
            </a:r>
            <a:r>
              <a:rPr lang="en-US" altLang="ko-KR" dirty="0" smtClean="0"/>
              <a:t> </a:t>
            </a:r>
            <a:r>
              <a:rPr lang="ko-KR" altLang="en-US" dirty="0" smtClean="0"/>
              <a:t>객체를 생성한다</a:t>
            </a:r>
            <a:endParaRPr lang="en-US" altLang="ko-KR" dirty="0" smtClean="0"/>
          </a:p>
          <a:p>
            <a:pPr marL="895350" lvl="3" indent="0">
              <a:buClrTx/>
              <a:buNone/>
            </a:pPr>
            <a:endParaRPr lang="en-US" altLang="ko-KR" dirty="0"/>
          </a:p>
          <a:p>
            <a:pPr lvl="2">
              <a:buClrTx/>
            </a:pPr>
            <a:r>
              <a:rPr lang="en-US" altLang="ko-KR" dirty="0" err="1" smtClean="0"/>
              <a:t>OutputStreamWriter</a:t>
            </a:r>
            <a:r>
              <a:rPr lang="en-US" altLang="ko-KR" dirty="0" smtClean="0"/>
              <a:t>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3">
              <a:buClrTx/>
            </a:pPr>
            <a:r>
              <a:rPr lang="en-US" altLang="ko-KR" b="1" dirty="0" err="1" smtClean="0"/>
              <a:t>OutputStreamWriter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OutputStream</a:t>
            </a:r>
            <a:r>
              <a:rPr lang="en-US" altLang="ko-KR" b="1" dirty="0" smtClean="0"/>
              <a:t> out): </a:t>
            </a:r>
            <a:r>
              <a:rPr lang="ko-KR" altLang="en-US" dirty="0"/>
              <a:t>주어진 출력 바이트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에 대해 기본 </a:t>
            </a:r>
            <a:r>
              <a:rPr lang="ko-KR" altLang="en-US" dirty="0" err="1"/>
              <a:t>인코딩을</a:t>
            </a:r>
            <a:r>
              <a:rPr lang="ko-KR" altLang="en-US" dirty="0"/>
              <a:t> 사용하는 </a:t>
            </a:r>
            <a:r>
              <a:rPr lang="en-US" altLang="ko-KR" dirty="0" err="1"/>
              <a:t>outputStreamReader</a:t>
            </a:r>
            <a:r>
              <a:rPr lang="en-US" altLang="ko-KR" dirty="0"/>
              <a:t> </a:t>
            </a:r>
            <a:r>
              <a:rPr lang="ko-KR" altLang="en-US" dirty="0"/>
              <a:t>객체를 생성한다</a:t>
            </a:r>
            <a:r>
              <a:rPr lang="en-US" altLang="ko-KR" dirty="0" smtClean="0"/>
              <a:t>. </a:t>
            </a:r>
          </a:p>
          <a:p>
            <a:pPr lvl="3">
              <a:buClrTx/>
            </a:pPr>
            <a:r>
              <a:rPr lang="en-US" altLang="ko-KR" b="1" dirty="0" err="1" smtClean="0"/>
              <a:t>OutputStreamWriter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OutputStream</a:t>
            </a:r>
            <a:r>
              <a:rPr lang="en-US" altLang="ko-KR" b="1" dirty="0" smtClean="0"/>
              <a:t> </a:t>
            </a:r>
            <a:r>
              <a:rPr lang="en-US" altLang="ko-KR" b="1" dirty="0"/>
              <a:t>out, String </a:t>
            </a:r>
            <a:r>
              <a:rPr lang="en-US" altLang="ko-KR" b="1" dirty="0" err="1"/>
              <a:t>enc</a:t>
            </a:r>
            <a:r>
              <a:rPr lang="en-US" altLang="ko-KR" b="1" dirty="0" smtClean="0"/>
              <a:t>): </a:t>
            </a:r>
            <a:r>
              <a:rPr lang="ko-KR" altLang="en-US" dirty="0"/>
              <a:t>주어진 출력 바이트 </a:t>
            </a:r>
            <a:r>
              <a:rPr lang="ko-KR" altLang="en-US" dirty="0" err="1"/>
              <a:t>스트림</a:t>
            </a:r>
            <a:r>
              <a:rPr lang="ko-KR" altLang="en-US" dirty="0"/>
              <a:t> </a:t>
            </a:r>
            <a:r>
              <a:rPr lang="en-US" altLang="ko-KR" dirty="0"/>
              <a:t>out</a:t>
            </a:r>
            <a:r>
              <a:rPr lang="ko-KR" altLang="en-US" dirty="0"/>
              <a:t>에 대해 </a:t>
            </a:r>
            <a:r>
              <a:rPr lang="en-US" altLang="ko-KR" dirty="0" err="1"/>
              <a:t>enc</a:t>
            </a:r>
            <a:r>
              <a:rPr lang="en-US" altLang="ko-KR" dirty="0"/>
              <a:t> </a:t>
            </a:r>
            <a:r>
              <a:rPr lang="ko-KR" altLang="en-US" dirty="0"/>
              <a:t>문자 </a:t>
            </a:r>
            <a:r>
              <a:rPr lang="ko-KR" altLang="en-US" dirty="0" err="1"/>
              <a:t>인코딩을</a:t>
            </a:r>
            <a:r>
              <a:rPr lang="ko-KR" altLang="en-US" dirty="0"/>
              <a:t> 사용하는 </a:t>
            </a:r>
            <a:r>
              <a:rPr lang="en-US" altLang="ko-KR" dirty="0" err="1"/>
              <a:t>OutputStreamReader</a:t>
            </a:r>
            <a:r>
              <a:rPr lang="en-US" altLang="ko-KR" dirty="0"/>
              <a:t> </a:t>
            </a:r>
            <a:r>
              <a:rPr lang="ko-KR" altLang="en-US" dirty="0"/>
              <a:t>객체를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498598"/>
          </a:xfrm>
        </p:spPr>
        <p:txBody>
          <a:bodyPr/>
          <a:lstStyle/>
          <a:p>
            <a:r>
              <a:rPr lang="en-US" altLang="ko-KR" sz="3600" dirty="0"/>
              <a:t>Java library for TCP socket programming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 smtClean="0"/>
              <a:t>Practice 1 - TCP Server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0" y="1268760"/>
            <a:ext cx="6232624" cy="50196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73080" y="1628800"/>
            <a:ext cx="40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소켓 번호를 미리 변수에 저장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72798" y="2503590"/>
            <a:ext cx="457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accept()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통한 클라이언트의 소켓 반환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41032" y="3573016"/>
            <a:ext cx="457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반환된 소켓의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19996" y="4699444"/>
            <a:ext cx="349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통해 데이터를 전달받거나 혹은 전달하기 위해서 필요한 </a:t>
            </a:r>
            <a:r>
              <a:rPr lang="en-US" altLang="ko-KR" dirty="0" smtClean="0"/>
              <a:t>Java I/O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</a:t>
            </a:r>
            <a:r>
              <a:rPr lang="ko-KR" altLang="en-US" dirty="0" err="1" smtClean="0"/>
              <a:t>셋팅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7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69946</TotalTime>
  <Words>636</Words>
  <Application>Microsoft Office PowerPoint</Application>
  <PresentationFormat>A4 용지(210x297mm)</PresentationFormat>
  <Paragraphs>169</Paragraphs>
  <Slides>14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Index</vt:lpstr>
      <vt:lpstr>Notice – Plan changed!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kabsung Lee</cp:lastModifiedBy>
  <cp:revision>4457</cp:revision>
  <dcterms:created xsi:type="dcterms:W3CDTF">2014-05-15T02:02:05Z</dcterms:created>
  <dcterms:modified xsi:type="dcterms:W3CDTF">2019-03-15T05:09:09Z</dcterms:modified>
</cp:coreProperties>
</file>