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2" r:id="rId3"/>
    <p:sldId id="275" r:id="rId4"/>
    <p:sldId id="308" r:id="rId5"/>
    <p:sldId id="317" r:id="rId6"/>
    <p:sldId id="316" r:id="rId7"/>
    <p:sldId id="318" r:id="rId8"/>
    <p:sldId id="320" r:id="rId9"/>
    <p:sldId id="303" r:id="rId10"/>
    <p:sldId id="322" r:id="rId11"/>
    <p:sldId id="321" r:id="rId12"/>
    <p:sldId id="309" r:id="rId13"/>
    <p:sldId id="324" r:id="rId14"/>
    <p:sldId id="323" r:id="rId15"/>
    <p:sldId id="310" r:id="rId16"/>
    <p:sldId id="261" r:id="rId17"/>
    <p:sldId id="325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12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776" userDrawn="1">
          <p15:clr>
            <a:srgbClr val="A4A3A4"/>
          </p15:clr>
        </p15:guide>
        <p15:guide id="7" pos="5460" userDrawn="1">
          <p15:clr>
            <a:srgbClr val="A4A3A4"/>
          </p15:clr>
        </p15:guide>
        <p15:guide id="8" orient="horz" pos="2024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2" pos="6239" userDrawn="1">
          <p15:clr>
            <a:srgbClr val="A4A3A4"/>
          </p15:clr>
        </p15:guide>
        <p15:guide id="13" pos="6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DDFDF"/>
    <a:srgbClr val="F1F1F1"/>
    <a:srgbClr val="FFFFFF"/>
    <a:srgbClr val="F8B05B"/>
    <a:srgbClr val="FAFAFA"/>
    <a:srgbClr val="283C8C"/>
    <a:srgbClr val="009999"/>
    <a:srgbClr val="02BDEE"/>
    <a:srgbClr val="00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6366" autoAdjust="0"/>
  </p:normalViewPr>
  <p:slideViewPr>
    <p:cSldViewPr>
      <p:cViewPr>
        <p:scale>
          <a:sx n="125" d="100"/>
          <a:sy n="125" d="100"/>
        </p:scale>
        <p:origin x="1338" y="-54"/>
      </p:cViewPr>
      <p:guideLst>
        <p:guide pos="3120"/>
        <p:guide orient="horz" pos="164"/>
        <p:guide pos="776"/>
        <p:guide pos="5460"/>
        <p:guide orient="horz" pos="2024"/>
        <p:guide orient="horz"/>
        <p:guide pos="171"/>
        <p:guide/>
        <p:guide pos="6239"/>
        <p:guide pos="6069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2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1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9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5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6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6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9035" r="93359" b="2053"/>
          <a:stretch/>
        </p:blipFill>
        <p:spPr bwMode="auto">
          <a:xfrm>
            <a:off x="8205099" y="6453336"/>
            <a:ext cx="1700901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684200" y="116632"/>
            <a:ext cx="6537600" cy="65061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152400" y="1191667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romanUcPeriod"/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7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 hasCustomPrompt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>
              <a:buClr>
                <a:schemeClr val="tx1"/>
              </a:buClr>
            </a:pPr>
            <a:r>
              <a:rPr lang="ko-KR" altLang="en-US" dirty="0"/>
              <a:t>첫째</a:t>
            </a:r>
            <a:endParaRPr lang="en-US" altLang="ko-KR" dirty="0"/>
          </a:p>
          <a:p>
            <a:pPr lvl="1">
              <a:buClrTx/>
            </a:pPr>
            <a:r>
              <a:rPr lang="ko-KR" altLang="en-US" dirty="0"/>
              <a:t>둘째</a:t>
            </a:r>
            <a:endParaRPr lang="en-US" altLang="ko-KR" dirty="0"/>
          </a:p>
          <a:p>
            <a:pPr lvl="2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3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4">
              <a:buClrTx/>
            </a:pPr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13742" y="878625"/>
            <a:ext cx="10077484" cy="5543506"/>
            <a:chOff x="-13742" y="878625"/>
            <a:chExt cx="10077484" cy="5543506"/>
          </a:xfrm>
        </p:grpSpPr>
        <p:pic>
          <p:nvPicPr>
            <p:cNvPr id="13" name="Picture 2" descr="technologiesì ëí ì´ë¯¸ì§ ê²ìê²°ê³¼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837" y="3703942"/>
              <a:ext cx="3280905" cy="262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 userDrawn="1"/>
          </p:nvSpPr>
          <p:spPr>
            <a:xfrm>
              <a:off x="5821080" y="2640729"/>
              <a:ext cx="3998686" cy="3747634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13742" y="878625"/>
              <a:ext cx="9919742" cy="554350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8697416" y="6481031"/>
            <a:ext cx="942269" cy="35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7" r:id="rId2"/>
    <p:sldLayoutId id="2147483785" r:id="rId3"/>
    <p:sldLayoutId id="21474837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idron.tistory.com/2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412776"/>
            <a:ext cx="9433047" cy="553998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tx1"/>
                </a:solidFill>
              </a:rPr>
              <a:t>Socket Communication Intro &amp; Practice #2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컴퓨터 네트워크 실습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2019.03.15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이상우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sam_2011@hallym.ac.kr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" name="부제목 6">
            <a:extLst>
              <a:ext uri="{FF2B5EF4-FFF2-40B4-BE49-F238E27FC236}">
                <a16:creationId xmlns=""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994406" cy="498598"/>
          </a:xfrm>
        </p:spPr>
        <p:txBody>
          <a:bodyPr/>
          <a:lstStyle/>
          <a:p>
            <a:r>
              <a:rPr lang="en-US" altLang="ko-KR" sz="3600" dirty="0"/>
              <a:t>Java library for </a:t>
            </a:r>
            <a:r>
              <a:rPr lang="en-US" altLang="ko-KR" sz="3600" dirty="0" smtClean="0"/>
              <a:t>UDP </a:t>
            </a:r>
            <a:r>
              <a:rPr lang="en-US" altLang="ko-KR" sz="3600" dirty="0"/>
              <a:t>socket programming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7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/>
          <a:lstStyle/>
          <a:p>
            <a:pPr>
              <a:buClrTx/>
            </a:pPr>
            <a:r>
              <a:rPr lang="en-US" altLang="ko-KR" dirty="0" smtClean="0"/>
              <a:t>UDP</a:t>
            </a:r>
          </a:p>
          <a:p>
            <a:pPr lvl="1">
              <a:buClrTx/>
            </a:pPr>
            <a:r>
              <a:rPr lang="ko-KR" altLang="en-US" dirty="0" smtClean="0"/>
              <a:t>서버</a:t>
            </a:r>
            <a:endParaRPr lang="en-US" altLang="ko-KR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en-US" altLang="ko-KR" dirty="0" err="1" smtClean="0"/>
              <a:t>DatagramSocket</a:t>
            </a:r>
            <a:r>
              <a:rPr lang="en-US" altLang="ko-KR" dirty="0" smtClean="0"/>
              <a:t>: UDP </a:t>
            </a:r>
            <a:r>
              <a:rPr lang="ko-KR" altLang="en-US" dirty="0" smtClean="0"/>
              <a:t>프로토콜을  통해서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주고 받는 소켓을 생성하는 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우편함에 비유할 수 있다</a:t>
            </a:r>
            <a:r>
              <a:rPr lang="en-US" altLang="ko-KR" dirty="0" smtClean="0"/>
              <a:t>)</a:t>
            </a:r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en-US" altLang="ko-KR" dirty="0" err="1" smtClean="0"/>
              <a:t>DatagramPacket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DatagramSocket</a:t>
            </a:r>
            <a:r>
              <a:rPr lang="ko-KR" altLang="en-US" dirty="0" smtClean="0"/>
              <a:t>을 통해서 전달할 데이터를 정의하는 클래스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편지에 비유할 수 있다</a:t>
            </a:r>
            <a:r>
              <a:rPr lang="en-US" altLang="ko-KR" dirty="0" smtClean="0"/>
              <a:t>)</a:t>
            </a:r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en-US" altLang="ko-KR" dirty="0" smtClean="0"/>
              <a:t>String: </a:t>
            </a:r>
            <a:r>
              <a:rPr lang="en-US" altLang="ko-KR" dirty="0" err="1" smtClean="0"/>
              <a:t>DatagramPacket</a:t>
            </a:r>
            <a:r>
              <a:rPr lang="ko-KR" altLang="en-US" dirty="0" smtClean="0"/>
              <a:t>을 통해 전달된 </a:t>
            </a:r>
            <a:r>
              <a:rPr lang="en-US" altLang="ko-KR" dirty="0" smtClean="0"/>
              <a:t>Byte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문자열로 저장</a:t>
            </a:r>
            <a:endParaRPr lang="en-US" altLang="ko-KR" dirty="0" smtClean="0"/>
          </a:p>
          <a:p>
            <a:pPr marL="542925" lvl="2" indent="0">
              <a:buClrTx/>
              <a:buNone/>
            </a:pPr>
            <a:endParaRPr lang="en-US" altLang="ko-KR" dirty="0" smtClean="0"/>
          </a:p>
          <a:p>
            <a:pPr lvl="1">
              <a:buClrTx/>
            </a:pP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en-US" altLang="ko-KR" dirty="0" err="1"/>
              <a:t>DatagramSocket</a:t>
            </a:r>
            <a:r>
              <a:rPr lang="en-US" altLang="ko-KR" dirty="0"/>
              <a:t>: </a:t>
            </a:r>
            <a:r>
              <a:rPr lang="ko-KR" altLang="en-US" dirty="0" smtClean="0"/>
              <a:t>서버와 동일</a:t>
            </a:r>
            <a:endParaRPr lang="en-US" altLang="ko-KR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en-US" altLang="ko-KR" dirty="0" err="1" smtClean="0"/>
              <a:t>DatagramPacket</a:t>
            </a:r>
            <a:r>
              <a:rPr lang="en-US" altLang="ko-KR" dirty="0"/>
              <a:t>: </a:t>
            </a:r>
            <a:r>
              <a:rPr lang="ko-KR" altLang="en-US" dirty="0" smtClean="0"/>
              <a:t>서버와 동일</a:t>
            </a:r>
            <a:endParaRPr lang="en-US" altLang="ko-KR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en-US" altLang="ko-KR" dirty="0" smtClean="0"/>
              <a:t>String: </a:t>
            </a:r>
            <a:r>
              <a:rPr lang="ko-KR" altLang="en-US" dirty="0" smtClean="0"/>
              <a:t>서버와 동일</a:t>
            </a:r>
            <a:endParaRPr lang="en-US" altLang="ko-KR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en-US" altLang="ko-KR" dirty="0" err="1" smtClean="0"/>
              <a:t>BufferedReader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키보드를 통해 입력된 문자열을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단위로 읽어와서 버퍼에 저장함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후 버퍼에 저장된 데이터를 </a:t>
            </a:r>
            <a:r>
              <a:rPr lang="ko-KR" altLang="en-US" dirty="0" err="1" smtClean="0"/>
              <a:t>데이터그램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패킷에</a:t>
            </a:r>
            <a:r>
              <a:rPr lang="ko-KR" altLang="en-US" dirty="0" smtClean="0"/>
              <a:t> 담아서 전송</a:t>
            </a:r>
            <a:r>
              <a:rPr lang="en-US" altLang="ko-KR" dirty="0" smtClean="0"/>
              <a:t>)</a:t>
            </a:r>
          </a:p>
          <a:p>
            <a:pPr lvl="1">
              <a:buClrTx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24" y="3645024"/>
            <a:ext cx="6071766" cy="402963"/>
          </a:xfrm>
          <a:prstGeom prst="rect">
            <a:avLst/>
          </a:prstGeom>
        </p:spPr>
      </p:pic>
      <p:cxnSp>
        <p:nvCxnSpPr>
          <p:cNvPr id="14" name="꺾인 연결선 13"/>
          <p:cNvCxnSpPr>
            <a:endCxn id="3" idx="1"/>
          </p:cNvCxnSpPr>
          <p:nvPr/>
        </p:nvCxnSpPr>
        <p:spPr>
          <a:xfrm>
            <a:off x="1568624" y="3573016"/>
            <a:ext cx="1800200" cy="273490"/>
          </a:xfrm>
          <a:prstGeom prst="bentConnector3">
            <a:avLst>
              <a:gd name="adj1" fmla="val -1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 smtClean="0"/>
              <a:t>Practice 2 – UDP Server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1" y="986461"/>
            <a:ext cx="8381057" cy="53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 smtClean="0"/>
              <a:t>Practice </a:t>
            </a:r>
            <a:r>
              <a:rPr lang="en-US" altLang="ko-KR" dirty="0" smtClean="0"/>
              <a:t>3 </a:t>
            </a:r>
            <a:r>
              <a:rPr lang="en-US" altLang="ko-KR" dirty="0" smtClean="0"/>
              <a:t>- UDP Client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908720"/>
            <a:ext cx="7989405" cy="54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 smtClean="0"/>
              <a:t>Practice </a:t>
            </a:r>
            <a:r>
              <a:rPr lang="en-US" altLang="ko-KR" dirty="0" smtClean="0"/>
              <a:t>4 </a:t>
            </a:r>
            <a:r>
              <a:rPr lang="en-US" altLang="ko-KR" dirty="0" smtClean="0"/>
              <a:t>- UDP </a:t>
            </a:r>
            <a:r>
              <a:rPr lang="en-US" altLang="ko-KR" dirty="0" smtClean="0"/>
              <a:t>Multicast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53" y="2027377"/>
            <a:ext cx="7959293" cy="37143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575" y="958041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간단한 </a:t>
            </a:r>
            <a:r>
              <a:rPr lang="en-US" altLang="ko-KR" sz="1200" dirty="0" smtClean="0"/>
              <a:t>Cast</a:t>
            </a:r>
            <a:r>
              <a:rPr lang="ko-KR" altLang="en-US" sz="1200" dirty="0" smtClean="0"/>
              <a:t>의 종류 이해</a:t>
            </a:r>
            <a:r>
              <a:rPr lang="en-US" altLang="ko-KR" sz="12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Unicast: </a:t>
            </a:r>
            <a:r>
              <a:rPr lang="ko-KR" altLang="en-US" sz="1200" dirty="0" smtClean="0"/>
              <a:t>한 명에게 전달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쪽지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Broadcast: </a:t>
            </a:r>
            <a:r>
              <a:rPr lang="ko-KR" altLang="en-US" sz="1200" dirty="0" smtClean="0"/>
              <a:t>연결된 불특정 다수에게 전달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라디오 방송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Multicast: </a:t>
            </a:r>
            <a:r>
              <a:rPr lang="ko-KR" altLang="en-US" sz="1200" dirty="0" smtClean="0"/>
              <a:t>특정된 다수에게 전달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77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 smtClean="0"/>
              <a:t>Practice </a:t>
            </a:r>
            <a:r>
              <a:rPr lang="en-US" altLang="ko-KR" dirty="0" smtClean="0"/>
              <a:t>4 </a:t>
            </a:r>
            <a:r>
              <a:rPr lang="en-US" altLang="ko-KR" dirty="0" smtClean="0"/>
              <a:t>- UDP </a:t>
            </a:r>
            <a:r>
              <a:rPr lang="en-US" altLang="ko-KR" dirty="0" smtClean="0"/>
              <a:t>Multicast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00" y="1340768"/>
            <a:ext cx="7214795" cy="47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ko-KR" dirty="0" smtClean="0"/>
              <a:t>TCP Multi-Chat Program</a:t>
            </a:r>
          </a:p>
          <a:p>
            <a:pPr lvl="1">
              <a:buClrTx/>
            </a:pPr>
            <a:r>
              <a:rPr lang="ko-KR" altLang="en-US" dirty="0" smtClean="0"/>
              <a:t>여러 명이 서버에 접속하여 </a:t>
            </a:r>
            <a:r>
              <a:rPr lang="ko-KR" altLang="en-US" dirty="0" err="1" smtClean="0"/>
              <a:t>채팅할</a:t>
            </a:r>
            <a:r>
              <a:rPr lang="ko-KR" altLang="en-US" dirty="0" smtClean="0"/>
              <a:t> 수 있는 프로그램 개발</a:t>
            </a:r>
            <a:endParaRPr lang="en-US" altLang="ko-KR" dirty="0" smtClean="0"/>
          </a:p>
          <a:p>
            <a:pPr lvl="1">
              <a:buClrTx/>
            </a:pPr>
            <a:r>
              <a:rPr lang="ko-KR" altLang="en-US" dirty="0" smtClean="0"/>
              <a:t>서버는 클라이언트가 전송하는 데이터를 다른 클라이언트들에게 다시 전송해주는 역할만을 수행</a:t>
            </a:r>
            <a:endParaRPr lang="en-US" altLang="ko-KR" dirty="0" smtClean="0"/>
          </a:p>
          <a:p>
            <a:pPr lvl="1">
              <a:buClrTx/>
            </a:pPr>
            <a:r>
              <a:rPr lang="ko-KR" altLang="en-US" dirty="0" smtClean="0"/>
              <a:t>참고 사이트 </a:t>
            </a:r>
            <a:r>
              <a:rPr lang="en-US" altLang="ko-KR" dirty="0" smtClean="0"/>
              <a:t>(TCP </a:t>
            </a:r>
            <a:r>
              <a:rPr lang="ko-KR" altLang="en-US" dirty="0" smtClean="0"/>
              <a:t>다중채팅 소스코드 예제</a:t>
            </a:r>
            <a:r>
              <a:rPr lang="en-US" altLang="ko-KR" dirty="0" smtClean="0"/>
              <a:t>)</a:t>
            </a:r>
          </a:p>
          <a:p>
            <a:pPr lvl="2">
              <a:buClrTx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lidron.tistory.com/20</a:t>
            </a:r>
            <a:endParaRPr lang="en-US" altLang="ko-KR" dirty="0" smtClean="0"/>
          </a:p>
          <a:p>
            <a:pPr lvl="1">
              <a:buClrTx/>
            </a:pPr>
            <a:r>
              <a:rPr lang="ko-KR" altLang="en-US" dirty="0" smtClean="0"/>
              <a:t>과제 제출은 소스 코드 </a:t>
            </a:r>
            <a:r>
              <a:rPr lang="en-US" altLang="ko-KR" dirty="0" smtClean="0"/>
              <a:t>+ </a:t>
            </a:r>
            <a:r>
              <a:rPr lang="ko-KR" altLang="en-US" b="1" dirty="0" smtClean="0"/>
              <a:t>주석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최대한 자세히</a:t>
            </a:r>
            <a:r>
              <a:rPr lang="en-US" altLang="ko-KR" b="1" dirty="0" smtClean="0"/>
              <a:t>)</a:t>
            </a:r>
          </a:p>
          <a:p>
            <a:pPr lvl="1">
              <a:buClrTx/>
            </a:pPr>
            <a:r>
              <a:rPr lang="ko-KR" altLang="en-US" dirty="0" smtClean="0"/>
              <a:t>평가항목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주석 </a:t>
            </a:r>
            <a:r>
              <a:rPr lang="en-US" altLang="ko-KR" dirty="0" smtClean="0"/>
              <a:t>2.5</a:t>
            </a:r>
            <a:r>
              <a:rPr lang="ko-KR" altLang="en-US" dirty="0" smtClean="0"/>
              <a:t>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>
              <a:buClrTx/>
            </a:pP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marL="542925" lvl="2" indent="0">
              <a:buClrTx/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762830" cy="553998"/>
          </a:xfrm>
        </p:spPr>
        <p:txBody>
          <a:bodyPr/>
          <a:lstStyle/>
          <a:p>
            <a:r>
              <a:rPr lang="en-US" altLang="ko-KR" dirty="0"/>
              <a:t>Assignment – </a:t>
            </a:r>
            <a:r>
              <a:rPr lang="en-US" altLang="ko-KR" dirty="0" smtClean="0"/>
              <a:t>TCP Multi-Chat </a:t>
            </a:r>
            <a:r>
              <a:rPr lang="en-US" altLang="ko-KR" dirty="0"/>
              <a:t>Program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4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UDP Multicast</a:t>
            </a:r>
          </a:p>
          <a:p>
            <a:pPr lvl="1">
              <a:buClrTx/>
            </a:pPr>
            <a:r>
              <a:rPr lang="en-US" altLang="ko-KR" dirty="0" smtClean="0"/>
              <a:t>3</a:t>
            </a:r>
            <a:r>
              <a:rPr lang="ko-KR" altLang="en-US" dirty="0" err="1" smtClean="0"/>
              <a:t>명이서</a:t>
            </a:r>
            <a:r>
              <a:rPr lang="ko-KR" altLang="en-US" dirty="0" smtClean="0"/>
              <a:t> 해보기</a:t>
            </a:r>
            <a:endParaRPr lang="en-US" altLang="ko-KR" dirty="0" smtClean="0"/>
          </a:p>
          <a:p>
            <a:pPr lvl="1">
              <a:buClrTx/>
            </a:pPr>
            <a:r>
              <a:rPr lang="en-US" altLang="ko-KR" dirty="0" smtClean="0"/>
              <a:t>1</a:t>
            </a:r>
            <a:r>
              <a:rPr lang="ko-KR" altLang="en-US" dirty="0" smtClean="0"/>
              <a:t>명이 서버</a:t>
            </a:r>
            <a:endParaRPr lang="en-US" altLang="ko-KR" dirty="0" smtClean="0"/>
          </a:p>
          <a:p>
            <a:pPr lvl="1">
              <a:buClrTx/>
            </a:pPr>
            <a:r>
              <a:rPr lang="en-US" altLang="ko-KR" dirty="0" smtClean="0"/>
              <a:t>2</a:t>
            </a:r>
            <a:r>
              <a:rPr lang="ko-KR" altLang="en-US" dirty="0" smtClean="0"/>
              <a:t>명이 클라이언트</a:t>
            </a:r>
            <a:endParaRPr lang="en-US" altLang="ko-KR" dirty="0" smtClean="0"/>
          </a:p>
          <a:p>
            <a:pPr lvl="1">
              <a:buClrTx/>
            </a:pPr>
            <a:r>
              <a:rPr lang="en-US" altLang="ko-KR" dirty="0" smtClean="0"/>
              <a:t>2</a:t>
            </a:r>
            <a:r>
              <a:rPr lang="ko-KR" altLang="en-US" dirty="0" smtClean="0"/>
              <a:t>명의 클라이언트는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명의 서버가 송신하는 </a:t>
            </a:r>
            <a:r>
              <a:rPr lang="ko-KR" altLang="en-US" dirty="0" err="1" smtClean="0"/>
              <a:t>멀티케스트</a:t>
            </a:r>
            <a:r>
              <a:rPr lang="ko-KR" altLang="en-US" dirty="0" smtClean="0"/>
              <a:t> 내용을 듣는다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통신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762830" cy="553998"/>
          </a:xfrm>
        </p:spPr>
        <p:txBody>
          <a:bodyPr/>
          <a:lstStyle/>
          <a:p>
            <a:r>
              <a:rPr lang="en-US" altLang="ko-KR" dirty="0" smtClean="0"/>
              <a:t>Try it – UDP Multicast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ko-KR" dirty="0" smtClean="0"/>
              <a:t>Socket</a:t>
            </a:r>
          </a:p>
          <a:p>
            <a:pPr lvl="1">
              <a:buClrTx/>
            </a:pPr>
            <a:r>
              <a:rPr lang="ko-KR" altLang="en-US" dirty="0" smtClean="0"/>
              <a:t>어떤 전송계층을 사용하느냐에 따라서 두 가지 방법이 있음</a:t>
            </a:r>
            <a:endParaRPr lang="en-US" altLang="ko-KR" dirty="0" smtClean="0"/>
          </a:p>
          <a:p>
            <a:pPr lvl="1">
              <a:buClrTx/>
            </a:pPr>
            <a:r>
              <a:rPr lang="en-US" altLang="ko-KR" dirty="0" smtClean="0"/>
              <a:t>TCP: </a:t>
            </a:r>
            <a:r>
              <a:rPr lang="ko-KR" altLang="en-US" dirty="0" smtClean="0"/>
              <a:t>연결기반</a:t>
            </a:r>
            <a:endParaRPr lang="en-US" altLang="ko-KR" dirty="0" smtClean="0"/>
          </a:p>
          <a:p>
            <a:pPr lvl="1">
              <a:buClrTx/>
            </a:pPr>
            <a:r>
              <a:rPr lang="en-US" altLang="ko-KR" dirty="0" smtClean="0"/>
              <a:t>UDP: </a:t>
            </a:r>
            <a:r>
              <a:rPr lang="ko-KR" altLang="en-US" dirty="0" smtClean="0"/>
              <a:t>비 연결기반</a:t>
            </a:r>
            <a:endParaRPr lang="en-US" altLang="ko-KR" dirty="0" smtClean="0"/>
          </a:p>
          <a:p>
            <a:pPr lvl="1">
              <a:buClrTx/>
            </a:pP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 smtClean="0"/>
              <a:t>Reviewing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81794"/>
              </p:ext>
            </p:extLst>
          </p:nvPr>
        </p:nvGraphicFramePr>
        <p:xfrm>
          <a:off x="307975" y="3996711"/>
          <a:ext cx="9182101" cy="2194560"/>
        </p:xfrm>
        <a:graphic>
          <a:graphicData uri="http://schemas.openxmlformats.org/drawingml/2006/table">
            <a:tbl>
              <a:tblPr/>
              <a:tblGrid>
                <a:gridCol w="829536"/>
                <a:gridCol w="3537445"/>
                <a:gridCol w="4815120"/>
              </a:tblGrid>
              <a:tr h="1333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rgbClr val="FFFFFF"/>
                          </a:solidFill>
                          <a:effectLst/>
                        </a:rPr>
                        <a:t> 항목</a:t>
                      </a:r>
                      <a:endParaRPr lang="ko-KR" alt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</a:rPr>
                        <a:t> TCP 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</a:rPr>
                        <a:t> UDP 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 연결방식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연결기반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(connection-oriented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연결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후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통신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1:1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통신 방식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비연결기반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(connectionless-oriented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연결없이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통신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1:1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, 1:n, n:n,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통신방식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 특징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데이터의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경계를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구분안함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(byte-stream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).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신뢰성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있는 데이터 전송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데이터의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전송순서가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보장됨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수신여부를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확인함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손실되면 재전송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패킷을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 관리할 필요가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없음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UDP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보다 전송속도가 느림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데이터의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경계를 구분함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(datagram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신뢰성이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없는 데이터 전송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 데이터의 전송순서가 바뀔 수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있음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수신여부를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확인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안함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데이터가 손실되어도 알 수 없음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패킷을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 관리해줘야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함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TCP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보다 전송속도가 빠름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 관련 클래스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Socket,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ServerSocket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DatagramSocket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DatagramPacket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MulticastSocket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924944"/>
            <a:ext cx="864096" cy="8640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27" y="2921893"/>
            <a:ext cx="864096" cy="864096"/>
          </a:xfrm>
          <a:prstGeom prst="rect">
            <a:avLst/>
          </a:prstGeom>
        </p:spPr>
      </p:pic>
      <p:cxnSp>
        <p:nvCxnSpPr>
          <p:cNvPr id="22" name="직선 연결선 21"/>
          <p:cNvCxnSpPr>
            <a:stCxn id="21" idx="1"/>
          </p:cNvCxnSpPr>
          <p:nvPr/>
        </p:nvCxnSpPr>
        <p:spPr>
          <a:xfrm>
            <a:off x="3406527" y="33539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3"/>
            <a:endCxn id="21" idx="1"/>
          </p:cNvCxnSpPr>
          <p:nvPr/>
        </p:nvCxnSpPr>
        <p:spPr>
          <a:xfrm flipV="1">
            <a:off x="1568624" y="3353941"/>
            <a:ext cx="1837903" cy="3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1" b="13089"/>
          <a:stretch/>
        </p:blipFill>
        <p:spPr>
          <a:xfrm>
            <a:off x="5097016" y="3063735"/>
            <a:ext cx="889468" cy="6566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1" b="13089"/>
          <a:stretch/>
        </p:blipFill>
        <p:spPr>
          <a:xfrm>
            <a:off x="8121352" y="3063735"/>
            <a:ext cx="889468" cy="656611"/>
          </a:xfrm>
          <a:prstGeom prst="rect">
            <a:avLst/>
          </a:prstGeom>
        </p:spPr>
      </p:pic>
      <p:cxnSp>
        <p:nvCxnSpPr>
          <p:cNvPr id="1024" name="직선 화살표 연결선 1023"/>
          <p:cNvCxnSpPr/>
          <p:nvPr/>
        </p:nvCxnSpPr>
        <p:spPr>
          <a:xfrm>
            <a:off x="5986484" y="3306315"/>
            <a:ext cx="2134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화살표 연결선 1026"/>
          <p:cNvCxnSpPr/>
          <p:nvPr/>
        </p:nvCxnSpPr>
        <p:spPr>
          <a:xfrm flipH="1">
            <a:off x="5986484" y="3501008"/>
            <a:ext cx="2134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Practice </a:t>
            </a:r>
            <a:r>
              <a:rPr lang="en-US" altLang="ko-KR" dirty="0" smtClean="0"/>
              <a:t>1 </a:t>
            </a:r>
            <a:r>
              <a:rPr lang="en-US" altLang="ko-KR" dirty="0"/>
              <a:t>– TCP Chat </a:t>
            </a:r>
            <a:r>
              <a:rPr lang="en-US" altLang="ko-KR" dirty="0" smtClean="0"/>
              <a:t>Program</a:t>
            </a:r>
          </a:p>
          <a:p>
            <a:r>
              <a:rPr lang="en-US" altLang="ko-KR" dirty="0" smtClean="0"/>
              <a:t>Java library for UDP socket programming  </a:t>
            </a:r>
            <a:endParaRPr lang="en-US" altLang="ko-KR" sz="2800" dirty="0" smtClean="0"/>
          </a:p>
          <a:p>
            <a:r>
              <a:rPr lang="en-US" altLang="ko-KR" sz="2800" dirty="0" smtClean="0"/>
              <a:t>Practice 2 – UDP Server</a:t>
            </a:r>
          </a:p>
          <a:p>
            <a:r>
              <a:rPr lang="en-US" altLang="ko-KR" dirty="0" smtClean="0"/>
              <a:t>Practice 3 – UDP </a:t>
            </a:r>
            <a:r>
              <a:rPr lang="en-US" altLang="ko-KR" dirty="0" smtClean="0"/>
              <a:t>Client</a:t>
            </a:r>
          </a:p>
          <a:p>
            <a:r>
              <a:rPr lang="en-US" altLang="ko-KR" dirty="0" smtClean="0"/>
              <a:t>Practice 4 – UDP </a:t>
            </a:r>
            <a:r>
              <a:rPr lang="en-US" altLang="ko-KR" dirty="0" smtClean="0"/>
              <a:t>multicast</a:t>
            </a:r>
            <a:endParaRPr lang="en-US" altLang="ko-KR" dirty="0" smtClean="0"/>
          </a:p>
          <a:p>
            <a:r>
              <a:rPr lang="en-US" altLang="ko-KR" dirty="0" smtClean="0"/>
              <a:t>Assignment </a:t>
            </a:r>
            <a:r>
              <a:rPr lang="en-US" altLang="ko-KR" dirty="0" smtClean="0"/>
              <a:t>– TCP Multi-Chat Program</a:t>
            </a:r>
          </a:p>
        </p:txBody>
      </p:sp>
    </p:spTree>
    <p:extLst>
      <p:ext uri="{BB962C8B-B14F-4D97-AF65-F5344CB8AC3E}">
        <p14:creationId xmlns:p14="http://schemas.microsoft.com/office/powerpoint/2010/main" val="37501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236236"/>
          </a:xfrm>
        </p:spPr>
        <p:txBody>
          <a:bodyPr/>
          <a:lstStyle/>
          <a:p>
            <a:r>
              <a:rPr lang="en-US" altLang="ko-KR" dirty="0"/>
              <a:t>Practice 1</a:t>
            </a:r>
            <a:r>
              <a:rPr lang="en-US" altLang="ko-KR" dirty="0" smtClean="0"/>
              <a:t> - TCP Chat Program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TCP Chat Program</a:t>
            </a:r>
          </a:p>
          <a:p>
            <a:pPr lvl="1">
              <a:buClrTx/>
            </a:pP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1238250" lvl="3" indent="-342900">
              <a:buClrTx/>
              <a:buFont typeface="+mj-ea"/>
              <a:buAutoNum type="circleNumDbPlain"/>
            </a:pPr>
            <a:r>
              <a:rPr lang="ko-KR" altLang="en-US" b="1" dirty="0" smtClean="0"/>
              <a:t>송신 </a:t>
            </a:r>
            <a:r>
              <a:rPr lang="ko-KR" altLang="en-US" b="1" dirty="0" err="1" smtClean="0"/>
              <a:t>쓰레드</a:t>
            </a:r>
            <a:r>
              <a:rPr lang="ko-KR" altLang="en-US" b="1" dirty="0" smtClean="0"/>
              <a:t> 클래스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소켓 객체를 매개변수로 받으며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 소켓 객체에 연결된 프로그램</a:t>
            </a:r>
            <a:r>
              <a:rPr lang="en-US" altLang="ko-KR" dirty="0" smtClean="0"/>
              <a:t>(IP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포트번호로 구분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키보드 입력을 받은 문자열을 전송한다</a:t>
            </a:r>
            <a:r>
              <a:rPr lang="en-US" altLang="ko-KR" dirty="0" smtClean="0"/>
              <a:t>.</a:t>
            </a:r>
          </a:p>
          <a:p>
            <a:pPr marL="1238250" lvl="3" indent="-342900">
              <a:buClrTx/>
              <a:buFont typeface="+mj-ea"/>
              <a:buAutoNum type="circleNumDbPlain"/>
            </a:pPr>
            <a:r>
              <a:rPr lang="ko-KR" altLang="en-US" b="1" dirty="0" smtClean="0"/>
              <a:t>수신 </a:t>
            </a:r>
            <a:r>
              <a:rPr lang="ko-KR" altLang="en-US" b="1" dirty="0" err="1" smtClean="0"/>
              <a:t>쓰레드</a:t>
            </a:r>
            <a:r>
              <a:rPr lang="ko-KR" altLang="en-US" b="1" dirty="0" smtClean="0"/>
              <a:t> 클래스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소켓 객체를 매개변수로 받으며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 소켓 객체로부터 수신되는 문자열을 콘솔에 출력해준다</a:t>
            </a:r>
            <a:r>
              <a:rPr lang="en-US" altLang="ko-KR" dirty="0" smtClean="0"/>
              <a:t>.</a:t>
            </a:r>
          </a:p>
          <a:p>
            <a:pPr marL="1238250" lvl="3" indent="-342900">
              <a:buClrTx/>
              <a:buFont typeface="+mj-ea"/>
              <a:buAutoNum type="circleNumDbPlain"/>
            </a:pPr>
            <a:r>
              <a:rPr lang="ko-KR" altLang="en-US" b="1" dirty="0" smtClean="0"/>
              <a:t>서버 </a:t>
            </a:r>
            <a:r>
              <a:rPr lang="en-US" altLang="ko-KR" b="1" dirty="0" smtClean="0"/>
              <a:t>Application </a:t>
            </a:r>
            <a:r>
              <a:rPr lang="ko-KR" altLang="en-US" b="1" dirty="0" smtClean="0"/>
              <a:t>클래스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서버 </a:t>
            </a:r>
            <a:r>
              <a:rPr lang="ko-KR" altLang="en-US" dirty="0" smtClean="0"/>
              <a:t>소켓을 통해서 클라이언트의 접속을 허가하고 클라이언트의 정보를 담은 소켓 객체를 통해 송신 </a:t>
            </a:r>
            <a:r>
              <a:rPr lang="ko-KR" altLang="en-US" dirty="0" err="1" smtClean="0"/>
              <a:t>쓰레드와</a:t>
            </a:r>
            <a:r>
              <a:rPr lang="ko-KR" altLang="en-US" dirty="0" smtClean="0"/>
              <a:t> 수신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1238250" lvl="3" indent="-342900">
              <a:buClrTx/>
              <a:buFont typeface="+mj-ea"/>
              <a:buAutoNum type="circleNumDbPlain"/>
            </a:pPr>
            <a:r>
              <a:rPr lang="ko-KR" altLang="en-US" b="1" dirty="0" smtClean="0"/>
              <a:t>클라이언트 </a:t>
            </a:r>
            <a:r>
              <a:rPr lang="en-US" altLang="ko-KR" b="1" dirty="0" smtClean="0"/>
              <a:t>Application </a:t>
            </a:r>
            <a:r>
              <a:rPr lang="ko-KR" altLang="en-US" b="1" dirty="0" smtClean="0"/>
              <a:t>클래스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소켓을 생성함과 동시에 서버에 접속하고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 객체를 통해서 송신 </a:t>
            </a:r>
            <a:r>
              <a:rPr lang="ko-KR" altLang="en-US" dirty="0" err="1" smtClean="0"/>
              <a:t>쓰레드와</a:t>
            </a:r>
            <a:r>
              <a:rPr lang="ko-KR" altLang="en-US" dirty="0" smtClean="0"/>
              <a:t> 수신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895350" lvl="3" indent="0">
              <a:buClrTx/>
              <a:buNone/>
            </a:pPr>
            <a:endParaRPr lang="en-US" altLang="ko-KR" dirty="0" smtClean="0"/>
          </a:p>
          <a:p>
            <a:pPr lvl="3">
              <a:buClrTx/>
            </a:pP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449" y="4961338"/>
            <a:ext cx="2661799" cy="11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236236"/>
          </a:xfrm>
        </p:spPr>
        <p:txBody>
          <a:bodyPr/>
          <a:lstStyle/>
          <a:p>
            <a:r>
              <a:rPr lang="en-US" altLang="ko-KR" dirty="0"/>
              <a:t>Practice </a:t>
            </a:r>
            <a:r>
              <a:rPr lang="en-US" altLang="ko-KR" dirty="0" smtClean="0"/>
              <a:t>1 - TCP Chat Program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55787" y="1008445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송신 </a:t>
            </a:r>
            <a:r>
              <a:rPr lang="ko-KR" altLang="en-US" b="1" dirty="0" err="1"/>
              <a:t>쓰레드</a:t>
            </a:r>
            <a:r>
              <a:rPr lang="ko-KR" altLang="en-US" b="1" dirty="0"/>
              <a:t> 클래스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89" y="1484784"/>
            <a:ext cx="7839621" cy="47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2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236236"/>
          </a:xfrm>
        </p:spPr>
        <p:txBody>
          <a:bodyPr/>
          <a:lstStyle/>
          <a:p>
            <a:r>
              <a:rPr lang="en-US" altLang="ko-KR" dirty="0"/>
              <a:t>Practice </a:t>
            </a:r>
            <a:r>
              <a:rPr lang="en-US" altLang="ko-KR" dirty="0" smtClean="0"/>
              <a:t>1 - TCP Chat Program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2" y="1484784"/>
            <a:ext cx="8882516" cy="48214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55787" y="1008445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수신 </a:t>
            </a:r>
            <a:r>
              <a:rPr lang="ko-KR" altLang="en-US" b="1" dirty="0" err="1"/>
              <a:t>쓰레드</a:t>
            </a:r>
            <a:r>
              <a:rPr lang="ko-KR" altLang="en-US" b="1" dirty="0"/>
              <a:t>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03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236236"/>
          </a:xfrm>
        </p:spPr>
        <p:txBody>
          <a:bodyPr/>
          <a:lstStyle/>
          <a:p>
            <a:r>
              <a:rPr lang="en-US" altLang="ko-KR" dirty="0"/>
              <a:t>Practice </a:t>
            </a:r>
            <a:r>
              <a:rPr lang="en-US" altLang="ko-KR" dirty="0" smtClean="0"/>
              <a:t>1 - TCP Chat Program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57135" y="1062234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서버 클래스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8" y="1628800"/>
            <a:ext cx="8086323" cy="46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2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236236"/>
          </a:xfrm>
        </p:spPr>
        <p:txBody>
          <a:bodyPr/>
          <a:lstStyle/>
          <a:p>
            <a:r>
              <a:rPr lang="en-US" altLang="ko-KR" dirty="0"/>
              <a:t>Practice </a:t>
            </a:r>
            <a:r>
              <a:rPr lang="en-US" altLang="ko-KR" dirty="0" smtClean="0"/>
              <a:t>1 - TCP Chat Program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0885" y="143457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클라이언트 클래스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4" y="1934234"/>
            <a:ext cx="80867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994406" cy="498598"/>
          </a:xfrm>
        </p:spPr>
        <p:txBody>
          <a:bodyPr/>
          <a:lstStyle/>
          <a:p>
            <a:r>
              <a:rPr lang="en-US" altLang="ko-KR" sz="3600" dirty="0"/>
              <a:t>Java library for </a:t>
            </a:r>
            <a:r>
              <a:rPr lang="en-US" altLang="ko-KR" sz="3600" dirty="0" smtClean="0"/>
              <a:t>UDP </a:t>
            </a:r>
            <a:r>
              <a:rPr lang="en-US" altLang="ko-KR" sz="3600" dirty="0"/>
              <a:t>socket programming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2859936" y="4969378"/>
            <a:ext cx="0" cy="11526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7341101" y="5007585"/>
            <a:ext cx="0" cy="11526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/>
          <a:lstStyle/>
          <a:p>
            <a:pPr>
              <a:buClrTx/>
            </a:pPr>
            <a:r>
              <a:rPr lang="en-US" altLang="ko-KR" dirty="0" smtClean="0"/>
              <a:t>UDP</a:t>
            </a:r>
          </a:p>
          <a:p>
            <a:pPr lvl="1">
              <a:buClrTx/>
            </a:pPr>
            <a:endParaRPr lang="en-US" altLang="ko-KR" dirty="0" smtClean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76" y="1523073"/>
            <a:ext cx="1080120" cy="1080120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72" y="1523073"/>
            <a:ext cx="1080120" cy="108012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2012993" y="1194757"/>
            <a:ext cx="16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Server 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477489" y="1194757"/>
            <a:ext cx="16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cxnSp>
        <p:nvCxnSpPr>
          <p:cNvPr id="106" name="직선 연결선 105"/>
          <p:cNvCxnSpPr>
            <a:stCxn id="98" idx="2"/>
          </p:cNvCxnSpPr>
          <p:nvPr/>
        </p:nvCxnSpPr>
        <p:spPr>
          <a:xfrm>
            <a:off x="2859936" y="2603193"/>
            <a:ext cx="0" cy="13505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9" idx="2"/>
          </p:cNvCxnSpPr>
          <p:nvPr/>
        </p:nvCxnSpPr>
        <p:spPr>
          <a:xfrm>
            <a:off x="7324432" y="2603193"/>
            <a:ext cx="16669" cy="1401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675716" y="2654005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343069" y="1891718"/>
            <a:ext cx="14593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“Datagram Socket”</a:t>
            </a:r>
            <a:r>
              <a:rPr lang="ko-KR" altLang="en-US" sz="1000" b="1" dirty="0" smtClean="0"/>
              <a:t> </a:t>
            </a:r>
            <a:r>
              <a:rPr lang="ko-KR" altLang="en-US" sz="1000" dirty="0" smtClean="0"/>
              <a:t>객체 생성</a:t>
            </a:r>
            <a:endParaRPr lang="ko-KR" altLang="en-US" sz="1000" dirty="0"/>
          </a:p>
        </p:txBody>
      </p:sp>
      <p:cxnSp>
        <p:nvCxnSpPr>
          <p:cNvPr id="112" name="직선 화살표 연결선 111"/>
          <p:cNvCxnSpPr>
            <a:stCxn id="108" idx="1"/>
            <a:endCxn id="111" idx="3"/>
          </p:cNvCxnSpPr>
          <p:nvPr/>
        </p:nvCxnSpPr>
        <p:spPr>
          <a:xfrm flipH="1" flipV="1">
            <a:off x="1802419" y="2091773"/>
            <a:ext cx="873297" cy="6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7140212" y="2652583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93425" y="2091773"/>
            <a:ext cx="14632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“Datagram Socket”</a:t>
            </a:r>
            <a:r>
              <a:rPr lang="ko-KR" altLang="en-US" sz="1000" b="1" dirty="0"/>
              <a:t> </a:t>
            </a:r>
            <a:r>
              <a:rPr lang="ko-KR" altLang="en-US" sz="1000" dirty="0"/>
              <a:t>객체 생성</a:t>
            </a:r>
          </a:p>
        </p:txBody>
      </p:sp>
      <p:cxnSp>
        <p:nvCxnSpPr>
          <p:cNvPr id="117" name="직선 화살표 연결선 116"/>
          <p:cNvCxnSpPr>
            <a:stCxn id="113" idx="3"/>
            <a:endCxn id="116" idx="1"/>
          </p:cNvCxnSpPr>
          <p:nvPr/>
        </p:nvCxnSpPr>
        <p:spPr>
          <a:xfrm flipV="1">
            <a:off x="7508652" y="2291828"/>
            <a:ext cx="784773" cy="43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75716" y="2946976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25248" y="2430420"/>
            <a:ext cx="15231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수신을 위한 </a:t>
            </a:r>
            <a:r>
              <a:rPr lang="en-US" altLang="ko-KR" sz="1000" b="1" dirty="0" smtClean="0"/>
              <a:t>“Datagram Packet”</a:t>
            </a:r>
          </a:p>
          <a:p>
            <a:pPr algn="ctr"/>
            <a:r>
              <a:rPr lang="ko-KR" altLang="en-US" sz="1000" dirty="0" smtClean="0"/>
              <a:t>객체 생성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클라이언트가 전송한 </a:t>
            </a:r>
            <a:r>
              <a:rPr lang="en-US" altLang="ko-KR" sz="1000" dirty="0" err="1" smtClean="0"/>
              <a:t>DatagramePacket</a:t>
            </a:r>
            <a:r>
              <a:rPr lang="ko-KR" altLang="en-US" sz="1000" dirty="0" smtClean="0"/>
              <a:t>을 전달 받는 역할</a:t>
            </a:r>
            <a:r>
              <a:rPr lang="en-US" altLang="ko-KR" sz="1000" dirty="0" smtClean="0"/>
              <a:t>)</a:t>
            </a:r>
            <a:r>
              <a:rPr lang="en-US" altLang="ko-KR" sz="1000" b="1" dirty="0" smtClean="0"/>
              <a:t>  </a:t>
            </a:r>
            <a:endParaRPr lang="ko-KR" altLang="en-US" sz="1000" b="1" dirty="0"/>
          </a:p>
        </p:txBody>
      </p:sp>
      <p:cxnSp>
        <p:nvCxnSpPr>
          <p:cNvPr id="120" name="직선 화살표 연결선 119"/>
          <p:cNvCxnSpPr>
            <a:stCxn id="118" idx="1"/>
            <a:endCxn id="119" idx="3"/>
          </p:cNvCxnSpPr>
          <p:nvPr/>
        </p:nvCxnSpPr>
        <p:spPr>
          <a:xfrm flipH="1" flipV="1">
            <a:off x="1848353" y="2938252"/>
            <a:ext cx="827363" cy="8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32554" y="3486469"/>
            <a:ext cx="17158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“Datagram Socket”</a:t>
            </a:r>
            <a:r>
              <a:rPr lang="ko-KR" altLang="en-US" sz="1000" b="1" dirty="0"/>
              <a:t> </a:t>
            </a:r>
            <a:r>
              <a:rPr lang="ko-KR" altLang="en-US" sz="1000" dirty="0"/>
              <a:t>객체 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receive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 데이터 </a:t>
            </a:r>
            <a:r>
              <a:rPr lang="ko-KR" altLang="en-US" sz="1000" dirty="0" err="1" smtClean="0"/>
              <a:t>패킷을</a:t>
            </a:r>
            <a:r>
              <a:rPr lang="ko-KR" altLang="en-US" sz="1000" dirty="0" smtClean="0"/>
              <a:t> 수신대기 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이때 </a:t>
            </a:r>
            <a:r>
              <a:rPr lang="ko-KR" altLang="en-US" sz="1000" dirty="0" err="1" smtClean="0"/>
              <a:t>메소드의</a:t>
            </a:r>
            <a:r>
              <a:rPr lang="ko-KR" altLang="en-US" sz="1000" dirty="0" smtClean="0"/>
              <a:t> 매개변수로 앞에서 생성한 </a:t>
            </a:r>
            <a:r>
              <a:rPr lang="en-US" altLang="ko-KR" sz="1000" b="1" dirty="0"/>
              <a:t>“Datagram Packet</a:t>
            </a:r>
            <a:r>
              <a:rPr lang="en-US" altLang="ko-KR" sz="1000" b="1" dirty="0" smtClean="0"/>
              <a:t>” </a:t>
            </a:r>
            <a:r>
              <a:rPr lang="ko-KR" altLang="en-US" sz="1000" dirty="0" smtClean="0"/>
              <a:t>객체를 받는다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서버가 사용하는 이 객체는 클라이언트로 부터 수신 받은 </a:t>
            </a:r>
            <a:r>
              <a:rPr lang="en-US" altLang="ko-KR" sz="1000" dirty="0" smtClean="0"/>
              <a:t>Datagram Packet</a:t>
            </a:r>
            <a:r>
              <a:rPr lang="ko-KR" altLang="en-US" sz="1000" dirty="0" smtClean="0"/>
              <a:t>을 담는 그릇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정도로 생각하면 된다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  <p:cxnSp>
        <p:nvCxnSpPr>
          <p:cNvPr id="122" name="직선 화살표 연결선 121"/>
          <p:cNvCxnSpPr>
            <a:stCxn id="128" idx="1"/>
            <a:endCxn id="121" idx="3"/>
          </p:cNvCxnSpPr>
          <p:nvPr/>
        </p:nvCxnSpPr>
        <p:spPr>
          <a:xfrm flipH="1">
            <a:off x="1848354" y="3235705"/>
            <a:ext cx="827362" cy="114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229962" y="2617275"/>
            <a:ext cx="152310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전송을 위한 </a:t>
            </a:r>
            <a:r>
              <a:rPr lang="en-US" altLang="ko-KR" sz="1000" b="1" dirty="0" smtClean="0"/>
              <a:t>“</a:t>
            </a:r>
            <a:r>
              <a:rPr lang="en-US" altLang="ko-KR" sz="1000" b="1" dirty="0"/>
              <a:t>Datagram Packet”</a:t>
            </a:r>
          </a:p>
          <a:p>
            <a:pPr algn="ctr"/>
            <a:r>
              <a:rPr lang="ko-KR" altLang="en-US" sz="1000" dirty="0"/>
              <a:t>객체 생성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전송할 데이터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데이터 길이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서버 </a:t>
            </a:r>
            <a:r>
              <a:rPr lang="en-US" altLang="ko-KR" sz="1000" dirty="0" smtClean="0"/>
              <a:t>IP, </a:t>
            </a:r>
            <a:r>
              <a:rPr lang="ko-KR" altLang="en-US" sz="1000" dirty="0" smtClean="0"/>
              <a:t>서버동작 등을 매개변수로 하여 데이터를 전송하는 </a:t>
            </a:r>
            <a:r>
              <a:rPr lang="ko-KR" altLang="en-US" sz="1000" dirty="0" err="1" smtClean="0"/>
              <a:t>역활</a:t>
            </a:r>
            <a:r>
              <a:rPr lang="en-US" altLang="ko-KR" sz="1000" dirty="0" smtClean="0"/>
              <a:t>)</a:t>
            </a:r>
            <a:r>
              <a:rPr lang="en-US" altLang="ko-KR" sz="1000" b="1" dirty="0" smtClean="0"/>
              <a:t>  </a:t>
            </a:r>
            <a:endParaRPr lang="ko-KR" altLang="en-US" sz="1000" b="1" dirty="0"/>
          </a:p>
        </p:txBody>
      </p:sp>
      <p:cxnSp>
        <p:nvCxnSpPr>
          <p:cNvPr id="124" name="직선 화살표 연결선 123"/>
          <p:cNvCxnSpPr>
            <a:stCxn id="134" idx="3"/>
            <a:endCxn id="123" idx="1"/>
          </p:cNvCxnSpPr>
          <p:nvPr/>
        </p:nvCxnSpPr>
        <p:spPr>
          <a:xfrm>
            <a:off x="7505682" y="3018110"/>
            <a:ext cx="724280" cy="18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2859936" y="3408490"/>
            <a:ext cx="42802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675716" y="5374738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156881" y="5368463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2675716" y="3163697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7140212" y="3336482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4148" y="5760104"/>
            <a:ext cx="18281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Socket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close()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호출을 통해 소켓통신 종료</a:t>
            </a:r>
            <a:endParaRPr lang="ko-KR" altLang="en-US" sz="1000" dirty="0"/>
          </a:p>
        </p:txBody>
      </p:sp>
      <p:cxnSp>
        <p:nvCxnSpPr>
          <p:cNvPr id="131" name="직선 화살표 연결선 130"/>
          <p:cNvCxnSpPr>
            <a:stCxn id="126" idx="1"/>
            <a:endCxn id="130" idx="3"/>
          </p:cNvCxnSpPr>
          <p:nvPr/>
        </p:nvCxnSpPr>
        <p:spPr>
          <a:xfrm flipH="1">
            <a:off x="1892320" y="5446746"/>
            <a:ext cx="783396" cy="51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901038" y="5102439"/>
            <a:ext cx="18281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Socket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close()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호출을 통해 소켓통신 종료</a:t>
            </a:r>
            <a:endParaRPr lang="ko-KR" altLang="en-US" sz="1000" dirty="0"/>
          </a:p>
        </p:txBody>
      </p:sp>
      <p:cxnSp>
        <p:nvCxnSpPr>
          <p:cNvPr id="133" name="직선 화살표 연결선 132"/>
          <p:cNvCxnSpPr>
            <a:stCxn id="127" idx="3"/>
            <a:endCxn id="132" idx="1"/>
          </p:cNvCxnSpPr>
          <p:nvPr/>
        </p:nvCxnSpPr>
        <p:spPr>
          <a:xfrm flipV="1">
            <a:off x="7525321" y="5302494"/>
            <a:ext cx="375717" cy="13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7137242" y="2946102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/>
          <p:cNvCxnSpPr>
            <a:stCxn id="129" idx="3"/>
            <a:endCxn id="136" idx="0"/>
          </p:cNvCxnSpPr>
          <p:nvPr/>
        </p:nvCxnSpPr>
        <p:spPr>
          <a:xfrm>
            <a:off x="7508652" y="3408490"/>
            <a:ext cx="1269926" cy="54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864492" y="3953715"/>
            <a:ext cx="182817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“Datagram Socket”</a:t>
            </a:r>
            <a:r>
              <a:rPr lang="ko-KR" altLang="en-US" sz="1000" dirty="0" smtClean="0"/>
              <a:t>을 통해서 데이터 전송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이때 </a:t>
            </a:r>
            <a:r>
              <a:rPr lang="en-US" altLang="ko-KR" sz="1000" dirty="0" smtClean="0"/>
              <a:t>“Datagram Packet”</a:t>
            </a:r>
            <a:r>
              <a:rPr lang="ko-KR" altLang="en-US" sz="1000" dirty="0" smtClean="0"/>
              <a:t>객체를 매개변수로 한다</a:t>
            </a:r>
            <a:r>
              <a:rPr lang="en-US" altLang="ko-KR" sz="1000" dirty="0" smtClean="0"/>
              <a:t>.-&gt;</a:t>
            </a:r>
            <a:r>
              <a:rPr lang="ko-KR" altLang="en-US" sz="1000" dirty="0" smtClean="0"/>
              <a:t> 해당 객체에 전송에 필요한 데이터와 전송할 데이터 정보가 담겨있다</a:t>
            </a:r>
            <a:r>
              <a:rPr lang="en-US" altLang="ko-KR" sz="1000" dirty="0" smtClean="0"/>
              <a:t>.</a:t>
            </a:r>
            <a:endParaRPr lang="ko-KR" altLang="en-US" sz="1000" b="1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2859936" y="4165651"/>
            <a:ext cx="0" cy="566088"/>
            <a:chOff x="2859936" y="4149080"/>
            <a:chExt cx="0" cy="566088"/>
          </a:xfrm>
        </p:grpSpPr>
        <p:cxnSp>
          <p:nvCxnSpPr>
            <p:cNvPr id="138" name="직선 연결선 137"/>
            <p:cNvCxnSpPr/>
            <p:nvPr/>
          </p:nvCxnSpPr>
          <p:spPr>
            <a:xfrm>
              <a:off x="2859936" y="4149080"/>
              <a:ext cx="0" cy="620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2859936" y="4399514"/>
              <a:ext cx="0" cy="620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2859936" y="4653136"/>
              <a:ext cx="0" cy="620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>
            <a:off x="7332766" y="4164057"/>
            <a:ext cx="0" cy="566088"/>
            <a:chOff x="2859936" y="4149080"/>
            <a:chExt cx="0" cy="566088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2859936" y="4149080"/>
              <a:ext cx="0" cy="620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2859936" y="4399514"/>
              <a:ext cx="0" cy="620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2859936" y="4653136"/>
              <a:ext cx="0" cy="620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050479" y="3909380"/>
            <a:ext cx="4058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 부분이 계속 반복됨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/>
              <a:t>데이터 송수신을 위한 </a:t>
            </a:r>
            <a:r>
              <a:rPr lang="ko-KR" altLang="en-US" sz="1400" dirty="0" err="1" smtClean="0"/>
              <a:t>데이터그램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패킷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err="1" smtClean="0"/>
              <a:t>데이터그램</a:t>
            </a:r>
            <a:r>
              <a:rPr lang="ko-KR" altLang="en-US" sz="1400" dirty="0" smtClean="0"/>
              <a:t> 소켓을 통한 송수신 수행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569663" y="2836415"/>
            <a:ext cx="5020593" cy="7514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9" idx="0"/>
          </p:cNvCxnSpPr>
          <p:nvPr/>
        </p:nvCxnSpPr>
        <p:spPr>
          <a:xfrm flipH="1">
            <a:off x="5079959" y="3587815"/>
            <a:ext cx="1" cy="32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70656</TotalTime>
  <Words>671</Words>
  <Application>Microsoft Office PowerPoint</Application>
  <PresentationFormat>A4 용지(210x297mm)</PresentationFormat>
  <Paragraphs>135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함초롬돋움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Windows 사용자</cp:lastModifiedBy>
  <cp:revision>4471</cp:revision>
  <dcterms:created xsi:type="dcterms:W3CDTF">2014-05-15T02:02:05Z</dcterms:created>
  <dcterms:modified xsi:type="dcterms:W3CDTF">2019-03-22T03:50:40Z</dcterms:modified>
</cp:coreProperties>
</file>