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308" r:id="rId4"/>
    <p:sldId id="311" r:id="rId5"/>
    <p:sldId id="316" r:id="rId6"/>
    <p:sldId id="309" r:id="rId7"/>
    <p:sldId id="310" r:id="rId8"/>
    <p:sldId id="312" r:id="rId9"/>
    <p:sldId id="313" r:id="rId10"/>
    <p:sldId id="314" r:id="rId11"/>
    <p:sldId id="320" r:id="rId12"/>
    <p:sldId id="315" r:id="rId13"/>
    <p:sldId id="318" r:id="rId14"/>
    <p:sldId id="261" r:id="rId15"/>
    <p:sldId id="321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6366" autoAdjust="0"/>
  </p:normalViewPr>
  <p:slideViewPr>
    <p:cSldViewPr>
      <p:cViewPr>
        <p:scale>
          <a:sx n="100" d="100"/>
          <a:sy n="100" d="100"/>
        </p:scale>
        <p:origin x="1284" y="444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2019-03-29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2019-03-29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lab.naver.com/keyword/realtimeList.naver?where=ma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HTTP Protocol Intro &amp; Practice #1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2019.03.29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=""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443198"/>
          </a:xfrm>
        </p:spPr>
        <p:txBody>
          <a:bodyPr/>
          <a:lstStyle/>
          <a:p>
            <a:r>
              <a:rPr lang="en-US" altLang="ko-KR" sz="3200" dirty="0"/>
              <a:t>Practice 1 – Simple HTTP Server Using 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999239"/>
            <a:ext cx="6552728" cy="51565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20752" y="3068960"/>
            <a:ext cx="187220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87188" y="1340768"/>
            <a:ext cx="3168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400" b="1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getFile</a:t>
            </a:r>
            <a:r>
              <a:rPr lang="en-US" altLang="ko-KR" sz="1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992" y="2208354"/>
            <a:ext cx="4971803" cy="276131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25" name="꺾인 연결선 24"/>
          <p:cNvCxnSpPr>
            <a:stCxn id="2" idx="3"/>
            <a:endCxn id="14" idx="1"/>
          </p:cNvCxnSpPr>
          <p:nvPr/>
        </p:nvCxnSpPr>
        <p:spPr>
          <a:xfrm flipV="1">
            <a:off x="4592960" y="1494657"/>
            <a:ext cx="2594228" cy="1682315"/>
          </a:xfrm>
          <a:prstGeom prst="bentConnector3">
            <a:avLst>
              <a:gd name="adj1" fmla="val 554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556792"/>
            <a:ext cx="8029575" cy="4349353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443198"/>
          </a:xfrm>
        </p:spPr>
        <p:txBody>
          <a:bodyPr/>
          <a:lstStyle/>
          <a:p>
            <a:r>
              <a:rPr lang="en-US" altLang="ko-KR" sz="3200" dirty="0"/>
              <a:t>Practice 1 – Simple HTTP Server Using 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124744"/>
            <a:ext cx="6719901" cy="13291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848544" y="1124744"/>
            <a:ext cx="1656184" cy="380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79933" y="5906145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간단한 온라인 이력서 서버가 됩니다 </a:t>
            </a:r>
            <a:r>
              <a:rPr lang="ko-KR" altLang="en-US" sz="1400" dirty="0" err="1" smtClean="0"/>
              <a:t>따단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en-US" altLang="ko-KR" sz="1400" dirty="0" smtClean="0"/>
              <a:t>Http://(</a:t>
            </a:r>
            <a:r>
              <a:rPr lang="ko-KR" altLang="en-US" sz="1400" dirty="0" err="1" smtClean="0"/>
              <a:t>컴퓨터아이피</a:t>
            </a:r>
            <a:r>
              <a:rPr lang="en-US" altLang="ko-KR" sz="1400" dirty="0" smtClean="0"/>
              <a:t>):8080 &lt;-</a:t>
            </a:r>
            <a:r>
              <a:rPr lang="ko-KR" altLang="en-US" sz="1400" dirty="0" smtClean="0"/>
              <a:t>으로 </a:t>
            </a:r>
            <a:r>
              <a:rPr lang="ko-KR" altLang="en-US" sz="1400" dirty="0" err="1" smtClean="0"/>
              <a:t>스마트폰</a:t>
            </a:r>
            <a:r>
              <a:rPr lang="ko-KR" altLang="en-US" sz="1400" dirty="0" smtClean="0"/>
              <a:t> 혹은 다른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에서 접속 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0991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1014637"/>
          </a:xfrm>
        </p:spPr>
        <p:txBody>
          <a:bodyPr/>
          <a:lstStyle/>
          <a:p>
            <a:r>
              <a:rPr lang="en-US" altLang="ko-KR" sz="3200" dirty="0"/>
              <a:t>Practice </a:t>
            </a:r>
            <a:r>
              <a:rPr lang="en-US" altLang="ko-KR" sz="3200" dirty="0" smtClean="0"/>
              <a:t>2 </a:t>
            </a:r>
            <a:r>
              <a:rPr lang="en-US" altLang="ko-KR" sz="3200" dirty="0"/>
              <a:t>– Simple Web Crawler</a:t>
            </a:r>
          </a:p>
          <a:p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052736"/>
            <a:ext cx="6048375" cy="4781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93" y="3861048"/>
            <a:ext cx="3508107" cy="25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9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602030" cy="1107996"/>
          </a:xfrm>
        </p:spPr>
        <p:txBody>
          <a:bodyPr/>
          <a:lstStyle/>
          <a:p>
            <a:r>
              <a:rPr lang="en-US" altLang="ko-KR" dirty="0"/>
              <a:t>Try it! – </a:t>
            </a:r>
            <a:r>
              <a:rPr lang="ko-KR" altLang="en-US" dirty="0" err="1"/>
              <a:t>네이버</a:t>
            </a:r>
            <a:r>
              <a:rPr lang="ko-KR" altLang="en-US" dirty="0"/>
              <a:t> 급상승 </a:t>
            </a:r>
            <a:r>
              <a:rPr lang="ko-KR" altLang="en-US" dirty="0" err="1"/>
              <a:t>검색어</a:t>
            </a:r>
            <a:r>
              <a:rPr lang="ko-KR" altLang="en-US" dirty="0"/>
              <a:t> </a:t>
            </a:r>
            <a:r>
              <a:rPr lang="ko-KR" altLang="en-US" dirty="0" err="1"/>
              <a:t>크롤링하기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err="1" smtClean="0"/>
              <a:t>네이버</a:t>
            </a:r>
            <a:r>
              <a:rPr lang="ko-KR" altLang="en-US" dirty="0" smtClean="0"/>
              <a:t> 급상승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하기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datalab.naver.com/keyword/realtimeList.naver?where=main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2564904"/>
            <a:ext cx="4858717" cy="316835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4488" y="3573016"/>
            <a:ext cx="1152128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258" y="1916832"/>
            <a:ext cx="5460191" cy="4254363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endCxn id="7" idx="3"/>
          </p:cNvCxnSpPr>
          <p:nvPr/>
        </p:nvCxnSpPr>
        <p:spPr>
          <a:xfrm flipH="1">
            <a:off x="1496616" y="3140968"/>
            <a:ext cx="3535778" cy="1548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32394" y="3013683"/>
            <a:ext cx="1569045" cy="254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외부 라이브러리 추가하기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35" y="1700808"/>
            <a:ext cx="5329083" cy="249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3161" y="444382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Build Path -&gt; </a:t>
            </a:r>
            <a:r>
              <a:rPr lang="en-US" altLang="ko-KR" dirty="0" err="1" smtClean="0"/>
              <a:t>Cofigure</a:t>
            </a:r>
            <a:r>
              <a:rPr lang="en-US" altLang="ko-KR" dirty="0" smtClean="0"/>
              <a:t> Build Path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06" y="1545256"/>
            <a:ext cx="4006719" cy="3046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8059" y="480263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Add external JARS </a:t>
            </a:r>
            <a:r>
              <a:rPr lang="ko-KR" altLang="en-US" dirty="0" smtClean="0"/>
              <a:t>클릭해서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Jsoup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추가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5348616" y="2852562"/>
            <a:ext cx="41602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1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 Server &amp; HTTP </a:t>
            </a:r>
            <a:r>
              <a:rPr lang="en-US" altLang="ko-KR" dirty="0"/>
              <a:t>P</a:t>
            </a:r>
            <a:r>
              <a:rPr lang="en-US" altLang="ko-KR" dirty="0" smtClean="0"/>
              <a:t>rotocol  </a:t>
            </a:r>
            <a:endParaRPr lang="en-US" altLang="ko-KR" sz="2800" dirty="0" smtClean="0"/>
          </a:p>
          <a:p>
            <a:r>
              <a:rPr lang="en-US" altLang="ko-KR" sz="2800" dirty="0" smtClean="0"/>
              <a:t>HTTP Packet</a:t>
            </a:r>
          </a:p>
          <a:p>
            <a:r>
              <a:rPr lang="en-US" altLang="ko-KR" dirty="0" smtClean="0"/>
              <a:t>Practice 1 – Simple HTTP </a:t>
            </a:r>
            <a:r>
              <a:rPr lang="en-US" altLang="ko-KR" dirty="0"/>
              <a:t>S</a:t>
            </a:r>
            <a:r>
              <a:rPr lang="en-US" altLang="ko-KR" dirty="0" smtClean="0"/>
              <a:t>erver Using Java</a:t>
            </a:r>
          </a:p>
          <a:p>
            <a:r>
              <a:rPr lang="en-US" altLang="ko-KR" dirty="0" smtClean="0"/>
              <a:t>Practice 2 – Simple </a:t>
            </a:r>
            <a:r>
              <a:rPr lang="en-US" altLang="ko-KR" dirty="0"/>
              <a:t>Web </a:t>
            </a:r>
            <a:r>
              <a:rPr lang="en-US" altLang="ko-KR" dirty="0" smtClean="0"/>
              <a:t>Crawler</a:t>
            </a:r>
          </a:p>
          <a:p>
            <a:r>
              <a:rPr lang="en-US" altLang="ko-KR" dirty="0" smtClean="0"/>
              <a:t>Try it! –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급상승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Web Server &amp; HTTP </a:t>
            </a:r>
            <a:r>
              <a:rPr lang="en-US" altLang="ko-KR" dirty="0" smtClean="0"/>
              <a:t>Protocol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Web Server</a:t>
            </a:r>
          </a:p>
          <a:p>
            <a:pPr lvl="1">
              <a:buClrTx/>
            </a:pPr>
            <a:r>
              <a:rPr lang="en-US" altLang="ko-KR" dirty="0" smtClean="0"/>
              <a:t>World Wide Web(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Web): </a:t>
            </a:r>
            <a:r>
              <a:rPr lang="ko-KR" altLang="en-US" dirty="0"/>
              <a:t>인터넷에 연결된 컴퓨터를 통해 사람들이 정보를 공유할 수 있는 전 세계적인 정보 </a:t>
            </a:r>
            <a:r>
              <a:rPr lang="ko-KR" altLang="en-US" dirty="0" smtClean="0"/>
              <a:t>간을 말한다</a:t>
            </a:r>
            <a:r>
              <a:rPr lang="en-US" altLang="ko-KR" dirty="0" smtClean="0"/>
              <a:t>.</a:t>
            </a:r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dirty="0" smtClean="0"/>
              <a:t>통일된 </a:t>
            </a:r>
            <a:r>
              <a:rPr lang="ko-KR" altLang="en-US" dirty="0"/>
              <a:t>웹 자원의 위치 지정 </a:t>
            </a:r>
            <a:r>
              <a:rPr lang="ko-KR" altLang="en-US" dirty="0" smtClean="0"/>
              <a:t>방법</a:t>
            </a:r>
            <a:r>
              <a:rPr lang="en-US" altLang="ko-KR" dirty="0"/>
              <a:t> </a:t>
            </a:r>
            <a:r>
              <a:rPr lang="en-US" altLang="ko-KR" dirty="0" smtClean="0"/>
              <a:t>-&gt; i.e. URL</a:t>
            </a:r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dirty="0"/>
              <a:t>웹의 </a:t>
            </a:r>
            <a:r>
              <a:rPr lang="ko-KR" altLang="en-US" dirty="0" smtClean="0"/>
              <a:t>자원에 </a:t>
            </a:r>
            <a:r>
              <a:rPr lang="ko-KR" altLang="en-US" dirty="0"/>
              <a:t>접근하는 프로토콜</a:t>
            </a:r>
            <a:r>
              <a:rPr lang="en-US" altLang="ko-KR" dirty="0"/>
              <a:t>(protocol) </a:t>
            </a:r>
            <a:r>
              <a:rPr lang="en-US" altLang="ko-KR" dirty="0" smtClean="0"/>
              <a:t>-&gt; i.e. HTTP</a:t>
            </a:r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dirty="0" smtClean="0"/>
              <a:t>웹 자원들 </a:t>
            </a:r>
            <a:r>
              <a:rPr lang="ko-KR" altLang="en-US" dirty="0"/>
              <a:t>사이를 쉽게 항해 할 수 있는 언어 </a:t>
            </a:r>
            <a:r>
              <a:rPr lang="en-US" altLang="ko-KR" dirty="0" smtClean="0"/>
              <a:t>-&gt; i.e. HTML,PHP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4">
              <a:buClrTx/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이때 웹 자원이란 </a:t>
            </a:r>
            <a:r>
              <a:rPr lang="ko-KR" altLang="en-US" sz="1100" b="1" dirty="0" smtClean="0"/>
              <a:t>웹 페이지</a:t>
            </a:r>
            <a:r>
              <a:rPr lang="ko-KR" altLang="en-US" sz="1100" dirty="0" smtClean="0"/>
              <a:t> 혹은 웹 서버가 제공하는 </a:t>
            </a:r>
            <a:r>
              <a:rPr lang="ko-KR" altLang="en-US" sz="1100" b="1" dirty="0" smtClean="0"/>
              <a:t>기능의 결과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혹은 </a:t>
            </a:r>
            <a:r>
              <a:rPr lang="ko-KR" altLang="en-US" sz="1100" dirty="0" err="1" smtClean="0"/>
              <a:t>웹서버에</a:t>
            </a:r>
            <a:r>
              <a:rPr lang="ko-KR" altLang="en-US" sz="1100" dirty="0" smtClean="0"/>
              <a:t> </a:t>
            </a:r>
            <a:r>
              <a:rPr lang="ko-KR" altLang="en-US" sz="1100" b="1" dirty="0" smtClean="0"/>
              <a:t>저장된 멀티미디어 등이</a:t>
            </a:r>
            <a:r>
              <a:rPr lang="ko-KR" altLang="en-US" sz="1100" dirty="0" smtClean="0"/>
              <a:t> 해당될 수 있다</a:t>
            </a:r>
            <a:r>
              <a:rPr lang="en-US" altLang="ko-KR" sz="1100" dirty="0" smtClean="0"/>
              <a:t>.</a:t>
            </a:r>
            <a:endParaRPr lang="en-US" altLang="ko-KR" dirty="0" smtClean="0"/>
          </a:p>
          <a:p>
            <a:pPr lvl="1">
              <a:buClrTx/>
            </a:pPr>
            <a:r>
              <a:rPr lang="en-US" altLang="ko-KR" dirty="0" smtClean="0"/>
              <a:t>HTTP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2">
              <a:buClrTx/>
            </a:pPr>
            <a:r>
              <a:rPr lang="ko-KR" altLang="en-US" dirty="0" smtClean="0"/>
              <a:t>소프트웨어적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측면</a:t>
            </a:r>
            <a:endParaRPr lang="en-US" altLang="ko-KR" dirty="0" smtClean="0"/>
          </a:p>
          <a:p>
            <a:pPr lvl="3">
              <a:buClrTx/>
            </a:pPr>
            <a:r>
              <a:rPr lang="ko-KR" altLang="en-US" dirty="0"/>
              <a:t> 웹 브라우저와 같은 클라이언트로부터 </a:t>
            </a:r>
            <a:r>
              <a:rPr lang="en-US" altLang="ko-KR" dirty="0"/>
              <a:t>HTTP </a:t>
            </a:r>
            <a:r>
              <a:rPr lang="ko-KR" altLang="en-US" dirty="0"/>
              <a:t>요청을 받아들이고</a:t>
            </a:r>
            <a:r>
              <a:rPr lang="en-US" altLang="ko-KR" dirty="0"/>
              <a:t>, HTML </a:t>
            </a:r>
            <a:r>
              <a:rPr lang="ko-KR" altLang="en-US" dirty="0"/>
              <a:t>문서와 같은 웹 </a:t>
            </a:r>
            <a:r>
              <a:rPr lang="ko-KR" altLang="en-US" dirty="0" smtClean="0"/>
              <a:t>페이지 혹은 웹 자원을 </a:t>
            </a:r>
            <a:r>
              <a:rPr lang="ko-KR" altLang="en-US" dirty="0"/>
              <a:t>반환하는 컴퓨터 프로그램</a:t>
            </a:r>
            <a:endParaRPr lang="en-US" altLang="ko-KR" dirty="0" smtClean="0"/>
          </a:p>
          <a:p>
            <a:pPr lvl="2">
              <a:buClrTx/>
            </a:pPr>
            <a:r>
              <a:rPr lang="ko-KR" altLang="en-US" dirty="0" smtClean="0"/>
              <a:t>하드웨어적 측면</a:t>
            </a:r>
            <a:r>
              <a:rPr lang="en-US" altLang="ko-KR" dirty="0" smtClean="0"/>
              <a:t>: </a:t>
            </a:r>
          </a:p>
          <a:p>
            <a:pPr lvl="3">
              <a:buClrTx/>
            </a:pPr>
            <a:r>
              <a:rPr lang="ko-KR" altLang="en-US" dirty="0" smtClean="0"/>
              <a:t>웹 페이지의 웹 자원 </a:t>
            </a:r>
            <a:r>
              <a:rPr lang="ko-KR" altLang="en-US" dirty="0"/>
              <a:t>파일들을 저장하는 </a:t>
            </a:r>
            <a:r>
              <a:rPr lang="ko-KR" altLang="en-US" dirty="0" smtClean="0"/>
              <a:t>컴퓨터</a:t>
            </a:r>
            <a:endParaRPr lang="en-US" altLang="ko-KR" sz="700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Web Server &amp; HTTP </a:t>
            </a:r>
            <a:r>
              <a:rPr lang="en-US" altLang="ko-KR" dirty="0" smtClean="0"/>
              <a:t>Protocol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/>
              <a:t>HTTP(</a:t>
            </a:r>
            <a:r>
              <a:rPr lang="en-US" altLang="ko-KR" dirty="0" err="1"/>
              <a:t>HyperText</a:t>
            </a:r>
            <a:r>
              <a:rPr lang="en-US" altLang="ko-KR" dirty="0"/>
              <a:t> Transfer Protocol)</a:t>
            </a:r>
          </a:p>
          <a:p>
            <a:pPr lvl="1">
              <a:buClrTx/>
            </a:pPr>
            <a:r>
              <a:rPr lang="en-US" altLang="ko-KR" dirty="0" smtClean="0"/>
              <a:t>HTTP</a:t>
            </a:r>
          </a:p>
          <a:p>
            <a:pPr lvl="2">
              <a:buClrTx/>
            </a:pPr>
            <a:r>
              <a:rPr lang="ko-KR" altLang="en-US" dirty="0" smtClean="0"/>
              <a:t>서버와 클라이언트 사이에 이루어지는 요청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응답을 정의해 놓은 통신 프로토콜</a:t>
            </a:r>
            <a:endParaRPr lang="en-US" altLang="ko-KR" dirty="0" smtClean="0"/>
          </a:p>
          <a:p>
            <a:pPr lvl="2">
              <a:buClrTx/>
            </a:pPr>
            <a:r>
              <a:rPr lang="ko-KR" altLang="en-US" dirty="0" smtClean="0"/>
              <a:t>저번 주에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실습했던 단순한 소켓 통신에서는 소켓은 연결만 책임질 뿐 서버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클라이언트의 상세한 기능에 대해서는 여러분이 직접 </a:t>
            </a:r>
            <a:r>
              <a:rPr lang="ko-KR" altLang="en-US" dirty="0" err="1" smtClean="0"/>
              <a:t>코딩했다</a:t>
            </a:r>
            <a:r>
              <a:rPr lang="en-US" altLang="ko-KR" dirty="0" smtClean="0"/>
              <a:t>.</a:t>
            </a:r>
          </a:p>
          <a:p>
            <a:pPr lvl="2">
              <a:buClrTx/>
            </a:pPr>
            <a:r>
              <a:rPr lang="en-US" altLang="ko-KR" dirty="0" smtClean="0"/>
              <a:t>HTTP</a:t>
            </a:r>
            <a:r>
              <a:rPr lang="ko-KR" altLang="en-US" dirty="0" smtClean="0"/>
              <a:t>는 연결된 이후</a:t>
            </a:r>
            <a:r>
              <a:rPr lang="en-US" altLang="ko-KR" dirty="0"/>
              <a:t> </a:t>
            </a:r>
            <a:r>
              <a:rPr lang="ko-KR" altLang="en-US" dirty="0" smtClean="0"/>
              <a:t>상황을 고려한다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서버와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클라이언트의 기능을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응답의 형태로 </a:t>
            </a:r>
            <a:r>
              <a:rPr lang="ko-KR" altLang="en-US" dirty="0" smtClean="0"/>
              <a:t>정의하여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을 더 범용적으로 쓰일 수 있도록 한다</a:t>
            </a: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4280782"/>
            <a:ext cx="720080" cy="7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4280782"/>
            <a:ext cx="720080" cy="720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4" y="5467818"/>
            <a:ext cx="720080" cy="7200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566" y="5467818"/>
            <a:ext cx="720080" cy="7200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883817"/>
            <a:ext cx="720080" cy="720080"/>
          </a:xfrm>
          <a:prstGeom prst="rect">
            <a:avLst/>
          </a:prstGeom>
        </p:spPr>
      </p:pic>
      <p:cxnSp>
        <p:nvCxnSpPr>
          <p:cNvPr id="13" name="구부러진 연결선 12"/>
          <p:cNvCxnSpPr>
            <a:stCxn id="5" idx="2"/>
            <a:endCxn id="7" idx="2"/>
          </p:cNvCxnSpPr>
          <p:nvPr/>
        </p:nvCxnSpPr>
        <p:spPr>
          <a:xfrm rot="16200000" flipH="1">
            <a:off x="2324708" y="4028754"/>
            <a:ext cx="12700" cy="1944216"/>
          </a:xfrm>
          <a:prstGeom prst="curvedConnector3">
            <a:avLst>
              <a:gd name="adj1" fmla="val 73783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0"/>
            <a:endCxn id="12" idx="2"/>
          </p:cNvCxnSpPr>
          <p:nvPr/>
        </p:nvCxnSpPr>
        <p:spPr>
          <a:xfrm flipV="1">
            <a:off x="6047574" y="4603897"/>
            <a:ext cx="849642" cy="8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0"/>
            <a:endCxn id="12" idx="2"/>
          </p:cNvCxnSpPr>
          <p:nvPr/>
        </p:nvCxnSpPr>
        <p:spPr>
          <a:xfrm flipH="1" flipV="1">
            <a:off x="6897216" y="4603897"/>
            <a:ext cx="934390" cy="86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053385" y="4596264"/>
            <a:ext cx="969454" cy="871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891405" y="4603897"/>
            <a:ext cx="814578" cy="8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8773891">
            <a:off x="6249144" y="505129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2492397">
            <a:off x="6956297" y="504637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 rot="2482668">
            <a:off x="7257926" y="479780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응답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18922222">
            <a:off x="5894822" y="471964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응답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632261" y="400378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서버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3879" y="5997238"/>
            <a:ext cx="205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소켓통신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네트워크 연결만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16064" y="6207607"/>
            <a:ext cx="428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HTTP</a:t>
            </a:r>
            <a:r>
              <a:rPr lang="ko-KR" altLang="en-US" sz="1200" dirty="0" smtClean="0"/>
              <a:t>통신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네트워크 연결된 이후 서버와 클라이언트는 데이터를 요청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응답 형태로 주고 받는다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379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Web Server &amp; HTTP </a:t>
            </a:r>
            <a:r>
              <a:rPr lang="en-US" altLang="ko-KR" dirty="0" smtClean="0"/>
              <a:t>Protocol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sz="2400" dirty="0"/>
              <a:t>HTTP(</a:t>
            </a:r>
            <a:r>
              <a:rPr lang="en-US" altLang="ko-KR" sz="2400" dirty="0" err="1"/>
              <a:t>HyperText</a:t>
            </a:r>
            <a:r>
              <a:rPr lang="en-US" altLang="ko-KR" sz="2400" dirty="0"/>
              <a:t> Transfer Protocol)</a:t>
            </a:r>
          </a:p>
          <a:p>
            <a:pPr lvl="1">
              <a:buClrTx/>
            </a:pPr>
            <a:r>
              <a:rPr lang="en-US" altLang="ko-KR" sz="2000" dirty="0" smtClean="0"/>
              <a:t>HTTP </a:t>
            </a:r>
            <a:r>
              <a:rPr lang="ko-KR" altLang="en-US" sz="2000" dirty="0" smtClean="0"/>
              <a:t>서버의 구조</a:t>
            </a:r>
            <a:endParaRPr lang="en-US" altLang="ko-KR" sz="2000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sz="1800" dirty="0" smtClean="0"/>
              <a:t>정적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marL="1355725" lvl="3" indent="-457200">
              <a:buClrTx/>
            </a:pPr>
            <a:r>
              <a:rPr lang="ko-KR" altLang="en-US" sz="1400" dirty="0" smtClean="0"/>
              <a:t>미리 저장된 파일을 그대로 전달되는 웹 서버</a:t>
            </a:r>
            <a:endParaRPr lang="en-US" altLang="ko-KR" sz="1400" dirty="0"/>
          </a:p>
          <a:p>
            <a:pPr marL="1355725" lvl="3" indent="-457200">
              <a:buClrTx/>
            </a:pPr>
            <a:r>
              <a:rPr lang="ko-KR" altLang="en-US" sz="1400" dirty="0" smtClean="0"/>
              <a:t>서버는 사용자 요청에 해당하는 저장된 </a:t>
            </a:r>
            <a:r>
              <a:rPr lang="ko-KR" altLang="en-US" sz="1400" dirty="0" err="1" smtClean="0"/>
              <a:t>웹페이지를</a:t>
            </a:r>
            <a:r>
              <a:rPr lang="ko-KR" altLang="en-US" sz="1400" dirty="0" smtClean="0"/>
              <a:t> 보냄</a:t>
            </a:r>
            <a:endParaRPr lang="en-US" altLang="ko-KR" sz="1400" dirty="0" smtClean="0"/>
          </a:p>
          <a:p>
            <a:pPr marL="1355725" lvl="3" indent="-457200">
              <a:buClrTx/>
            </a:pPr>
            <a:r>
              <a:rPr lang="ko-KR" altLang="en-US" sz="1400" dirty="0" smtClean="0"/>
              <a:t>사용자는 서버에 저장된 데이터가 변경되지 않는 한 고정된 웹 페이지를 보게 됨</a:t>
            </a:r>
            <a:endParaRPr lang="en-US" altLang="ko-KR" sz="1400" dirty="0" smtClean="0"/>
          </a:p>
          <a:p>
            <a:pPr marL="1355725" lvl="3" indent="-457200">
              <a:buClrTx/>
            </a:pPr>
            <a:endParaRPr lang="en-US" altLang="ko-KR" sz="1400" dirty="0" smtClean="0"/>
          </a:p>
          <a:p>
            <a:pPr marL="1355725" lvl="3" indent="-457200">
              <a:buClrTx/>
            </a:pPr>
            <a:endParaRPr lang="en-US" altLang="ko-KR" sz="1600" dirty="0"/>
          </a:p>
          <a:p>
            <a:pPr marL="1355725" lvl="3" indent="-457200">
              <a:buClrTx/>
            </a:pPr>
            <a:endParaRPr lang="en-US" altLang="ko-KR" sz="1600" dirty="0" smtClean="0"/>
          </a:p>
          <a:p>
            <a:pPr marL="898525" lvl="3" indent="0">
              <a:buClrTx/>
              <a:buNone/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1000125" lvl="2" indent="-457200">
              <a:buClrTx/>
              <a:buFont typeface="+mj-ea"/>
              <a:buAutoNum type="circleNumDbPlain"/>
            </a:pPr>
            <a:r>
              <a:rPr lang="ko-KR" altLang="en-US" sz="1800" dirty="0" smtClean="0"/>
              <a:t>동적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</a:t>
            </a:r>
            <a:endParaRPr lang="en-US" altLang="ko-KR" sz="1800" dirty="0" smtClean="0"/>
          </a:p>
          <a:p>
            <a:pPr marL="1355725" lvl="3" indent="-457200">
              <a:buClrTx/>
              <a:buFont typeface="+mj-ea"/>
              <a:buAutoNum type="circleNumDbPlain"/>
            </a:pPr>
            <a:r>
              <a:rPr lang="ko-KR" altLang="en-US" sz="1400" dirty="0" smtClean="0"/>
              <a:t>서버는 사용자의 요청을 해석하여 데이터를 가공한 후 생성되는 웹 페이지를 전송</a:t>
            </a:r>
            <a:endParaRPr lang="en-US" altLang="ko-KR" sz="1400" dirty="0" smtClean="0"/>
          </a:p>
          <a:p>
            <a:pPr marL="1355725" lvl="3" indent="-457200">
              <a:buClrTx/>
              <a:buFont typeface="+mj-ea"/>
              <a:buAutoNum type="circleNumDbPlain"/>
            </a:pPr>
            <a:r>
              <a:rPr lang="ko-KR" altLang="en-US" sz="1400" dirty="0" smtClean="0"/>
              <a:t>데이터 가공은 웹 </a:t>
            </a:r>
            <a:r>
              <a:rPr lang="ko-KR" altLang="en-US" sz="1400" dirty="0" err="1"/>
              <a:t>스트립트</a:t>
            </a:r>
            <a:r>
              <a:rPr lang="ko-KR" altLang="en-US" sz="1400" dirty="0"/>
              <a:t> 언어</a:t>
            </a:r>
            <a:r>
              <a:rPr lang="en-US" altLang="ko-KR" sz="1400" dirty="0"/>
              <a:t>(java script, </a:t>
            </a:r>
            <a:r>
              <a:rPr lang="en-US" altLang="ko-KR" sz="1400" dirty="0" err="1"/>
              <a:t>php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통해 이루어짐</a:t>
            </a:r>
            <a:endParaRPr lang="en-US" altLang="ko-KR" sz="1400" dirty="0" smtClean="0"/>
          </a:p>
          <a:p>
            <a:pPr marL="1355725" lvl="3" indent="-457200">
              <a:buClrTx/>
              <a:buFont typeface="+mj-ea"/>
              <a:buAutoNum type="circleNumDbPlain"/>
            </a:pPr>
            <a:r>
              <a:rPr lang="ko-KR" altLang="en-US" sz="1400" dirty="0" smtClean="0"/>
              <a:t>클라이언트는 상황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요청 등에 따라 달라지는 웹 페이지를 </a:t>
            </a:r>
            <a:r>
              <a:rPr lang="ko-KR" altLang="en-US" sz="1400" dirty="0" err="1" smtClean="0"/>
              <a:t>회신받음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61950" lvl="1" indent="0">
              <a:buClrTx/>
              <a:buNone/>
            </a:pPr>
            <a:endParaRPr lang="en-US" altLang="ko-KR" dirty="0" smtClean="0"/>
          </a:p>
          <a:p>
            <a:pPr lvl="1">
              <a:buClrTx/>
            </a:pPr>
            <a:endParaRPr lang="en-US" altLang="ko-KR" dirty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2924944"/>
            <a:ext cx="5688632" cy="1036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744" y="5241201"/>
            <a:ext cx="4586693" cy="14736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545" y="5978012"/>
            <a:ext cx="470022" cy="4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2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5035042" y="1988840"/>
            <a:ext cx="2880320" cy="1825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Web Server &amp; HTTP </a:t>
            </a:r>
            <a:r>
              <a:rPr lang="en-US" altLang="ko-KR" dirty="0" smtClean="0"/>
              <a:t>Protocol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정적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 예시</a:t>
            </a:r>
            <a:endParaRPr lang="en-US" altLang="ko-KR" sz="11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3066697" y="1586491"/>
            <a:ext cx="1152128" cy="1825894"/>
            <a:chOff x="1536342" y="1747122"/>
            <a:chExt cx="1152128" cy="182589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342" y="2420888"/>
              <a:ext cx="1152128" cy="115212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93644" y="1747122"/>
              <a:ext cx="109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HTTP</a:t>
              </a:r>
            </a:p>
            <a:p>
              <a:pPr algn="ctr"/>
              <a:r>
                <a:rPr lang="en-US" altLang="ko-KR" b="1" dirty="0" smtClean="0"/>
                <a:t>Server</a:t>
              </a:r>
              <a:endParaRPr lang="ko-KR" altLang="en-US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66697" y="5142957"/>
            <a:ext cx="1152128" cy="1402432"/>
            <a:chOff x="698229" y="4801319"/>
            <a:chExt cx="1152128" cy="140243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29" y="4801319"/>
              <a:ext cx="1152128" cy="1152128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55531" y="5834419"/>
              <a:ext cx="109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V="1">
            <a:off x="3817351" y="3412385"/>
            <a:ext cx="0" cy="1730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537703" y="3442712"/>
            <a:ext cx="0" cy="1700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27" y="2093836"/>
            <a:ext cx="685466" cy="68546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27" y="2927158"/>
            <a:ext cx="685466" cy="685466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982872" y="3941162"/>
            <a:ext cx="29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 안에 저장되는 정보</a:t>
            </a:r>
            <a:endParaRPr lang="en-US" altLang="ko-KR" dirty="0" smtClean="0"/>
          </a:p>
        </p:txBody>
      </p:sp>
      <p:sp>
        <p:nvSpPr>
          <p:cNvPr id="86" name="덧셈 기호 85"/>
          <p:cNvSpPr/>
          <p:nvPr/>
        </p:nvSpPr>
        <p:spPr>
          <a:xfrm>
            <a:off x="6078584" y="2270163"/>
            <a:ext cx="360040" cy="3328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457527" y="2251903"/>
            <a:ext cx="16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사진</a:t>
            </a:r>
            <a:r>
              <a:rPr lang="en-US" altLang="ko-KR" dirty="0" smtClean="0"/>
              <a:t>, CSS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218825" y="1988840"/>
            <a:ext cx="816217" cy="295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30899" y="3112816"/>
            <a:ext cx="738580" cy="70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47" idx="1"/>
          </p:cNvCxnSpPr>
          <p:nvPr/>
        </p:nvCxnSpPr>
        <p:spPr>
          <a:xfrm rot="10800000" flipV="1">
            <a:off x="3537703" y="2436568"/>
            <a:ext cx="1784224" cy="100614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63" idx="1"/>
          </p:cNvCxnSpPr>
          <p:nvPr/>
        </p:nvCxnSpPr>
        <p:spPr>
          <a:xfrm rot="10800000" flipV="1">
            <a:off x="3537703" y="3269891"/>
            <a:ext cx="1794124" cy="20314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1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3978474" y="1812434"/>
            <a:ext cx="2880320" cy="2960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Web Server &amp; HTTP </a:t>
            </a:r>
            <a:r>
              <a:rPr lang="en-US" altLang="ko-KR" dirty="0" smtClean="0"/>
              <a:t>Protocol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 smtClean="0"/>
              <a:t>동적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 예시 </a:t>
            </a:r>
            <a:r>
              <a:rPr lang="en-US" altLang="ko-KR" dirty="0" smtClean="0"/>
              <a:t>(Web </a:t>
            </a:r>
            <a:r>
              <a:rPr lang="en-US" altLang="ko-KR" dirty="0"/>
              <a:t>Application Server</a:t>
            </a:r>
            <a:r>
              <a:rPr lang="en-US" altLang="ko-KR" dirty="0" smtClean="0"/>
              <a:t>)</a:t>
            </a:r>
            <a:endParaRPr lang="en-US" altLang="ko-KR" sz="1100" dirty="0" smtClean="0"/>
          </a:p>
        </p:txBody>
      </p:sp>
      <p:grpSp>
        <p:nvGrpSpPr>
          <p:cNvPr id="14" name="그룹 13"/>
          <p:cNvGrpSpPr/>
          <p:nvPr/>
        </p:nvGrpSpPr>
        <p:grpSpPr>
          <a:xfrm>
            <a:off x="1932434" y="1427788"/>
            <a:ext cx="1160013" cy="2060086"/>
            <a:chOff x="1536342" y="1512930"/>
            <a:chExt cx="1160013" cy="206008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342" y="2420888"/>
              <a:ext cx="1152128" cy="115212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601529" y="1512930"/>
              <a:ext cx="1094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Apache</a:t>
              </a:r>
            </a:p>
            <a:p>
              <a:pPr algn="ctr"/>
              <a:r>
                <a:rPr lang="en-US" altLang="ko-KR" b="1" dirty="0" smtClean="0"/>
                <a:t>HTTP</a:t>
              </a:r>
            </a:p>
            <a:p>
              <a:pPr algn="ctr"/>
              <a:r>
                <a:rPr lang="en-US" altLang="ko-KR" b="1" dirty="0" smtClean="0"/>
                <a:t>Server</a:t>
              </a:r>
              <a:endParaRPr lang="ko-KR" altLang="en-US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932434" y="5218446"/>
            <a:ext cx="1152128" cy="1402432"/>
            <a:chOff x="698229" y="4801319"/>
            <a:chExt cx="1152128" cy="1402432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29" y="4801319"/>
              <a:ext cx="1152128" cy="1152128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55531" y="5834419"/>
              <a:ext cx="109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Client</a:t>
              </a:r>
              <a:endParaRPr lang="ko-KR" altLang="en-US" b="1" dirty="0"/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V="1">
            <a:off x="2683088" y="3487874"/>
            <a:ext cx="0" cy="17305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403440" y="3518201"/>
            <a:ext cx="0" cy="17002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62" y="2866913"/>
            <a:ext cx="701201" cy="70120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59" y="1917431"/>
            <a:ext cx="685466" cy="68546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84" y="3816705"/>
            <a:ext cx="685466" cy="68546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29" y="3816705"/>
            <a:ext cx="708041" cy="708041"/>
          </a:xfrm>
          <a:prstGeom prst="rect">
            <a:avLst/>
          </a:prstGeom>
        </p:spPr>
      </p:pic>
      <p:sp>
        <p:nvSpPr>
          <p:cNvPr id="65" name="덧셈 기호 64"/>
          <p:cNvSpPr/>
          <p:nvPr/>
        </p:nvSpPr>
        <p:spPr>
          <a:xfrm>
            <a:off x="4969275" y="4087612"/>
            <a:ext cx="270111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943978" y="4853552"/>
            <a:ext cx="29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 안에 저장되는 정보</a:t>
            </a:r>
            <a:endParaRPr lang="en-US" altLang="ko-KR" dirty="0" smtClean="0"/>
          </a:p>
        </p:txBody>
      </p:sp>
      <p:sp>
        <p:nvSpPr>
          <p:cNvPr id="71" name="덧셈 기호 70"/>
          <p:cNvSpPr/>
          <p:nvPr/>
        </p:nvSpPr>
        <p:spPr>
          <a:xfrm>
            <a:off x="7085258" y="2934346"/>
            <a:ext cx="703022" cy="7163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2492896"/>
            <a:ext cx="1831539" cy="1831539"/>
          </a:xfrm>
          <a:prstGeom prst="rect">
            <a:avLst/>
          </a:prstGeom>
        </p:spPr>
      </p:pic>
      <p:pic>
        <p:nvPicPr>
          <p:cNvPr id="2054" name="Picture 6" descr="apache png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18" y="2545529"/>
            <a:ext cx="803385" cy="39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84093" y="2920717"/>
            <a:ext cx="201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PHP, JSP </a:t>
            </a:r>
            <a:r>
              <a:rPr lang="ko-KR" altLang="en-US" sz="1200" dirty="0" smtClean="0"/>
              <a:t>등과 같은 웹 </a:t>
            </a:r>
            <a:r>
              <a:rPr lang="ko-KR" altLang="en-US" sz="1200" dirty="0" err="1" smtClean="0"/>
              <a:t>스트립트</a:t>
            </a:r>
            <a:r>
              <a:rPr lang="ko-KR" altLang="en-US" sz="1200" dirty="0" smtClean="0"/>
              <a:t> 언어는 동적 웹사이트를 만들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88280" y="4505421"/>
            <a:ext cx="201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데이터베이스 서버는 별도로 구축되어서 </a:t>
            </a:r>
            <a:r>
              <a:rPr lang="en-US" altLang="ko-KR" sz="1200" dirty="0" smtClean="0"/>
              <a:t>HTTP </a:t>
            </a:r>
            <a:r>
              <a:rPr lang="ko-KR" altLang="en-US" sz="1200" dirty="0" smtClean="0"/>
              <a:t>서버와 연동된다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연동기능은 </a:t>
            </a:r>
            <a:r>
              <a:rPr lang="en-US" altLang="ko-KR" sz="1200" dirty="0" smtClean="0"/>
              <a:t>PHP</a:t>
            </a:r>
            <a:r>
              <a:rPr lang="ko-KR" altLang="en-US" sz="1200" dirty="0" smtClean="0"/>
              <a:t>와 같은 웹 </a:t>
            </a:r>
            <a:r>
              <a:rPr lang="ko-KR" altLang="en-US" sz="1200" dirty="0" err="1" smtClean="0"/>
              <a:t>스트립트</a:t>
            </a:r>
            <a:r>
              <a:rPr lang="ko-KR" altLang="en-US" sz="1200" dirty="0" smtClean="0"/>
              <a:t> 언어를 통해 구현됨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3071885" y="1812434"/>
            <a:ext cx="914474" cy="568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47" idx="1"/>
          </p:cNvCxnSpPr>
          <p:nvPr/>
        </p:nvCxnSpPr>
        <p:spPr>
          <a:xfrm rot="10800000" flipV="1">
            <a:off x="2347017" y="2260163"/>
            <a:ext cx="1918343" cy="125803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61802" y="3135386"/>
            <a:ext cx="907171" cy="164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45" idx="1"/>
          </p:cNvCxnSpPr>
          <p:nvPr/>
        </p:nvCxnSpPr>
        <p:spPr>
          <a:xfrm rot="10800000" flipV="1">
            <a:off x="2384112" y="3217513"/>
            <a:ext cx="1864250" cy="294513"/>
          </a:xfrm>
          <a:prstGeom prst="curvedConnector3">
            <a:avLst>
              <a:gd name="adj1" fmla="val 3497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63" idx="1"/>
          </p:cNvCxnSpPr>
          <p:nvPr/>
        </p:nvCxnSpPr>
        <p:spPr>
          <a:xfrm rot="10800000">
            <a:off x="2347018" y="3540968"/>
            <a:ext cx="1926867" cy="61847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7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HTTP Packet &amp; Header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smtClean="0"/>
              <a:t>HTTP Packet</a:t>
            </a:r>
          </a:p>
          <a:p>
            <a:pPr lvl="1">
              <a:buClrTx/>
            </a:pPr>
            <a:r>
              <a:rPr lang="en-US" altLang="ko-KR" dirty="0" smtClean="0"/>
              <a:t>HTTP </a:t>
            </a:r>
            <a:r>
              <a:rPr lang="ko-KR" altLang="en-US" dirty="0" smtClean="0"/>
              <a:t>프로토콜을 사용하여 전송하는 데이터 </a:t>
            </a:r>
            <a:r>
              <a:rPr lang="ko-KR" altLang="en-US" dirty="0" err="1" smtClean="0"/>
              <a:t>패킷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구조는 크게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로 나뉘어 진다</a:t>
            </a:r>
            <a:r>
              <a:rPr lang="en-US" altLang="ko-KR" dirty="0" smtClean="0"/>
              <a:t>.</a:t>
            </a:r>
          </a:p>
          <a:p>
            <a:pPr lvl="1">
              <a:buClrTx/>
            </a:pPr>
            <a:r>
              <a:rPr lang="ko-KR" altLang="en-US" b="1" dirty="0" smtClean="0"/>
              <a:t>헤더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7</a:t>
            </a:r>
            <a:r>
              <a:rPr lang="ko-KR" altLang="en-US" dirty="0"/>
              <a:t>가지 </a:t>
            </a:r>
            <a:r>
              <a:rPr lang="en-US" altLang="ko-KR" dirty="0"/>
              <a:t>HTTP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smtClean="0"/>
              <a:t>방식 중 </a:t>
            </a:r>
            <a:r>
              <a:rPr lang="ko-KR" altLang="en-US" dirty="0"/>
              <a:t>무엇을 </a:t>
            </a:r>
            <a:r>
              <a:rPr lang="ko-KR" altLang="en-US" dirty="0" smtClean="0"/>
              <a:t>썼는지</a:t>
            </a:r>
            <a:r>
              <a:rPr lang="en-US" altLang="ko-KR" dirty="0"/>
              <a:t>, </a:t>
            </a:r>
            <a:r>
              <a:rPr lang="ko-KR" altLang="en-US" dirty="0"/>
              <a:t>클라이언트의 정보</a:t>
            </a:r>
            <a:r>
              <a:rPr lang="en-US" altLang="ko-KR" dirty="0"/>
              <a:t>, </a:t>
            </a:r>
            <a:r>
              <a:rPr lang="ko-KR" altLang="en-US" dirty="0"/>
              <a:t>브라우저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접속할 </a:t>
            </a:r>
            <a:r>
              <a:rPr lang="en-US" altLang="ko-KR" dirty="0"/>
              <a:t>URL </a:t>
            </a:r>
            <a:r>
              <a:rPr lang="ko-KR" altLang="en-US" dirty="0"/>
              <a:t>등등 과 같은 클라이언트 정보를 담는다</a:t>
            </a:r>
            <a:r>
              <a:rPr lang="en-US" altLang="ko-KR" dirty="0" smtClean="0"/>
              <a:t>.</a:t>
            </a:r>
          </a:p>
          <a:p>
            <a:pPr lvl="1">
              <a:buClrTx/>
            </a:pPr>
            <a:r>
              <a:rPr lang="ko-KR" altLang="en-US" b="1" dirty="0" smtClean="0"/>
              <a:t>바디</a:t>
            </a:r>
            <a:r>
              <a:rPr lang="ko-KR" altLang="en-US" dirty="0" smtClean="0"/>
              <a:t>에는 실제 필요한 데이터를 전달</a:t>
            </a:r>
            <a:endParaRPr lang="en-US" altLang="ko-KR" sz="1100" dirty="0" smtClean="0"/>
          </a:p>
          <a:p>
            <a:pPr lvl="4">
              <a:buClrTx/>
              <a:buFont typeface="Arial" panose="020B0604020202020204" pitchFamily="34" charset="0"/>
              <a:buChar char="•"/>
            </a:pPr>
            <a:endParaRPr lang="en-US" altLang="ko-KR" sz="1100" dirty="0" smtClean="0"/>
          </a:p>
        </p:txBody>
      </p:sp>
      <p:pic>
        <p:nvPicPr>
          <p:cNvPr id="5122" name="Picture 2" descr="Example of headers in an HTTP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1" y="3923996"/>
            <a:ext cx="4752528" cy="152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0920" y="581947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HTTP POST </a:t>
            </a:r>
            <a:r>
              <a:rPr lang="ko-KR" altLang="en-US" dirty="0" smtClean="0"/>
              <a:t>요청 예시</a:t>
            </a:r>
            <a:endParaRPr lang="ko-KR" altLang="en-US" dirty="0"/>
          </a:p>
        </p:txBody>
      </p:sp>
      <p:pic>
        <p:nvPicPr>
          <p:cNvPr id="5124" name="Picture 4" descr="Example of headers in an HTTP respo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942970"/>
            <a:ext cx="4139678" cy="176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7096" y="573544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응답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88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443198"/>
          </a:xfrm>
        </p:spPr>
        <p:txBody>
          <a:bodyPr/>
          <a:lstStyle/>
          <a:p>
            <a:r>
              <a:rPr lang="en-US" altLang="ko-KR" sz="3200" dirty="0"/>
              <a:t>Practice 1 – Simple HTTP Server Using 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4" y="1052736"/>
            <a:ext cx="6552728" cy="51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70900</TotalTime>
  <Words>584</Words>
  <Application>Microsoft Office PowerPoint</Application>
  <PresentationFormat>A4 용지(210x297mm)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함초롬돋움</vt:lpstr>
      <vt:lpstr>Arial</vt:lpstr>
      <vt:lpstr>Calibri</vt:lpstr>
      <vt:lpstr>Consolas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Windows 사용자</cp:lastModifiedBy>
  <cp:revision>4491</cp:revision>
  <dcterms:created xsi:type="dcterms:W3CDTF">2014-05-15T02:02:05Z</dcterms:created>
  <dcterms:modified xsi:type="dcterms:W3CDTF">2019-03-29T03:22:23Z</dcterms:modified>
</cp:coreProperties>
</file>